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3" r:id="rId4"/>
    <p:sldId id="258" r:id="rId5"/>
    <p:sldId id="274" r:id="rId6"/>
    <p:sldId id="262" r:id="rId7"/>
    <p:sldId id="271" r:id="rId8"/>
    <p:sldId id="266" r:id="rId9"/>
    <p:sldId id="267" r:id="rId10"/>
    <p:sldId id="265" r:id="rId11"/>
    <p:sldId id="263" r:id="rId12"/>
    <p:sldId id="272" r:id="rId13"/>
    <p:sldId id="264" r:id="rId14"/>
    <p:sldId id="275" r:id="rId15"/>
    <p:sldId id="276" r:id="rId16"/>
    <p:sldId id="268" r:id="rId17"/>
    <p:sldId id="269" r:id="rId18"/>
    <p:sldId id="259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723" y="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25/07/2022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ddiaz@universidadean.edu.co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0562" y="1819138"/>
            <a:ext cx="461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bg1"/>
                </a:solidFill>
              </a:rPr>
              <a:t>Sesión de presentación: Probabilidad y estadística inferencial</a:t>
            </a: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3A575-0EBB-482D-80CF-1382A467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233916"/>
            <a:ext cx="6315740" cy="457199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4"/>
            </a:pPr>
            <a:r>
              <a:rPr lang="es-ES" sz="1200" dirty="0"/>
              <a:t>Estimación puntual y por intervalo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Distribución de la media muestral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Distribución de una combinación lineal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Algunos conceptos generales de estimación puntual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Métodos de estimación puntual.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Propiedades básicas de los intervalos de confianza.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Intervalos de confianza de muestra grande para una media y proporción de población.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Intervalos basados en una distribución de población normal.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Intervalos de confianza para la varianza y desviación estándar. </a:t>
            </a:r>
          </a:p>
          <a:p>
            <a:pPr>
              <a:buFont typeface="+mj-lt"/>
              <a:buAutoNum type="arabicPeriod" startAt="4"/>
            </a:pPr>
            <a:r>
              <a:rPr lang="es-CO" sz="1200" dirty="0"/>
              <a:t>Pruebas de hipótesis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Hipótesis y procedimientos de prueba.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Pruebas sobre una media de población.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Pruebas relacionadas con una proporción de población.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Valores P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Pruebas z e intervalos de confianza para una diferencia entre medias de población.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Pruebas t con dos muestras e intervalo de confianza. 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Inferencia sobre una diferencia entre proporciones de población.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Inferencia sobre una diferencia entre proporciones de población.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Inferencias sobre dos varianzas de población.</a:t>
            </a:r>
          </a:p>
          <a:p>
            <a:pPr>
              <a:buFont typeface="+mj-lt"/>
              <a:buAutoNum type="arabicPeriod" startAt="4"/>
            </a:pPr>
            <a:r>
              <a:rPr lang="es-CO" sz="1200" dirty="0"/>
              <a:t>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94710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3489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Adicionales</a:t>
            </a:r>
          </a:p>
        </p:txBody>
      </p:sp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8ADD7011-EBE9-4461-BB47-67CF9A63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02" y="1119107"/>
            <a:ext cx="2413590" cy="8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E983A05B-FBB9-4500-9957-156723DC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91581"/>
            <a:ext cx="2427546" cy="13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9E1933F-8A83-4DEF-B400-02CC4E5B42EC}"/>
              </a:ext>
            </a:extLst>
          </p:cNvPr>
          <p:cNvSpPr txBox="1"/>
          <p:nvPr/>
        </p:nvSpPr>
        <p:spPr>
          <a:xfrm>
            <a:off x="5192558" y="739962"/>
            <a:ext cx="12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Suite office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56DF33-6980-4787-B0D0-DC32EE1EBABB}"/>
              </a:ext>
            </a:extLst>
          </p:cNvPr>
          <p:cNvSpPr txBox="1"/>
          <p:nvPr/>
        </p:nvSpPr>
        <p:spPr>
          <a:xfrm>
            <a:off x="1304009" y="2582383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Licencia campus</a:t>
            </a:r>
            <a:endParaRPr lang="es-CO" dirty="0"/>
          </a:p>
        </p:txBody>
      </p:sp>
      <p:pic>
        <p:nvPicPr>
          <p:cNvPr id="1032" name="Picture 8" descr="https://logos-marques.com/wp-content/uploads/2020/02/Word-logo.png">
            <a:extLst>
              <a:ext uri="{FF2B5EF4-FFF2-40B4-BE49-F238E27FC236}">
                <a16:creationId xmlns:a16="http://schemas.microsoft.com/office/drawing/2014/main" id="{CB1E4D35-3797-4CF4-B696-C9FB1B99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31" y="1982507"/>
            <a:ext cx="1558678" cy="8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9A1717A2-123A-4B7F-9A97-BFB6225C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60" y="1281776"/>
            <a:ext cx="1258717" cy="9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03DF50-347A-419D-987A-57455DB421D3}"/>
              </a:ext>
            </a:extLst>
          </p:cNvPr>
          <p:cNvSpPr txBox="1"/>
          <p:nvPr/>
        </p:nvSpPr>
        <p:spPr>
          <a:xfrm>
            <a:off x="2128173" y="10004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endParaRPr lang="es-CO" dirty="0"/>
          </a:p>
        </p:txBody>
      </p:sp>
      <p:pic>
        <p:nvPicPr>
          <p:cNvPr id="7" name="Picture 4" descr="Ver las imágenes de origen">
            <a:extLst>
              <a:ext uri="{FF2B5EF4-FFF2-40B4-BE49-F238E27FC236}">
                <a16:creationId xmlns:a16="http://schemas.microsoft.com/office/drawing/2014/main" id="{234E7016-AD63-4777-9F7C-2AAD1C52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80" y="3659062"/>
            <a:ext cx="934444" cy="108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er las imágenes de origen">
            <a:extLst>
              <a:ext uri="{FF2B5EF4-FFF2-40B4-BE49-F238E27FC236}">
                <a16:creationId xmlns:a16="http://schemas.microsoft.com/office/drawing/2014/main" id="{F0B18175-82B1-48BA-ABD6-604F86C6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45" y="3659062"/>
            <a:ext cx="989625" cy="9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489199-5799-4159-AC6B-899138E739CC}"/>
              </a:ext>
            </a:extLst>
          </p:cNvPr>
          <p:cNvSpPr txBox="1"/>
          <p:nvPr/>
        </p:nvSpPr>
        <p:spPr>
          <a:xfrm>
            <a:off x="5960690" y="3640785"/>
            <a:ext cx="185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Jupyter</a:t>
            </a:r>
            <a:r>
              <a:rPr lang="es-ES" dirty="0"/>
              <a:t> Notebook</a:t>
            </a:r>
          </a:p>
          <a:p>
            <a:endParaRPr lang="es-ES" dirty="0"/>
          </a:p>
          <a:p>
            <a:r>
              <a:rPr lang="es-ES" dirty="0" err="1"/>
              <a:t>Phyton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13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6BCA-36F4-4C14-A70B-410F9086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sz="3200" dirty="0"/>
              <a:t>Bibliografía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C39BE-C70D-4014-9388-8CEDA169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7485321" cy="3531394"/>
          </a:xfrm>
        </p:spPr>
        <p:txBody>
          <a:bodyPr>
            <a:normAutofit fontScale="40000" lnSpcReduction="20000"/>
          </a:bodyPr>
          <a:lstStyle/>
          <a:p>
            <a:r>
              <a:rPr lang="es-ES" dirty="0" err="1"/>
              <a:t>Walpole</a:t>
            </a:r>
            <a:r>
              <a:rPr lang="es-ES" dirty="0"/>
              <a:t>, R. E. (2012). Probabilidad y estadística para ingeniería y ciencias [Recurso electrónico] / Ronald E. </a:t>
            </a:r>
            <a:r>
              <a:rPr lang="es-ES" dirty="0" err="1"/>
              <a:t>Walpole</a:t>
            </a:r>
            <a:r>
              <a:rPr lang="es-ES" dirty="0"/>
              <a:t>... [et al.]. México: Pearson. </a:t>
            </a:r>
          </a:p>
          <a:p>
            <a:pPr marL="0" indent="0">
              <a:buNone/>
            </a:pPr>
            <a:r>
              <a:rPr lang="es-CO" dirty="0"/>
              <a:t>  </a:t>
            </a:r>
          </a:p>
          <a:p>
            <a:r>
              <a:rPr lang="es-ES" dirty="0"/>
              <a:t>Mendenhall, W., Beaver, R. J., &amp; Beaver, B. M. (2010).</a:t>
            </a:r>
            <a:r>
              <a:rPr lang="es-ES" i="1" dirty="0"/>
              <a:t>Introducción a la probabilidad y estadística</a:t>
            </a:r>
            <a:r>
              <a:rPr lang="es-ES" dirty="0"/>
              <a:t>. </a:t>
            </a:r>
            <a:r>
              <a:rPr lang="es-ES" dirty="0" err="1"/>
              <a:t>México</a:t>
            </a:r>
            <a:r>
              <a:rPr lang="es-ES" dirty="0"/>
              <a:t>, D.F: Cengage </a:t>
            </a:r>
            <a:r>
              <a:rPr lang="es-ES" dirty="0" err="1"/>
              <a:t>Learning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r>
              <a:rPr lang="es-ES" dirty="0"/>
              <a:t>Devore, J. L. (2012). </a:t>
            </a:r>
            <a:r>
              <a:rPr lang="es-ES" i="1" dirty="0"/>
              <a:t>Probabilidad y estadística para ingeniería y ciencias</a:t>
            </a:r>
            <a:r>
              <a:rPr lang="es-ES" dirty="0"/>
              <a:t>. Australia [etc.]: Cengage </a:t>
            </a:r>
            <a:r>
              <a:rPr lang="es-ES" dirty="0" err="1"/>
              <a:t>Learning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r>
              <a:rPr lang="es-ES" dirty="0"/>
              <a:t>Spiegel, M. R. (2010). </a:t>
            </a:r>
            <a:r>
              <a:rPr lang="es-ES" i="1" dirty="0"/>
              <a:t>Probabilidad y estadística</a:t>
            </a:r>
            <a:r>
              <a:rPr lang="es-ES" dirty="0"/>
              <a:t>. </a:t>
            </a:r>
            <a:r>
              <a:rPr lang="es-ES" dirty="0" err="1"/>
              <a:t>Méico</a:t>
            </a:r>
            <a:r>
              <a:rPr lang="es-ES" dirty="0"/>
              <a:t> [etc.]: McGraw-Hill. </a:t>
            </a:r>
          </a:p>
          <a:p>
            <a:pPr marL="0" indent="0">
              <a:buNone/>
            </a:pPr>
            <a:r>
              <a:rPr lang="es-CO" dirty="0"/>
              <a:t>	</a:t>
            </a:r>
          </a:p>
          <a:p>
            <a:r>
              <a:rPr lang="en-US" dirty="0"/>
              <a:t>Montgomery, D. C., &amp; </a:t>
            </a:r>
            <a:r>
              <a:rPr lang="en-US" dirty="0" err="1"/>
              <a:t>Runger</a:t>
            </a:r>
            <a:r>
              <a:rPr lang="en-US" dirty="0"/>
              <a:t>, G. C. (2011). </a:t>
            </a:r>
            <a:r>
              <a:rPr lang="en-US" i="1" dirty="0"/>
              <a:t>Applied statistics and probability for engineers</a:t>
            </a:r>
            <a:r>
              <a:rPr lang="en-US" dirty="0"/>
              <a:t>. Singapore: Wiley.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r>
              <a:rPr lang="es-ES" dirty="0"/>
              <a:t>Muñoz de </a:t>
            </a:r>
            <a:r>
              <a:rPr lang="es-ES" dirty="0" err="1"/>
              <a:t>Özak</a:t>
            </a:r>
            <a:r>
              <a:rPr lang="es-ES" dirty="0"/>
              <a:t>, M., &amp; Blanco Castañeda, L. (2002). </a:t>
            </a:r>
            <a:r>
              <a:rPr lang="es-ES" i="1" dirty="0"/>
              <a:t>Introducción a la teoría avanzada de la probabilidad</a:t>
            </a:r>
            <a:r>
              <a:rPr lang="es-ES" dirty="0"/>
              <a:t>. Bogotá: Universidad Nacional.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  <a:p>
            <a:r>
              <a:rPr lang="en-US" dirty="0"/>
              <a:t>Ross, S. (2010). </a:t>
            </a:r>
            <a:r>
              <a:rPr lang="en-US" i="1" dirty="0"/>
              <a:t>A first Course in probability</a:t>
            </a:r>
            <a:r>
              <a:rPr lang="en-US" dirty="0"/>
              <a:t>. Editorial Prentice Hall.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594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Esquema sumativo de calificación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7A67736-0AE3-4B0F-8CFD-567CC25DB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491"/>
              </p:ext>
            </p:extLst>
          </p:nvPr>
        </p:nvGraphicFramePr>
        <p:xfrm>
          <a:off x="513907" y="1060746"/>
          <a:ext cx="7035209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70">
                  <a:extLst>
                    <a:ext uri="{9D8B030D-6E8A-4147-A177-3AD203B41FA5}">
                      <a16:colId xmlns:a16="http://schemas.microsoft.com/office/drawing/2014/main" val="3550477604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159120771"/>
                    </a:ext>
                  </a:extLst>
                </a:gridCol>
                <a:gridCol w="2828261">
                  <a:extLst>
                    <a:ext uri="{9D8B030D-6E8A-4147-A177-3AD203B41FA5}">
                      <a16:colId xmlns:a16="http://schemas.microsoft.com/office/drawing/2014/main" val="870377159"/>
                    </a:ext>
                  </a:extLst>
                </a:gridCol>
                <a:gridCol w="1594883">
                  <a:extLst>
                    <a:ext uri="{9D8B030D-6E8A-4147-A177-3AD203B41FA5}">
                      <a16:colId xmlns:a16="http://schemas.microsoft.com/office/drawing/2014/main" val="37643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Actividad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Porcentaje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Fecha tentativa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Corte</a:t>
                      </a:r>
                      <a:endParaRPr lang="es-C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8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Taller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 de Agosto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 corte</a:t>
                      </a:r>
                    </a:p>
                    <a:p>
                      <a:pPr algn="ctr"/>
                      <a:r>
                        <a:rPr lang="es-ES" sz="1400" dirty="0"/>
                        <a:t>40%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Quices</a:t>
                      </a:r>
                      <a:r>
                        <a:rPr lang="es-ES" sz="1400" dirty="0"/>
                        <a:t> y/o tareas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26/07 – 20/08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Parcial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 de Agosto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Taller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 de Septiembre</a:t>
                      </a:r>
                      <a:endParaRPr lang="es-CO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Segundo corte</a:t>
                      </a:r>
                    </a:p>
                    <a:p>
                      <a:pPr algn="ctr"/>
                      <a:r>
                        <a:rPr lang="es-ES" sz="1400" dirty="0"/>
                        <a:t>60%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2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/>
                        <a:t>Quices</a:t>
                      </a:r>
                      <a:r>
                        <a:rPr lang="es-ES" sz="1400" dirty="0"/>
                        <a:t> y/o tareas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27/08 – 17/09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1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Exposición y/o trabajo escrito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22-24 de Septiembre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0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Parcial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 de Septiembre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4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Prueba objetiva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10%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 – 24 de Septiembre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21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C2A9F2-5F24-41E0-A7F6-A53CEBB1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490408"/>
            <a:ext cx="7983504" cy="41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2D9D8E-9586-44A4-B3F4-E518D00C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0"/>
            <a:ext cx="8892237" cy="51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D5C2029-3096-4527-8A42-CF0C85DC35B7}"/>
              </a:ext>
            </a:extLst>
          </p:cNvPr>
          <p:cNvSpPr txBox="1"/>
          <p:nvPr/>
        </p:nvSpPr>
        <p:spPr>
          <a:xfrm>
            <a:off x="542259" y="574158"/>
            <a:ext cx="40297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Evaluación formativa</a:t>
            </a:r>
            <a:endParaRPr lang="es-CO" sz="2800" dirty="0"/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AF65DE-7273-4EF3-B795-F0B456BADC8C}"/>
              </a:ext>
            </a:extLst>
          </p:cNvPr>
          <p:cNvSpPr txBox="1"/>
          <p:nvPr/>
        </p:nvSpPr>
        <p:spPr>
          <a:xfrm>
            <a:off x="861237" y="1509823"/>
            <a:ext cx="5538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Preguntas orientadoras y presentación de problemas.</a:t>
            </a:r>
          </a:p>
          <a:p>
            <a:pPr marL="342900" indent="-342900">
              <a:buAutoNum type="arabicPeriod"/>
            </a:pPr>
            <a:r>
              <a:rPr lang="es-ES" dirty="0"/>
              <a:t>Retroalimentación de talleres, </a:t>
            </a:r>
            <a:r>
              <a:rPr lang="es-ES" dirty="0" err="1"/>
              <a:t>quices</a:t>
            </a:r>
            <a:r>
              <a:rPr lang="es-ES" dirty="0"/>
              <a:t> y parciales.</a:t>
            </a:r>
          </a:p>
          <a:p>
            <a:pPr marL="342900" indent="-342900">
              <a:buAutoNum type="arabicPeriod"/>
            </a:pPr>
            <a:r>
              <a:rPr lang="es-ES" dirty="0"/>
              <a:t>Preguntas sobre argumentaciones empleadas.</a:t>
            </a:r>
          </a:p>
          <a:p>
            <a:pPr marL="342900" indent="-342900">
              <a:buAutoNum type="arabicPeriod"/>
            </a:pPr>
            <a:r>
              <a:rPr lang="es-ES" dirty="0"/>
              <a:t>Manejo de programas informáticos.</a:t>
            </a:r>
          </a:p>
          <a:p>
            <a:pPr marL="342900" indent="-342900">
              <a:buAutoNum type="arabicPeriod"/>
            </a:pPr>
            <a:r>
              <a:rPr lang="es-ES" dirty="0"/>
              <a:t>Ejemplificación.</a:t>
            </a:r>
          </a:p>
          <a:p>
            <a:pPr marL="342900" indent="-342900">
              <a:buAutoNum type="arabicPeriod"/>
            </a:pPr>
            <a:r>
              <a:rPr lang="es-ES" dirty="0"/>
              <a:t>Ejercicios rápidos durante las clases.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164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FBDF7-A403-47B8-B016-E4EEB76E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517219" cy="3394472"/>
          </a:xfrm>
        </p:spPr>
        <p:txBody>
          <a:bodyPr>
            <a:normAutofit/>
          </a:bodyPr>
          <a:lstStyle/>
          <a:p>
            <a:r>
              <a:rPr lang="es-ES" sz="1800" dirty="0"/>
              <a:t>Puntualidad en las entregas</a:t>
            </a:r>
          </a:p>
          <a:p>
            <a:r>
              <a:rPr lang="es-ES" sz="1800" dirty="0"/>
              <a:t>Excusas válidas</a:t>
            </a:r>
          </a:p>
          <a:p>
            <a:r>
              <a:rPr lang="es-ES" sz="1800" dirty="0"/>
              <a:t>Asistencia</a:t>
            </a:r>
          </a:p>
          <a:p>
            <a:r>
              <a:rPr lang="es-ES" sz="1800" b="1" dirty="0"/>
              <a:t>Presencial</a:t>
            </a:r>
          </a:p>
          <a:p>
            <a:endParaRPr lang="es-CO" sz="1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BD19808-DA47-475C-BF9F-14EB9B99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400" dirty="0"/>
              <a:t>Acuerdos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1222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/ 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1ED0A0-88D6-45FD-89DF-03FAAB2FFB54}"/>
              </a:ext>
            </a:extLst>
          </p:cNvPr>
          <p:cNvSpPr txBox="1"/>
          <p:nvPr/>
        </p:nvSpPr>
        <p:spPr>
          <a:xfrm>
            <a:off x="509153" y="1405557"/>
            <a:ext cx="7240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Profesor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Fechas importantes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Syllabus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Esquema sumativo de calificación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formativa</a:t>
            </a:r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Acuerdos</a:t>
            </a: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32546F2-42B4-4960-B6DC-6235D4B9CFA0}"/>
              </a:ext>
            </a:extLst>
          </p:cNvPr>
          <p:cNvSpPr txBox="1"/>
          <p:nvPr/>
        </p:nvSpPr>
        <p:spPr>
          <a:xfrm>
            <a:off x="786809" y="637953"/>
            <a:ext cx="123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Profesor</a:t>
            </a:r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A59AB5-5C93-4C4B-8010-3870F8FB80B1}"/>
              </a:ext>
            </a:extLst>
          </p:cNvPr>
          <p:cNvSpPr txBox="1"/>
          <p:nvPr/>
        </p:nvSpPr>
        <p:spPr>
          <a:xfrm>
            <a:off x="786809" y="1467293"/>
            <a:ext cx="386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Nombre: Sergio David Díaz </a:t>
            </a:r>
            <a:r>
              <a:rPr lang="es-ES" dirty="0" err="1"/>
              <a:t>Veru</a:t>
            </a:r>
            <a:endParaRPr lang="es-CO" dirty="0"/>
          </a:p>
          <a:p>
            <a:r>
              <a:rPr lang="es-ES" dirty="0"/>
              <a:t>C</a:t>
            </a:r>
            <a:r>
              <a:rPr lang="es-CO" dirty="0" err="1"/>
              <a:t>orreo</a:t>
            </a:r>
            <a:r>
              <a:rPr lang="es-CO" dirty="0"/>
              <a:t>: </a:t>
            </a:r>
            <a:r>
              <a:rPr lang="es-CO" dirty="0">
                <a:hlinkClick r:id="rId2"/>
              </a:rPr>
              <a:t>sddiaz@universidadean.edu.co</a:t>
            </a:r>
            <a:endParaRPr lang="es-CO" dirty="0"/>
          </a:p>
          <a:p>
            <a:r>
              <a:rPr lang="es-ES" dirty="0"/>
              <a:t>Tel: 3125846230 (Solo emergencias)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79764E-8DED-4B28-8B84-D6080F50EAB1}"/>
              </a:ext>
            </a:extLst>
          </p:cNvPr>
          <p:cNvSpPr txBox="1"/>
          <p:nvPr/>
        </p:nvSpPr>
        <p:spPr>
          <a:xfrm>
            <a:off x="519378" y="3198954"/>
            <a:ext cx="625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Matemático con posgrado en estadística, cursando posgrado en inteligencia artificial. Cuenta con más cinco años en ámbitos educativos y tres años en trabajos asociados a consultoría en analítica de datos y manejo de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20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Fechas importantes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EE7CDA-5EED-4288-BF66-BC34561DA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49819"/>
              </p:ext>
            </p:extLst>
          </p:nvPr>
        </p:nvGraphicFramePr>
        <p:xfrm>
          <a:off x="429062" y="1183446"/>
          <a:ext cx="7049385" cy="324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799">
                  <a:extLst>
                    <a:ext uri="{9D8B030D-6E8A-4147-A177-3AD203B41FA5}">
                      <a16:colId xmlns:a16="http://schemas.microsoft.com/office/drawing/2014/main" val="4184045242"/>
                    </a:ext>
                  </a:extLst>
                </a:gridCol>
                <a:gridCol w="2408793">
                  <a:extLst>
                    <a:ext uri="{9D8B030D-6E8A-4147-A177-3AD203B41FA5}">
                      <a16:colId xmlns:a16="http://schemas.microsoft.com/office/drawing/2014/main" val="417105279"/>
                    </a:ext>
                  </a:extLst>
                </a:gridCol>
                <a:gridCol w="2408793">
                  <a:extLst>
                    <a:ext uri="{9D8B030D-6E8A-4147-A177-3AD203B41FA5}">
                      <a16:colId xmlns:a16="http://schemas.microsoft.com/office/drawing/2014/main" val="11191167"/>
                    </a:ext>
                  </a:extLst>
                </a:gridCol>
              </a:tblGrid>
              <a:tr h="4090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ACTIVIDAD</a:t>
                      </a:r>
                      <a:endParaRPr lang="es-CO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INICIO </a:t>
                      </a:r>
                      <a:endParaRPr lang="es-CO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FINALIZACIÓN</a:t>
                      </a:r>
                      <a:endParaRPr lang="es-CO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55419"/>
                  </a:ext>
                </a:extLst>
              </a:tr>
              <a:tr h="448974">
                <a:tc>
                  <a:txBody>
                    <a:bodyPr/>
                    <a:lstStyle/>
                    <a:p>
                      <a:r>
                        <a:rPr lang="es-ES" sz="1200" b="0" dirty="0"/>
                        <a:t>Inicio y Finalización de actividades académicas del Ciclo 3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0" dirty="0"/>
                        <a:t>26 de julio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24 de septiembre de 2021</a:t>
                      </a:r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4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Notas de unidades de estudio ciclo 3 - primer corte 40%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de agosto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de agosto de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61953"/>
                  </a:ext>
                </a:extLst>
              </a:tr>
              <a:tr h="1251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Evaluación de Competencias Pedagógicas Docente Ciclo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de septiembre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de septiembre de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82633"/>
                  </a:ext>
                </a:extLst>
              </a:tr>
              <a:tr h="1251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Pruebas Objetivas Ciclo 3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de septiembre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de septiembre de 2021 	</a:t>
                      </a:r>
                    </a:p>
                    <a:p>
                      <a:pPr algn="ctr"/>
                      <a:endParaRPr lang="es-CO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26057"/>
                  </a:ext>
                </a:extLst>
              </a:tr>
              <a:tr h="409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Notas de unidades de estudio ciclo 3 - segundo corte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de septiembre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de septiembre de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6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2" y="509130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Fechas importantes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AEE7CDA-5EED-4288-BF66-BC34561DA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9062" y="1183446"/>
          <a:ext cx="7049385" cy="324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799">
                  <a:extLst>
                    <a:ext uri="{9D8B030D-6E8A-4147-A177-3AD203B41FA5}">
                      <a16:colId xmlns:a16="http://schemas.microsoft.com/office/drawing/2014/main" val="4184045242"/>
                    </a:ext>
                  </a:extLst>
                </a:gridCol>
                <a:gridCol w="2408793">
                  <a:extLst>
                    <a:ext uri="{9D8B030D-6E8A-4147-A177-3AD203B41FA5}">
                      <a16:colId xmlns:a16="http://schemas.microsoft.com/office/drawing/2014/main" val="417105279"/>
                    </a:ext>
                  </a:extLst>
                </a:gridCol>
                <a:gridCol w="2408793">
                  <a:extLst>
                    <a:ext uri="{9D8B030D-6E8A-4147-A177-3AD203B41FA5}">
                      <a16:colId xmlns:a16="http://schemas.microsoft.com/office/drawing/2014/main" val="11191167"/>
                    </a:ext>
                  </a:extLst>
                </a:gridCol>
              </a:tblGrid>
              <a:tr h="409031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ACTIVIDAD</a:t>
                      </a:r>
                      <a:endParaRPr lang="es-CO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INICIO </a:t>
                      </a:r>
                      <a:endParaRPr lang="es-CO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FINALIZACIÓN</a:t>
                      </a:r>
                      <a:endParaRPr lang="es-CO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355419"/>
                  </a:ext>
                </a:extLst>
              </a:tr>
              <a:tr h="448974">
                <a:tc>
                  <a:txBody>
                    <a:bodyPr/>
                    <a:lstStyle/>
                    <a:p>
                      <a:r>
                        <a:rPr lang="es-ES" sz="1200" b="0" dirty="0"/>
                        <a:t>Inicio y Finalización de actividades académicas del Ciclo 3</a:t>
                      </a:r>
                      <a:endParaRPr lang="es-CO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25 de julio de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/>
                        <a:t>23 de septiembre de 2022</a:t>
                      </a:r>
                      <a:endParaRPr lang="es-CO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4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Notas de unidades de estudio ciclo 3 - primer corte 40%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de agosto de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de agosto de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861953"/>
                  </a:ext>
                </a:extLst>
              </a:tr>
              <a:tr h="1251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Evaluación de Competencias Pedagógicas Docente Ciclo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de septiembre de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de septiembre de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282633"/>
                  </a:ext>
                </a:extLst>
              </a:tr>
              <a:tr h="1251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Pruebas Objetivas Ciclo 3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de septiembre de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de septiembre de 2022</a:t>
                      </a:r>
                      <a:endParaRPr lang="es-CO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26057"/>
                  </a:ext>
                </a:extLst>
              </a:tr>
              <a:tr h="4090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Reporte de Notas de unidades de estudio ciclo 3 - segundo corte 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de septiembre de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 de septiembre de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6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9495" y="445889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Syllabus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77DB22-F4BD-4DEB-90DB-DB745575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5" y="1201743"/>
            <a:ext cx="7719040" cy="16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9B0046-CF3F-467B-987B-4B1E2850F9A6}"/>
              </a:ext>
            </a:extLst>
          </p:cNvPr>
          <p:cNvSpPr/>
          <p:nvPr/>
        </p:nvSpPr>
        <p:spPr>
          <a:xfrm>
            <a:off x="212652" y="720948"/>
            <a:ext cx="75065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JUSTIFICACIÓN</a:t>
            </a:r>
          </a:p>
          <a:p>
            <a:endParaRPr lang="es-ES" sz="1600" dirty="0"/>
          </a:p>
          <a:p>
            <a:r>
              <a:rPr lang="es-ES" sz="1600" dirty="0"/>
              <a:t>La Estadística se ocupa de los métodos y procedimientos para recoger, clasificar, graficar y analizar los datos, siempre y cuando la variabilidad e incertidumbre sea una causa intrínseca de los mismos; así como de realizar inferencias a partir de ellos, con la finalidad de ayudar a la toma de decisiones y en su caso formular predicciones. La probabilidad de un evento es el grado de confianza que se tiene sobre la ocurrencia de dicho evento. Por lo tanto la estadística y probabilidad contribuye a la formación del profesional dándole las competencias para procesar información a partir de fenómenos observados, donde se describen hechos, plantean hipótesis y las prueban para deducir conocimiento nuevo y lógicamente válido, para hacer predicciones acerca de fenómenos, a partir de registros previos de fenómenos similares.</a:t>
            </a:r>
          </a:p>
        </p:txBody>
      </p:sp>
    </p:spTree>
    <p:extLst>
      <p:ext uri="{BB962C8B-B14F-4D97-AF65-F5344CB8AC3E}">
        <p14:creationId xmlns:p14="http://schemas.microsoft.com/office/powerpoint/2010/main" val="243108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2027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Competencias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2DC3E2-1460-43E0-AAAB-112ED2792777}"/>
              </a:ext>
            </a:extLst>
          </p:cNvPr>
          <p:cNvSpPr txBox="1"/>
          <p:nvPr/>
        </p:nvSpPr>
        <p:spPr>
          <a:xfrm>
            <a:off x="429062" y="725090"/>
            <a:ext cx="7173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Comprende los fenómenos que dependen del tiempo, del azar y la probabilidad, es decir de sistemas aleatorios, de tipo continuos, discretos o probabilísticos en una y varias variables.</a:t>
            </a:r>
          </a:p>
          <a:p>
            <a:endParaRPr lang="es-ES" sz="1600" dirty="0"/>
          </a:p>
          <a:p>
            <a:r>
              <a:rPr lang="es-ES" sz="1600" dirty="0"/>
              <a:t>Capacidad para identificar, formular y resolver problemas de ingeniería mediante la aplicación de principios de la ingeniería, la ciencia y las matemáticas</a:t>
            </a:r>
          </a:p>
          <a:p>
            <a:endParaRPr lang="es-ES" sz="1600" dirty="0"/>
          </a:p>
          <a:p>
            <a:r>
              <a:rPr lang="es-ES" sz="1600" dirty="0"/>
              <a:t>Capacidad de desarrollar y llevar a cabo experimentos adecuados, analizar e interpretar los datos, y el uso de criterios de ingeniería para obtener conclusiones</a:t>
            </a:r>
          </a:p>
          <a:p>
            <a:endParaRPr lang="es-ES" sz="1600" dirty="0"/>
          </a:p>
          <a:p>
            <a:r>
              <a:rPr lang="es-ES" sz="1600" dirty="0"/>
              <a:t>Capacidad de comunicarse efectivamente con una variedad de audiencias</a:t>
            </a:r>
          </a:p>
          <a:p>
            <a:endParaRPr lang="es-ES" sz="1600" dirty="0"/>
          </a:p>
          <a:p>
            <a:r>
              <a:rPr lang="es-ES" sz="1600" dirty="0"/>
              <a:t>Capacidad de reconocer la necesidad continúa de nuevos conocimientos y localizar, evaluar, integrar y aplicar este conocimiento de manera apropiada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09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65738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Contenidos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A8B25F-388E-478B-B35C-8D5273E9F95C}"/>
              </a:ext>
            </a:extLst>
          </p:cNvPr>
          <p:cNvSpPr/>
          <p:nvPr/>
        </p:nvSpPr>
        <p:spPr>
          <a:xfrm>
            <a:off x="429062" y="527403"/>
            <a:ext cx="704938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1200" dirty="0">
                <a:latin typeface="+mj-lt"/>
              </a:rPr>
              <a:t>Probabilidad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Espacios muéstrales y eventos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Axiomas, interpretaciones y propiedades de probabilidad.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sz="1200" dirty="0">
                <a:latin typeface="+mj-lt"/>
              </a:rPr>
              <a:t>Técnicas de conteo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CO" sz="1200" dirty="0">
                <a:latin typeface="+mj-lt"/>
              </a:rPr>
              <a:t>Calculo de probabilidades.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Probabilidad condicional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200" dirty="0">
                <a:latin typeface="+mj-lt"/>
              </a:rPr>
              <a:t>Calculo de probabilidades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Probabilidad total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Teorema de Bayes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Independencia.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latin typeface="+mj-lt"/>
              </a:rPr>
              <a:t>Variables aleatorias y distribuciones de probabilidad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Variables aleatorias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Valor esperado de variables aleatorias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ES" sz="1200" dirty="0">
                <a:latin typeface="+mj-lt"/>
              </a:rPr>
              <a:t>Varianza de variables aleatorias</a:t>
            </a:r>
          </a:p>
          <a:p>
            <a:pPr>
              <a:buFont typeface="+mj-lt"/>
              <a:buAutoNum type="arabicPeriod" startAt="4"/>
            </a:pPr>
            <a:r>
              <a:rPr lang="es-CO" sz="1200" dirty="0">
                <a:latin typeface="+mj-lt"/>
              </a:rPr>
              <a:t>Distribuciones muestrales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 Distribuciones </a:t>
            </a:r>
            <a:r>
              <a:rPr lang="es-CO" sz="1200" dirty="0">
                <a:latin typeface="+mj-lt"/>
              </a:rPr>
              <a:t>discretas: binomial, hipergeométrica, binomial negativa, Poisson</a:t>
            </a:r>
          </a:p>
          <a:p>
            <a:pPr lvl="1">
              <a:buFont typeface="+mj-lt"/>
              <a:buAutoNum type="alphaLcParenR"/>
            </a:pPr>
            <a:r>
              <a:rPr lang="es-ES" sz="1200" dirty="0"/>
              <a:t>      </a:t>
            </a:r>
            <a:r>
              <a:rPr lang="es-ES" sz="1200" dirty="0">
                <a:latin typeface="+mj-lt"/>
              </a:rPr>
              <a:t>Funciones de densidad de probabilidad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 Funciones de distribución acumulativas y valores esperados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Distribuciones continuas: Normal, exponencial, gama, beta, Weibull, t-</a:t>
            </a:r>
            <a:r>
              <a:rPr lang="es-ES" sz="1200" dirty="0" err="1">
                <a:latin typeface="+mj-lt"/>
              </a:rPr>
              <a:t>Student</a:t>
            </a:r>
            <a:r>
              <a:rPr lang="es-ES" sz="1200" dirty="0">
                <a:latin typeface="+mj-lt"/>
              </a:rPr>
              <a:t>, Chi cuadrado, F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Variables aleatorias conjuntamente distribuidas. 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 Valores esperados, covarianza y correlación.</a:t>
            </a:r>
          </a:p>
          <a:p>
            <a:pPr lvl="1">
              <a:buFont typeface="+mj-lt"/>
              <a:buAutoNum type="alphaLcParenR"/>
            </a:pPr>
            <a:r>
              <a:rPr lang="es-ES" sz="1200" dirty="0">
                <a:latin typeface="+mj-lt"/>
              </a:rPr>
              <a:t>     Estadísticos y sus distribuciones</a:t>
            </a:r>
            <a:endParaRPr lang="es-CO" sz="1200" dirty="0">
              <a:latin typeface="+mj-lt"/>
            </a:endParaRPr>
          </a:p>
          <a:p>
            <a:pPr marL="800100" lvl="1" indent="-342900">
              <a:buFont typeface="+mj-lt"/>
              <a:buAutoNum type="alphaLcParenR"/>
            </a:pPr>
            <a:endParaRPr lang="es-E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452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1147</Words>
  <Application>Microsoft Office PowerPoint</Application>
  <PresentationFormat>Presentación en pantalla (16:9)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Cambria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  <vt:lpstr>Presentación de PowerPoint</vt:lpstr>
      <vt:lpstr>Presentación de PowerPoint</vt:lpstr>
      <vt:lpstr>Presentación de PowerPoint</vt:lpstr>
      <vt:lpstr>Presentación de PowerPoint</vt:lpstr>
      <vt:lpstr>Acuerdos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SERGIO DAVID DIAZ VERU</cp:lastModifiedBy>
  <cp:revision>35</cp:revision>
  <dcterms:created xsi:type="dcterms:W3CDTF">2018-10-16T22:27:03Z</dcterms:created>
  <dcterms:modified xsi:type="dcterms:W3CDTF">2022-07-25T13:47:21Z</dcterms:modified>
</cp:coreProperties>
</file>