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59" r:id="rId3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723" y="69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7-28T23:14:12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11683 8558 0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0562" y="1819138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solidFill>
                  <a:schemeClr val="bg1"/>
                </a:solidFill>
              </a:rPr>
              <a:t>Probabilidad</a:t>
            </a: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Con diagramas de </a:t>
            </a:r>
            <a:r>
              <a:rPr lang="es-ES" sz="2400" dirty="0" err="1"/>
              <a:t>Venn</a:t>
            </a:r>
            <a:endParaRPr lang="es-ES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AF253A-66D6-4240-82AE-4E16519C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2" y="1128027"/>
            <a:ext cx="4616694" cy="32999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6ECEA8-5A42-4B64-8E42-DCC06CE0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756" y="2474845"/>
            <a:ext cx="2919017" cy="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7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0DBE98-63B0-45A3-83CB-D09BC1C5E5FA}"/>
              </a:ext>
            </a:extLst>
          </p:cNvPr>
          <p:cNvSpPr txBox="1"/>
          <p:nvPr/>
        </p:nvSpPr>
        <p:spPr>
          <a:xfrm>
            <a:off x="1010093" y="1002692"/>
            <a:ext cx="5814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Construya un diagrama de </a:t>
            </a:r>
            <a:r>
              <a:rPr lang="es-ES" dirty="0" err="1"/>
              <a:t>Venn</a:t>
            </a:r>
            <a:r>
              <a:rPr lang="es-ES" dirty="0"/>
              <a:t> para ilustrar las</a:t>
            </a:r>
          </a:p>
          <a:p>
            <a:r>
              <a:rPr lang="es-ES" dirty="0"/>
              <a:t>posibles intersecciones y uniones en los siguientes</a:t>
            </a:r>
          </a:p>
          <a:p>
            <a:r>
              <a:rPr lang="es-CO" dirty="0"/>
              <a:t>eventos relativos al espacio muestral que consta de todos</a:t>
            </a:r>
          </a:p>
          <a:p>
            <a:r>
              <a:rPr lang="es-ES" dirty="0"/>
              <a:t>los automóviles fabricados en Estados Unidos.</a:t>
            </a:r>
          </a:p>
          <a:p>
            <a:r>
              <a:rPr lang="es-ES" i="1" dirty="0"/>
              <a:t>C: </a:t>
            </a:r>
            <a:r>
              <a:rPr lang="es-ES" dirty="0"/>
              <a:t>cuatro puertas, </a:t>
            </a:r>
            <a:r>
              <a:rPr lang="es-ES" i="1" dirty="0"/>
              <a:t>T: </a:t>
            </a:r>
            <a:r>
              <a:rPr lang="es-ES" dirty="0"/>
              <a:t>techo corredizo, </a:t>
            </a:r>
            <a:r>
              <a:rPr lang="es-ES" i="1" dirty="0"/>
              <a:t>D: </a:t>
            </a:r>
            <a:r>
              <a:rPr lang="es-ES" dirty="0"/>
              <a:t>dirección hidráulica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985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Ejercicio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8EC309B-477B-4AFB-8D31-C120CD4E1455}"/>
              </a:ext>
            </a:extLst>
          </p:cNvPr>
          <p:cNvSpPr txBox="1"/>
          <p:nvPr/>
        </p:nvSpPr>
        <p:spPr>
          <a:xfrm>
            <a:off x="797442" y="970795"/>
            <a:ext cx="6432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</a:t>
            </a:r>
            <a:r>
              <a:rPr lang="es-ES" i="1" dirty="0"/>
              <a:t>S </a:t>
            </a:r>
            <a:r>
              <a:rPr lang="es-ES" dirty="0"/>
              <a:t>= {0, 1, 2, 3, 4, 5, 6, 7, 8, 9} y </a:t>
            </a:r>
            <a:r>
              <a:rPr lang="es-ES" i="1" dirty="0"/>
              <a:t>A </a:t>
            </a:r>
            <a:r>
              <a:rPr lang="es-ES" dirty="0"/>
              <a:t>= {0, 2, 4, 6, 8}, </a:t>
            </a:r>
            <a:r>
              <a:rPr lang="es-ES" i="1" dirty="0"/>
              <a:t>B </a:t>
            </a:r>
            <a:r>
              <a:rPr lang="es-ES" dirty="0"/>
              <a:t>= {1, 3, 5, 7, 9}, </a:t>
            </a:r>
            <a:r>
              <a:rPr lang="es-ES" i="1" dirty="0"/>
              <a:t>C </a:t>
            </a:r>
            <a:r>
              <a:rPr lang="es-ES" dirty="0"/>
              <a:t>= {2, 3, 4, 5} y </a:t>
            </a:r>
            <a:r>
              <a:rPr lang="es-ES" i="1" dirty="0"/>
              <a:t>D </a:t>
            </a:r>
            <a:r>
              <a:rPr lang="es-ES" dirty="0"/>
              <a:t>= {1, 6,7}, liste los elementos de los conjuntos que corresponden </a:t>
            </a:r>
            <a:r>
              <a:rPr lang="es-CO" dirty="0"/>
              <a:t>a los siguientes eventos:</a:t>
            </a:r>
          </a:p>
          <a:p>
            <a:r>
              <a:rPr lang="es-CO" i="1" dirty="0"/>
              <a:t>a</a:t>
            </a:r>
            <a:r>
              <a:rPr lang="es-CO" dirty="0"/>
              <a:t>) </a:t>
            </a:r>
            <a:r>
              <a:rPr lang="es-CO" i="1" dirty="0"/>
              <a:t>A </a:t>
            </a:r>
            <a:r>
              <a:rPr lang="es-CO" dirty="0"/>
              <a:t>∪ </a:t>
            </a:r>
            <a:r>
              <a:rPr lang="es-CO" i="1" dirty="0"/>
              <a:t>C</a:t>
            </a:r>
            <a:r>
              <a:rPr lang="es-CO" dirty="0"/>
              <a:t>;</a:t>
            </a:r>
          </a:p>
          <a:p>
            <a:r>
              <a:rPr lang="es-CO" i="1" dirty="0"/>
              <a:t>b</a:t>
            </a:r>
            <a:r>
              <a:rPr lang="es-CO" dirty="0"/>
              <a:t>) </a:t>
            </a:r>
            <a:r>
              <a:rPr lang="es-CO" i="1" dirty="0"/>
              <a:t>A </a:t>
            </a:r>
            <a:r>
              <a:rPr lang="es-CO" dirty="0"/>
              <a:t>∩ </a:t>
            </a:r>
            <a:r>
              <a:rPr lang="es-CO" i="1" dirty="0"/>
              <a:t>B</a:t>
            </a:r>
            <a:r>
              <a:rPr lang="es-CO" dirty="0"/>
              <a:t>;</a:t>
            </a:r>
          </a:p>
          <a:p>
            <a:r>
              <a:rPr lang="es-CO" i="1" dirty="0"/>
              <a:t>c</a:t>
            </a:r>
            <a:r>
              <a:rPr lang="es-CO" dirty="0"/>
              <a:t>) </a:t>
            </a:r>
            <a:r>
              <a:rPr lang="es-CO" i="1" dirty="0"/>
              <a:t>C’</a:t>
            </a:r>
            <a:r>
              <a:rPr lang="es-CO" dirty="0"/>
              <a:t>;</a:t>
            </a:r>
          </a:p>
          <a:p>
            <a:r>
              <a:rPr lang="es-CO" i="1" dirty="0"/>
              <a:t>d </a:t>
            </a:r>
            <a:r>
              <a:rPr lang="es-CO" dirty="0"/>
              <a:t>) (</a:t>
            </a:r>
            <a:r>
              <a:rPr lang="es-CO" i="1" dirty="0"/>
              <a:t>C’</a:t>
            </a:r>
            <a:r>
              <a:rPr lang="es-CO" dirty="0"/>
              <a:t> ∩ </a:t>
            </a:r>
            <a:r>
              <a:rPr lang="es-CO" i="1" dirty="0"/>
              <a:t>D</a:t>
            </a:r>
            <a:r>
              <a:rPr lang="es-CO" dirty="0"/>
              <a:t>) ∪ </a:t>
            </a:r>
            <a:r>
              <a:rPr lang="es-CO" i="1" dirty="0"/>
              <a:t>B</a:t>
            </a:r>
            <a:r>
              <a:rPr lang="es-CO" dirty="0"/>
              <a:t>;</a:t>
            </a:r>
          </a:p>
          <a:p>
            <a:r>
              <a:rPr lang="es-CO" i="1" dirty="0"/>
              <a:t>e</a:t>
            </a:r>
            <a:r>
              <a:rPr lang="es-CO" dirty="0"/>
              <a:t>) (</a:t>
            </a:r>
            <a:r>
              <a:rPr lang="es-CO" i="1" dirty="0"/>
              <a:t>S </a:t>
            </a:r>
            <a:r>
              <a:rPr lang="es-CO" dirty="0"/>
              <a:t>∩ </a:t>
            </a:r>
            <a:r>
              <a:rPr lang="es-CO" i="1" dirty="0"/>
              <a:t>C)’ </a:t>
            </a:r>
            <a:r>
              <a:rPr lang="es-CO" dirty="0"/>
              <a:t>;</a:t>
            </a:r>
          </a:p>
          <a:p>
            <a:r>
              <a:rPr lang="es-CO" i="1" dirty="0"/>
              <a:t>f </a:t>
            </a:r>
            <a:r>
              <a:rPr lang="es-CO" dirty="0"/>
              <a:t>) </a:t>
            </a:r>
            <a:r>
              <a:rPr lang="es-CO" i="1" dirty="0"/>
              <a:t>A </a:t>
            </a:r>
            <a:r>
              <a:rPr lang="es-CO" dirty="0"/>
              <a:t>∩ </a:t>
            </a:r>
            <a:r>
              <a:rPr lang="es-CO" i="1" dirty="0"/>
              <a:t>C </a:t>
            </a:r>
            <a:r>
              <a:rPr lang="es-CO" dirty="0"/>
              <a:t>∩ </a:t>
            </a:r>
            <a:r>
              <a:rPr lang="es-CO" i="1" dirty="0"/>
              <a:t>D’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05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Más sobre conjuntos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8E82542-D221-414A-9B4C-E62AF01E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92" y="1530308"/>
            <a:ext cx="631595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1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Técnicas de conteo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A74F2E6-8398-431C-A1E7-67456E9AFCE3}"/>
                  </a:ext>
                </a:extLst>
              </p:cNvPr>
              <p:cNvSpPr txBox="1"/>
              <p:nvPr/>
            </p:nvSpPr>
            <p:spPr>
              <a:xfrm>
                <a:off x="322737" y="1081714"/>
                <a:ext cx="74071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 dirty="0"/>
                  <a:t>Regla multiplicativa: </a:t>
                </a:r>
                <a:r>
                  <a:rPr lang="es-ES" dirty="0"/>
                  <a:t>Si una operación se puede llevar a cabo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formas, y si para cada una de estas se puede realizar una segunda operación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formas, entonces las dos operaciones </a:t>
                </a:r>
                <a:r>
                  <a:rPr lang="es-CO" dirty="0"/>
                  <a:t>se pueden ejecutar juntas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 formas.</a:t>
                </a:r>
                <a:endParaRPr lang="es-CO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A74F2E6-8398-431C-A1E7-67456E9A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7" y="1081714"/>
                <a:ext cx="7407133" cy="1200329"/>
              </a:xfrm>
              <a:prstGeom prst="rect">
                <a:avLst/>
              </a:prstGeom>
              <a:blipFill>
                <a:blip r:embed="rId2"/>
                <a:stretch>
                  <a:fillRect l="-741" t="-2538" r="-247" b="-71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09A9BC98-9CFF-46B5-957D-1EA1302164C7}"/>
              </a:ext>
            </a:extLst>
          </p:cNvPr>
          <p:cNvSpPr txBox="1"/>
          <p:nvPr/>
        </p:nvSpPr>
        <p:spPr>
          <a:xfrm>
            <a:off x="1477926" y="2764465"/>
            <a:ext cx="973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Blanco</a:t>
            </a:r>
          </a:p>
          <a:p>
            <a:endParaRPr lang="es-ES" dirty="0"/>
          </a:p>
          <a:p>
            <a:r>
              <a:rPr lang="es-ES" dirty="0"/>
              <a:t>Negro</a:t>
            </a:r>
          </a:p>
          <a:p>
            <a:endParaRPr lang="es-ES" dirty="0"/>
          </a:p>
          <a:p>
            <a:r>
              <a:rPr lang="es-ES" dirty="0"/>
              <a:t>Amarillo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3698EB-8E29-4105-83A9-15C60D9F6000}"/>
              </a:ext>
            </a:extLst>
          </p:cNvPr>
          <p:cNvSpPr txBox="1"/>
          <p:nvPr/>
        </p:nvSpPr>
        <p:spPr>
          <a:xfrm>
            <a:off x="3402419" y="2392962"/>
            <a:ext cx="801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Negra</a:t>
            </a:r>
          </a:p>
          <a:p>
            <a:r>
              <a:rPr lang="es-ES" dirty="0"/>
              <a:t>Blanca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1386FD-D036-4D20-B59C-03AC43B5CE05}"/>
              </a:ext>
            </a:extLst>
          </p:cNvPr>
          <p:cNvSpPr txBox="1"/>
          <p:nvPr/>
        </p:nvSpPr>
        <p:spPr>
          <a:xfrm>
            <a:off x="3402416" y="3051843"/>
            <a:ext cx="801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Negra</a:t>
            </a:r>
          </a:p>
          <a:p>
            <a:r>
              <a:rPr lang="es-ES" dirty="0"/>
              <a:t>Blanca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547D57-9EAE-4065-BB65-335BA89ADB29}"/>
              </a:ext>
            </a:extLst>
          </p:cNvPr>
          <p:cNvSpPr txBox="1"/>
          <p:nvPr/>
        </p:nvSpPr>
        <p:spPr>
          <a:xfrm>
            <a:off x="3402417" y="3799518"/>
            <a:ext cx="801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Negra</a:t>
            </a:r>
          </a:p>
          <a:p>
            <a:r>
              <a:rPr lang="es-ES" dirty="0"/>
              <a:t>Blanca</a:t>
            </a:r>
            <a:endParaRPr lang="es-CO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BA721A5-21BD-43C4-BFC8-24ED41785F83}"/>
              </a:ext>
            </a:extLst>
          </p:cNvPr>
          <p:cNvCxnSpPr/>
          <p:nvPr/>
        </p:nvCxnSpPr>
        <p:spPr>
          <a:xfrm flipV="1">
            <a:off x="2317898" y="2571750"/>
            <a:ext cx="1084518" cy="362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ED85BC5-8B0D-4FA9-AA50-795750119795}"/>
              </a:ext>
            </a:extLst>
          </p:cNvPr>
          <p:cNvCxnSpPr>
            <a:cxnSpLocks/>
          </p:cNvCxnSpPr>
          <p:nvPr/>
        </p:nvCxnSpPr>
        <p:spPr>
          <a:xfrm flipV="1">
            <a:off x="2317898" y="2881722"/>
            <a:ext cx="1084518" cy="52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E010D15-0026-40F2-A559-AFEB50AF2B61}"/>
              </a:ext>
            </a:extLst>
          </p:cNvPr>
          <p:cNvCxnSpPr>
            <a:cxnSpLocks/>
          </p:cNvCxnSpPr>
          <p:nvPr/>
        </p:nvCxnSpPr>
        <p:spPr>
          <a:xfrm flipV="1">
            <a:off x="2307264" y="3244558"/>
            <a:ext cx="1084518" cy="270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27F068F-6A5B-4888-92EB-FB90F83F10F6}"/>
              </a:ext>
            </a:extLst>
          </p:cNvPr>
          <p:cNvCxnSpPr>
            <a:cxnSpLocks/>
          </p:cNvCxnSpPr>
          <p:nvPr/>
        </p:nvCxnSpPr>
        <p:spPr>
          <a:xfrm>
            <a:off x="2317901" y="3530683"/>
            <a:ext cx="10738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42F7E67-6B77-460F-BBCF-AA53EB4ACBB7}"/>
              </a:ext>
            </a:extLst>
          </p:cNvPr>
          <p:cNvCxnSpPr>
            <a:cxnSpLocks/>
          </p:cNvCxnSpPr>
          <p:nvPr/>
        </p:nvCxnSpPr>
        <p:spPr>
          <a:xfrm flipV="1">
            <a:off x="2408737" y="3995279"/>
            <a:ext cx="983045" cy="54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FD288FF-5206-4C23-AFF6-C1BCAC7A8EE0}"/>
              </a:ext>
            </a:extLst>
          </p:cNvPr>
          <p:cNvCxnSpPr>
            <a:cxnSpLocks/>
          </p:cNvCxnSpPr>
          <p:nvPr/>
        </p:nvCxnSpPr>
        <p:spPr>
          <a:xfrm>
            <a:off x="2408737" y="4049558"/>
            <a:ext cx="983045" cy="204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AF2EB65-486E-4648-AFD6-88005E4432DA}"/>
                  </a:ext>
                </a:extLst>
              </p:cNvPr>
              <p:cNvSpPr txBox="1"/>
              <p:nvPr/>
            </p:nvSpPr>
            <p:spPr>
              <a:xfrm>
                <a:off x="5295014" y="2488019"/>
                <a:ext cx="1091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3⋅2=6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AF2EB65-486E-4648-AFD6-88005E443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014" y="2488019"/>
                <a:ext cx="10919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8B634173-4A91-4135-8077-ACEAE44A620D}"/>
              </a:ext>
            </a:extLst>
          </p:cNvPr>
          <p:cNvSpPr txBox="1"/>
          <p:nvPr/>
        </p:nvSpPr>
        <p:spPr>
          <a:xfrm>
            <a:off x="1357026" y="4721886"/>
            <a:ext cx="12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Pantalones</a:t>
            </a:r>
            <a:endParaRPr lang="es-CO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D14D63-14F5-4359-8C0D-C109ACB8E471}"/>
              </a:ext>
            </a:extLst>
          </p:cNvPr>
          <p:cNvSpPr txBox="1"/>
          <p:nvPr/>
        </p:nvSpPr>
        <p:spPr>
          <a:xfrm>
            <a:off x="3322906" y="472188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Camisas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13124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4121" y="550427"/>
            <a:ext cx="716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¿Cuantos números pares de cuatro dígitos se pueden formar con los dígitos 0, 1, 2, 5, 6 y 9, si cada digito se puede usar solo una vez?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8304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Permutaciones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6A6424-B51F-481C-BF45-54E895BA8E8B}"/>
              </a:ext>
            </a:extLst>
          </p:cNvPr>
          <p:cNvSpPr txBox="1"/>
          <p:nvPr/>
        </p:nvSpPr>
        <p:spPr>
          <a:xfrm>
            <a:off x="429062" y="1233376"/>
            <a:ext cx="719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Una </a:t>
            </a:r>
            <a:r>
              <a:rPr lang="es-ES" b="1" dirty="0"/>
              <a:t>permutación </a:t>
            </a:r>
            <a:r>
              <a:rPr lang="es-ES" dirty="0"/>
              <a:t>es un arreglo de todo o parte de un conjunto de objetos.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71B0D4-73FA-4A99-9281-BD7A422C724C}"/>
              </a:ext>
            </a:extLst>
          </p:cNvPr>
          <p:cNvSpPr txBox="1"/>
          <p:nvPr/>
        </p:nvSpPr>
        <p:spPr>
          <a:xfrm>
            <a:off x="616688" y="1935126"/>
            <a:ext cx="636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¿De cuentas formas se pueden organizar a 5 personas en una fila?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255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BBF44BF-2D90-46A6-B48D-D20BCDA0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3" y="390220"/>
            <a:ext cx="7735380" cy="21815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1C1567-41AD-4FCF-BFD2-A7776260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10" y="3405825"/>
            <a:ext cx="7830643" cy="12003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A4809-C99B-4C5F-880C-AC2B868C8EB7}"/>
              </a:ext>
            </a:extLst>
          </p:cNvPr>
          <p:cNvSpPr txBox="1"/>
          <p:nvPr/>
        </p:nvSpPr>
        <p:spPr>
          <a:xfrm>
            <a:off x="300273" y="2892056"/>
            <a:ext cx="504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nos interesamos en solo una parte de los objetos: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551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2104" y="263426"/>
            <a:ext cx="7194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un club estudiantil compuesto por 20 personas se va a elegir a un presidente y a un tesorero. ¿Cuantas opciones diferentes de funcionarios son posibles si:</a:t>
            </a:r>
          </a:p>
          <a:p>
            <a:endParaRPr lang="es-ES" dirty="0"/>
          </a:p>
          <a:p>
            <a:r>
              <a:rPr lang="es-CO" i="1" dirty="0"/>
              <a:t>a</a:t>
            </a:r>
            <a:r>
              <a:rPr lang="es-CO" dirty="0"/>
              <a:t>) no hay restricciones.</a:t>
            </a:r>
          </a:p>
          <a:p>
            <a:r>
              <a:rPr lang="es-ES" i="1" dirty="0"/>
              <a:t>b</a:t>
            </a:r>
            <a:r>
              <a:rPr lang="es-ES" dirty="0"/>
              <a:t>) </a:t>
            </a:r>
            <a:r>
              <a:rPr lang="es-ES" i="1" dirty="0"/>
              <a:t>A </a:t>
            </a:r>
            <a:r>
              <a:rPr lang="es-ES" dirty="0"/>
              <a:t>participara solo si el es el presidente.</a:t>
            </a:r>
          </a:p>
          <a:p>
            <a:r>
              <a:rPr lang="es-ES" i="1" dirty="0"/>
              <a:t>c</a:t>
            </a:r>
            <a:r>
              <a:rPr lang="es-ES" dirty="0"/>
              <a:t>) </a:t>
            </a:r>
            <a:r>
              <a:rPr lang="es-ES" i="1" dirty="0"/>
              <a:t>B </a:t>
            </a:r>
            <a:r>
              <a:rPr lang="es-ES" dirty="0"/>
              <a:t>y </a:t>
            </a:r>
            <a:r>
              <a:rPr lang="es-ES" i="1" dirty="0"/>
              <a:t>C </a:t>
            </a:r>
            <a:r>
              <a:rPr lang="es-ES" dirty="0"/>
              <a:t>participaran juntos o no lo harán.</a:t>
            </a:r>
          </a:p>
          <a:p>
            <a:r>
              <a:rPr lang="es-CO" i="1" dirty="0"/>
              <a:t>d</a:t>
            </a:r>
            <a:r>
              <a:rPr lang="es-CO" dirty="0"/>
              <a:t>) </a:t>
            </a:r>
            <a:r>
              <a:rPr lang="es-CO" i="1" dirty="0"/>
              <a:t>D </a:t>
            </a:r>
            <a:r>
              <a:rPr lang="es-CO" dirty="0"/>
              <a:t>y </a:t>
            </a:r>
            <a:r>
              <a:rPr lang="es-CO" i="1" dirty="0"/>
              <a:t>E </a:t>
            </a:r>
            <a:r>
              <a:rPr lang="es-CO" dirty="0"/>
              <a:t>no participaran juntos?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7149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A7E989-EA8A-449E-B42D-E3AE830E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7" y="399747"/>
            <a:ext cx="7773485" cy="14480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E6104C-3D00-4E76-B9B5-31335B92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7" y="2092323"/>
            <a:ext cx="783064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91C4D5-5D4B-49F4-BCA3-AEF9EFE6AD8E}"/>
              </a:ext>
            </a:extLst>
          </p:cNvPr>
          <p:cNvSpPr txBox="1"/>
          <p:nvPr/>
        </p:nvSpPr>
        <p:spPr>
          <a:xfrm>
            <a:off x="659219" y="1807535"/>
            <a:ext cx="3357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Naturaleza de la probabilidad</a:t>
            </a:r>
          </a:p>
          <a:p>
            <a:pPr marL="342900" indent="-342900">
              <a:buAutoNum type="arabicPeriod"/>
            </a:pPr>
            <a:r>
              <a:rPr lang="es-ES" dirty="0"/>
              <a:t>Espacios muestrales y eventos</a:t>
            </a:r>
          </a:p>
          <a:p>
            <a:pPr marL="342900" indent="-342900">
              <a:buFontTx/>
              <a:buAutoNum type="arabicPeriod"/>
            </a:pPr>
            <a:r>
              <a:rPr lang="es-ES" dirty="0"/>
              <a:t>Técnicas de conteo</a:t>
            </a:r>
          </a:p>
          <a:p>
            <a:pPr marL="342900" indent="-342900">
              <a:buAutoNum type="arabicPeriod"/>
            </a:pPr>
            <a:r>
              <a:rPr lang="es-ES" dirty="0"/>
              <a:t>Probabilidad</a:t>
            </a:r>
          </a:p>
          <a:p>
            <a:pPr marL="342900" indent="-342900">
              <a:buAutoNum type="arabicPeriod"/>
            </a:pPr>
            <a:r>
              <a:rPr lang="es-ES" dirty="0"/>
              <a:t>Calculo de probabilidades</a:t>
            </a:r>
          </a:p>
          <a:p>
            <a:pPr marL="342900" indent="-342900">
              <a:buAutoNum type="arabicPeriod"/>
            </a:pPr>
            <a:r>
              <a:rPr lang="es-ES" dirty="0"/>
              <a:t>Probabilidad condicional</a:t>
            </a:r>
            <a:endParaRPr lang="es-C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C9BFCF9-1C57-475C-BC9B-0F7EA02ACA80}"/>
                  </a:ext>
                </a:extLst>
              </p14:cNvPr>
              <p14:cNvContentPartPr/>
              <p14:nvPr/>
            </p14:nvContentPartPr>
            <p14:xfrm>
              <a:off x="4205880" y="308088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C9BFCF9-1C57-475C-BC9B-0F7EA02ACA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6520" y="3071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23128B-76B2-4E52-A9CA-B228214E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9" y="233904"/>
            <a:ext cx="7706801" cy="17623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C26A51-D110-4AAC-82A1-BA2D9E052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87"/>
          <a:stretch/>
        </p:blipFill>
        <p:spPr>
          <a:xfrm>
            <a:off x="218869" y="2188313"/>
            <a:ext cx="7840169" cy="7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2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7D89E3-B00F-4C55-B8BE-8581415F5D32}"/>
              </a:ext>
            </a:extLst>
          </p:cNvPr>
          <p:cNvSpPr txBox="1"/>
          <p:nvPr/>
        </p:nvSpPr>
        <p:spPr>
          <a:xfrm>
            <a:off x="499730" y="3934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Combinaciones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1845D4-54A5-4A2A-960C-6B487265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6" y="949759"/>
            <a:ext cx="7783011" cy="11812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1A2DBC-531D-4897-B146-3C82E806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6" y="2295452"/>
            <a:ext cx="782111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850B268-0359-404C-A928-8D00B3C05364}"/>
              </a:ext>
            </a:extLst>
          </p:cNvPr>
          <p:cNvSpPr txBox="1"/>
          <p:nvPr/>
        </p:nvSpPr>
        <p:spPr>
          <a:xfrm>
            <a:off x="3242930" y="839972"/>
            <a:ext cx="7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Orden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9E9BD6-AA56-458F-8907-B865CC3F530F}"/>
              </a:ext>
            </a:extLst>
          </p:cNvPr>
          <p:cNvSpPr txBox="1"/>
          <p:nvPr/>
        </p:nvSpPr>
        <p:spPr>
          <a:xfrm>
            <a:off x="1562986" y="15948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F67FDF-6809-41E8-8DF6-7299EF669AB3}"/>
              </a:ext>
            </a:extLst>
          </p:cNvPr>
          <p:cNvSpPr txBox="1"/>
          <p:nvPr/>
        </p:nvSpPr>
        <p:spPr>
          <a:xfrm>
            <a:off x="5497033" y="1594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ADEE6DB-5FAF-48B6-BB54-FC75CEC879D8}"/>
              </a:ext>
            </a:extLst>
          </p:cNvPr>
          <p:cNvCxnSpPr>
            <a:stCxn id="4" idx="1"/>
          </p:cNvCxnSpPr>
          <p:nvPr/>
        </p:nvCxnSpPr>
        <p:spPr>
          <a:xfrm flipH="1">
            <a:off x="1906350" y="1024638"/>
            <a:ext cx="1336580" cy="57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E8BE31F-E8A1-4638-84D1-5C5448A067A4}"/>
              </a:ext>
            </a:extLst>
          </p:cNvPr>
          <p:cNvCxnSpPr>
            <a:stCxn id="4" idx="3"/>
          </p:cNvCxnSpPr>
          <p:nvPr/>
        </p:nvCxnSpPr>
        <p:spPr>
          <a:xfrm>
            <a:off x="4015962" y="1024638"/>
            <a:ext cx="1481071" cy="57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9AA7617-ED0C-4DC0-97D4-5204915BBAAF}"/>
              </a:ext>
            </a:extLst>
          </p:cNvPr>
          <p:cNvSpPr txBox="1"/>
          <p:nvPr/>
        </p:nvSpPr>
        <p:spPr>
          <a:xfrm>
            <a:off x="893135" y="2849526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Permutación</a:t>
            </a:r>
            <a:endParaRPr lang="es-CO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E30CA4-0133-4660-B5E0-4AF77EF2204D}"/>
              </a:ext>
            </a:extLst>
          </p:cNvPr>
          <p:cNvCxnSpPr/>
          <p:nvPr/>
        </p:nvCxnSpPr>
        <p:spPr>
          <a:xfrm>
            <a:off x="1488558" y="1964216"/>
            <a:ext cx="0" cy="747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C3A50-0E8E-4B19-8D40-46F5E3E71A48}"/>
              </a:ext>
            </a:extLst>
          </p:cNvPr>
          <p:cNvSpPr txBox="1"/>
          <p:nvPr/>
        </p:nvSpPr>
        <p:spPr>
          <a:xfrm>
            <a:off x="5244721" y="28099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Combinación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ED08003-CBC0-44B5-AB99-4BF5CF54397A}"/>
              </a:ext>
            </a:extLst>
          </p:cNvPr>
          <p:cNvCxnSpPr/>
          <p:nvPr/>
        </p:nvCxnSpPr>
        <p:spPr>
          <a:xfrm>
            <a:off x="5952607" y="1964216"/>
            <a:ext cx="0" cy="747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527AEC3-E583-4558-AA7A-CD2C1DD1E03A}"/>
              </a:ext>
            </a:extLst>
          </p:cNvPr>
          <p:cNvSpPr txBox="1"/>
          <p:nvPr/>
        </p:nvSpPr>
        <p:spPr>
          <a:xfrm>
            <a:off x="2126511" y="269726"/>
            <a:ext cx="319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Tomar r objetos de un total de n</a:t>
            </a:r>
            <a:endParaRPr lang="es-CO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7FA8299-B65B-4FB1-9619-AA7E1AD2D12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3629446" y="639058"/>
            <a:ext cx="95323" cy="20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DBDE97-31D0-4535-9172-C728A395543C}"/>
              </a:ext>
            </a:extLst>
          </p:cNvPr>
          <p:cNvSpPr txBox="1"/>
          <p:nvPr/>
        </p:nvSpPr>
        <p:spPr>
          <a:xfrm>
            <a:off x="2672793" y="2213050"/>
            <a:ext cx="200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Regla multiplicativa</a:t>
            </a:r>
            <a:endParaRPr lang="es-CO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41A0DF1-46CB-4214-8A88-AD03E5479CC5}"/>
              </a:ext>
            </a:extLst>
          </p:cNvPr>
          <p:cNvCxnSpPr/>
          <p:nvPr/>
        </p:nvCxnSpPr>
        <p:spPr>
          <a:xfrm flipH="1">
            <a:off x="2126511" y="2434856"/>
            <a:ext cx="361971" cy="276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FFD1533-6345-4B99-BB95-57FECEE20A78}"/>
              </a:ext>
            </a:extLst>
          </p:cNvPr>
          <p:cNvCxnSpPr/>
          <p:nvPr/>
        </p:nvCxnSpPr>
        <p:spPr>
          <a:xfrm>
            <a:off x="4756497" y="2397716"/>
            <a:ext cx="488224" cy="31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1E99B00-1EC9-4811-B05F-27D74CA2BD2B}"/>
              </a:ext>
            </a:extLst>
          </p:cNvPr>
          <p:cNvSpPr txBox="1"/>
          <p:nvPr/>
        </p:nvSpPr>
        <p:spPr>
          <a:xfrm>
            <a:off x="372140" y="287079"/>
            <a:ext cx="105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Ejercicios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AF4C75-3A30-4E1F-BAAE-778E4029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749" y="287079"/>
            <a:ext cx="472505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9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60E33AB-C9E8-467D-BA48-E577EBB5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9" y="135322"/>
            <a:ext cx="469648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4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E05876-524C-45D3-B9DC-3E2ADE8C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95" y="417702"/>
            <a:ext cx="469648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7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59AFF5-F3C9-4C1D-B683-F5C52FB67F71}"/>
              </a:ext>
            </a:extLst>
          </p:cNvPr>
          <p:cNvSpPr txBox="1"/>
          <p:nvPr/>
        </p:nvSpPr>
        <p:spPr>
          <a:xfrm>
            <a:off x="404037" y="435935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Probabilidad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BC214-866D-4787-854A-01B94C20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6" y="904642"/>
            <a:ext cx="772585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6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1725C5-AB8A-464D-A201-49460891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5" y="251576"/>
            <a:ext cx="779253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6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F28137-63A4-4FA8-B472-8C67E3EB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" y="172668"/>
            <a:ext cx="7773485" cy="15813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F1470D-FF35-4E82-BD75-2517AB43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8" y="2028748"/>
            <a:ext cx="782111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4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555E47-AA1E-449B-8886-579C18CDB959}"/>
              </a:ext>
            </a:extLst>
          </p:cNvPr>
          <p:cNvSpPr txBox="1"/>
          <p:nvPr/>
        </p:nvSpPr>
        <p:spPr>
          <a:xfrm>
            <a:off x="350874" y="297712"/>
            <a:ext cx="253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Reglas de la probabilidad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9E740C-F02B-432A-A8F1-C9DDD5671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892"/>
          <a:stretch/>
        </p:blipFill>
        <p:spPr>
          <a:xfrm>
            <a:off x="226952" y="754863"/>
            <a:ext cx="7754432" cy="10097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A2E2AD-642B-45F3-9509-05D9FE11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4" y="3910074"/>
            <a:ext cx="7811590" cy="1009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7DFDB3-845E-4DA7-9602-2350654E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24" y="1850304"/>
            <a:ext cx="278168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3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Naturaleza de la probabilidad</a:t>
            </a:r>
          </a:p>
        </p:txBody>
      </p:sp>
      <p:pic>
        <p:nvPicPr>
          <p:cNvPr id="1026" name="Picture 2" descr="LÍNEAS DE CONOCIMIENTO | ppe.cimat.mx">
            <a:extLst>
              <a:ext uri="{FF2B5EF4-FFF2-40B4-BE49-F238E27FC236}">
                <a16:creationId xmlns:a16="http://schemas.microsoft.com/office/drawing/2014/main" id="{5C540AB4-AD16-438C-AC7F-1E49721F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" y="2571750"/>
            <a:ext cx="3808092" cy="210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Mejores diferencias entre Big Data y Machine Learning">
            <a:extLst>
              <a:ext uri="{FF2B5EF4-FFF2-40B4-BE49-F238E27FC236}">
                <a16:creationId xmlns:a16="http://schemas.microsoft.com/office/drawing/2014/main" id="{1583FFBA-8FCE-48DE-8BC5-4CC4A7C76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315295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9843E77-3EDA-47E9-9F6E-FB079CC93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886" y="1053656"/>
            <a:ext cx="2517046" cy="15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31561E9-EEF7-465A-90ED-25B2058C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1" y="514995"/>
            <a:ext cx="777348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7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AB230-A765-40A7-9707-116D2022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32" y="207995"/>
            <a:ext cx="473458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84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8D3FD8-0F5D-49F0-AE15-C83D2889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5" y="126345"/>
            <a:ext cx="478221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9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D583F8-6347-41B3-8625-C6BE73A0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7" y="104474"/>
            <a:ext cx="576342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71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E9B99-7E36-4531-996A-C04F22888ECE}"/>
              </a:ext>
            </a:extLst>
          </p:cNvPr>
          <p:cNvSpPr txBox="1"/>
          <p:nvPr/>
        </p:nvSpPr>
        <p:spPr>
          <a:xfrm>
            <a:off x="2286000" y="2388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Calle 71 No. 9 - 84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F1BD6-B5F8-47F1-975A-440284DF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06" y="4133250"/>
            <a:ext cx="714301" cy="8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Espacios muestrales y eventos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642739-1ED8-4AB6-A6AA-C55545A51680}"/>
              </a:ext>
            </a:extLst>
          </p:cNvPr>
          <p:cNvSpPr txBox="1"/>
          <p:nvPr/>
        </p:nvSpPr>
        <p:spPr>
          <a:xfrm>
            <a:off x="429062" y="1275907"/>
            <a:ext cx="739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Experimento: Es un proceso mediante el cual se genera un conjunto de datos.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A55288-E133-4784-B132-21EDB5BC7E9F}"/>
              </a:ext>
            </a:extLst>
          </p:cNvPr>
          <p:cNvSpPr txBox="1"/>
          <p:nvPr/>
        </p:nvSpPr>
        <p:spPr>
          <a:xfrm>
            <a:off x="2115879" y="1881963"/>
            <a:ext cx="2942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Ejemplos: </a:t>
            </a:r>
          </a:p>
          <a:p>
            <a:pPr marL="285750" indent="-285750">
              <a:buFontTx/>
              <a:buChar char="-"/>
            </a:pPr>
            <a:r>
              <a:rPr lang="es-ES" dirty="0"/>
              <a:t>Lanzar una moneda al aire</a:t>
            </a:r>
          </a:p>
          <a:p>
            <a:pPr marL="285750" indent="-285750">
              <a:buFontTx/>
              <a:buChar char="-"/>
            </a:pPr>
            <a:r>
              <a:rPr lang="es-ES" dirty="0"/>
              <a:t>Lanzar un dado</a:t>
            </a:r>
          </a:p>
          <a:p>
            <a:pPr marL="285750" indent="-285750">
              <a:buFontTx/>
              <a:buChar char="-"/>
            </a:pPr>
            <a:r>
              <a:rPr lang="es-ES" dirty="0"/>
              <a:t>Votaciones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B76D4E-FF0E-486B-8E17-8AD3356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6" y="3452656"/>
            <a:ext cx="6438749" cy="5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Consideremos el ejemplo de lanzar dos monedas al 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0687FF0-67E2-4676-B925-8327AFB32A90}"/>
                  </a:ext>
                </a:extLst>
              </p:cNvPr>
              <p:cNvSpPr txBox="1"/>
              <p:nvPr/>
            </p:nvSpPr>
            <p:spPr>
              <a:xfrm>
                <a:off x="2920233" y="1438203"/>
                <a:ext cx="1981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0687FF0-67E2-4676-B925-8327AFB3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33" y="1438203"/>
                <a:ext cx="1981376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6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Lanzar una moneda y si cae cara (H) se lanza de nuevo una moneda, pero si cae sello se lanza un dado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D0209A-784C-4F5A-8768-A2F4536C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17" y="1709459"/>
            <a:ext cx="4008476" cy="32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Seleccionar dos habitantes de Bogotá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8CA916C-9FE8-4B4A-AE1A-0524880DEAA2}"/>
                  </a:ext>
                </a:extLst>
              </p:cNvPr>
              <p:cNvSpPr txBox="1"/>
              <p:nvPr/>
            </p:nvSpPr>
            <p:spPr>
              <a:xfrm>
                <a:off x="1414130" y="1803622"/>
                <a:ext cx="60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8CA916C-9FE8-4B4A-AE1A-0524880D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130" y="1803622"/>
                <a:ext cx="6011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9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Eventos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288B848-38CA-4524-9FCC-C6EE4FC6A235}"/>
                  </a:ext>
                </a:extLst>
              </p:cNvPr>
              <p:cNvSpPr txBox="1"/>
              <p:nvPr/>
            </p:nvSpPr>
            <p:spPr>
              <a:xfrm>
                <a:off x="406611" y="950399"/>
                <a:ext cx="7417766" cy="206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En un experimento, podemos estar interesados en un resultado particular, siempre y cuando sea un elemento del espacio muestral.</a:t>
                </a:r>
              </a:p>
              <a:p>
                <a:r>
                  <a:rPr lang="es-ES" dirty="0"/>
                  <a:t>Así decimos formalmente que un </a:t>
                </a:r>
                <a:r>
                  <a:rPr lang="es-ES" b="1" dirty="0"/>
                  <a:t>evento</a:t>
                </a:r>
                <a:r>
                  <a:rPr lang="es-ES" dirty="0"/>
                  <a:t> es un subconjunto del espacio muestral.</a:t>
                </a:r>
              </a:p>
              <a:p>
                <a:r>
                  <a:rPr lang="es-ES" dirty="0"/>
                  <a:t>El </a:t>
                </a:r>
                <a:r>
                  <a:rPr lang="es-ES" b="1" dirty="0"/>
                  <a:t>complemento</a:t>
                </a:r>
                <a:r>
                  <a:rPr lang="es-ES" dirty="0"/>
                  <a:t> de un evento E respecto de S es el subconjunto de todos los elementos de S que no están en E. Denotamos el complemento de E mediante el símbolo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288B848-38CA-4524-9FCC-C6EE4FC6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1" y="950399"/>
                <a:ext cx="7417766" cy="2065117"/>
              </a:xfrm>
              <a:prstGeom prst="rect">
                <a:avLst/>
              </a:prstGeom>
              <a:blipFill>
                <a:blip r:embed="rId2"/>
                <a:stretch>
                  <a:fillRect l="-740" t="-1770" b="-20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060B33D4-DD6E-4740-AC2A-5F78F62F5B9F}"/>
              </a:ext>
            </a:extLst>
          </p:cNvPr>
          <p:cNvSpPr txBox="1"/>
          <p:nvPr/>
        </p:nvSpPr>
        <p:spPr>
          <a:xfrm>
            <a:off x="429062" y="3160542"/>
            <a:ext cx="707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Ej. </a:t>
            </a:r>
            <a:r>
              <a:rPr lang="es-ES" dirty="0"/>
              <a:t>De Los resultados de lanzar un dado, estamos interesados en los números que son primos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EE9C752-8DE7-4E25-B149-465FFB6044A5}"/>
                  </a:ext>
                </a:extLst>
              </p:cNvPr>
              <p:cNvSpPr txBox="1"/>
              <p:nvPr/>
            </p:nvSpPr>
            <p:spPr>
              <a:xfrm>
                <a:off x="5155605" y="3806873"/>
                <a:ext cx="1677574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1,2,3,4,5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={2,4}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EE9C752-8DE7-4E25-B149-465FFB604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05" y="3806873"/>
                <a:ext cx="1677574" cy="944746"/>
              </a:xfrm>
              <a:prstGeom prst="rect">
                <a:avLst/>
              </a:prstGeom>
              <a:blipFill>
                <a:blip r:embed="rId3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0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Con respecto a los eventos: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BC0287-3B89-45EE-A1A0-1869E67D272C}"/>
              </a:ext>
            </a:extLst>
          </p:cNvPr>
          <p:cNvSpPr txBox="1"/>
          <p:nvPr/>
        </p:nvSpPr>
        <p:spPr>
          <a:xfrm>
            <a:off x="552893" y="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42F3CD-9A59-41C4-9F09-2CAACFBB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7" y="1264863"/>
            <a:ext cx="7802064" cy="5906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0B18C4-CF2B-4DDE-BEFF-85DE72EE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37" y="2834268"/>
            <a:ext cx="776395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71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625</Words>
  <Application>Microsoft Office PowerPoint</Application>
  <PresentationFormat>Presentación en pantalla (16:9)</PresentationFormat>
  <Paragraphs>84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Cambria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SERGIO DAVID DIAZ VERU</cp:lastModifiedBy>
  <cp:revision>33</cp:revision>
  <dcterms:created xsi:type="dcterms:W3CDTF">2018-10-16T22:27:03Z</dcterms:created>
  <dcterms:modified xsi:type="dcterms:W3CDTF">2022-07-29T15:45:15Z</dcterms:modified>
</cp:coreProperties>
</file>