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4" r:id="rId21"/>
    <p:sldId id="262" r:id="rId22"/>
    <p:sldId id="259" r:id="rId2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14462-3E10-4910-9B0D-8F8A3B611BA9}" v="66" dt="2021-08-09T19:29:28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DAVID DIAZ VERU" userId="S::sddiaz@universidadean.edu.co::555fce23-3a78-492f-81f4-8fd06fd558f7" providerId="AD" clId="Web-{17A14462-3E10-4910-9B0D-8F8A3B611BA9}"/>
    <pc:docChg chg="modSld">
      <pc:chgData name="SERGIO DAVID DIAZ VERU" userId="S::sddiaz@universidadean.edu.co::555fce23-3a78-492f-81f4-8fd06fd558f7" providerId="AD" clId="Web-{17A14462-3E10-4910-9B0D-8F8A3B611BA9}" dt="2021-08-09T19:29:25.595" v="33" actId="20577"/>
      <pc:docMkLst>
        <pc:docMk/>
      </pc:docMkLst>
      <pc:sldChg chg="modSp">
        <pc:chgData name="SERGIO DAVID DIAZ VERU" userId="S::sddiaz@universidadean.edu.co::555fce23-3a78-492f-81f4-8fd06fd558f7" providerId="AD" clId="Web-{17A14462-3E10-4910-9B0D-8F8A3B611BA9}" dt="2021-08-09T19:29:09.313" v="25" actId="20577"/>
        <pc:sldMkLst>
          <pc:docMk/>
          <pc:sldMk cId="3211097071" sldId="260"/>
        </pc:sldMkLst>
        <pc:spChg chg="mod">
          <ac:chgData name="SERGIO DAVID DIAZ VERU" userId="S::sddiaz@universidadean.edu.co::555fce23-3a78-492f-81f4-8fd06fd558f7" providerId="AD" clId="Web-{17A14462-3E10-4910-9B0D-8F8A3B611BA9}" dt="2021-08-09T19:29:09.313" v="25" actId="20577"/>
          <ac:spMkLst>
            <pc:docMk/>
            <pc:sldMk cId="3211097071" sldId="260"/>
            <ac:spMk id="2" creationId="{00000000-0000-0000-0000-000000000000}"/>
          </ac:spMkLst>
        </pc:spChg>
      </pc:sldChg>
      <pc:sldChg chg="addSp modSp">
        <pc:chgData name="SERGIO DAVID DIAZ VERU" userId="S::sddiaz@universidadean.edu.co::555fce23-3a78-492f-81f4-8fd06fd558f7" providerId="AD" clId="Web-{17A14462-3E10-4910-9B0D-8F8A3B611BA9}" dt="2021-08-09T19:29:25.595" v="33" actId="20577"/>
        <pc:sldMkLst>
          <pc:docMk/>
          <pc:sldMk cId="3474374108" sldId="261"/>
        </pc:sldMkLst>
        <pc:spChg chg="mod">
          <ac:chgData name="SERGIO DAVID DIAZ VERU" userId="S::sddiaz@universidadean.edu.co::555fce23-3a78-492f-81f4-8fd06fd558f7" providerId="AD" clId="Web-{17A14462-3E10-4910-9B0D-8F8A3B611BA9}" dt="2021-08-09T19:29:13.016" v="30" actId="20577"/>
          <ac:spMkLst>
            <pc:docMk/>
            <pc:sldMk cId="3474374108" sldId="261"/>
            <ac:spMk id="2" creationId="{00000000-0000-0000-0000-000000000000}"/>
          </ac:spMkLst>
        </pc:spChg>
        <pc:spChg chg="add mod">
          <ac:chgData name="SERGIO DAVID DIAZ VERU" userId="S::sddiaz@universidadean.edu.co::555fce23-3a78-492f-81f4-8fd06fd558f7" providerId="AD" clId="Web-{17A14462-3E10-4910-9B0D-8F8A3B611BA9}" dt="2021-08-09T19:29:25.595" v="33" actId="20577"/>
          <ac:spMkLst>
            <pc:docMk/>
            <pc:sldMk cId="3474374108" sldId="261"/>
            <ac:spMk id="3" creationId="{1995A069-BFD5-4C37-AF49-3EC574CF95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0562" y="1819138"/>
            <a:ext cx="46166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2400" dirty="0">
                <a:solidFill>
                  <a:schemeClr val="bg1"/>
                </a:solidFill>
              </a:rPr>
              <a:t>Variables aleatorias, distribuciones de probabilidad discretas y continuas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96CBA3-C3DA-42A6-81EA-6FDC390F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5" y="295186"/>
            <a:ext cx="7659169" cy="1276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2C6AC6-0C93-48E0-BA0A-A540D95A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9" y="2226755"/>
            <a:ext cx="7368540" cy="23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61F2C5-5F11-425E-8CBB-B0B8C121A5B9}"/>
              </a:ext>
            </a:extLst>
          </p:cNvPr>
          <p:cNvSpPr txBox="1"/>
          <p:nvPr/>
        </p:nvSpPr>
        <p:spPr>
          <a:xfrm>
            <a:off x="220980" y="432554"/>
            <a:ext cx="540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Distribuciones continuas de probabilidad</a:t>
            </a:r>
            <a:endParaRPr lang="es-CO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C2BE14-73B7-4A01-BCA3-1A1E540E37D7}"/>
                  </a:ext>
                </a:extLst>
              </p:cNvPr>
              <p:cNvSpPr txBox="1"/>
              <p:nvPr/>
            </p:nvSpPr>
            <p:spPr>
              <a:xfrm>
                <a:off x="220980" y="1011674"/>
                <a:ext cx="75971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Provienen de los espacios muestrales continuos. Por ejemplo, medir la velocidad de un atleta que recorre los 100 metros planos, por mucho se puede medir de acuerdo a la calidad del instrumento de medición. Sin embargo, esta cantidad no será “exacta” o “precisa”. Con lo cual la salida de mejor factura es acotar o establecer un intervalo en el cual puede estar la medición. Con el ejemplo anterior tenemos que la velocidad puede estar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9.09 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12.03 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dirty="0"/>
                  <a:t>. Puede ser cualquiera de los infinitos valores allí dispuestos. </a:t>
                </a:r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C2BE14-73B7-4A01-BCA3-1A1E540E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" y="1011674"/>
                <a:ext cx="7597140" cy="2031325"/>
              </a:xfrm>
              <a:prstGeom prst="rect">
                <a:avLst/>
              </a:prstGeom>
              <a:blipFill>
                <a:blip r:embed="rId2"/>
                <a:stretch>
                  <a:fillRect l="-642" t="-1802" r="-642" b="-39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1AE1CA2-670E-446A-8655-E62675595755}"/>
                  </a:ext>
                </a:extLst>
              </p:cNvPr>
              <p:cNvSpPr txBox="1"/>
              <p:nvPr/>
            </p:nvSpPr>
            <p:spPr>
              <a:xfrm>
                <a:off x="1211580" y="3762494"/>
                <a:ext cx="610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1AE1CA2-670E-446A-8655-E6267559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80" y="3762494"/>
                <a:ext cx="610256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49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FDFE4A-E995-4D4F-8F3C-D126C431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808303"/>
            <a:ext cx="7467600" cy="26959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1589615-D276-4945-9553-B69D34C8E70E}"/>
              </a:ext>
            </a:extLst>
          </p:cNvPr>
          <p:cNvSpPr txBox="1"/>
          <p:nvPr/>
        </p:nvSpPr>
        <p:spPr>
          <a:xfrm>
            <a:off x="388620" y="57150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Ejemplos de distribuciones discretas de probabilidad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832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360F6E-E09A-4301-ABD9-F8E49D44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3" y="1350324"/>
            <a:ext cx="6183188" cy="35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5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341139-3FC6-44ED-93BA-37F3B2F5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9" y="154170"/>
            <a:ext cx="6842342" cy="17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8ACC9B-E89B-4FE5-B163-2781732E6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4" b="-1"/>
          <a:stretch/>
        </p:blipFill>
        <p:spPr>
          <a:xfrm>
            <a:off x="604299" y="213360"/>
            <a:ext cx="6719529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2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1ACC7B-DBF4-47B9-857C-2F2B3877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75" y="199933"/>
            <a:ext cx="765916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6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19AD564-ED5A-4A63-AC5C-E4FF149F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9" y="228273"/>
            <a:ext cx="770680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1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936758B-1397-4F75-A10C-E1A02B57481F}"/>
                  </a:ext>
                </a:extLst>
              </p:cNvPr>
              <p:cNvSpPr txBox="1"/>
              <p:nvPr/>
            </p:nvSpPr>
            <p:spPr>
              <a:xfrm>
                <a:off x="327661" y="381000"/>
                <a:ext cx="7353300" cy="402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El tiempo que pasa, en horas, antes de que una parte importante de un equipo electrónico que se utiliza para fabricar un reproductor de DVD empiece a fallar tiene la siguiente función de densidad</a:t>
                </a:r>
                <a:r>
                  <a:rPr lang="es-CO" dirty="0"/>
                  <a:t>:</a:t>
                </a:r>
              </a:p>
              <a:p>
                <a:pPr algn="just"/>
                <a:endParaRPr lang="es-E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2000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b="0" dirty="0"/>
              </a:p>
              <a:p>
                <a:pPr algn="just"/>
                <a:endParaRPr lang="es-ES" dirty="0"/>
              </a:p>
              <a:p>
                <a:pPr marL="342900" indent="-342900">
                  <a:buAutoNum type="alphaLcParenR"/>
                </a:pPr>
                <a:r>
                  <a:rPr lang="es-CO" dirty="0"/>
                  <a:t>Calcule </a:t>
                </a:r>
                <a:r>
                  <a:rPr lang="es-CO" i="1" dirty="0"/>
                  <a:t>F</a:t>
                </a:r>
                <a:r>
                  <a:rPr lang="es-CO" dirty="0"/>
                  <a:t>(</a:t>
                </a:r>
                <a:r>
                  <a:rPr lang="es-CO" i="1" dirty="0"/>
                  <a:t>x</a:t>
                </a:r>
                <a:r>
                  <a:rPr lang="es-CO" dirty="0"/>
                  <a:t>).</a:t>
                </a:r>
              </a:p>
              <a:p>
                <a:pPr marL="342900" indent="-342900">
                  <a:buAutoNum type="alphaLcParenR"/>
                </a:pPr>
                <a:r>
                  <a:rPr lang="es-ES" dirty="0"/>
                  <a:t>Determine la probabilidad de que el componente (y, por lo tanto, el reproductor de DVD) funcione durante más de 1000 horas antes de que sea necesario </a:t>
                </a:r>
                <a:r>
                  <a:rPr lang="es-CO" dirty="0"/>
                  <a:t>reemplazar el componente. </a:t>
                </a:r>
              </a:p>
              <a:p>
                <a:pPr marL="342900" indent="-342900">
                  <a:buAutoNum type="alphaLcParenR"/>
                </a:pPr>
                <a:r>
                  <a:rPr lang="es-ES" dirty="0"/>
                  <a:t>Determine la probabilidad de que el componente falle antes de 2000 horas.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936758B-1397-4F75-A10C-E1A02B57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1" y="381000"/>
                <a:ext cx="7353300" cy="4023602"/>
              </a:xfrm>
              <a:prstGeom prst="rect">
                <a:avLst/>
              </a:prstGeom>
              <a:blipFill>
                <a:blip r:embed="rId2"/>
                <a:stretch>
                  <a:fillRect l="-746" t="-909" r="-663" b="-13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06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32A23F-6BAB-41CD-B036-06B7F7CEE7B5}"/>
              </a:ext>
            </a:extLst>
          </p:cNvPr>
          <p:cNvSpPr txBox="1"/>
          <p:nvPr/>
        </p:nvSpPr>
        <p:spPr>
          <a:xfrm>
            <a:off x="281940" y="396240"/>
            <a:ext cx="443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Distribuciones de probabilidad conjunta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06067C-BEBF-417A-834D-6B9423A5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3360" y="1061466"/>
            <a:ext cx="7561483" cy="17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95A069-BFD5-4C37-AF49-3EC574CF9521}"/>
              </a:ext>
            </a:extLst>
          </p:cNvPr>
          <p:cNvSpPr txBox="1"/>
          <p:nvPr/>
        </p:nvSpPr>
        <p:spPr>
          <a:xfrm>
            <a:off x="798864" y="1564552"/>
            <a:ext cx="50315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Variables aleatorias</a:t>
            </a:r>
          </a:p>
          <a:p>
            <a:pPr marL="342900" indent="-342900">
              <a:buAutoNum type="arabicPeriod"/>
            </a:pPr>
            <a:r>
              <a:rPr lang="es-ES" dirty="0"/>
              <a:t>Distribuciones de probabilidad discretas</a:t>
            </a:r>
          </a:p>
          <a:p>
            <a:pPr marL="342900" indent="-342900">
              <a:buAutoNum type="arabicPeriod"/>
            </a:pPr>
            <a:r>
              <a:rPr lang="es-ES" dirty="0"/>
              <a:t>Distribuciones de probabilidad continuas</a:t>
            </a:r>
          </a:p>
          <a:p>
            <a:pPr marL="342900" indent="-342900">
              <a:buAutoNum type="arabicPeriod"/>
            </a:pPr>
            <a:r>
              <a:rPr lang="es-ES" dirty="0"/>
              <a:t>Distribuciones conjuntas</a:t>
            </a:r>
          </a:p>
          <a:p>
            <a:pPr marL="342900" indent="-342900">
              <a:buAutoNum type="arabicPeriod"/>
            </a:pPr>
            <a:r>
              <a:rPr lang="es-ES" dirty="0"/>
              <a:t>Independencia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2B0BDAD-7E5D-47A9-81F2-CB204885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1" y="355100"/>
            <a:ext cx="7128089" cy="24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0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Variables aleatorias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7A30A3-C70C-48EB-8077-534377D6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7" y="1206313"/>
            <a:ext cx="7686392" cy="5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63B0531-F492-4FD2-AE4A-546C899A6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"/>
          <a:stretch/>
        </p:blipFill>
        <p:spPr>
          <a:xfrm>
            <a:off x="413515" y="314325"/>
            <a:ext cx="7049484" cy="2257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CA93BE-0E0C-4393-B8AB-D6BA5845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68" y="3240057"/>
            <a:ext cx="703043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0C967D-190B-474E-BF50-00CE6066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4" y="1017563"/>
            <a:ext cx="6973273" cy="7906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E7A514-9064-4612-993E-5BD3EF575B58}"/>
              </a:ext>
            </a:extLst>
          </p:cNvPr>
          <p:cNvSpPr txBox="1"/>
          <p:nvPr/>
        </p:nvSpPr>
        <p:spPr>
          <a:xfrm>
            <a:off x="280658" y="407406"/>
            <a:ext cx="360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Caracterización del espacio muestral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947F82-11C1-42B8-9BB1-9737EE8F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0" y="2858937"/>
            <a:ext cx="697327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52E01C-9F4B-4757-96E5-58C9B7C7A57E}"/>
              </a:ext>
            </a:extLst>
          </p:cNvPr>
          <p:cNvSpPr txBox="1"/>
          <p:nvPr/>
        </p:nvSpPr>
        <p:spPr>
          <a:xfrm>
            <a:off x="2802861" y="401949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Espacio muestral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5AC5A4-E8FD-453E-8BFB-4BE373EC73E5}"/>
              </a:ext>
            </a:extLst>
          </p:cNvPr>
          <p:cNvSpPr txBox="1"/>
          <p:nvPr/>
        </p:nvSpPr>
        <p:spPr>
          <a:xfrm>
            <a:off x="1533749" y="1341773"/>
            <a:ext cx="9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Discreto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B07F27-76A7-43CE-AE21-B54C783B2A38}"/>
              </a:ext>
            </a:extLst>
          </p:cNvPr>
          <p:cNvSpPr txBox="1"/>
          <p:nvPr/>
        </p:nvSpPr>
        <p:spPr>
          <a:xfrm>
            <a:off x="5332491" y="1341773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Continuo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59797F-9501-47CF-968B-DCF8A4B4194A}"/>
              </a:ext>
            </a:extLst>
          </p:cNvPr>
          <p:cNvSpPr txBox="1"/>
          <p:nvPr/>
        </p:nvSpPr>
        <p:spPr>
          <a:xfrm>
            <a:off x="701854" y="2352393"/>
            <a:ext cx="261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 aleatoria discreta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FB337A-18BE-4982-983D-9F948C8A111C}"/>
              </a:ext>
            </a:extLst>
          </p:cNvPr>
          <p:cNvSpPr txBox="1"/>
          <p:nvPr/>
        </p:nvSpPr>
        <p:spPr>
          <a:xfrm>
            <a:off x="4503674" y="2358078"/>
            <a:ext cx="27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 aleatoria continua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FC5F0D-EF11-4D8A-A99F-B67B2D54B4B7}"/>
              </a:ext>
            </a:extLst>
          </p:cNvPr>
          <p:cNvSpPr txBox="1"/>
          <p:nvPr/>
        </p:nvSpPr>
        <p:spPr>
          <a:xfrm>
            <a:off x="193060" y="3369840"/>
            <a:ext cx="363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Distribución de probabilidad discreta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32029A-6251-46FA-8159-786957B87219}"/>
              </a:ext>
            </a:extLst>
          </p:cNvPr>
          <p:cNvSpPr txBox="1"/>
          <p:nvPr/>
        </p:nvSpPr>
        <p:spPr>
          <a:xfrm>
            <a:off x="3994880" y="3369840"/>
            <a:ext cx="37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Distribución de probabilidad continua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BFDDD2-F707-4A77-95D5-D9521463B678}"/>
              </a:ext>
            </a:extLst>
          </p:cNvPr>
          <p:cNvSpPr txBox="1"/>
          <p:nvPr/>
        </p:nvSpPr>
        <p:spPr>
          <a:xfrm>
            <a:off x="2682779" y="3897501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Esperanza matemática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2C5415D-37E2-4A87-B32A-96F66D0D55AA}"/>
              </a:ext>
            </a:extLst>
          </p:cNvPr>
          <p:cNvSpPr txBox="1"/>
          <p:nvPr/>
        </p:nvSpPr>
        <p:spPr>
          <a:xfrm>
            <a:off x="3341325" y="4556885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Varianza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9BA37D9-56B5-4087-9F8C-77B89B6E61D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11572" y="771281"/>
            <a:ext cx="1675859" cy="570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D8E37AE-07E8-4E5B-B1B3-6408244244E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687431" y="771281"/>
            <a:ext cx="2167543" cy="570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5A8C024-E38F-429E-B264-565C606CAD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011572" y="1711105"/>
            <a:ext cx="0" cy="64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10AE5DF-7324-4BEF-A073-A153E694295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854974" y="1711105"/>
            <a:ext cx="0" cy="64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2DE2BA7-4E12-4D2C-B22F-DE1A9AD812A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011571" y="2721725"/>
            <a:ext cx="1" cy="648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0461B80-7720-4AFA-9606-888370516F0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854973" y="2727410"/>
            <a:ext cx="1" cy="64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9402507-69BE-4E00-AE9C-C5608467D0D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011571" y="3739172"/>
            <a:ext cx="1818510" cy="15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233433E-02A7-4C0F-A783-5119574D34F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830081" y="3739172"/>
            <a:ext cx="2024892" cy="15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92710EF-213E-4CA1-9BFD-AB82876C3E5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830081" y="4266833"/>
            <a:ext cx="0" cy="29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1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52F5E2-6A45-43BD-AA0A-DB627B3C2E78}"/>
              </a:ext>
            </a:extLst>
          </p:cNvPr>
          <p:cNvSpPr txBox="1"/>
          <p:nvPr/>
        </p:nvSpPr>
        <p:spPr>
          <a:xfrm>
            <a:off x="429061" y="382381"/>
            <a:ext cx="611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Distribuciones de probabilidad discretas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C5D7D0-EE28-4B06-BA97-E04B4FBECE1E}"/>
              </a:ext>
            </a:extLst>
          </p:cNvPr>
          <p:cNvSpPr txBox="1"/>
          <p:nvPr/>
        </p:nvSpPr>
        <p:spPr>
          <a:xfrm>
            <a:off x="429061" y="1140736"/>
            <a:ext cx="723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Provenientes de los espacios muestrales discretos, se les puede asignar una función de probabilidad, denominada usualmente </a:t>
            </a:r>
            <a:r>
              <a:rPr lang="es-ES" b="1" dirty="0"/>
              <a:t>función de densidad de probabilidad (</a:t>
            </a:r>
            <a:r>
              <a:rPr lang="es-ES" b="1" dirty="0" err="1"/>
              <a:t>f.d.p</a:t>
            </a:r>
            <a:r>
              <a:rPr lang="es-ES" b="1" dirty="0"/>
              <a:t>)</a:t>
            </a:r>
            <a:endParaRPr lang="es-CO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D12C3C8-F85A-4D3E-8F3C-601702B2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6" y="2571750"/>
            <a:ext cx="7182093" cy="2132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AD718B-3D18-4391-8BEE-75D2FDE1CE6C}"/>
                  </a:ext>
                </a:extLst>
              </p:cNvPr>
              <p:cNvSpPr txBox="1"/>
              <p:nvPr/>
            </p:nvSpPr>
            <p:spPr>
              <a:xfrm>
                <a:off x="3087929" y="2089546"/>
                <a:ext cx="1921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AD718B-3D18-4391-8BEE-75D2FDE1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929" y="2089546"/>
                <a:ext cx="19214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6D1511-FF8F-4A84-87AE-35C06A8B1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" t="8078"/>
          <a:stretch/>
        </p:blipFill>
        <p:spPr>
          <a:xfrm>
            <a:off x="182879" y="358140"/>
            <a:ext cx="7753895" cy="7268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4F9C51-BDDB-4601-A744-4EE1D64F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7" y="1617157"/>
            <a:ext cx="701137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4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F2754D-B21C-446D-8488-7E955885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0" y="369495"/>
            <a:ext cx="773538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4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327</Words>
  <Application>Microsoft Office PowerPoint</Application>
  <PresentationFormat>Presentación en pantalla (16:9)</PresentationFormat>
  <Paragraphs>34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Cambria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SERGIO DAVID DIAZ VERU</cp:lastModifiedBy>
  <cp:revision>32</cp:revision>
  <dcterms:created xsi:type="dcterms:W3CDTF">2018-10-16T22:27:03Z</dcterms:created>
  <dcterms:modified xsi:type="dcterms:W3CDTF">2021-08-09T22:46:49Z</dcterms:modified>
</cp:coreProperties>
</file>