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0" r:id="rId2"/>
    <p:sldId id="384" r:id="rId3"/>
    <p:sldId id="385" r:id="rId4"/>
    <p:sldId id="390" r:id="rId5"/>
    <p:sldId id="391" r:id="rId6"/>
    <p:sldId id="392" r:id="rId7"/>
    <p:sldId id="393" r:id="rId8"/>
    <p:sldId id="394" r:id="rId9"/>
    <p:sldId id="396" r:id="rId10"/>
    <p:sldId id="386" r:id="rId11"/>
    <p:sldId id="379" r:id="rId12"/>
    <p:sldId id="388" r:id="rId13"/>
    <p:sldId id="389" r:id="rId14"/>
    <p:sldId id="377" r:id="rId15"/>
    <p:sldId id="332" r:id="rId16"/>
    <p:sldId id="331" r:id="rId17"/>
    <p:sldId id="333" r:id="rId18"/>
    <p:sldId id="335" r:id="rId19"/>
    <p:sldId id="336" r:id="rId20"/>
    <p:sldId id="337" r:id="rId21"/>
    <p:sldId id="338" r:id="rId22"/>
    <p:sldId id="375" r:id="rId23"/>
    <p:sldId id="334" r:id="rId24"/>
    <p:sldId id="378" r:id="rId25"/>
    <p:sldId id="380" r:id="rId26"/>
    <p:sldId id="381" r:id="rId27"/>
    <p:sldId id="383" r:id="rId28"/>
    <p:sldId id="382" r:id="rId29"/>
    <p:sldId id="259" r:id="rId3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initials="W" lastIdx="1" clrIdx="0">
    <p:extLst>
      <p:ext uri="{19B8F6BF-5375-455C-9EA6-DF929625EA0E}">
        <p15:presenceInfo xmlns:p15="http://schemas.microsoft.com/office/powerpoint/2012/main" userId="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061" autoAdjust="0"/>
  </p:normalViewPr>
  <p:slideViewPr>
    <p:cSldViewPr snapToGrid="0" snapToObjects="1">
      <p:cViewPr varScale="1">
        <p:scale>
          <a:sx n="136" d="100"/>
          <a:sy n="136" d="100"/>
        </p:scale>
        <p:origin x="138" y="24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F0AA4-8BED-4ABE-A98D-B7218285B083}" type="datetimeFigureOut">
              <a:rPr lang="es-CO" smtClean="0"/>
              <a:t>16/09/2022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AA23-81A4-4757-A25E-51897C8A25FF}" type="slidenum">
              <a:rPr lang="es-CO" smtClean="0"/>
              <a:t>‹Nº›</a:t>
            </a:fld>
            <a:endParaRPr lang="es-CO"/>
          </a:p>
        </p:txBody>
      </p:sp>
    </p:spTree>
    <p:extLst>
      <p:ext uri="{BB962C8B-B14F-4D97-AF65-F5344CB8AC3E}">
        <p14:creationId xmlns:p14="http://schemas.microsoft.com/office/powerpoint/2010/main" val="3576230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FEDAA23-81A4-4757-A25E-51897C8A25FF}" type="slidenum">
              <a:rPr lang="es-CO" smtClean="0"/>
              <a:t>2</a:t>
            </a:fld>
            <a:endParaRPr lang="es-CO"/>
          </a:p>
        </p:txBody>
      </p:sp>
    </p:spTree>
    <p:extLst>
      <p:ext uri="{BB962C8B-B14F-4D97-AF65-F5344CB8AC3E}">
        <p14:creationId xmlns:p14="http://schemas.microsoft.com/office/powerpoint/2010/main" val="24515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FEDAA23-81A4-4757-A25E-51897C8A25FF}" type="slidenum">
              <a:rPr lang="es-CO" smtClean="0"/>
              <a:t>14</a:t>
            </a:fld>
            <a:endParaRPr lang="es-CO"/>
          </a:p>
        </p:txBody>
      </p:sp>
    </p:spTree>
    <p:extLst>
      <p:ext uri="{BB962C8B-B14F-4D97-AF65-F5344CB8AC3E}">
        <p14:creationId xmlns:p14="http://schemas.microsoft.com/office/powerpoint/2010/main" val="24515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FEDAA23-81A4-4757-A25E-51897C8A25FF}" type="slidenum">
              <a:rPr lang="es-CO" smtClean="0"/>
              <a:t>16</a:t>
            </a:fld>
            <a:endParaRPr lang="es-CO"/>
          </a:p>
        </p:txBody>
      </p:sp>
    </p:spTree>
    <p:extLst>
      <p:ext uri="{BB962C8B-B14F-4D97-AF65-F5344CB8AC3E}">
        <p14:creationId xmlns:p14="http://schemas.microsoft.com/office/powerpoint/2010/main" val="343291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_tradnl"/>
              <a:t>Clic para editar título</a:t>
            </a:r>
            <a:endParaRPr lang="es-ES"/>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16/09/2022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11581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16/09/2022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02453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16/09/2022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89536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16/09/2022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118217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0A9B67B3-53C9-AA4F-997E-5F50883CCD98}" type="datetimeFigureOut">
              <a:rPr lang="es-ES" smtClean="0"/>
              <a:t>16/09/2022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09273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0A9B67B3-53C9-AA4F-997E-5F50883CCD98}" type="datetimeFigureOut">
              <a:rPr lang="es-ES" smtClean="0"/>
              <a:t>16/09/2022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35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0A9B67B3-53C9-AA4F-997E-5F50883CCD98}" type="datetimeFigureOut">
              <a:rPr lang="es-ES" smtClean="0"/>
              <a:t>16/09/2022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00551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0A9B67B3-53C9-AA4F-997E-5F50883CCD98}" type="datetimeFigureOut">
              <a:rPr lang="es-ES" smtClean="0"/>
              <a:t>16/09/2022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88142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9B67B3-53C9-AA4F-997E-5F50883CCD98}" type="datetimeFigureOut">
              <a:rPr lang="es-ES" smtClean="0"/>
              <a:t>16/09/2022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75514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16/09/2022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9902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16/09/2022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520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9B67B3-53C9-AA4F-997E-5F50883CCD98}" type="datetimeFigureOut">
              <a:rPr lang="es-ES" smtClean="0"/>
              <a:t>16/09/2022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196FE9-B0B0-5C4F-8852-53883B57E13C}" type="slidenum">
              <a:rPr lang="es-ES" smtClean="0"/>
              <a:t>‹Nº›</a:t>
            </a:fld>
            <a:endParaRPr lang="es-ES"/>
          </a:p>
        </p:txBody>
      </p:sp>
    </p:spTree>
    <p:extLst>
      <p:ext uri="{BB962C8B-B14F-4D97-AF65-F5344CB8AC3E}">
        <p14:creationId xmlns:p14="http://schemas.microsoft.com/office/powerpoint/2010/main" val="83429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0.png"/><Relationship Id="rId7" Type="http://schemas.openxmlformats.org/officeDocument/2006/relationships/image" Target="../media/image20.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9.png"/><Relationship Id="rId4" Type="http://schemas.openxmlformats.org/officeDocument/2006/relationships/image" Target="../media/image120.png"/><Relationship Id="rId9" Type="http://schemas.openxmlformats.org/officeDocument/2006/relationships/image" Target="../media/image171.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0.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10.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610.png"/></Relationships>
</file>

<file path=ppt/slides/_rels/slide1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34.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170.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40.png"/><Relationship Id="rId7" Type="http://schemas.openxmlformats.org/officeDocument/2006/relationships/image" Target="../media/image45.png"/><Relationship Id="rId2" Type="http://schemas.openxmlformats.org/officeDocument/2006/relationships/image" Target="../media/image23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10.png"/><Relationship Id="rId7" Type="http://schemas.openxmlformats.org/officeDocument/2006/relationships/image" Target="../media/image50.png"/><Relationship Id="rId2" Type="http://schemas.openxmlformats.org/officeDocument/2006/relationships/image" Target="../media/image300.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420.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11.png"/><Relationship Id="rId5" Type="http://schemas.openxmlformats.org/officeDocument/2006/relationships/image" Target="../media/image55.pn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460.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00.png"/><Relationship Id="rId7" Type="http://schemas.openxmlformats.org/officeDocument/2006/relationships/image" Target="../media/image480.png"/><Relationship Id="rId2" Type="http://schemas.openxmlformats.org/officeDocument/2006/relationships/image" Target="../media/image490.png"/><Relationship Id="rId1" Type="http://schemas.openxmlformats.org/officeDocument/2006/relationships/slideLayout" Target="../slideLayouts/slideLayout2.xml"/><Relationship Id="rId6" Type="http://schemas.openxmlformats.org/officeDocument/2006/relationships/image" Target="../media/image530.png"/><Relationship Id="rId5" Type="http://schemas.openxmlformats.org/officeDocument/2006/relationships/image" Target="../media/image61.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560.png"/><Relationship Id="rId9" Type="http://schemas.openxmlformats.org/officeDocument/2006/relationships/image" Target="../media/image68.png"/></Relationships>
</file>

<file path=ppt/slides/_rels/slide26.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5" Type="http://schemas.openxmlformats.org/officeDocument/2006/relationships/image" Target="../media/image82.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750.png"/></Relationships>
</file>

<file path=ppt/slides/_rels/slide2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790.png"/><Relationship Id="rId7" Type="http://schemas.openxmlformats.org/officeDocument/2006/relationships/image" Target="../media/image85.png"/><Relationship Id="rId2" Type="http://schemas.openxmlformats.org/officeDocument/2006/relationships/image" Target="../media/image780.png"/><Relationship Id="rId1" Type="http://schemas.openxmlformats.org/officeDocument/2006/relationships/slideLayout" Target="../slideLayouts/slideLayout2.xml"/><Relationship Id="rId6" Type="http://schemas.openxmlformats.org/officeDocument/2006/relationships/image" Target="../media/image820.png"/><Relationship Id="rId5" Type="http://schemas.openxmlformats.org/officeDocument/2006/relationships/image" Target="../media/image84.png"/><Relationship Id="rId4" Type="http://schemas.openxmlformats.org/officeDocument/2006/relationships/image" Target="../media/image800.png"/><Relationship Id="rId9" Type="http://schemas.openxmlformats.org/officeDocument/2006/relationships/image" Target="../media/image87.png"/></Relationships>
</file>

<file path=ppt/slides/_rels/slide29.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image" Target="../media/image8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3570514" y="1819138"/>
            <a:ext cx="5296742" cy="461665"/>
          </a:xfrm>
          <a:prstGeom prst="rect">
            <a:avLst/>
          </a:prstGeom>
          <a:noFill/>
        </p:spPr>
        <p:txBody>
          <a:bodyPr wrap="square" rtlCol="0">
            <a:spAutoFit/>
          </a:bodyPr>
          <a:lstStyle/>
          <a:p>
            <a:pPr algn="r"/>
            <a:r>
              <a:rPr lang="es-ES" sz="2400" dirty="0">
                <a:solidFill>
                  <a:schemeClr val="bg1"/>
                </a:solidFill>
              </a:rPr>
              <a:t>Probabilidad y Estadística Inferencial</a:t>
            </a:r>
          </a:p>
        </p:txBody>
      </p:sp>
    </p:spTree>
    <p:extLst>
      <p:ext uri="{BB962C8B-B14F-4D97-AF65-F5344CB8AC3E}">
        <p14:creationId xmlns:p14="http://schemas.microsoft.com/office/powerpoint/2010/main" val="321109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081CC0C-0DBD-4A10-A6D0-42958B2E4760}"/>
                  </a:ext>
                </a:extLst>
              </p:cNvPr>
              <p:cNvSpPr>
                <a:spLocks noGrp="1"/>
              </p:cNvSpPr>
              <p:nvPr>
                <p:ph idx="1"/>
              </p:nvPr>
            </p:nvSpPr>
            <p:spPr>
              <a:xfrm>
                <a:off x="92250" y="826617"/>
                <a:ext cx="7886700" cy="3773518"/>
              </a:xfrm>
            </p:spPr>
            <p:txBody>
              <a:bodyPr>
                <a:noAutofit/>
              </a:bodyPr>
              <a:lstStyle/>
              <a:p>
                <a:pPr algn="just"/>
                <a:r>
                  <a:rPr lang="es-MX" sz="1800" dirty="0"/>
                  <a:t>La distribución de probabilidad de un estadístico se denomina distribución muestral.</a:t>
                </a:r>
              </a:p>
              <a:p>
                <a:pPr algn="just"/>
                <a:r>
                  <a:rPr lang="es-MX" sz="1800" dirty="0"/>
                  <a:t>¿Qué es la distribución muestral de </a:t>
                </a:r>
                <a14:m>
                  <m:oMath xmlns:m="http://schemas.openxmlformats.org/officeDocument/2006/math">
                    <m:acc>
                      <m:accPr>
                        <m:chr m:val="̅"/>
                        <m:ctrlPr>
                          <a:rPr lang="es-MX" sz="1800" i="1" dirty="0">
                            <a:solidFill>
                              <a:schemeClr val="tx1">
                                <a:lumMod val="95000"/>
                                <a:lumOff val="5000"/>
                              </a:schemeClr>
                            </a:solidFill>
                            <a:latin typeface="Cambria Math" panose="02040503050406030204" pitchFamily="18" charset="0"/>
                          </a:rPr>
                        </m:ctrlPr>
                      </m:accPr>
                      <m:e>
                        <m:r>
                          <a:rPr lang="es-MX" sz="1800" i="1" dirty="0">
                            <a:solidFill>
                              <a:schemeClr val="tx1">
                                <a:lumMod val="95000"/>
                                <a:lumOff val="5000"/>
                              </a:schemeClr>
                            </a:solidFill>
                            <a:latin typeface="Cambria Math" panose="02040503050406030204" pitchFamily="18" charset="0"/>
                          </a:rPr>
                          <m:t>𝑥</m:t>
                        </m:r>
                      </m:e>
                    </m:acc>
                  </m:oMath>
                </a14:m>
                <a:r>
                  <a:rPr lang="es-MX" sz="1800" dirty="0"/>
                  <a:t> ? </a:t>
                </a:r>
              </a:p>
              <a:p>
                <a:pPr algn="just"/>
                <a:r>
                  <a:rPr lang="es-MX" sz="1800" dirty="0"/>
                  <a:t>Se deberían considerar las distribuciones muestrales de </a:t>
                </a:r>
                <a14:m>
                  <m:oMath xmlns:m="http://schemas.openxmlformats.org/officeDocument/2006/math">
                    <m:acc>
                      <m:accPr>
                        <m:chr m:val="̅"/>
                        <m:ctrlPr>
                          <a:rPr lang="es-MX" sz="1800" i="1" dirty="0">
                            <a:solidFill>
                              <a:schemeClr val="tx1">
                                <a:lumMod val="95000"/>
                                <a:lumOff val="5000"/>
                              </a:schemeClr>
                            </a:solidFill>
                            <a:latin typeface="Cambria Math" panose="02040503050406030204" pitchFamily="18" charset="0"/>
                          </a:rPr>
                        </m:ctrlPr>
                      </m:accPr>
                      <m:e>
                        <m:r>
                          <a:rPr lang="es-MX" sz="1800" i="1" dirty="0">
                            <a:solidFill>
                              <a:schemeClr val="tx1">
                                <a:lumMod val="95000"/>
                                <a:lumOff val="5000"/>
                              </a:schemeClr>
                            </a:solidFill>
                            <a:latin typeface="Cambria Math" panose="02040503050406030204" pitchFamily="18" charset="0"/>
                          </a:rPr>
                          <m:t>𝑥</m:t>
                        </m:r>
                      </m:e>
                    </m:acc>
                  </m:oMath>
                </a14:m>
                <a:r>
                  <a:rPr lang="es-MX" sz="1800" dirty="0"/>
                  <a:t> y </a:t>
                </a:r>
                <a14:m>
                  <m:oMath xmlns:m="http://schemas.openxmlformats.org/officeDocument/2006/math">
                    <m:sSup>
                      <m:sSupPr>
                        <m:ctrlPr>
                          <a:rPr lang="es-MX" sz="1800" i="1" dirty="0" smtClean="0">
                            <a:latin typeface="Cambria Math" panose="02040503050406030204" pitchFamily="18" charset="0"/>
                          </a:rPr>
                        </m:ctrlPr>
                      </m:sSupPr>
                      <m:e>
                        <m:r>
                          <a:rPr lang="es-CO" sz="1800" b="0" i="1" dirty="0" smtClean="0">
                            <a:latin typeface="Cambria Math" panose="02040503050406030204" pitchFamily="18" charset="0"/>
                          </a:rPr>
                          <m:t>𝑆</m:t>
                        </m:r>
                      </m:e>
                      <m:sup>
                        <m:r>
                          <a:rPr lang="es-CO" sz="1800" b="0" i="1" dirty="0" smtClean="0">
                            <a:latin typeface="Cambria Math" panose="02040503050406030204" pitchFamily="18" charset="0"/>
                          </a:rPr>
                          <m:t>2</m:t>
                        </m:r>
                      </m:sup>
                    </m:sSup>
                    <m:r>
                      <a:rPr lang="es-CO" sz="1800" b="0" i="0" dirty="0" smtClean="0">
                        <a:latin typeface="Cambria Math" panose="02040503050406030204" pitchFamily="18" charset="0"/>
                      </a:rPr>
                      <m:t> </m:t>
                    </m:r>
                  </m:oMath>
                </a14:m>
                <a:r>
                  <a:rPr lang="es-MX" sz="1800" dirty="0"/>
                  <a:t>como los mecanismos a partir de los cuales se puede hacer inferencias acerca de los parámetros </a:t>
                </a:r>
                <a14:m>
                  <m:oMath xmlns:m="http://schemas.openxmlformats.org/officeDocument/2006/math">
                    <m:r>
                      <a:rPr lang="es-MX" sz="1800" i="1" dirty="0" smtClean="0">
                        <a:latin typeface="Cambria Math" panose="02040503050406030204" pitchFamily="18" charset="0"/>
                      </a:rPr>
                      <m:t>𝜇</m:t>
                    </m:r>
                  </m:oMath>
                </a14:m>
                <a:r>
                  <a:rPr lang="es-MX" sz="1800" dirty="0"/>
                  <a:t> y </a:t>
                </a:r>
                <a14:m>
                  <m:oMath xmlns:m="http://schemas.openxmlformats.org/officeDocument/2006/math">
                    <m:sSup>
                      <m:sSupPr>
                        <m:ctrlPr>
                          <a:rPr lang="es-MX" sz="1800" i="1" dirty="0">
                            <a:latin typeface="Cambria Math" panose="02040503050406030204" pitchFamily="18" charset="0"/>
                          </a:rPr>
                        </m:ctrlPr>
                      </m:sSupPr>
                      <m:e>
                        <m:r>
                          <a:rPr lang="es-MX" sz="1800" i="1" dirty="0">
                            <a:latin typeface="Cambria Math" panose="02040503050406030204" pitchFamily="18" charset="0"/>
                          </a:rPr>
                          <m:t>𝜎</m:t>
                        </m:r>
                      </m:e>
                      <m:sup>
                        <m:r>
                          <a:rPr lang="es-CO" sz="1800" i="1" dirty="0">
                            <a:latin typeface="Cambria Math" panose="02040503050406030204" pitchFamily="18" charset="0"/>
                          </a:rPr>
                          <m:t>2</m:t>
                        </m:r>
                      </m:sup>
                    </m:sSup>
                  </m:oMath>
                </a14:m>
                <a:endParaRPr lang="es-MX" sz="1800" dirty="0"/>
              </a:p>
              <a:p>
                <a:pPr algn="just"/>
                <a:r>
                  <a:rPr lang="es-MX" sz="1800" dirty="0"/>
                  <a:t>La distribución muestral de </a:t>
                </a:r>
                <a14:m>
                  <m:oMath xmlns:m="http://schemas.openxmlformats.org/officeDocument/2006/math">
                    <m:acc>
                      <m:accPr>
                        <m:chr m:val="̅"/>
                        <m:ctrlPr>
                          <a:rPr lang="es-MX" sz="1800" i="1" dirty="0" smtClean="0">
                            <a:solidFill>
                              <a:schemeClr val="tx1">
                                <a:lumMod val="95000"/>
                                <a:lumOff val="5000"/>
                              </a:schemeClr>
                            </a:solidFill>
                            <a:latin typeface="Cambria Math" panose="02040503050406030204" pitchFamily="18" charset="0"/>
                          </a:rPr>
                        </m:ctrlPr>
                      </m:accPr>
                      <m:e>
                        <m:r>
                          <a:rPr lang="es-MX" sz="1800" i="1" dirty="0">
                            <a:solidFill>
                              <a:schemeClr val="tx1">
                                <a:lumMod val="95000"/>
                                <a:lumOff val="5000"/>
                              </a:schemeClr>
                            </a:solidFill>
                            <a:latin typeface="Cambria Math" panose="02040503050406030204" pitchFamily="18" charset="0"/>
                          </a:rPr>
                          <m:t>𝑥</m:t>
                        </m:r>
                      </m:e>
                    </m:acc>
                  </m:oMath>
                </a14:m>
                <a:r>
                  <a:rPr lang="es-MX" sz="1800" dirty="0"/>
                  <a:t> con tamaño muestral </a:t>
                </a:r>
                <a14:m>
                  <m:oMath xmlns:m="http://schemas.openxmlformats.org/officeDocument/2006/math">
                    <m:r>
                      <a:rPr lang="es-MX" sz="1800" i="1" dirty="0" smtClean="0">
                        <a:latin typeface="Cambria Math" panose="02040503050406030204" pitchFamily="18" charset="0"/>
                      </a:rPr>
                      <m:t>𝑛</m:t>
                    </m:r>
                  </m:oMath>
                </a14:m>
                <a:r>
                  <a:rPr lang="es-MX" sz="1800" dirty="0"/>
                  <a:t> es la distribución que resulta cuando un experimento se lleva a cabo una y otra vez (siempre con una muestra de tamaño </a:t>
                </a:r>
                <a14:m>
                  <m:oMath xmlns:m="http://schemas.openxmlformats.org/officeDocument/2006/math">
                    <m:r>
                      <a:rPr lang="es-MX" sz="1800" i="1" dirty="0" smtClean="0">
                        <a:latin typeface="Cambria Math" panose="02040503050406030204" pitchFamily="18" charset="0"/>
                      </a:rPr>
                      <m:t>𝑛</m:t>
                    </m:r>
                  </m:oMath>
                </a14:m>
                <a:r>
                  <a:rPr lang="es-MX" sz="1800" dirty="0"/>
                  <a:t>) y resultan los diversos valores de </a:t>
                </a:r>
                <a14:m>
                  <m:oMath xmlns:m="http://schemas.openxmlformats.org/officeDocument/2006/math">
                    <m:acc>
                      <m:accPr>
                        <m:chr m:val="̅"/>
                        <m:ctrlPr>
                          <a:rPr lang="es-MX" sz="1800" i="1" dirty="0" smtClean="0">
                            <a:solidFill>
                              <a:schemeClr val="tx1">
                                <a:lumMod val="95000"/>
                                <a:lumOff val="5000"/>
                              </a:schemeClr>
                            </a:solidFill>
                            <a:latin typeface="Cambria Math" panose="02040503050406030204" pitchFamily="18" charset="0"/>
                          </a:rPr>
                        </m:ctrlPr>
                      </m:accPr>
                      <m:e>
                        <m:r>
                          <a:rPr lang="es-MX" sz="1800" i="1" dirty="0">
                            <a:solidFill>
                              <a:schemeClr val="tx1">
                                <a:lumMod val="95000"/>
                                <a:lumOff val="5000"/>
                              </a:schemeClr>
                            </a:solidFill>
                            <a:latin typeface="Cambria Math" panose="02040503050406030204" pitchFamily="18" charset="0"/>
                          </a:rPr>
                          <m:t>𝑥</m:t>
                        </m:r>
                      </m:e>
                    </m:acc>
                  </m:oMath>
                </a14:m>
                <a:r>
                  <a:rPr lang="es-MX" sz="1800" dirty="0"/>
                  <a:t> .</a:t>
                </a:r>
              </a:p>
              <a:p>
                <a:pPr algn="just"/>
                <a:r>
                  <a:rPr lang="es-MX" sz="1800" dirty="0"/>
                  <a:t>Por lo tanto, esta distribución muestral describe la variabilidad de los promedios muestrales alrededor de la media de la población μ.</a:t>
                </a:r>
              </a:p>
              <a:p>
                <a:endParaRPr lang="es-MX" sz="1600" dirty="0"/>
              </a:p>
              <a:p>
                <a:endParaRPr lang="es-CO" sz="1600" dirty="0"/>
              </a:p>
            </p:txBody>
          </p:sp>
        </mc:Choice>
        <mc:Fallback>
          <p:sp>
            <p:nvSpPr>
              <p:cNvPr id="3" name="Marcador de contenido 2">
                <a:extLst>
                  <a:ext uri="{FF2B5EF4-FFF2-40B4-BE49-F238E27FC236}">
                    <a16:creationId xmlns:a16="http://schemas.microsoft.com/office/drawing/2014/main" id="{8081CC0C-0DBD-4A10-A6D0-42958B2E4760}"/>
                  </a:ext>
                </a:extLst>
              </p:cNvPr>
              <p:cNvSpPr>
                <a:spLocks noGrp="1" noRot="1" noChangeAspect="1" noMove="1" noResize="1" noEditPoints="1" noAdjustHandles="1" noChangeArrowheads="1" noChangeShapeType="1" noTextEdit="1"/>
              </p:cNvSpPr>
              <p:nvPr>
                <p:ph idx="1"/>
              </p:nvPr>
            </p:nvSpPr>
            <p:spPr>
              <a:xfrm>
                <a:off x="92250" y="826617"/>
                <a:ext cx="7886700" cy="3773518"/>
              </a:xfrm>
              <a:blipFill>
                <a:blip r:embed="rId2"/>
                <a:stretch>
                  <a:fillRect l="-464" t="-969" r="-69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67A59ED2-931C-44CB-8828-BF626096171F}"/>
                  </a:ext>
                </a:extLst>
              </p:cNvPr>
              <p:cNvSpPr/>
              <p:nvPr/>
            </p:nvSpPr>
            <p:spPr>
              <a:xfrm>
                <a:off x="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700" dirty="0">
                    <a:solidFill>
                      <a:schemeClr val="tx1">
                        <a:lumMod val="95000"/>
                        <a:lumOff val="5000"/>
                      </a:schemeClr>
                    </a:solidFill>
                    <a:latin typeface="Tw Cen MT Condensed" panose="020B0606020104020203" pitchFamily="34" charset="0"/>
                  </a:rPr>
                  <a:t>LA DISTRIBUCIÓN MUESTRAL DE LA MEDIA MUESTRAL, </a:t>
                </a:r>
                <a14:m>
                  <m:oMath xmlns:m="http://schemas.openxmlformats.org/officeDocument/2006/math">
                    <m:acc>
                      <m:accPr>
                        <m:chr m:val="̅"/>
                        <m:ctrlPr>
                          <a:rPr lang="es-MX" sz="2700" i="1" dirty="0">
                            <a:solidFill>
                              <a:schemeClr val="tx1">
                                <a:lumMod val="95000"/>
                                <a:lumOff val="5000"/>
                              </a:schemeClr>
                            </a:solidFill>
                            <a:latin typeface="Cambria Math" panose="02040503050406030204" pitchFamily="18" charset="0"/>
                          </a:rPr>
                        </m:ctrlPr>
                      </m:accPr>
                      <m:e>
                        <m:r>
                          <a:rPr lang="es-MX" sz="2700" i="1" dirty="0">
                            <a:solidFill>
                              <a:schemeClr val="tx1">
                                <a:lumMod val="95000"/>
                                <a:lumOff val="5000"/>
                              </a:schemeClr>
                            </a:solidFill>
                            <a:latin typeface="Cambria Math" panose="02040503050406030204" pitchFamily="18" charset="0"/>
                          </a:rPr>
                          <m:t>𝑥</m:t>
                        </m:r>
                      </m:e>
                    </m:acc>
                    <m:r>
                      <a:rPr lang="es-MX" sz="2700" i="1" dirty="0">
                        <a:solidFill>
                          <a:schemeClr val="tx1">
                            <a:lumMod val="95000"/>
                            <a:lumOff val="5000"/>
                          </a:schemeClr>
                        </a:solidFill>
                        <a:latin typeface="Cambria Math" panose="02040503050406030204" pitchFamily="18" charset="0"/>
                      </a:rPr>
                      <m:t> </m:t>
                    </m:r>
                  </m:oMath>
                </a14:m>
                <a:endParaRPr lang="es-CO" sz="2700" dirty="0">
                  <a:solidFill>
                    <a:schemeClr val="tx1">
                      <a:lumMod val="95000"/>
                      <a:lumOff val="5000"/>
                    </a:schemeClr>
                  </a:solidFill>
                  <a:latin typeface="Tw Cen MT Condensed" panose="020B0606020104020203" pitchFamily="34" charset="0"/>
                </a:endParaRPr>
              </a:p>
            </p:txBody>
          </p:sp>
        </mc:Choice>
        <mc:Fallback xmlns="">
          <p:sp>
            <p:nvSpPr>
              <p:cNvPr id="4" name="Rectángulo 3">
                <a:extLst>
                  <a:ext uri="{FF2B5EF4-FFF2-40B4-BE49-F238E27FC236}">
                    <a16:creationId xmlns:a16="http://schemas.microsoft.com/office/drawing/2014/main" id="{67A59ED2-931C-44CB-8828-BF626096171F}"/>
                  </a:ext>
                </a:extLst>
              </p:cNvPr>
              <p:cNvSpPr>
                <a:spLocks noRot="1" noChangeAspect="1" noMove="1" noResize="1" noEditPoints="1" noAdjustHandles="1" noChangeArrowheads="1" noChangeShapeType="1" noTextEdit="1"/>
              </p:cNvSpPr>
              <p:nvPr/>
            </p:nvSpPr>
            <p:spPr>
              <a:xfrm>
                <a:off x="0" y="0"/>
                <a:ext cx="8071201" cy="432000"/>
              </a:xfrm>
              <a:prstGeom prst="rect">
                <a:avLst/>
              </a:prstGeom>
              <a:blipFill>
                <a:blip r:embed="rId3"/>
                <a:stretch>
                  <a:fillRect/>
                </a:stretch>
              </a:blipFill>
              <a:ln>
                <a:solidFill>
                  <a:schemeClr val="tx1"/>
                </a:solidFill>
              </a:ln>
            </p:spPr>
            <p:txBody>
              <a:bodyPr/>
              <a:lstStyle/>
              <a:p>
                <a:r>
                  <a:rPr lang="es-CO">
                    <a:noFill/>
                  </a:rPr>
                  <a:t> </a:t>
                </a:r>
              </a:p>
            </p:txBody>
          </p:sp>
        </mc:Fallback>
      </mc:AlternateContent>
    </p:spTree>
    <p:extLst>
      <p:ext uri="{BB962C8B-B14F-4D97-AF65-F5344CB8AC3E}">
        <p14:creationId xmlns:p14="http://schemas.microsoft.com/office/powerpoint/2010/main" val="211951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B13E352-65E6-2C6F-9D50-C0EF87FB8320}"/>
              </a:ext>
            </a:extLst>
          </p:cNvPr>
          <p:cNvSpPr/>
          <p:nvPr/>
        </p:nvSpPr>
        <p:spPr>
          <a:xfrm>
            <a:off x="-7199"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Intervalos de confianza</a:t>
            </a:r>
            <a:endParaRPr lang="es-CO" sz="3200" dirty="0">
              <a:solidFill>
                <a:schemeClr val="tx1">
                  <a:lumMod val="95000"/>
                  <a:lumOff val="5000"/>
                </a:schemeClr>
              </a:solidFill>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1C36AFC3-BC1B-3DCE-DF17-01283E231B40}"/>
                  </a:ext>
                </a:extLst>
              </p:cNvPr>
              <p:cNvSpPr/>
              <p:nvPr/>
            </p:nvSpPr>
            <p:spPr>
              <a:xfrm>
                <a:off x="270228" y="639104"/>
                <a:ext cx="2978495" cy="4022912"/>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s-ES" dirty="0">
                  <a:solidFill>
                    <a:schemeClr val="tx1">
                      <a:lumMod val="95000"/>
                      <a:lumOff val="5000"/>
                    </a:schemeClr>
                  </a:solidFill>
                </a:endParaRPr>
              </a:p>
              <a:p>
                <a:pPr algn="just"/>
                <a:r>
                  <a:rPr lang="es-ES" dirty="0">
                    <a:solidFill>
                      <a:schemeClr val="tx1">
                        <a:lumMod val="95000"/>
                        <a:lumOff val="5000"/>
                      </a:schemeClr>
                    </a:solidFill>
                  </a:rPr>
                  <a:t>También conocida como: estimador de intervalo</a:t>
                </a:r>
              </a:p>
              <a:p>
                <a:pPr algn="just"/>
                <a:endParaRPr lang="es-ES" dirty="0">
                  <a:solidFill>
                    <a:schemeClr val="tx1">
                      <a:lumMod val="95000"/>
                      <a:lumOff val="5000"/>
                    </a:schemeClr>
                  </a:solidFill>
                </a:endParaRPr>
              </a:p>
              <a:p>
                <a:pPr algn="just"/>
                <a:r>
                  <a:rPr lang="es-ES" dirty="0">
                    <a:solidFill>
                      <a:schemeClr val="tx1">
                        <a:lumMod val="95000"/>
                        <a:lumOff val="5000"/>
                      </a:schemeClr>
                    </a:solidFill>
                  </a:rPr>
                  <a:t>Es </a:t>
                </a:r>
                <a:r>
                  <a:rPr lang="es-MX" dirty="0">
                    <a:solidFill>
                      <a:schemeClr val="tx1">
                        <a:lumMod val="95000"/>
                        <a:lumOff val="5000"/>
                      </a:schemeClr>
                    </a:solidFill>
                  </a:rPr>
                  <a:t>es una regla para calcular dos números, por ejemplo </a:t>
                </a:r>
                <a14:m>
                  <m:oMath xmlns:m="http://schemas.openxmlformats.org/officeDocument/2006/math">
                    <m:r>
                      <a:rPr lang="es-MX" i="1" dirty="0">
                        <a:solidFill>
                          <a:schemeClr val="tx1">
                            <a:lumMod val="95000"/>
                            <a:lumOff val="5000"/>
                          </a:schemeClr>
                        </a:solidFill>
                        <a:latin typeface="Cambria Math" panose="02040503050406030204" pitchFamily="18" charset="0"/>
                      </a:rPr>
                      <m:t>𝑎</m:t>
                    </m:r>
                  </m:oMath>
                </a14:m>
                <a:r>
                  <a:rPr lang="es-MX" dirty="0">
                    <a:solidFill>
                      <a:schemeClr val="tx1">
                        <a:lumMod val="95000"/>
                        <a:lumOff val="5000"/>
                      </a:schemeClr>
                    </a:solidFill>
                  </a:rPr>
                  <a:t> y </a:t>
                </a:r>
                <a14:m>
                  <m:oMath xmlns:m="http://schemas.openxmlformats.org/officeDocument/2006/math">
                    <m:r>
                      <a:rPr lang="es-MX" i="1" dirty="0">
                        <a:solidFill>
                          <a:schemeClr val="tx1">
                            <a:lumMod val="95000"/>
                            <a:lumOff val="5000"/>
                          </a:schemeClr>
                        </a:solidFill>
                        <a:latin typeface="Cambria Math" panose="02040503050406030204" pitchFamily="18" charset="0"/>
                      </a:rPr>
                      <m:t>𝑏</m:t>
                    </m:r>
                  </m:oMath>
                </a14:m>
                <a:r>
                  <a:rPr lang="es-MX" dirty="0">
                    <a:solidFill>
                      <a:schemeClr val="tx1">
                        <a:lumMod val="95000"/>
                        <a:lumOff val="5000"/>
                      </a:schemeClr>
                    </a:solidFill>
                  </a:rPr>
                  <a:t>, para crear un intervalo del que usted está completamente seguro que contiene el parámetro de interés. </a:t>
                </a:r>
                <a:endParaRPr lang="es-CO" dirty="0">
                  <a:solidFill>
                    <a:schemeClr val="tx1">
                      <a:lumMod val="95000"/>
                      <a:lumOff val="5000"/>
                    </a:schemeClr>
                  </a:solidFill>
                </a:endParaRPr>
              </a:p>
            </p:txBody>
          </p:sp>
        </mc:Choice>
        <mc:Fallback xmlns="">
          <p:sp>
            <p:nvSpPr>
              <p:cNvPr id="7" name="Rectángulo 6">
                <a:extLst>
                  <a:ext uri="{FF2B5EF4-FFF2-40B4-BE49-F238E27FC236}">
                    <a16:creationId xmlns:a16="http://schemas.microsoft.com/office/drawing/2014/main" id="{1C36AFC3-BC1B-3DCE-DF17-01283E231B40}"/>
                  </a:ext>
                </a:extLst>
              </p:cNvPr>
              <p:cNvSpPr>
                <a:spLocks noRot="1" noChangeAspect="1" noMove="1" noResize="1" noEditPoints="1" noAdjustHandles="1" noChangeArrowheads="1" noChangeShapeType="1" noTextEdit="1"/>
              </p:cNvSpPr>
              <p:nvPr/>
            </p:nvSpPr>
            <p:spPr>
              <a:xfrm>
                <a:off x="270228" y="639104"/>
                <a:ext cx="2978495" cy="4022912"/>
              </a:xfrm>
              <a:prstGeom prst="rect">
                <a:avLst/>
              </a:prstGeom>
              <a:blipFill>
                <a:blip r:embed="rId2"/>
                <a:stretch>
                  <a:fillRect/>
                </a:stretch>
              </a:blipFill>
              <a:ln w="19050">
                <a:solidFill>
                  <a:schemeClr val="accent3">
                    <a:lumMod val="50000"/>
                  </a:schemeClr>
                </a:solidFill>
              </a:ln>
            </p:spPr>
            <p:txBody>
              <a:bodyPr/>
              <a:lstStyle/>
              <a:p>
                <a:r>
                  <a:rPr lang="es-CO">
                    <a:noFill/>
                  </a:rPr>
                  <a:t> </a:t>
                </a:r>
              </a:p>
            </p:txBody>
          </p:sp>
        </mc:Fallback>
      </mc:AlternateContent>
      <p:sp>
        <p:nvSpPr>
          <p:cNvPr id="9" name="Rectángulo 8">
            <a:extLst>
              <a:ext uri="{FF2B5EF4-FFF2-40B4-BE49-F238E27FC236}">
                <a16:creationId xmlns:a16="http://schemas.microsoft.com/office/drawing/2014/main" id="{0E71C7E8-11B4-D6BD-2575-EA143024FA85}"/>
              </a:ext>
            </a:extLst>
          </p:cNvPr>
          <p:cNvSpPr/>
          <p:nvPr/>
        </p:nvSpPr>
        <p:spPr>
          <a:xfrm>
            <a:off x="3613293" y="570655"/>
            <a:ext cx="4356112" cy="4022912"/>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s-MX" dirty="0">
                <a:solidFill>
                  <a:schemeClr val="tx1">
                    <a:lumMod val="95000"/>
                    <a:lumOff val="5000"/>
                  </a:schemeClr>
                </a:solidFill>
              </a:rPr>
              <a:t>Definición La probabilidad de que un intervalo de confianza contenga el parámetro estimado se denomina coeficiente de confianza.</a:t>
            </a:r>
            <a:endParaRPr lang="es-ES" dirty="0">
              <a:solidFill>
                <a:schemeClr val="tx1">
                  <a:lumMod val="95000"/>
                  <a:lumOff val="5000"/>
                </a:schemeClr>
              </a:solidFill>
            </a:endParaRPr>
          </a:p>
          <a:p>
            <a:pPr algn="just"/>
            <a:endParaRPr lang="es-ES" dirty="0">
              <a:solidFill>
                <a:schemeClr val="tx1">
                  <a:lumMod val="95000"/>
                  <a:lumOff val="5000"/>
                </a:schemeClr>
              </a:solidFill>
            </a:endParaRPr>
          </a:p>
          <a:p>
            <a:pPr algn="just"/>
            <a:r>
              <a:rPr lang="es-MX" b="1" dirty="0">
                <a:solidFill>
                  <a:schemeClr val="tx1"/>
                </a:solidFill>
              </a:rPr>
              <a:t>Construcción de un intervalo de confianza</a:t>
            </a:r>
            <a:endParaRPr lang="es-ES" b="1" dirty="0">
              <a:solidFill>
                <a:schemeClr val="tx1"/>
              </a:solidFill>
            </a:endParaRPr>
          </a:p>
          <a:p>
            <a:pPr algn="just"/>
            <a:r>
              <a:rPr lang="es-MX" dirty="0">
                <a:solidFill>
                  <a:schemeClr val="tx1">
                    <a:lumMod val="95000"/>
                    <a:lumOff val="5000"/>
                  </a:schemeClr>
                </a:solidFill>
              </a:rPr>
              <a:t>Cuando la distribución muestral de un estimador puntual es aproximadamente normal, se puede construir un estimador de intervalo o intervalo de confianza mediante el siguiente razonamiento.</a:t>
            </a:r>
            <a:endParaRPr lang="es-CO" dirty="0">
              <a:solidFill>
                <a:schemeClr val="tx1">
                  <a:lumMod val="95000"/>
                  <a:lumOff val="5000"/>
                </a:schemeClr>
              </a:solidFill>
            </a:endParaRPr>
          </a:p>
        </p:txBody>
      </p:sp>
    </p:spTree>
    <p:extLst>
      <p:ext uri="{BB962C8B-B14F-4D97-AF65-F5344CB8AC3E}">
        <p14:creationId xmlns:p14="http://schemas.microsoft.com/office/powerpoint/2010/main" val="3166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8B13E352-65E6-2C6F-9D50-C0EF87FB8320}"/>
                  </a:ext>
                </a:extLst>
              </p:cNvPr>
              <p:cNvSpPr/>
              <p:nvPr/>
            </p:nvSpPr>
            <p:spPr>
              <a:xfrm>
                <a:off x="-7199"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3000" dirty="0">
                    <a:solidFill>
                      <a:schemeClr val="tx1"/>
                    </a:solidFill>
                    <a:latin typeface="Tw Cen MT Condensed" panose="020B0606020104020203" pitchFamily="34" charset="0"/>
                  </a:rPr>
                  <a:t>Intervalo de confianza de μ cuando se conoce </a:t>
                </a:r>
                <a14:m>
                  <m:oMath xmlns:m="http://schemas.openxmlformats.org/officeDocument/2006/math">
                    <m:sSup>
                      <m:sSupPr>
                        <m:ctrlPr>
                          <a:rPr lang="es-MX" sz="2400" i="1" dirty="0">
                            <a:solidFill>
                              <a:schemeClr val="tx1"/>
                            </a:solidFill>
                            <a:latin typeface="Cambria Math" panose="02040503050406030204" pitchFamily="18" charset="0"/>
                          </a:rPr>
                        </m:ctrlPr>
                      </m:sSupPr>
                      <m:e>
                        <m:r>
                          <a:rPr lang="es-MX" sz="2400" i="1" dirty="0">
                            <a:solidFill>
                              <a:schemeClr val="tx1"/>
                            </a:solidFill>
                            <a:latin typeface="Cambria Math" panose="02040503050406030204" pitchFamily="18" charset="0"/>
                          </a:rPr>
                          <m:t>𝜎</m:t>
                        </m:r>
                      </m:e>
                      <m:sup>
                        <m:r>
                          <a:rPr lang="es-CO" sz="2400" i="1" dirty="0">
                            <a:solidFill>
                              <a:schemeClr val="tx1"/>
                            </a:solidFill>
                            <a:latin typeface="Cambria Math" panose="02040503050406030204" pitchFamily="18" charset="0"/>
                          </a:rPr>
                          <m:t>2</m:t>
                        </m:r>
                      </m:sup>
                    </m:sSup>
                  </m:oMath>
                </a14:m>
                <a:endParaRPr lang="es-CO" sz="2400" dirty="0">
                  <a:solidFill>
                    <a:schemeClr val="tx1"/>
                  </a:solidFill>
                  <a:latin typeface="Tw Cen MT Condensed" panose="020B0606020104020203" pitchFamily="34" charset="0"/>
                </a:endParaRPr>
              </a:p>
            </p:txBody>
          </p:sp>
        </mc:Choice>
        <mc:Fallback xmlns="">
          <p:sp>
            <p:nvSpPr>
              <p:cNvPr id="5" name="Rectángulo 4">
                <a:extLst>
                  <a:ext uri="{FF2B5EF4-FFF2-40B4-BE49-F238E27FC236}">
                    <a16:creationId xmlns:a16="http://schemas.microsoft.com/office/drawing/2014/main" id="{8B13E352-65E6-2C6F-9D50-C0EF87FB8320}"/>
                  </a:ext>
                </a:extLst>
              </p:cNvPr>
              <p:cNvSpPr>
                <a:spLocks noRot="1" noChangeAspect="1" noMove="1" noResize="1" noEditPoints="1" noAdjustHandles="1" noChangeArrowheads="1" noChangeShapeType="1" noTextEdit="1"/>
              </p:cNvSpPr>
              <p:nvPr/>
            </p:nvSpPr>
            <p:spPr>
              <a:xfrm>
                <a:off x="-7199" y="0"/>
                <a:ext cx="8071201" cy="432000"/>
              </a:xfrm>
              <a:prstGeom prst="rect">
                <a:avLst/>
              </a:prstGeom>
              <a:blipFill>
                <a:blip r:embed="rId2"/>
                <a:stretch>
                  <a:fillRect/>
                </a:stretch>
              </a:blipFill>
              <a:ln>
                <a:solidFill>
                  <a:schemeClr val="tx1"/>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1C36AFC3-BC1B-3DCE-DF17-01283E231B40}"/>
                  </a:ext>
                </a:extLst>
              </p:cNvPr>
              <p:cNvSpPr/>
              <p:nvPr/>
            </p:nvSpPr>
            <p:spPr>
              <a:xfrm>
                <a:off x="270228" y="639105"/>
                <a:ext cx="2978495" cy="2104096"/>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s-MX" dirty="0">
                    <a:solidFill>
                      <a:schemeClr val="tx1">
                        <a:lumMod val="95000"/>
                        <a:lumOff val="5000"/>
                      </a:schemeClr>
                    </a:solidFill>
                  </a:rPr>
                  <a:t>Si </a:t>
                </a:r>
                <a14:m>
                  <m:oMath xmlns:m="http://schemas.openxmlformats.org/officeDocument/2006/math">
                    <m:acc>
                      <m:accPr>
                        <m:chr m:val="̅"/>
                        <m:ctrlPr>
                          <a:rPr lang="es-MX" i="1" dirty="0">
                            <a:solidFill>
                              <a:schemeClr val="tx1">
                                <a:lumMod val="95000"/>
                                <a:lumOff val="5000"/>
                              </a:schemeClr>
                            </a:solidFill>
                            <a:latin typeface="Cambria Math" panose="02040503050406030204" pitchFamily="18" charset="0"/>
                          </a:rPr>
                        </m:ctrlPr>
                      </m:accPr>
                      <m:e>
                        <m:r>
                          <a:rPr lang="es-MX" i="1" dirty="0">
                            <a:solidFill>
                              <a:schemeClr val="tx1">
                                <a:lumMod val="95000"/>
                                <a:lumOff val="5000"/>
                              </a:schemeClr>
                            </a:solidFill>
                            <a:latin typeface="Cambria Math" panose="02040503050406030204" pitchFamily="18" charset="0"/>
                          </a:rPr>
                          <m:t>𝑥</m:t>
                        </m:r>
                      </m:e>
                    </m:acc>
                    <m:r>
                      <a:rPr lang="es-MX" i="1" dirty="0">
                        <a:solidFill>
                          <a:schemeClr val="tx1">
                            <a:lumMod val="95000"/>
                            <a:lumOff val="5000"/>
                          </a:schemeClr>
                        </a:solidFill>
                        <a:latin typeface="Cambria Math" panose="02040503050406030204" pitchFamily="18" charset="0"/>
                      </a:rPr>
                      <m:t> </m:t>
                    </m:r>
                  </m:oMath>
                </a14:m>
                <a:r>
                  <a:rPr lang="es-MX" dirty="0">
                    <a:solidFill>
                      <a:schemeClr val="tx1">
                        <a:lumMod val="95000"/>
                        <a:lumOff val="5000"/>
                      </a:schemeClr>
                    </a:solidFill>
                  </a:rPr>
                  <a:t>es la media de una muestra aleatoria de tamaño </a:t>
                </a:r>
                <a14:m>
                  <m:oMath xmlns:m="http://schemas.openxmlformats.org/officeDocument/2006/math">
                    <m:r>
                      <a:rPr lang="es-MX" i="1" dirty="0">
                        <a:solidFill>
                          <a:schemeClr val="tx1">
                            <a:lumMod val="95000"/>
                            <a:lumOff val="5000"/>
                          </a:schemeClr>
                        </a:solidFill>
                        <a:latin typeface="Cambria Math" panose="02040503050406030204" pitchFamily="18" charset="0"/>
                      </a:rPr>
                      <m:t>𝑛</m:t>
                    </m:r>
                  </m:oMath>
                </a14:m>
                <a:r>
                  <a:rPr lang="es-MX" dirty="0">
                    <a:solidFill>
                      <a:schemeClr val="tx1">
                        <a:lumMod val="95000"/>
                        <a:lumOff val="5000"/>
                      </a:schemeClr>
                    </a:solidFill>
                  </a:rPr>
                  <a:t> de una población de la que se conoce su varianza</a:t>
                </a:r>
                <a:r>
                  <a:rPr lang="es-MX" dirty="0">
                    <a:solidFill>
                      <a:schemeClr val="tx1"/>
                    </a:solidFill>
                  </a:rPr>
                  <a:t> </a:t>
                </a:r>
                <a14:m>
                  <m:oMath xmlns:m="http://schemas.openxmlformats.org/officeDocument/2006/math">
                    <m:sSup>
                      <m:sSupPr>
                        <m:ctrlPr>
                          <a:rPr lang="es-MX" i="1" dirty="0">
                            <a:solidFill>
                              <a:schemeClr val="tx1"/>
                            </a:solidFill>
                            <a:latin typeface="Cambria Math" panose="02040503050406030204" pitchFamily="18" charset="0"/>
                          </a:rPr>
                        </m:ctrlPr>
                      </m:sSupPr>
                      <m:e>
                        <m:r>
                          <a:rPr lang="es-MX" i="1" dirty="0">
                            <a:solidFill>
                              <a:schemeClr val="tx1"/>
                            </a:solidFill>
                            <a:latin typeface="Cambria Math" panose="02040503050406030204" pitchFamily="18" charset="0"/>
                          </a:rPr>
                          <m:t>𝜎</m:t>
                        </m:r>
                      </m:e>
                      <m:sup>
                        <m:r>
                          <a:rPr lang="es-CO" i="1" dirty="0">
                            <a:solidFill>
                              <a:schemeClr val="tx1"/>
                            </a:solidFill>
                            <a:latin typeface="Cambria Math" panose="02040503050406030204" pitchFamily="18" charset="0"/>
                          </a:rPr>
                          <m:t>2</m:t>
                        </m:r>
                      </m:sup>
                    </m:sSup>
                  </m:oMath>
                </a14:m>
                <a:r>
                  <a:rPr lang="es-MX" dirty="0">
                    <a:solidFill>
                      <a:schemeClr val="tx1">
                        <a:lumMod val="95000"/>
                        <a:lumOff val="5000"/>
                      </a:schemeClr>
                    </a:solidFill>
                  </a:rPr>
                  <a:t>, lo que da un intervalo de confianza de </a:t>
                </a:r>
                <a14:m>
                  <m:oMath xmlns:m="http://schemas.openxmlformats.org/officeDocument/2006/math">
                    <m:r>
                      <a:rPr lang="es-MX" i="1" dirty="0">
                        <a:solidFill>
                          <a:schemeClr val="tx1">
                            <a:lumMod val="95000"/>
                            <a:lumOff val="5000"/>
                          </a:schemeClr>
                        </a:solidFill>
                        <a:latin typeface="Cambria Math" panose="02040503050406030204" pitchFamily="18" charset="0"/>
                      </a:rPr>
                      <m:t>100(1 – </m:t>
                    </m:r>
                    <m:r>
                      <a:rPr lang="es-MX" i="1" dirty="0">
                        <a:solidFill>
                          <a:schemeClr val="tx1">
                            <a:lumMod val="95000"/>
                            <a:lumOff val="5000"/>
                          </a:schemeClr>
                        </a:solidFill>
                        <a:latin typeface="Cambria Math" panose="02040503050406030204" pitchFamily="18" charset="0"/>
                      </a:rPr>
                      <m:t>𝛼</m:t>
                    </m:r>
                    <m:r>
                      <a:rPr lang="es-MX" i="1" dirty="0">
                        <a:solidFill>
                          <a:schemeClr val="tx1">
                            <a:lumMod val="95000"/>
                            <a:lumOff val="5000"/>
                          </a:schemeClr>
                        </a:solidFill>
                        <a:latin typeface="Cambria Math" panose="02040503050406030204" pitchFamily="18" charset="0"/>
                      </a:rPr>
                      <m:t>)% </m:t>
                    </m:r>
                  </m:oMath>
                </a14:m>
                <a:r>
                  <a:rPr lang="es-MX" dirty="0">
                    <a:solidFill>
                      <a:schemeClr val="tx1">
                        <a:lumMod val="95000"/>
                        <a:lumOff val="5000"/>
                      </a:schemeClr>
                    </a:solidFill>
                  </a:rPr>
                  <a:t> para </a:t>
                </a:r>
                <a14:m>
                  <m:oMath xmlns:m="http://schemas.openxmlformats.org/officeDocument/2006/math">
                    <m:r>
                      <a:rPr lang="es-MX" i="1" dirty="0">
                        <a:solidFill>
                          <a:schemeClr val="tx1">
                            <a:lumMod val="95000"/>
                            <a:lumOff val="5000"/>
                          </a:schemeClr>
                        </a:solidFill>
                        <a:latin typeface="Cambria Math" panose="02040503050406030204" pitchFamily="18" charset="0"/>
                      </a:rPr>
                      <m:t>𝜇</m:t>
                    </m:r>
                  </m:oMath>
                </a14:m>
                <a:r>
                  <a:rPr lang="es-MX" dirty="0">
                    <a:solidFill>
                      <a:schemeClr val="tx1">
                        <a:lumMod val="95000"/>
                        <a:lumOff val="5000"/>
                      </a:schemeClr>
                    </a:solidFill>
                  </a:rPr>
                  <a:t> es</a:t>
                </a:r>
                <a:endParaRPr lang="es-CO" dirty="0">
                  <a:solidFill>
                    <a:schemeClr val="tx1">
                      <a:lumMod val="95000"/>
                      <a:lumOff val="5000"/>
                    </a:schemeClr>
                  </a:solidFill>
                </a:endParaRPr>
              </a:p>
            </p:txBody>
          </p:sp>
        </mc:Choice>
        <mc:Fallback xmlns="">
          <p:sp>
            <p:nvSpPr>
              <p:cNvPr id="7" name="Rectángulo 6">
                <a:extLst>
                  <a:ext uri="{FF2B5EF4-FFF2-40B4-BE49-F238E27FC236}">
                    <a16:creationId xmlns:a16="http://schemas.microsoft.com/office/drawing/2014/main" id="{1C36AFC3-BC1B-3DCE-DF17-01283E231B40}"/>
                  </a:ext>
                </a:extLst>
              </p:cNvPr>
              <p:cNvSpPr>
                <a:spLocks noRot="1" noChangeAspect="1" noMove="1" noResize="1" noEditPoints="1" noAdjustHandles="1" noChangeArrowheads="1" noChangeShapeType="1" noTextEdit="1"/>
              </p:cNvSpPr>
              <p:nvPr/>
            </p:nvSpPr>
            <p:spPr>
              <a:xfrm>
                <a:off x="270228" y="639105"/>
                <a:ext cx="2978495" cy="2104096"/>
              </a:xfrm>
              <a:prstGeom prst="rect">
                <a:avLst/>
              </a:prstGeom>
              <a:blipFill>
                <a:blip r:embed="rId3"/>
                <a:stretch>
                  <a:fillRect/>
                </a:stretch>
              </a:blipFill>
              <a:ln w="19050">
                <a:solidFill>
                  <a:schemeClr val="accent3">
                    <a:lumMod val="50000"/>
                  </a:schemeClr>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0E71C7E8-11B4-D6BD-2575-EA143024FA85}"/>
                  </a:ext>
                </a:extLst>
              </p:cNvPr>
              <p:cNvSpPr/>
              <p:nvPr/>
            </p:nvSpPr>
            <p:spPr>
              <a:xfrm>
                <a:off x="3516246" y="481783"/>
                <a:ext cx="4356112" cy="2707835"/>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s-CO" b="1" dirty="0">
                    <a:solidFill>
                      <a:schemeClr val="tx1">
                        <a:lumMod val="95000"/>
                        <a:lumOff val="5000"/>
                      </a:schemeClr>
                    </a:solidFill>
                  </a:rPr>
                  <a:t>¿Cuándo funciona?</a:t>
                </a:r>
              </a:p>
              <a:p>
                <a:pPr algn="just"/>
                <a:r>
                  <a:rPr lang="es-MX" dirty="0">
                    <a:solidFill>
                      <a:schemeClr val="tx1"/>
                    </a:solidFill>
                  </a:rPr>
                  <a:t>de tamaño </a:t>
                </a:r>
                <a14:m>
                  <m:oMath xmlns:m="http://schemas.openxmlformats.org/officeDocument/2006/math">
                    <m:r>
                      <a:rPr lang="es-MX" i="1" dirty="0">
                        <a:solidFill>
                          <a:schemeClr val="tx1"/>
                        </a:solidFill>
                        <a:latin typeface="Cambria Math" panose="02040503050406030204" pitchFamily="18" charset="0"/>
                      </a:rPr>
                      <m:t>𝑛</m:t>
                    </m:r>
                    <m:r>
                      <a:rPr lang="es-MX" i="1" dirty="0">
                        <a:solidFill>
                          <a:schemeClr val="tx1"/>
                        </a:solidFill>
                        <a:latin typeface="Cambria Math" panose="02040503050406030204" pitchFamily="18" charset="0"/>
                      </a:rPr>
                      <m:t> ≥ 30</m:t>
                    </m:r>
                  </m:oMath>
                </a14:m>
                <a:r>
                  <a:rPr lang="es-MX" dirty="0">
                    <a:solidFill>
                      <a:schemeClr val="tx1"/>
                    </a:solidFill>
                  </a:rPr>
                  <a:t>, en las que la forma de las distribuciones no esté muy sesgada, la teoría de muestreo garantiza buenos resultados.</a:t>
                </a:r>
              </a:p>
              <a:p>
                <a:pPr algn="just"/>
                <a:r>
                  <a:rPr lang="es-MX" b="1" dirty="0">
                    <a:solidFill>
                      <a:schemeClr val="tx1"/>
                    </a:solidFill>
                  </a:rPr>
                  <a:t>¿Cuándo no funciona?</a:t>
                </a:r>
              </a:p>
              <a:p>
                <a:pPr algn="just"/>
                <a:r>
                  <a:rPr lang="es-MX" dirty="0">
                    <a:solidFill>
                      <a:schemeClr val="tx1"/>
                    </a:solidFill>
                  </a:rPr>
                  <a:t>En el caso de muestras pequeñas que se seleccionan de poblaciones no normales, no podemos esperar que nuestro grado de confianza sea preciso.</a:t>
                </a:r>
                <a:endParaRPr lang="es-CO" dirty="0">
                  <a:solidFill>
                    <a:schemeClr val="tx1"/>
                  </a:solidFill>
                </a:endParaRPr>
              </a:p>
            </p:txBody>
          </p:sp>
        </mc:Choice>
        <mc:Fallback xmlns="">
          <p:sp>
            <p:nvSpPr>
              <p:cNvPr id="9" name="Rectángulo 8">
                <a:extLst>
                  <a:ext uri="{FF2B5EF4-FFF2-40B4-BE49-F238E27FC236}">
                    <a16:creationId xmlns:a16="http://schemas.microsoft.com/office/drawing/2014/main" id="{0E71C7E8-11B4-D6BD-2575-EA143024FA85}"/>
                  </a:ext>
                </a:extLst>
              </p:cNvPr>
              <p:cNvSpPr>
                <a:spLocks noRot="1" noChangeAspect="1" noMove="1" noResize="1" noEditPoints="1" noAdjustHandles="1" noChangeArrowheads="1" noChangeShapeType="1" noTextEdit="1"/>
              </p:cNvSpPr>
              <p:nvPr/>
            </p:nvSpPr>
            <p:spPr>
              <a:xfrm>
                <a:off x="3516246" y="481783"/>
                <a:ext cx="4356112" cy="2707835"/>
              </a:xfrm>
              <a:prstGeom prst="rect">
                <a:avLst/>
              </a:prstGeom>
              <a:blipFill>
                <a:blip r:embed="rId4"/>
                <a:stretch>
                  <a:fillRect/>
                </a:stretch>
              </a:blipFill>
              <a:ln w="19050">
                <a:solidFill>
                  <a:schemeClr val="accent3">
                    <a:lumMod val="50000"/>
                  </a:schemeClr>
                </a:solidFill>
              </a:ln>
            </p:spPr>
            <p:txBody>
              <a:bodyPr/>
              <a:lstStyle/>
              <a:p>
                <a:r>
                  <a:rPr lang="es-CO">
                    <a:noFill/>
                  </a:rPr>
                  <a:t> </a:t>
                </a:r>
              </a:p>
            </p:txBody>
          </p:sp>
        </mc:Fallback>
      </mc:AlternateContent>
      <p:pic>
        <p:nvPicPr>
          <p:cNvPr id="2" name="Imagen 1">
            <a:extLst>
              <a:ext uri="{FF2B5EF4-FFF2-40B4-BE49-F238E27FC236}">
                <a16:creationId xmlns:a16="http://schemas.microsoft.com/office/drawing/2014/main" id="{55368DB1-A2A0-4B64-843D-1B2463F406AD}"/>
              </a:ext>
            </a:extLst>
          </p:cNvPr>
          <p:cNvPicPr>
            <a:picLocks noChangeAspect="1"/>
          </p:cNvPicPr>
          <p:nvPr/>
        </p:nvPicPr>
        <p:blipFill>
          <a:blip r:embed="rId5"/>
          <a:stretch>
            <a:fillRect/>
          </a:stretch>
        </p:blipFill>
        <p:spPr>
          <a:xfrm>
            <a:off x="270228" y="2866198"/>
            <a:ext cx="2866262" cy="581201"/>
          </a:xfrm>
          <a:prstGeom prst="rect">
            <a:avLst/>
          </a:prstGeom>
        </p:spPr>
      </p:pic>
      <mc:AlternateContent xmlns:mc="http://schemas.openxmlformats.org/markup-compatibility/2006" xmlns:a14="http://schemas.microsoft.com/office/drawing/2010/main">
        <mc:Choice Requires="a14">
          <p:sp>
            <p:nvSpPr>
              <p:cNvPr id="3" name="Rectángulo 2">
                <a:extLst>
                  <a:ext uri="{FF2B5EF4-FFF2-40B4-BE49-F238E27FC236}">
                    <a16:creationId xmlns:a16="http://schemas.microsoft.com/office/drawing/2014/main" id="{698CB60A-EA4B-49B6-8CD5-48AFCAF7AE03}"/>
                  </a:ext>
                </a:extLst>
              </p:cNvPr>
              <p:cNvSpPr/>
              <p:nvPr/>
            </p:nvSpPr>
            <p:spPr>
              <a:xfrm>
                <a:off x="270228" y="3570396"/>
                <a:ext cx="3034721" cy="526426"/>
              </a:xfrm>
              <a:prstGeom prst="rect">
                <a:avLst/>
              </a:prstGeom>
            </p:spPr>
            <p:txBody>
              <a:bodyPr wrap="square">
                <a:spAutoFit/>
              </a:bodyPr>
              <a:lstStyle/>
              <a:p>
                <a:pPr algn="just"/>
                <a:r>
                  <a:rPr lang="es-MX" sz="1350" dirty="0"/>
                  <a:t>Donde </a:t>
                </a:r>
                <a14:m>
                  <m:oMath xmlns:m="http://schemas.openxmlformats.org/officeDocument/2006/math">
                    <m:sSub>
                      <m:sSubPr>
                        <m:ctrlPr>
                          <a:rPr lang="es-CO" sz="1350" i="1" dirty="0">
                            <a:solidFill>
                              <a:schemeClr val="tx1">
                                <a:lumMod val="95000"/>
                                <a:lumOff val="5000"/>
                              </a:schemeClr>
                            </a:solidFill>
                            <a:latin typeface="Cambria Math" panose="02040503050406030204" pitchFamily="18" charset="0"/>
                          </a:rPr>
                        </m:ctrlPr>
                      </m:sSubPr>
                      <m:e>
                        <m:r>
                          <a:rPr lang="es-CO" sz="1350" i="1" dirty="0">
                            <a:solidFill>
                              <a:schemeClr val="tx1">
                                <a:lumMod val="95000"/>
                                <a:lumOff val="5000"/>
                              </a:schemeClr>
                            </a:solidFill>
                            <a:latin typeface="Cambria Math" panose="02040503050406030204" pitchFamily="18" charset="0"/>
                          </a:rPr>
                          <m:t>𝑍</m:t>
                        </m:r>
                      </m:e>
                      <m:sub>
                        <m:r>
                          <a:rPr lang="es-MX" sz="1350" i="1" dirty="0">
                            <a:solidFill>
                              <a:schemeClr val="tx1">
                                <a:lumMod val="95000"/>
                                <a:lumOff val="5000"/>
                              </a:schemeClr>
                            </a:solidFill>
                            <a:latin typeface="Cambria Math" panose="02040503050406030204" pitchFamily="18" charset="0"/>
                          </a:rPr>
                          <m:t>𝛼</m:t>
                        </m:r>
                        <m:r>
                          <a:rPr lang="es-CO" sz="1350" i="1" dirty="0">
                            <a:solidFill>
                              <a:schemeClr val="tx1">
                                <a:lumMod val="95000"/>
                                <a:lumOff val="5000"/>
                              </a:schemeClr>
                            </a:solidFill>
                            <a:latin typeface="Cambria Math" panose="02040503050406030204" pitchFamily="18" charset="0"/>
                          </a:rPr>
                          <m:t>/2</m:t>
                        </m:r>
                      </m:sub>
                    </m:sSub>
                  </m:oMath>
                </a14:m>
                <a:r>
                  <a:rPr lang="es-MX" sz="1350" dirty="0"/>
                  <a:t> es el valor </a:t>
                </a:r>
                <a14:m>
                  <m:oMath xmlns:m="http://schemas.openxmlformats.org/officeDocument/2006/math">
                    <m:r>
                      <a:rPr lang="es-MX" sz="1350" i="1" dirty="0">
                        <a:latin typeface="Cambria Math" panose="02040503050406030204" pitchFamily="18" charset="0"/>
                      </a:rPr>
                      <m:t>𝑧</m:t>
                    </m:r>
                  </m:oMath>
                </a14:m>
                <a:r>
                  <a:rPr lang="es-MX" sz="1350" dirty="0"/>
                  <a:t> que deja una área de </a:t>
                </a:r>
                <a14:m>
                  <m:oMath xmlns:m="http://schemas.openxmlformats.org/officeDocument/2006/math">
                    <m:r>
                      <a:rPr lang="es-MX" sz="1350" i="1" dirty="0">
                        <a:solidFill>
                          <a:schemeClr val="tx1">
                            <a:lumMod val="95000"/>
                            <a:lumOff val="5000"/>
                          </a:schemeClr>
                        </a:solidFill>
                        <a:latin typeface="Cambria Math" panose="02040503050406030204" pitchFamily="18" charset="0"/>
                      </a:rPr>
                      <m:t>𝛼</m:t>
                    </m:r>
                    <m:r>
                      <a:rPr lang="es-CO" sz="1350" i="1" dirty="0">
                        <a:solidFill>
                          <a:schemeClr val="tx1">
                            <a:lumMod val="95000"/>
                            <a:lumOff val="5000"/>
                          </a:schemeClr>
                        </a:solidFill>
                        <a:latin typeface="Cambria Math" panose="02040503050406030204" pitchFamily="18" charset="0"/>
                      </a:rPr>
                      <m:t>/2</m:t>
                    </m:r>
                  </m:oMath>
                </a14:m>
                <a:r>
                  <a:rPr lang="es-MX" sz="1350" dirty="0"/>
                  <a:t> a la derecha.</a:t>
                </a:r>
                <a:endParaRPr lang="es-CO" sz="1350" dirty="0"/>
              </a:p>
            </p:txBody>
          </p:sp>
        </mc:Choice>
        <mc:Fallback xmlns="">
          <p:sp>
            <p:nvSpPr>
              <p:cNvPr id="3" name="Rectángulo 2">
                <a:extLst>
                  <a:ext uri="{FF2B5EF4-FFF2-40B4-BE49-F238E27FC236}">
                    <a16:creationId xmlns:a16="http://schemas.microsoft.com/office/drawing/2014/main" id="{698CB60A-EA4B-49B6-8CD5-48AFCAF7AE03}"/>
                  </a:ext>
                </a:extLst>
              </p:cNvPr>
              <p:cNvSpPr>
                <a:spLocks noRot="1" noChangeAspect="1" noMove="1" noResize="1" noEditPoints="1" noAdjustHandles="1" noChangeArrowheads="1" noChangeShapeType="1" noTextEdit="1"/>
              </p:cNvSpPr>
              <p:nvPr/>
            </p:nvSpPr>
            <p:spPr>
              <a:xfrm>
                <a:off x="270228" y="3570396"/>
                <a:ext cx="3034721" cy="526426"/>
              </a:xfrm>
              <a:prstGeom prst="rect">
                <a:avLst/>
              </a:prstGeom>
              <a:blipFill>
                <a:blip r:embed="rId6"/>
                <a:stretch>
                  <a:fillRect l="-402" t="-1163" r="-602" b="-11628"/>
                </a:stretch>
              </a:blipFill>
            </p:spPr>
            <p:txBody>
              <a:bodyPr/>
              <a:lstStyle/>
              <a:p>
                <a:r>
                  <a:rPr lang="es-CO">
                    <a:noFill/>
                  </a:rPr>
                  <a:t> </a:t>
                </a:r>
              </a:p>
            </p:txBody>
          </p:sp>
        </mc:Fallback>
      </mc:AlternateContent>
      <p:pic>
        <p:nvPicPr>
          <p:cNvPr id="6" name="Imagen 5">
            <a:extLst>
              <a:ext uri="{FF2B5EF4-FFF2-40B4-BE49-F238E27FC236}">
                <a16:creationId xmlns:a16="http://schemas.microsoft.com/office/drawing/2014/main" id="{94C7A891-5268-4956-B692-98E2D26B7B84}"/>
              </a:ext>
            </a:extLst>
          </p:cNvPr>
          <p:cNvPicPr>
            <a:picLocks noChangeAspect="1"/>
          </p:cNvPicPr>
          <p:nvPr/>
        </p:nvPicPr>
        <p:blipFill>
          <a:blip r:embed="rId7"/>
          <a:stretch>
            <a:fillRect/>
          </a:stretch>
        </p:blipFill>
        <p:spPr>
          <a:xfrm>
            <a:off x="896484" y="4196800"/>
            <a:ext cx="1242599" cy="495845"/>
          </a:xfrm>
          <a:prstGeom prst="rect">
            <a:avLst/>
          </a:prstGeom>
        </p:spPr>
      </p:pic>
      <p:pic>
        <p:nvPicPr>
          <p:cNvPr id="10" name="Imagen 9">
            <a:extLst>
              <a:ext uri="{FF2B5EF4-FFF2-40B4-BE49-F238E27FC236}">
                <a16:creationId xmlns:a16="http://schemas.microsoft.com/office/drawing/2014/main" id="{88326860-D722-4975-A520-3E83AE7FF4BF}"/>
              </a:ext>
            </a:extLst>
          </p:cNvPr>
          <p:cNvPicPr>
            <a:picLocks noChangeAspect="1"/>
          </p:cNvPicPr>
          <p:nvPr/>
        </p:nvPicPr>
        <p:blipFill>
          <a:blip r:embed="rId8"/>
          <a:stretch>
            <a:fillRect/>
          </a:stretch>
        </p:blipFill>
        <p:spPr>
          <a:xfrm>
            <a:off x="5343117" y="3239399"/>
            <a:ext cx="2529241" cy="1514687"/>
          </a:xfrm>
          <a:prstGeom prst="rect">
            <a:avLst/>
          </a:prstGeom>
        </p:spPr>
      </p:pic>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3CE414AF-1157-4C20-AA65-003FF02B7CB4}"/>
                  </a:ext>
                </a:extLst>
              </p:cNvPr>
              <p:cNvSpPr/>
              <p:nvPr/>
            </p:nvSpPr>
            <p:spPr>
              <a:xfrm>
                <a:off x="3441015" y="3371976"/>
                <a:ext cx="1637787" cy="923330"/>
              </a:xfrm>
              <a:prstGeom prst="rect">
                <a:avLst/>
              </a:prstGeom>
            </p:spPr>
            <p:txBody>
              <a:bodyPr wrap="square">
                <a:spAutoFit/>
              </a:bodyPr>
              <a:lstStyle/>
              <a:p>
                <a:pPr algn="just"/>
                <a:r>
                  <a:rPr lang="es-CO" sz="1350" dirty="0"/>
                  <a:t>Valores de </a:t>
                </a:r>
                <a14:m>
                  <m:oMath xmlns:m="http://schemas.openxmlformats.org/officeDocument/2006/math">
                    <m:r>
                      <a:rPr lang="es-CO" sz="1350" i="1" dirty="0">
                        <a:latin typeface="Cambria Math" panose="02040503050406030204" pitchFamily="18" charset="0"/>
                      </a:rPr>
                      <m:t>𝑧</m:t>
                    </m:r>
                  </m:oMath>
                </a14:m>
                <a:r>
                  <a:rPr lang="es-CO" sz="1350" dirty="0"/>
                  <a:t> que comúnmente se usan para intervalos de confianza</a:t>
                </a:r>
              </a:p>
            </p:txBody>
          </p:sp>
        </mc:Choice>
        <mc:Fallback xmlns="">
          <p:sp>
            <p:nvSpPr>
              <p:cNvPr id="11" name="Rectángulo 10">
                <a:extLst>
                  <a:ext uri="{FF2B5EF4-FFF2-40B4-BE49-F238E27FC236}">
                    <a16:creationId xmlns:a16="http://schemas.microsoft.com/office/drawing/2014/main" id="{3CE414AF-1157-4C20-AA65-003FF02B7CB4}"/>
                  </a:ext>
                </a:extLst>
              </p:cNvPr>
              <p:cNvSpPr>
                <a:spLocks noRot="1" noChangeAspect="1" noMove="1" noResize="1" noEditPoints="1" noAdjustHandles="1" noChangeArrowheads="1" noChangeShapeType="1" noTextEdit="1"/>
              </p:cNvSpPr>
              <p:nvPr/>
            </p:nvSpPr>
            <p:spPr>
              <a:xfrm>
                <a:off x="3441015" y="3371976"/>
                <a:ext cx="1637787" cy="923330"/>
              </a:xfrm>
              <a:prstGeom prst="rect">
                <a:avLst/>
              </a:prstGeom>
              <a:blipFill>
                <a:blip r:embed="rId9"/>
                <a:stretch>
                  <a:fillRect l="-743" t="-658" r="-1115" b="-5921"/>
                </a:stretch>
              </a:blipFill>
            </p:spPr>
            <p:txBody>
              <a:bodyPr/>
              <a:lstStyle/>
              <a:p>
                <a:r>
                  <a:rPr lang="es-CO">
                    <a:noFill/>
                  </a:rPr>
                  <a:t> </a:t>
                </a:r>
              </a:p>
            </p:txBody>
          </p:sp>
        </mc:Fallback>
      </mc:AlternateContent>
    </p:spTree>
    <p:extLst>
      <p:ext uri="{BB962C8B-B14F-4D97-AF65-F5344CB8AC3E}">
        <p14:creationId xmlns:p14="http://schemas.microsoft.com/office/powerpoint/2010/main" val="41674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A449EB1-404F-4510-B0B2-301EC79AF720}"/>
                  </a:ext>
                </a:extLst>
              </p:cNvPr>
              <p:cNvSpPr/>
              <p:nvPr/>
            </p:nvSpPr>
            <p:spPr>
              <a:xfrm>
                <a:off x="292203" y="614880"/>
                <a:ext cx="7114438" cy="1815882"/>
              </a:xfrm>
              <a:prstGeom prst="rect">
                <a:avLst/>
              </a:prstGeom>
            </p:spPr>
            <p:txBody>
              <a:bodyPr wrap="square">
                <a:spAutoFit/>
              </a:bodyPr>
              <a:lstStyle/>
              <a:p>
                <a:pPr algn="just"/>
                <a:r>
                  <a:rPr lang="es-MX" sz="1600" dirty="0"/>
                  <a:t>Un científico interesado en vigilar contaminantes químicos en alimentos y, por lo tanto, la acumulación de contaminantes en la dieta humana, seleccionó una muestra aleatoria de </a:t>
                </a:r>
                <a14:m>
                  <m:oMath xmlns:m="http://schemas.openxmlformats.org/officeDocument/2006/math">
                    <m:r>
                      <a:rPr lang="es-MX" sz="1600" i="1" dirty="0">
                        <a:latin typeface="Cambria Math" panose="02040503050406030204" pitchFamily="18" charset="0"/>
                      </a:rPr>
                      <m:t>𝑛</m:t>
                    </m:r>
                    <m:r>
                      <a:rPr lang="es-CO" sz="1600" i="1" dirty="0">
                        <a:latin typeface="Cambria Math" panose="02040503050406030204" pitchFamily="18" charset="0"/>
                      </a:rPr>
                      <m:t>=</m:t>
                    </m:r>
                    <m:r>
                      <a:rPr lang="es-MX" sz="1600" i="1" dirty="0">
                        <a:latin typeface="Cambria Math" panose="02040503050406030204" pitchFamily="18" charset="0"/>
                      </a:rPr>
                      <m:t>50 </m:t>
                    </m:r>
                  </m:oMath>
                </a14:m>
                <a:r>
                  <a:rPr lang="es-MX" sz="1600" dirty="0"/>
                  <a:t>adultos hombres. Se encontró que el promedio de ingesta diaria de productos lácteos fue de </a:t>
                </a:r>
                <a14:m>
                  <m:oMath xmlns:m="http://schemas.openxmlformats.org/officeDocument/2006/math">
                    <m:acc>
                      <m:accPr>
                        <m:chr m:val="̅"/>
                        <m:ctrlPr>
                          <a:rPr lang="es-MX" sz="1600" i="1" dirty="0">
                            <a:solidFill>
                              <a:schemeClr val="tx1">
                                <a:lumMod val="95000"/>
                                <a:lumOff val="5000"/>
                              </a:schemeClr>
                            </a:solidFill>
                            <a:latin typeface="Cambria Math" panose="02040503050406030204" pitchFamily="18" charset="0"/>
                          </a:rPr>
                        </m:ctrlPr>
                      </m:accPr>
                      <m:e>
                        <m:r>
                          <a:rPr lang="es-MX" sz="1600" i="1" dirty="0">
                            <a:solidFill>
                              <a:schemeClr val="tx1">
                                <a:lumMod val="95000"/>
                                <a:lumOff val="5000"/>
                              </a:schemeClr>
                            </a:solidFill>
                            <a:latin typeface="Cambria Math" panose="02040503050406030204" pitchFamily="18" charset="0"/>
                          </a:rPr>
                          <m:t>𝑥</m:t>
                        </m:r>
                      </m:e>
                    </m:acc>
                    <m:r>
                      <a:rPr lang="es-MX" sz="1600" i="1" dirty="0">
                        <a:latin typeface="Cambria Math" panose="02040503050406030204" pitchFamily="18" charset="0"/>
                      </a:rPr>
                      <m:t>=756 </m:t>
                    </m:r>
                  </m:oMath>
                </a14:m>
                <a:r>
                  <a:rPr lang="es-MX" sz="1600" dirty="0"/>
                  <a:t>gramos por día, con una desviación estándar de </a:t>
                </a:r>
                <a14:m>
                  <m:oMath xmlns:m="http://schemas.openxmlformats.org/officeDocument/2006/math">
                    <m:r>
                      <a:rPr lang="es-MX" sz="1600" i="1" dirty="0">
                        <a:latin typeface="Cambria Math" panose="02040503050406030204" pitchFamily="18" charset="0"/>
                      </a:rPr>
                      <m:t>𝑠</m:t>
                    </m:r>
                    <m:r>
                      <a:rPr lang="es-CO" sz="1600" i="1" dirty="0">
                        <a:latin typeface="Cambria Math" panose="02040503050406030204" pitchFamily="18" charset="0"/>
                      </a:rPr>
                      <m:t>=</m:t>
                    </m:r>
                    <m:r>
                      <a:rPr lang="es-MX" sz="1600" i="1" dirty="0">
                        <a:latin typeface="Cambria Math" panose="02040503050406030204" pitchFamily="18" charset="0"/>
                      </a:rPr>
                      <m:t>35 </m:t>
                    </m:r>
                  </m:oMath>
                </a14:m>
                <a:r>
                  <a:rPr lang="es-MX" sz="1600" dirty="0"/>
                  <a:t>gramos por día. Use esta información muestral para construir un intervalo de confianza de </a:t>
                </a:r>
                <a14:m>
                  <m:oMath xmlns:m="http://schemas.openxmlformats.org/officeDocument/2006/math">
                    <m:r>
                      <a:rPr lang="es-MX" sz="1600" i="1" dirty="0">
                        <a:latin typeface="Cambria Math" panose="02040503050406030204" pitchFamily="18" charset="0"/>
                      </a:rPr>
                      <m:t>95%</m:t>
                    </m:r>
                  </m:oMath>
                </a14:m>
                <a:r>
                  <a:rPr lang="es-MX" sz="1600" dirty="0"/>
                  <a:t> para la ingesta diaria media de productos lácteos para hombres.</a:t>
                </a:r>
                <a:endParaRPr lang="es-CO" sz="1600" dirty="0"/>
              </a:p>
            </p:txBody>
          </p:sp>
        </mc:Choice>
        <mc:Fallback>
          <p:sp>
            <p:nvSpPr>
              <p:cNvPr id="2" name="Rectángulo 1">
                <a:extLst>
                  <a:ext uri="{FF2B5EF4-FFF2-40B4-BE49-F238E27FC236}">
                    <a16:creationId xmlns:a16="http://schemas.microsoft.com/office/drawing/2014/main" id="{9A449EB1-404F-4510-B0B2-301EC79AF720}"/>
                  </a:ext>
                </a:extLst>
              </p:cNvPr>
              <p:cNvSpPr>
                <a:spLocks noRot="1" noChangeAspect="1" noMove="1" noResize="1" noEditPoints="1" noAdjustHandles="1" noChangeArrowheads="1" noChangeShapeType="1" noTextEdit="1"/>
              </p:cNvSpPr>
              <p:nvPr/>
            </p:nvSpPr>
            <p:spPr>
              <a:xfrm>
                <a:off x="292203" y="614880"/>
                <a:ext cx="7114438" cy="1815882"/>
              </a:xfrm>
              <a:prstGeom prst="rect">
                <a:avLst/>
              </a:prstGeom>
              <a:blipFill>
                <a:blip r:embed="rId2"/>
                <a:stretch>
                  <a:fillRect l="-514" t="-1007" r="-428" b="-335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 name="Rectángulo 2">
                <a:extLst>
                  <a:ext uri="{FF2B5EF4-FFF2-40B4-BE49-F238E27FC236}">
                    <a16:creationId xmlns:a16="http://schemas.microsoft.com/office/drawing/2014/main" id="{D54A51AA-EC85-4E87-AC47-20F0857424AD}"/>
                  </a:ext>
                </a:extLst>
              </p:cNvPr>
              <p:cNvSpPr/>
              <p:nvPr/>
            </p:nvSpPr>
            <p:spPr>
              <a:xfrm>
                <a:off x="-7199"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 Media de variable aleatoria (</a:t>
                </a:r>
                <a14:m>
                  <m:oMath xmlns:m="http://schemas.openxmlformats.org/officeDocument/2006/math">
                    <m:sSub>
                      <m:sSubPr>
                        <m:ctrlPr>
                          <a:rPr lang="es-ES" sz="3200" i="1">
                            <a:solidFill>
                              <a:schemeClr val="tx1">
                                <a:lumMod val="95000"/>
                                <a:lumOff val="5000"/>
                              </a:schemeClr>
                            </a:solidFill>
                            <a:latin typeface="Cambria Math" panose="02040503050406030204" pitchFamily="18" charset="0"/>
                            <a:ea typeface="Cambria Math" panose="02040503050406030204" pitchFamily="18" charset="0"/>
                          </a:rPr>
                        </m:ctrlPr>
                      </m:sSub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𝜇</m:t>
                        </m:r>
                      </m:e>
                      <m:sub>
                        <m:r>
                          <a:rPr lang="es-ES" sz="3200" i="1">
                            <a:solidFill>
                              <a:schemeClr val="tx1">
                                <a:lumMod val="95000"/>
                                <a:lumOff val="5000"/>
                              </a:schemeClr>
                            </a:solidFill>
                            <a:latin typeface="Cambria Math" panose="02040503050406030204" pitchFamily="18" charset="0"/>
                            <a:ea typeface="Cambria Math" panose="02040503050406030204" pitchFamily="18" charset="0"/>
                          </a:rPr>
                          <m:t>𝑥</m:t>
                        </m:r>
                      </m:sub>
                    </m:sSub>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3" name="Rectángulo 2">
                <a:extLst>
                  <a:ext uri="{FF2B5EF4-FFF2-40B4-BE49-F238E27FC236}">
                    <a16:creationId xmlns:a16="http://schemas.microsoft.com/office/drawing/2014/main" id="{D54A51AA-EC85-4E87-AC47-20F0857424AD}"/>
                  </a:ext>
                </a:extLst>
              </p:cNvPr>
              <p:cNvSpPr>
                <a:spLocks noRot="1" noChangeAspect="1" noMove="1" noResize="1" noEditPoints="1" noAdjustHandles="1" noChangeArrowheads="1" noChangeShapeType="1" noTextEdit="1"/>
              </p:cNvSpPr>
              <p:nvPr/>
            </p:nvSpPr>
            <p:spPr>
              <a:xfrm>
                <a:off x="-7199" y="0"/>
                <a:ext cx="8071201" cy="432000"/>
              </a:xfrm>
              <a:prstGeom prst="rect">
                <a:avLst/>
              </a:prstGeom>
              <a:blipFill>
                <a:blip r:embed="rId3"/>
                <a:stretch>
                  <a:fillRect/>
                </a:stretch>
              </a:blipFill>
              <a:ln>
                <a:solidFill>
                  <a:schemeClr val="tx1"/>
                </a:solidFill>
              </a:ln>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8F60BA05-28A5-75E3-408F-F04FC48C682E}"/>
                  </a:ext>
                </a:extLst>
              </p:cNvPr>
              <p:cNvSpPr txBox="1"/>
              <p:nvPr/>
            </p:nvSpPr>
            <p:spPr>
              <a:xfrm>
                <a:off x="292203" y="2433888"/>
                <a:ext cx="7058166" cy="1339534"/>
              </a:xfrm>
              <a:prstGeom prst="rect">
                <a:avLst/>
              </a:prstGeom>
            </p:spPr>
            <p:txBody>
              <a:bodyPr wrap="square">
                <a:spAutoFit/>
              </a:bodyPr>
              <a:lstStyle>
                <a:defPPr>
                  <a:defRPr lang="es-ES"/>
                </a:defPPr>
                <a:lvl1pPr algn="just">
                  <a:defRPr sz="1600"/>
                </a:lvl1pPr>
              </a:lstStyle>
              <a:p>
                <a:r>
                  <a:rPr lang="es-ES" dirty="0"/>
                  <a:t>Como el tamaño muestral de </a:t>
                </a:r>
                <a14:m>
                  <m:oMath xmlns:m="http://schemas.openxmlformats.org/officeDocument/2006/math">
                    <m:r>
                      <a:rPr lang="es-ES" dirty="0"/>
                      <m:t>𝑛</m:t>
                    </m:r>
                    <m:r>
                      <a:rPr lang="es-ES" dirty="0"/>
                      <m:t>=50 </m:t>
                    </m:r>
                  </m:oMath>
                </a14:m>
                <a:r>
                  <a:rPr lang="es-ES" dirty="0"/>
                  <a:t>es grande, la distribución de la media muestral </a:t>
                </a:r>
                <a14:m>
                  <m:oMath xmlns:m="http://schemas.openxmlformats.org/officeDocument/2006/math">
                    <m:acc>
                      <m:accPr>
                        <m:chr m:val="̅"/>
                        <m:ctrlPr>
                          <a:rPr lang="es-MX" dirty="0" smtClean="0"/>
                        </m:ctrlPr>
                      </m:accPr>
                      <m:e>
                        <m:r>
                          <a:rPr lang="es-MX" dirty="0"/>
                          <m:t>𝑥</m:t>
                        </m:r>
                      </m:e>
                    </m:acc>
                  </m:oMath>
                </a14:m>
                <a:r>
                  <a:rPr lang="es-ES" dirty="0"/>
                  <a:t> está distribuida normalmente en forma aproximada, con media m y error estándar estimado por </a:t>
                </a:r>
                <a14:m>
                  <m:oMath xmlns:m="http://schemas.openxmlformats.org/officeDocument/2006/math">
                    <m:f>
                      <m:fPr>
                        <m:ctrlPr>
                          <a:rPr lang="es-ES" dirty="0"/>
                        </m:ctrlPr>
                      </m:fPr>
                      <m:num>
                        <m:r>
                          <a:rPr lang="es-ES" dirty="0"/>
                          <m:t>𝑠</m:t>
                        </m:r>
                      </m:num>
                      <m:den>
                        <m:rad>
                          <m:radPr>
                            <m:degHide m:val="on"/>
                            <m:ctrlPr>
                              <a:rPr lang="es-ES" dirty="0"/>
                            </m:ctrlPr>
                          </m:radPr>
                          <m:deg/>
                          <m:e>
                            <m:r>
                              <a:rPr lang="es-ES" dirty="0"/>
                              <m:t>𝑛</m:t>
                            </m:r>
                          </m:e>
                        </m:rad>
                      </m:den>
                    </m:f>
                  </m:oMath>
                </a14:m>
                <a:r>
                  <a:rPr lang="es-ES" dirty="0"/>
                  <a:t>. El intervalo de confianza aproximado de 95% es</a:t>
                </a:r>
                <a:endParaRPr lang="es-CO" dirty="0"/>
              </a:p>
            </p:txBody>
          </p:sp>
        </mc:Choice>
        <mc:Fallback>
          <p:sp>
            <p:nvSpPr>
              <p:cNvPr id="5" name="CuadroTexto 4">
                <a:extLst>
                  <a:ext uri="{FF2B5EF4-FFF2-40B4-BE49-F238E27FC236}">
                    <a16:creationId xmlns:a16="http://schemas.microsoft.com/office/drawing/2014/main" id="{8F60BA05-28A5-75E3-408F-F04FC48C682E}"/>
                  </a:ext>
                </a:extLst>
              </p:cNvPr>
              <p:cNvSpPr txBox="1">
                <a:spLocks noRot="1" noChangeAspect="1" noMove="1" noResize="1" noEditPoints="1" noAdjustHandles="1" noChangeArrowheads="1" noChangeShapeType="1" noTextEdit="1"/>
              </p:cNvSpPr>
              <p:nvPr/>
            </p:nvSpPr>
            <p:spPr>
              <a:xfrm>
                <a:off x="292203" y="2433888"/>
                <a:ext cx="7058166" cy="1339534"/>
              </a:xfrm>
              <a:prstGeom prst="rect">
                <a:avLst/>
              </a:prstGeom>
              <a:blipFill>
                <a:blip r:embed="rId4"/>
                <a:stretch>
                  <a:fillRect l="-518" t="-1948" r="-432"/>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D2CB1F72-48C3-ED07-A812-E997891825FE}"/>
              </a:ext>
            </a:extLst>
          </p:cNvPr>
          <p:cNvPicPr>
            <a:picLocks noChangeAspect="1"/>
          </p:cNvPicPr>
          <p:nvPr/>
        </p:nvPicPr>
        <p:blipFill>
          <a:blip r:embed="rId5"/>
          <a:stretch>
            <a:fillRect/>
          </a:stretch>
        </p:blipFill>
        <p:spPr>
          <a:xfrm>
            <a:off x="2635274" y="3307666"/>
            <a:ext cx="1590675" cy="628650"/>
          </a:xfrm>
          <a:prstGeom prst="rect">
            <a:avLst/>
          </a:prstGeom>
        </p:spPr>
      </p:pic>
      <p:pic>
        <p:nvPicPr>
          <p:cNvPr id="9" name="Imagen 8">
            <a:extLst>
              <a:ext uri="{FF2B5EF4-FFF2-40B4-BE49-F238E27FC236}">
                <a16:creationId xmlns:a16="http://schemas.microsoft.com/office/drawing/2014/main" id="{C7AC293B-B4B2-2EDE-9247-E099F0BA014C}"/>
              </a:ext>
            </a:extLst>
          </p:cNvPr>
          <p:cNvPicPr>
            <a:picLocks noChangeAspect="1"/>
          </p:cNvPicPr>
          <p:nvPr/>
        </p:nvPicPr>
        <p:blipFill>
          <a:blip r:embed="rId6"/>
          <a:stretch>
            <a:fillRect/>
          </a:stretch>
        </p:blipFill>
        <p:spPr>
          <a:xfrm>
            <a:off x="2526543" y="3936758"/>
            <a:ext cx="1952625" cy="619125"/>
          </a:xfrm>
          <a:prstGeom prst="rect">
            <a:avLst/>
          </a:prstGeom>
        </p:spPr>
      </p:pic>
      <p:pic>
        <p:nvPicPr>
          <p:cNvPr id="11" name="Imagen 10">
            <a:extLst>
              <a:ext uri="{FF2B5EF4-FFF2-40B4-BE49-F238E27FC236}">
                <a16:creationId xmlns:a16="http://schemas.microsoft.com/office/drawing/2014/main" id="{BB8D35AB-45EF-CB36-19C8-3041511AAC23}"/>
              </a:ext>
            </a:extLst>
          </p:cNvPr>
          <p:cNvPicPr>
            <a:picLocks noChangeAspect="1"/>
          </p:cNvPicPr>
          <p:nvPr/>
        </p:nvPicPr>
        <p:blipFill>
          <a:blip r:embed="rId7"/>
          <a:stretch>
            <a:fillRect/>
          </a:stretch>
        </p:blipFill>
        <p:spPr>
          <a:xfrm>
            <a:off x="5798820" y="4250405"/>
            <a:ext cx="1752600" cy="438150"/>
          </a:xfrm>
          <a:prstGeom prst="rect">
            <a:avLst/>
          </a:prstGeom>
        </p:spPr>
      </p:pic>
      <p:pic>
        <p:nvPicPr>
          <p:cNvPr id="13" name="Imagen 12">
            <a:extLst>
              <a:ext uri="{FF2B5EF4-FFF2-40B4-BE49-F238E27FC236}">
                <a16:creationId xmlns:a16="http://schemas.microsoft.com/office/drawing/2014/main" id="{31644DB8-7C34-07F5-3AAE-3DC803AD8E0F}"/>
              </a:ext>
            </a:extLst>
          </p:cNvPr>
          <p:cNvPicPr>
            <a:picLocks noChangeAspect="1"/>
          </p:cNvPicPr>
          <p:nvPr/>
        </p:nvPicPr>
        <p:blipFill>
          <a:blip r:embed="rId8"/>
          <a:stretch>
            <a:fillRect/>
          </a:stretch>
        </p:blipFill>
        <p:spPr>
          <a:xfrm>
            <a:off x="139872" y="4559859"/>
            <a:ext cx="7058166" cy="583641"/>
          </a:xfrm>
          <a:prstGeom prst="rect">
            <a:avLst/>
          </a:prstGeom>
        </p:spPr>
      </p:pic>
    </p:spTree>
    <p:extLst>
      <p:ext uri="{BB962C8B-B14F-4D97-AF65-F5344CB8AC3E}">
        <p14:creationId xmlns:p14="http://schemas.microsoft.com/office/powerpoint/2010/main" val="256344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EB27968-A719-4F3E-BA84-8F626A3B9930}"/>
              </a:ext>
            </a:extLst>
          </p:cNvPr>
          <p:cNvSpPr/>
          <p:nvPr/>
        </p:nvSpPr>
        <p:spPr>
          <a:xfrm>
            <a:off x="0" y="1457326"/>
            <a:ext cx="8037882" cy="2228849"/>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latin typeface="Tw Cen MT Condensed" panose="020B0606020104020203" pitchFamily="34" charset="0"/>
            </a:endParaRPr>
          </a:p>
        </p:txBody>
      </p:sp>
      <p:sp>
        <p:nvSpPr>
          <p:cNvPr id="5" name="Título 1">
            <a:extLst>
              <a:ext uri="{FF2B5EF4-FFF2-40B4-BE49-F238E27FC236}">
                <a16:creationId xmlns:a16="http://schemas.microsoft.com/office/drawing/2014/main" id="{9AA9989F-9483-4E7C-AC82-AF1511599428}"/>
              </a:ext>
            </a:extLst>
          </p:cNvPr>
          <p:cNvSpPr>
            <a:spLocks noGrp="1"/>
          </p:cNvSpPr>
          <p:nvPr>
            <p:ph type="title"/>
          </p:nvPr>
        </p:nvSpPr>
        <p:spPr>
          <a:xfrm>
            <a:off x="504299" y="2074663"/>
            <a:ext cx="7395209" cy="994172"/>
          </a:xfrm>
        </p:spPr>
        <p:txBody>
          <a:bodyPr>
            <a:noAutofit/>
          </a:bodyPr>
          <a:lstStyle/>
          <a:p>
            <a:r>
              <a:rPr lang="es-ES" b="1" dirty="0">
                <a:latin typeface="Tw Cen MT Condensed" panose="020B0606020104020203" pitchFamily="34" charset="0"/>
              </a:rPr>
              <a:t>Media de variable aleatoria (𝜇_𝑥)</a:t>
            </a:r>
          </a:p>
        </p:txBody>
      </p:sp>
      <p:pic>
        <p:nvPicPr>
          <p:cNvPr id="1026" name="Picture 2" descr="La Universidad EAN renueva su imagen">
            <a:extLst>
              <a:ext uri="{FF2B5EF4-FFF2-40B4-BE49-F238E27FC236}">
                <a16:creationId xmlns:a16="http://schemas.microsoft.com/office/drawing/2014/main" id="{860915F3-B175-C720-799B-CCCF2C405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449924"/>
            <a:ext cx="1618345" cy="69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3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8B13E352-65E6-2C6F-9D50-C0EF87FB8320}"/>
                  </a:ext>
                </a:extLst>
              </p:cNvPr>
              <p:cNvSpPr/>
              <p:nvPr/>
            </p:nvSpPr>
            <p:spPr>
              <a:xfrm>
                <a:off x="-720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Media de variable aleatoria (</a:t>
                </a:r>
                <a14:m>
                  <m:oMath xmlns:m="http://schemas.openxmlformats.org/officeDocument/2006/math">
                    <m:sSub>
                      <m:sSub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𝜇</m:t>
                        </m:r>
                      </m:e>
                      <m:sub>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𝑥</m:t>
                        </m:r>
                      </m:sub>
                    </m:sSub>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5" name="Rectángulo 4">
                <a:extLst>
                  <a:ext uri="{FF2B5EF4-FFF2-40B4-BE49-F238E27FC236}">
                    <a16:creationId xmlns:a16="http://schemas.microsoft.com/office/drawing/2014/main" id="{8B13E352-65E6-2C6F-9D50-C0EF87FB8320}"/>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2"/>
                <a:stretch>
                  <a:fillRect/>
                </a:stretch>
              </a:blipFill>
              <a:ln>
                <a:solidFill>
                  <a:schemeClr val="tx1"/>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1C36AFC3-BC1B-3DCE-DF17-01283E231B40}"/>
                  </a:ext>
                </a:extLst>
              </p:cNvPr>
              <p:cNvSpPr/>
              <p:nvPr/>
            </p:nvSpPr>
            <p:spPr>
              <a:xfrm>
                <a:off x="270227" y="585694"/>
                <a:ext cx="2978495" cy="3882227"/>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s-ES" dirty="0">
                    <a:solidFill>
                      <a:schemeClr val="tx1">
                        <a:lumMod val="95000"/>
                        <a:lumOff val="5000"/>
                      </a:schemeClr>
                    </a:solidFill>
                  </a:rPr>
                  <a:t>También conocida como: Esperanza matemática o el valor esperado de la variable aleatoria </a:t>
                </a:r>
                <a14:m>
                  <m:oMath xmlns:m="http://schemas.openxmlformats.org/officeDocument/2006/math">
                    <m:r>
                      <a:rPr lang="es-ES" i="1" dirty="0" smtClean="0">
                        <a:solidFill>
                          <a:schemeClr val="tx1">
                            <a:lumMod val="95000"/>
                            <a:lumOff val="5000"/>
                          </a:schemeClr>
                        </a:solidFill>
                        <a:latin typeface="Cambria Math" panose="02040503050406030204" pitchFamily="18" charset="0"/>
                      </a:rPr>
                      <m:t>𝑋</m:t>
                    </m:r>
                  </m:oMath>
                </a14:m>
                <a:r>
                  <a:rPr lang="es-ES" dirty="0">
                    <a:solidFill>
                      <a:schemeClr val="tx1">
                        <a:lumMod val="95000"/>
                        <a:lumOff val="5000"/>
                      </a:schemeClr>
                    </a:solidFill>
                  </a:rPr>
                  <a:t> y denotarla como </a:t>
                </a:r>
                <a14:m>
                  <m:oMath xmlns:m="http://schemas.openxmlformats.org/officeDocument/2006/math">
                    <m:r>
                      <a:rPr lang="es-ES" i="1" dirty="0" smtClean="0">
                        <a:solidFill>
                          <a:schemeClr val="tx1">
                            <a:lumMod val="95000"/>
                            <a:lumOff val="5000"/>
                          </a:schemeClr>
                        </a:solidFill>
                        <a:latin typeface="Cambria Math" panose="02040503050406030204" pitchFamily="18" charset="0"/>
                      </a:rPr>
                      <m:t>𝐸</m:t>
                    </m:r>
                    <m:r>
                      <a:rPr lang="es-ES" i="1" dirty="0" smtClean="0">
                        <a:solidFill>
                          <a:schemeClr val="tx1">
                            <a:lumMod val="95000"/>
                            <a:lumOff val="5000"/>
                          </a:schemeClr>
                        </a:solidFill>
                        <a:latin typeface="Cambria Math" panose="02040503050406030204" pitchFamily="18" charset="0"/>
                      </a:rPr>
                      <m:t>(</m:t>
                    </m:r>
                    <m:r>
                      <a:rPr lang="es-ES" i="1" dirty="0" smtClean="0">
                        <a:solidFill>
                          <a:schemeClr val="tx1">
                            <a:lumMod val="95000"/>
                            <a:lumOff val="5000"/>
                          </a:schemeClr>
                        </a:solidFill>
                        <a:latin typeface="Cambria Math" panose="02040503050406030204" pitchFamily="18" charset="0"/>
                      </a:rPr>
                      <m:t>𝑋</m:t>
                    </m:r>
                    <m:r>
                      <a:rPr lang="es-ES" i="1" dirty="0" smtClean="0">
                        <a:solidFill>
                          <a:schemeClr val="tx1">
                            <a:lumMod val="95000"/>
                            <a:lumOff val="5000"/>
                          </a:schemeClr>
                        </a:solidFill>
                        <a:latin typeface="Cambria Math" panose="02040503050406030204" pitchFamily="18" charset="0"/>
                      </a:rPr>
                      <m:t>)</m:t>
                    </m:r>
                  </m:oMath>
                </a14:m>
                <a:endParaRPr lang="es-ES" dirty="0">
                  <a:solidFill>
                    <a:schemeClr val="tx1">
                      <a:lumMod val="95000"/>
                      <a:lumOff val="5000"/>
                    </a:schemeClr>
                  </a:solidFill>
                </a:endParaRPr>
              </a:p>
              <a:p>
                <a:pPr algn="just"/>
                <a:endParaRPr lang="es-ES" dirty="0">
                  <a:solidFill>
                    <a:schemeClr val="tx1">
                      <a:lumMod val="95000"/>
                      <a:lumOff val="5000"/>
                    </a:schemeClr>
                  </a:solidFill>
                </a:endParaRPr>
              </a:p>
              <a:p>
                <a:pPr algn="just"/>
                <a:r>
                  <a:rPr lang="es-ES" dirty="0">
                    <a:solidFill>
                      <a:schemeClr val="tx1">
                        <a:lumMod val="95000"/>
                        <a:lumOff val="5000"/>
                      </a:schemeClr>
                    </a:solidFill>
                  </a:rPr>
                  <a:t>Es un método de frecuencias relativas se utiliza para </a:t>
                </a:r>
                <a:r>
                  <a:rPr lang="es-ES" b="1" dirty="0">
                    <a:solidFill>
                      <a:srgbClr val="FF0000"/>
                    </a:solidFill>
                  </a:rPr>
                  <a:t>calcular el número promedio de éxitos que esperaríamos </a:t>
                </a:r>
                <a:r>
                  <a:rPr lang="es-ES" dirty="0">
                    <a:solidFill>
                      <a:schemeClr val="tx1">
                        <a:lumMod val="95000"/>
                        <a:lumOff val="5000"/>
                      </a:schemeClr>
                    </a:solidFill>
                  </a:rPr>
                  <a:t>obtener a largo plazo por la repetición de un experimento.</a:t>
                </a:r>
              </a:p>
              <a:p>
                <a:pPr algn="just"/>
                <a:endParaRPr lang="es-CO" dirty="0">
                  <a:solidFill>
                    <a:schemeClr val="tx1">
                      <a:lumMod val="95000"/>
                      <a:lumOff val="5000"/>
                    </a:schemeClr>
                  </a:solidFill>
                </a:endParaRPr>
              </a:p>
            </p:txBody>
          </p:sp>
        </mc:Choice>
        <mc:Fallback xmlns="">
          <p:sp>
            <p:nvSpPr>
              <p:cNvPr id="7" name="Rectángulo 6">
                <a:extLst>
                  <a:ext uri="{FF2B5EF4-FFF2-40B4-BE49-F238E27FC236}">
                    <a16:creationId xmlns:a16="http://schemas.microsoft.com/office/drawing/2014/main" id="{1C36AFC3-BC1B-3DCE-DF17-01283E231B40}"/>
                  </a:ext>
                </a:extLst>
              </p:cNvPr>
              <p:cNvSpPr>
                <a:spLocks noRot="1" noChangeAspect="1" noMove="1" noResize="1" noEditPoints="1" noAdjustHandles="1" noChangeArrowheads="1" noChangeShapeType="1" noTextEdit="1"/>
              </p:cNvSpPr>
              <p:nvPr/>
            </p:nvSpPr>
            <p:spPr>
              <a:xfrm>
                <a:off x="270227" y="585694"/>
                <a:ext cx="2978495" cy="3882227"/>
              </a:xfrm>
              <a:prstGeom prst="rect">
                <a:avLst/>
              </a:prstGeom>
              <a:blipFill>
                <a:blip r:embed="rId3"/>
                <a:stretch>
                  <a:fillRect/>
                </a:stretch>
              </a:blipFill>
              <a:ln w="19050">
                <a:solidFill>
                  <a:schemeClr val="accent3">
                    <a:lumMod val="50000"/>
                  </a:schemeClr>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0E71C7E8-11B4-D6BD-2575-EA143024FA85}"/>
                  </a:ext>
                </a:extLst>
              </p:cNvPr>
              <p:cNvSpPr/>
              <p:nvPr/>
            </p:nvSpPr>
            <p:spPr>
              <a:xfrm>
                <a:off x="3613293" y="570653"/>
                <a:ext cx="4356112" cy="2789581"/>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s-ES" dirty="0">
                    <a:solidFill>
                      <a:schemeClr val="tx1">
                        <a:lumMod val="95000"/>
                        <a:lumOff val="5000"/>
                      </a:schemeClr>
                    </a:solidFill>
                  </a:rPr>
                  <a:t>Sea X una variable aleatoria con distribución de probabilidad </a:t>
                </a:r>
                <a14:m>
                  <m:oMath xmlns:m="http://schemas.openxmlformats.org/officeDocument/2006/math">
                    <m:r>
                      <a:rPr lang="es-ES" i="1" dirty="0" smtClean="0">
                        <a:solidFill>
                          <a:schemeClr val="tx1">
                            <a:lumMod val="95000"/>
                            <a:lumOff val="5000"/>
                          </a:schemeClr>
                        </a:solidFill>
                        <a:latin typeface="Cambria Math" panose="02040503050406030204" pitchFamily="18" charset="0"/>
                      </a:rPr>
                      <m:t>𝑓</m:t>
                    </m:r>
                    <m:r>
                      <a:rPr lang="es-ES" i="1" dirty="0" smtClean="0">
                        <a:solidFill>
                          <a:schemeClr val="tx1">
                            <a:lumMod val="95000"/>
                            <a:lumOff val="5000"/>
                          </a:schemeClr>
                        </a:solidFill>
                        <a:latin typeface="Cambria Math" panose="02040503050406030204" pitchFamily="18" charset="0"/>
                      </a:rPr>
                      <m:t>(</m:t>
                    </m:r>
                    <m:r>
                      <a:rPr lang="es-ES" i="1" dirty="0">
                        <a:solidFill>
                          <a:schemeClr val="tx1">
                            <a:lumMod val="95000"/>
                            <a:lumOff val="5000"/>
                          </a:schemeClr>
                        </a:solidFill>
                        <a:latin typeface="Cambria Math" panose="02040503050406030204" pitchFamily="18" charset="0"/>
                      </a:rPr>
                      <m:t>𝑥</m:t>
                    </m:r>
                    <m:r>
                      <a:rPr lang="es-ES" i="1" dirty="0">
                        <a:solidFill>
                          <a:schemeClr val="tx1">
                            <a:lumMod val="95000"/>
                            <a:lumOff val="5000"/>
                          </a:schemeClr>
                        </a:solidFill>
                        <a:latin typeface="Cambria Math" panose="02040503050406030204" pitchFamily="18" charset="0"/>
                      </a:rPr>
                      <m:t>)</m:t>
                    </m:r>
                  </m:oMath>
                </a14:m>
                <a:r>
                  <a:rPr lang="es-ES" dirty="0">
                    <a:solidFill>
                      <a:schemeClr val="tx1">
                        <a:lumMod val="95000"/>
                        <a:lumOff val="5000"/>
                      </a:schemeClr>
                    </a:solidFill>
                  </a:rPr>
                  <a:t>. La media o valor esperado de </a:t>
                </a:r>
                <a14:m>
                  <m:oMath xmlns:m="http://schemas.openxmlformats.org/officeDocument/2006/math">
                    <m:r>
                      <a:rPr lang="es-ES" i="1" dirty="0" smtClean="0">
                        <a:solidFill>
                          <a:schemeClr val="tx1">
                            <a:lumMod val="95000"/>
                            <a:lumOff val="5000"/>
                          </a:schemeClr>
                        </a:solidFill>
                        <a:latin typeface="Cambria Math" panose="02040503050406030204" pitchFamily="18" charset="0"/>
                      </a:rPr>
                      <m:t>𝑋</m:t>
                    </m:r>
                  </m:oMath>
                </a14:m>
                <a:r>
                  <a:rPr lang="es-ES" dirty="0">
                    <a:solidFill>
                      <a:schemeClr val="tx1">
                        <a:lumMod val="95000"/>
                        <a:lumOff val="5000"/>
                      </a:schemeClr>
                    </a:solidFill>
                  </a:rPr>
                  <a:t>, si </a:t>
                </a:r>
                <a14:m>
                  <m:oMath xmlns:m="http://schemas.openxmlformats.org/officeDocument/2006/math">
                    <m:r>
                      <a:rPr lang="es-ES" i="1" dirty="0">
                        <a:solidFill>
                          <a:schemeClr val="tx1">
                            <a:lumMod val="95000"/>
                            <a:lumOff val="5000"/>
                          </a:schemeClr>
                        </a:solidFill>
                        <a:latin typeface="Cambria Math" panose="02040503050406030204" pitchFamily="18" charset="0"/>
                      </a:rPr>
                      <m:t>𝑋</m:t>
                    </m:r>
                  </m:oMath>
                </a14:m>
                <a:r>
                  <a:rPr lang="es-ES" dirty="0">
                    <a:solidFill>
                      <a:schemeClr val="tx1">
                        <a:lumMod val="95000"/>
                        <a:lumOff val="5000"/>
                      </a:schemeClr>
                    </a:solidFill>
                  </a:rPr>
                  <a:t> es discreta</a:t>
                </a:r>
              </a:p>
              <a:p>
                <a:pPr algn="just"/>
                <a:endParaRPr lang="es-ES" dirty="0">
                  <a:solidFill>
                    <a:schemeClr val="tx1">
                      <a:lumMod val="95000"/>
                      <a:lumOff val="5000"/>
                    </a:schemeClr>
                  </a:solidFill>
                </a:endParaRPr>
              </a:p>
              <a:p>
                <a:pPr algn="just"/>
                <a:endParaRPr lang="es-ES" dirty="0">
                  <a:solidFill>
                    <a:schemeClr val="tx1">
                      <a:lumMod val="95000"/>
                      <a:lumOff val="5000"/>
                    </a:schemeClr>
                  </a:solidFill>
                </a:endParaRPr>
              </a:p>
              <a:p>
                <a:pPr algn="just"/>
                <a:r>
                  <a:rPr lang="es-ES" dirty="0">
                    <a:solidFill>
                      <a:schemeClr val="tx1">
                        <a:lumMod val="95000"/>
                        <a:lumOff val="5000"/>
                      </a:schemeClr>
                    </a:solidFill>
                  </a:rPr>
                  <a:t>si </a:t>
                </a:r>
                <a14:m>
                  <m:oMath xmlns:m="http://schemas.openxmlformats.org/officeDocument/2006/math">
                    <m:r>
                      <a:rPr lang="es-ES" i="1" dirty="0" smtClean="0">
                        <a:solidFill>
                          <a:schemeClr val="tx1">
                            <a:lumMod val="95000"/>
                            <a:lumOff val="5000"/>
                          </a:schemeClr>
                        </a:solidFill>
                        <a:latin typeface="Cambria Math" panose="02040503050406030204" pitchFamily="18" charset="0"/>
                      </a:rPr>
                      <m:t>𝑋</m:t>
                    </m:r>
                  </m:oMath>
                </a14:m>
                <a:r>
                  <a:rPr lang="es-ES" dirty="0">
                    <a:solidFill>
                      <a:schemeClr val="tx1">
                        <a:lumMod val="95000"/>
                        <a:lumOff val="5000"/>
                      </a:schemeClr>
                    </a:solidFill>
                  </a:rPr>
                  <a:t> es continua.</a:t>
                </a:r>
              </a:p>
              <a:p>
                <a:pPr algn="just"/>
                <a:endParaRPr lang="es-ES" dirty="0">
                  <a:solidFill>
                    <a:schemeClr val="tx1">
                      <a:lumMod val="95000"/>
                      <a:lumOff val="5000"/>
                    </a:schemeClr>
                  </a:solidFill>
                </a:endParaRPr>
              </a:p>
              <a:p>
                <a:pPr algn="just"/>
                <a:endParaRPr lang="es-ES" dirty="0">
                  <a:solidFill>
                    <a:schemeClr val="tx1">
                      <a:lumMod val="95000"/>
                      <a:lumOff val="5000"/>
                    </a:schemeClr>
                  </a:solidFill>
                </a:endParaRPr>
              </a:p>
              <a:p>
                <a:pPr algn="just"/>
                <a:endParaRPr lang="es-CO" dirty="0">
                  <a:solidFill>
                    <a:schemeClr val="tx1">
                      <a:lumMod val="95000"/>
                      <a:lumOff val="5000"/>
                    </a:schemeClr>
                  </a:solidFill>
                </a:endParaRPr>
              </a:p>
            </p:txBody>
          </p:sp>
        </mc:Choice>
        <mc:Fallback xmlns="">
          <p:sp>
            <p:nvSpPr>
              <p:cNvPr id="9" name="Rectángulo 8">
                <a:extLst>
                  <a:ext uri="{FF2B5EF4-FFF2-40B4-BE49-F238E27FC236}">
                    <a16:creationId xmlns:a16="http://schemas.microsoft.com/office/drawing/2014/main" id="{0E71C7E8-11B4-D6BD-2575-EA143024FA85}"/>
                  </a:ext>
                </a:extLst>
              </p:cNvPr>
              <p:cNvSpPr>
                <a:spLocks noRot="1" noChangeAspect="1" noMove="1" noResize="1" noEditPoints="1" noAdjustHandles="1" noChangeArrowheads="1" noChangeShapeType="1" noTextEdit="1"/>
              </p:cNvSpPr>
              <p:nvPr/>
            </p:nvSpPr>
            <p:spPr>
              <a:xfrm>
                <a:off x="3613293" y="570653"/>
                <a:ext cx="4356112" cy="2789581"/>
              </a:xfrm>
              <a:prstGeom prst="rect">
                <a:avLst/>
              </a:prstGeom>
              <a:blipFill>
                <a:blip r:embed="rId4"/>
                <a:stretch>
                  <a:fillRect/>
                </a:stretch>
              </a:blipFill>
              <a:ln w="19050">
                <a:solidFill>
                  <a:schemeClr val="accent3">
                    <a:lumMod val="50000"/>
                  </a:schemeClr>
                </a:solidFill>
              </a:ln>
            </p:spPr>
            <p:txBody>
              <a:bodyPr/>
              <a:lstStyle/>
              <a:p>
                <a:r>
                  <a:rPr lang="es-CO">
                    <a:noFill/>
                  </a:rPr>
                  <a:t> </a:t>
                </a:r>
              </a:p>
            </p:txBody>
          </p:sp>
        </mc:Fallback>
      </mc:AlternateContent>
      <p:pic>
        <p:nvPicPr>
          <p:cNvPr id="6" name="Imagen 5">
            <a:extLst>
              <a:ext uri="{FF2B5EF4-FFF2-40B4-BE49-F238E27FC236}">
                <a16:creationId xmlns:a16="http://schemas.microsoft.com/office/drawing/2014/main" id="{3621B879-8D20-90F5-FCBB-0253865622A5}"/>
              </a:ext>
            </a:extLst>
          </p:cNvPr>
          <p:cNvPicPr>
            <a:picLocks noChangeAspect="1"/>
          </p:cNvPicPr>
          <p:nvPr/>
        </p:nvPicPr>
        <p:blipFill>
          <a:blip r:embed="rId5"/>
          <a:stretch>
            <a:fillRect/>
          </a:stretch>
        </p:blipFill>
        <p:spPr>
          <a:xfrm>
            <a:off x="5265790" y="1681103"/>
            <a:ext cx="2354209" cy="568679"/>
          </a:xfrm>
          <a:prstGeom prst="rect">
            <a:avLst/>
          </a:prstGeom>
        </p:spPr>
      </p:pic>
      <p:pic>
        <p:nvPicPr>
          <p:cNvPr id="10" name="Imagen 9">
            <a:extLst>
              <a:ext uri="{FF2B5EF4-FFF2-40B4-BE49-F238E27FC236}">
                <a16:creationId xmlns:a16="http://schemas.microsoft.com/office/drawing/2014/main" id="{1BE15B83-F357-971E-7FFF-66CD5A35E8DA}"/>
              </a:ext>
            </a:extLst>
          </p:cNvPr>
          <p:cNvPicPr>
            <a:picLocks noChangeAspect="1"/>
          </p:cNvPicPr>
          <p:nvPr/>
        </p:nvPicPr>
        <p:blipFill>
          <a:blip r:embed="rId6"/>
          <a:stretch>
            <a:fillRect/>
          </a:stretch>
        </p:blipFill>
        <p:spPr>
          <a:xfrm>
            <a:off x="5306370" y="2437158"/>
            <a:ext cx="2505919" cy="830978"/>
          </a:xfrm>
          <a:prstGeom prst="rect">
            <a:avLst/>
          </a:prstGeom>
        </p:spPr>
      </p:pic>
    </p:spTree>
    <p:extLst>
      <p:ext uri="{BB962C8B-B14F-4D97-AF65-F5344CB8AC3E}">
        <p14:creationId xmlns:p14="http://schemas.microsoft.com/office/powerpoint/2010/main" val="42349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B118B53-2D39-6D7B-17E9-014EF1F6BC05}"/>
              </a:ext>
            </a:extLst>
          </p:cNvPr>
          <p:cNvSpPr txBox="1"/>
          <p:nvPr/>
        </p:nvSpPr>
        <p:spPr>
          <a:xfrm>
            <a:off x="116114" y="449004"/>
            <a:ext cx="7895772" cy="1200329"/>
          </a:xfrm>
          <a:prstGeom prst="rect">
            <a:avLst/>
          </a:prstGeom>
          <a:noFill/>
        </p:spPr>
        <p:txBody>
          <a:bodyPr wrap="square">
            <a:spAutoFit/>
          </a:bodyPr>
          <a:lstStyle/>
          <a:p>
            <a:pPr algn="just"/>
            <a:r>
              <a:rPr lang="es-ES" b="1" dirty="0"/>
              <a:t>Un inspector de calidad obtiene una muestra de un lote que contiene 7 componentes; el lote contiene 4 componentes buenos y 3 defectuosos. El inspector toma una muestra de 3 componentes. Calcule el valor esperado del número de componentes buenos en esta muestra.</a:t>
            </a:r>
            <a:endParaRPr lang="es-CO" b="1" dirty="0"/>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D661CD3E-F176-6C69-B5DC-B45837400E65}"/>
                  </a:ext>
                </a:extLst>
              </p:cNvPr>
              <p:cNvSpPr/>
              <p:nvPr/>
            </p:nvSpPr>
            <p:spPr>
              <a:xfrm>
                <a:off x="-720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 Media de variable aleatoria (</a:t>
                </a:r>
                <a14:m>
                  <m:oMath xmlns:m="http://schemas.openxmlformats.org/officeDocument/2006/math">
                    <m:sSub>
                      <m:sSub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𝜇</m:t>
                        </m:r>
                      </m:e>
                      <m:sub>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𝑥</m:t>
                        </m:r>
                      </m:sub>
                    </m:sSub>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5" name="Rectángulo 4">
                <a:extLst>
                  <a:ext uri="{FF2B5EF4-FFF2-40B4-BE49-F238E27FC236}">
                    <a16:creationId xmlns:a16="http://schemas.microsoft.com/office/drawing/2014/main" id="{D661CD3E-F176-6C69-B5DC-B45837400E65}"/>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3"/>
                <a:stretch>
                  <a:fillRect/>
                </a:stretch>
              </a:blipFill>
              <a:ln>
                <a:solidFill>
                  <a:schemeClr val="tx1"/>
                </a:solidFill>
              </a:ln>
            </p:spPr>
            <p:txBody>
              <a:bodyPr/>
              <a:lstStyle/>
              <a:p>
                <a:r>
                  <a:rPr lang="es-CO">
                    <a:noFill/>
                  </a:rPr>
                  <a:t> </a:t>
                </a:r>
              </a:p>
            </p:txBody>
          </p:sp>
        </mc:Fallback>
      </mc:AlternateContent>
      <p:sp>
        <p:nvSpPr>
          <p:cNvPr id="7" name="CuadroTexto 6">
            <a:extLst>
              <a:ext uri="{FF2B5EF4-FFF2-40B4-BE49-F238E27FC236}">
                <a16:creationId xmlns:a16="http://schemas.microsoft.com/office/drawing/2014/main" id="{C7B49F84-37B8-A165-D685-F292BE00967C}"/>
              </a:ext>
            </a:extLst>
          </p:cNvPr>
          <p:cNvSpPr txBox="1"/>
          <p:nvPr/>
        </p:nvSpPr>
        <p:spPr>
          <a:xfrm>
            <a:off x="434012" y="1877210"/>
            <a:ext cx="2926045" cy="369332"/>
          </a:xfrm>
          <a:prstGeom prst="rect">
            <a:avLst/>
          </a:prstGeom>
          <a:noFill/>
        </p:spPr>
        <p:txBody>
          <a:bodyPr wrap="square">
            <a:spAutoFit/>
          </a:bodyPr>
          <a:lstStyle/>
          <a:p>
            <a:pPr algn="just"/>
            <a:r>
              <a:rPr lang="es-ES" dirty="0"/>
              <a:t>¿Qué tipo de distribución es?</a:t>
            </a:r>
            <a:endParaRPr lang="es-CO" dirty="0"/>
          </a:p>
        </p:txBody>
      </p:sp>
      <p:sp>
        <p:nvSpPr>
          <p:cNvPr id="9" name="CuadroTexto 8">
            <a:extLst>
              <a:ext uri="{FF2B5EF4-FFF2-40B4-BE49-F238E27FC236}">
                <a16:creationId xmlns:a16="http://schemas.microsoft.com/office/drawing/2014/main" id="{DC2784B8-73D8-AC7E-6DAE-5AECA093596B}"/>
              </a:ext>
            </a:extLst>
          </p:cNvPr>
          <p:cNvSpPr txBox="1"/>
          <p:nvPr/>
        </p:nvSpPr>
        <p:spPr>
          <a:xfrm>
            <a:off x="3507412" y="1870096"/>
            <a:ext cx="4007359" cy="369332"/>
          </a:xfrm>
          <a:prstGeom prst="rect">
            <a:avLst/>
          </a:prstGeom>
          <a:noFill/>
        </p:spPr>
        <p:txBody>
          <a:bodyPr wrap="square">
            <a:spAutoFit/>
          </a:bodyPr>
          <a:lstStyle/>
          <a:p>
            <a:pPr algn="just"/>
            <a:r>
              <a:rPr lang="es-ES" dirty="0"/>
              <a:t>Les doy pistas porque soy buena gente </a:t>
            </a:r>
            <a:endParaRPr lang="es-CO" dirty="0"/>
          </a:p>
        </p:txBody>
      </p:sp>
      <p:pic>
        <p:nvPicPr>
          <p:cNvPr id="11" name="Gráfico 10" descr="Cara divertida sin relleno">
            <a:extLst>
              <a:ext uri="{FF2B5EF4-FFF2-40B4-BE49-F238E27FC236}">
                <a16:creationId xmlns:a16="http://schemas.microsoft.com/office/drawing/2014/main" id="{6E02E92B-03C9-028A-05CA-3E68769458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8200" y="1870096"/>
            <a:ext cx="326571" cy="326571"/>
          </a:xfrm>
          <a:prstGeom prst="rect">
            <a:avLst/>
          </a:prstGeom>
        </p:spPr>
      </p:pic>
      <p:sp>
        <p:nvSpPr>
          <p:cNvPr id="13" name="CuadroTexto 12">
            <a:extLst>
              <a:ext uri="{FF2B5EF4-FFF2-40B4-BE49-F238E27FC236}">
                <a16:creationId xmlns:a16="http://schemas.microsoft.com/office/drawing/2014/main" id="{53C13FF9-C4E6-46D1-18CE-2D881471D292}"/>
              </a:ext>
            </a:extLst>
          </p:cNvPr>
          <p:cNvSpPr txBox="1"/>
          <p:nvPr/>
        </p:nvSpPr>
        <p:spPr>
          <a:xfrm>
            <a:off x="564641" y="2289303"/>
            <a:ext cx="2381759" cy="369332"/>
          </a:xfrm>
          <a:prstGeom prst="rect">
            <a:avLst/>
          </a:prstGeom>
          <a:noFill/>
        </p:spPr>
        <p:txBody>
          <a:bodyPr wrap="square">
            <a:spAutoFit/>
          </a:bodyPr>
          <a:lstStyle/>
          <a:p>
            <a:pPr algn="just"/>
            <a:r>
              <a:rPr lang="es-ES" dirty="0"/>
              <a:t>Datos: ¿Población?</a:t>
            </a:r>
            <a:endParaRPr lang="es-CO" dirty="0"/>
          </a:p>
        </p:txBody>
      </p:sp>
      <p:pic>
        <p:nvPicPr>
          <p:cNvPr id="15" name="Gráfico 14" descr="Marca de verificación">
            <a:extLst>
              <a:ext uri="{FF2B5EF4-FFF2-40B4-BE49-F238E27FC236}">
                <a16:creationId xmlns:a16="http://schemas.microsoft.com/office/drawing/2014/main" id="{DC0D3B7F-101B-8114-0421-DF25A782D2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0971" y="2289303"/>
            <a:ext cx="326571" cy="326571"/>
          </a:xfrm>
          <a:prstGeom prst="rect">
            <a:avLst/>
          </a:prstGeom>
        </p:spPr>
      </p:pic>
      <p:sp>
        <p:nvSpPr>
          <p:cNvPr id="17" name="CuadroTexto 16">
            <a:extLst>
              <a:ext uri="{FF2B5EF4-FFF2-40B4-BE49-F238E27FC236}">
                <a16:creationId xmlns:a16="http://schemas.microsoft.com/office/drawing/2014/main" id="{9965C661-CDAA-225A-A6AB-D5237456CA74}"/>
              </a:ext>
            </a:extLst>
          </p:cNvPr>
          <p:cNvSpPr txBox="1"/>
          <p:nvPr/>
        </p:nvSpPr>
        <p:spPr>
          <a:xfrm>
            <a:off x="2837542" y="2246542"/>
            <a:ext cx="1852386" cy="369332"/>
          </a:xfrm>
          <a:prstGeom prst="rect">
            <a:avLst/>
          </a:prstGeom>
          <a:noFill/>
        </p:spPr>
        <p:txBody>
          <a:bodyPr wrap="square">
            <a:spAutoFit/>
          </a:bodyPr>
          <a:lstStyle/>
          <a:p>
            <a:r>
              <a:rPr lang="es-ES" dirty="0"/>
              <a:t>¿Muestra?</a:t>
            </a:r>
            <a:endParaRPr lang="es-CO" dirty="0"/>
          </a:p>
        </p:txBody>
      </p:sp>
      <p:pic>
        <p:nvPicPr>
          <p:cNvPr id="19" name="Gráfico 18" descr="Marca de verificación">
            <a:extLst>
              <a:ext uri="{FF2B5EF4-FFF2-40B4-BE49-F238E27FC236}">
                <a16:creationId xmlns:a16="http://schemas.microsoft.com/office/drawing/2014/main" id="{4C7CE93D-FB47-8610-7052-22A5B410C5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47177" y="2245510"/>
            <a:ext cx="326571" cy="326571"/>
          </a:xfrm>
          <a:prstGeom prst="rect">
            <a:avLst/>
          </a:prstGeom>
        </p:spPr>
      </p:pic>
      <p:sp>
        <p:nvSpPr>
          <p:cNvPr id="23" name="CuadroTexto 22">
            <a:extLst>
              <a:ext uri="{FF2B5EF4-FFF2-40B4-BE49-F238E27FC236}">
                <a16:creationId xmlns:a16="http://schemas.microsoft.com/office/drawing/2014/main" id="{5AE765C2-BC9E-8643-B1AE-E71B975A1ABC}"/>
              </a:ext>
            </a:extLst>
          </p:cNvPr>
          <p:cNvSpPr txBox="1"/>
          <p:nvPr/>
        </p:nvSpPr>
        <p:spPr>
          <a:xfrm>
            <a:off x="4293107" y="2214276"/>
            <a:ext cx="2506835" cy="369332"/>
          </a:xfrm>
          <a:prstGeom prst="rect">
            <a:avLst/>
          </a:prstGeom>
          <a:noFill/>
        </p:spPr>
        <p:txBody>
          <a:bodyPr wrap="square">
            <a:spAutoFit/>
          </a:bodyPr>
          <a:lstStyle/>
          <a:p>
            <a:r>
              <a:rPr lang="es-ES" dirty="0"/>
              <a:t>¿Media de la población?</a:t>
            </a:r>
            <a:endParaRPr lang="es-CO" dirty="0"/>
          </a:p>
        </p:txBody>
      </p:sp>
      <p:pic>
        <p:nvPicPr>
          <p:cNvPr id="25" name="Gráfico 24" descr="Marca de verificación">
            <a:extLst>
              <a:ext uri="{FF2B5EF4-FFF2-40B4-BE49-F238E27FC236}">
                <a16:creationId xmlns:a16="http://schemas.microsoft.com/office/drawing/2014/main" id="{441F4F2C-9342-D61E-7FC8-03C5FACE18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22832" y="2207725"/>
            <a:ext cx="326571" cy="326571"/>
          </a:xfrm>
          <a:prstGeom prst="rect">
            <a:avLst/>
          </a:prstGeom>
        </p:spPr>
      </p:pic>
      <p:sp>
        <p:nvSpPr>
          <p:cNvPr id="27" name="CuadroTexto 26">
            <a:extLst>
              <a:ext uri="{FF2B5EF4-FFF2-40B4-BE49-F238E27FC236}">
                <a16:creationId xmlns:a16="http://schemas.microsoft.com/office/drawing/2014/main" id="{734BF7E9-C6C5-1BFB-2CAC-1098D255A4BB}"/>
              </a:ext>
            </a:extLst>
          </p:cNvPr>
          <p:cNvSpPr txBox="1"/>
          <p:nvPr/>
        </p:nvSpPr>
        <p:spPr>
          <a:xfrm>
            <a:off x="2390519" y="2664545"/>
            <a:ext cx="2746431" cy="369332"/>
          </a:xfrm>
          <a:prstGeom prst="rect">
            <a:avLst/>
          </a:prstGeom>
          <a:noFill/>
        </p:spPr>
        <p:txBody>
          <a:bodyPr wrap="square">
            <a:spAutoFit/>
          </a:bodyPr>
          <a:lstStyle/>
          <a:p>
            <a:pPr algn="just"/>
            <a:r>
              <a:rPr lang="es-ES" b="1" dirty="0"/>
              <a:t>¡Exacto! Hipergeométrica</a:t>
            </a:r>
            <a:endParaRPr lang="es-CO" b="1" dirty="0"/>
          </a:p>
        </p:txBody>
      </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6935AB2-A9DD-0534-B7D2-2FE7481CD0B2}"/>
                  </a:ext>
                </a:extLst>
              </p:cNvPr>
              <p:cNvSpPr txBox="1"/>
              <p:nvPr/>
            </p:nvSpPr>
            <p:spPr>
              <a:xfrm>
                <a:off x="270827" y="2958850"/>
                <a:ext cx="7243944" cy="646331"/>
              </a:xfrm>
              <a:prstGeom prst="rect">
                <a:avLst/>
              </a:prstGeom>
              <a:noFill/>
            </p:spPr>
            <p:txBody>
              <a:bodyPr wrap="square">
                <a:spAutoFit/>
              </a:bodyPr>
              <a:lstStyle/>
              <a:p>
                <a:r>
                  <a:rPr lang="es-ES" dirty="0"/>
                  <a:t>Sea </a:t>
                </a:r>
                <a14:m>
                  <m:oMath xmlns:m="http://schemas.openxmlformats.org/officeDocument/2006/math">
                    <m:r>
                      <a:rPr lang="es-ES" i="1" dirty="0" smtClean="0">
                        <a:latin typeface="Cambria Math" panose="02040503050406030204" pitchFamily="18" charset="0"/>
                      </a:rPr>
                      <m:t>𝑋</m:t>
                    </m:r>
                  </m:oMath>
                </a14:m>
                <a:r>
                  <a:rPr lang="es-ES" dirty="0"/>
                  <a:t> el número de componentes buenos en la muestra. La distribución de probabilidad de </a:t>
                </a:r>
                <a14:m>
                  <m:oMath xmlns:m="http://schemas.openxmlformats.org/officeDocument/2006/math">
                    <m:r>
                      <a:rPr lang="es-ES" i="1" dirty="0" smtClean="0">
                        <a:latin typeface="Cambria Math" panose="02040503050406030204" pitchFamily="18" charset="0"/>
                      </a:rPr>
                      <m:t>𝑋</m:t>
                    </m:r>
                  </m:oMath>
                </a14:m>
                <a:r>
                  <a:rPr lang="es-ES" dirty="0"/>
                  <a:t> es</a:t>
                </a:r>
                <a:endParaRPr lang="es-CO" dirty="0"/>
              </a:p>
            </p:txBody>
          </p:sp>
        </mc:Choice>
        <mc:Fallback xmlns="">
          <p:sp>
            <p:nvSpPr>
              <p:cNvPr id="29" name="CuadroTexto 28">
                <a:extLst>
                  <a:ext uri="{FF2B5EF4-FFF2-40B4-BE49-F238E27FC236}">
                    <a16:creationId xmlns:a16="http://schemas.microsoft.com/office/drawing/2014/main" id="{56935AB2-A9DD-0534-B7D2-2FE7481CD0B2}"/>
                  </a:ext>
                </a:extLst>
              </p:cNvPr>
              <p:cNvSpPr txBox="1">
                <a:spLocks noRot="1" noChangeAspect="1" noMove="1" noResize="1" noEditPoints="1" noAdjustHandles="1" noChangeArrowheads="1" noChangeShapeType="1" noTextEdit="1"/>
              </p:cNvSpPr>
              <p:nvPr/>
            </p:nvSpPr>
            <p:spPr>
              <a:xfrm>
                <a:off x="270827" y="2958850"/>
                <a:ext cx="7243944" cy="646331"/>
              </a:xfrm>
              <a:prstGeom prst="rect">
                <a:avLst/>
              </a:prstGeom>
              <a:blipFill>
                <a:blip r:embed="rId8"/>
                <a:stretch>
                  <a:fillRect l="-673" t="-4717" b="-14151"/>
                </a:stretch>
              </a:blipFill>
            </p:spPr>
            <p:txBody>
              <a:bodyPr/>
              <a:lstStyle/>
              <a:p>
                <a:r>
                  <a:rPr lang="es-CO">
                    <a:noFill/>
                  </a:rPr>
                  <a:t> </a:t>
                </a:r>
              </a:p>
            </p:txBody>
          </p:sp>
        </mc:Fallback>
      </mc:AlternateContent>
      <p:pic>
        <p:nvPicPr>
          <p:cNvPr id="33" name="Imagen 32">
            <a:extLst>
              <a:ext uri="{FF2B5EF4-FFF2-40B4-BE49-F238E27FC236}">
                <a16:creationId xmlns:a16="http://schemas.microsoft.com/office/drawing/2014/main" id="{504B9678-97E8-C7CC-11AE-D7771B158D0D}"/>
              </a:ext>
            </a:extLst>
          </p:cNvPr>
          <p:cNvPicPr>
            <a:picLocks noChangeAspect="1"/>
          </p:cNvPicPr>
          <p:nvPr/>
        </p:nvPicPr>
        <p:blipFill>
          <a:blip r:embed="rId9"/>
          <a:stretch>
            <a:fillRect/>
          </a:stretch>
        </p:blipFill>
        <p:spPr>
          <a:xfrm>
            <a:off x="2612457" y="3328182"/>
            <a:ext cx="4154942" cy="949701"/>
          </a:xfrm>
          <a:prstGeom prst="rect">
            <a:avLst/>
          </a:prstGeom>
        </p:spPr>
      </p:pic>
      <p:pic>
        <p:nvPicPr>
          <p:cNvPr id="35" name="Imagen 34">
            <a:extLst>
              <a:ext uri="{FF2B5EF4-FFF2-40B4-BE49-F238E27FC236}">
                <a16:creationId xmlns:a16="http://schemas.microsoft.com/office/drawing/2014/main" id="{9F3E11C7-74D0-32F0-6E06-0C11B2529E2D}"/>
              </a:ext>
            </a:extLst>
          </p:cNvPr>
          <p:cNvPicPr>
            <a:picLocks noChangeAspect="1"/>
          </p:cNvPicPr>
          <p:nvPr/>
        </p:nvPicPr>
        <p:blipFill>
          <a:blip r:embed="rId10"/>
          <a:stretch>
            <a:fillRect/>
          </a:stretch>
        </p:blipFill>
        <p:spPr>
          <a:xfrm>
            <a:off x="116115" y="4278917"/>
            <a:ext cx="7895772" cy="539711"/>
          </a:xfrm>
          <a:prstGeom prst="rect">
            <a:avLst/>
          </a:prstGeom>
        </p:spPr>
      </p:pic>
    </p:spTree>
    <p:extLst>
      <p:ext uri="{BB962C8B-B14F-4D97-AF65-F5344CB8AC3E}">
        <p14:creationId xmlns:p14="http://schemas.microsoft.com/office/powerpoint/2010/main" val="22503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3" grpId="0"/>
      <p:bldP spid="17" grpId="0"/>
      <p:bldP spid="23" grpId="0"/>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ángulo 2">
                <a:extLst>
                  <a:ext uri="{FF2B5EF4-FFF2-40B4-BE49-F238E27FC236}">
                    <a16:creationId xmlns:a16="http://schemas.microsoft.com/office/drawing/2014/main" id="{989D573D-CD15-64EB-F884-02CD413B3B78}"/>
                  </a:ext>
                </a:extLst>
              </p:cNvPr>
              <p:cNvSpPr/>
              <p:nvPr/>
            </p:nvSpPr>
            <p:spPr>
              <a:xfrm>
                <a:off x="-720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 Media de variable aleatoria (</a:t>
                </a:r>
                <a14:m>
                  <m:oMath xmlns:m="http://schemas.openxmlformats.org/officeDocument/2006/math">
                    <m:sSub>
                      <m:sSub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𝜇</m:t>
                        </m:r>
                      </m:e>
                      <m:sub>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𝑥</m:t>
                        </m:r>
                      </m:sub>
                    </m:sSub>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3" name="Rectángulo 2">
                <a:extLst>
                  <a:ext uri="{FF2B5EF4-FFF2-40B4-BE49-F238E27FC236}">
                    <a16:creationId xmlns:a16="http://schemas.microsoft.com/office/drawing/2014/main" id="{989D573D-CD15-64EB-F884-02CD413B3B78}"/>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2"/>
                <a:stretch>
                  <a:fillRect/>
                </a:stretch>
              </a:blipFill>
              <a:ln>
                <a:solidFill>
                  <a:schemeClr val="tx1"/>
                </a:solidFill>
              </a:ln>
            </p:spPr>
            <p:txBody>
              <a:bodyPr/>
              <a:lstStyle/>
              <a:p>
                <a:r>
                  <a:rPr lang="es-CO">
                    <a:noFill/>
                  </a:rPr>
                  <a:t> </a:t>
                </a:r>
              </a:p>
            </p:txBody>
          </p:sp>
        </mc:Fallback>
      </mc:AlternateContent>
      <p:pic>
        <p:nvPicPr>
          <p:cNvPr id="7" name="Imagen 6">
            <a:extLst>
              <a:ext uri="{FF2B5EF4-FFF2-40B4-BE49-F238E27FC236}">
                <a16:creationId xmlns:a16="http://schemas.microsoft.com/office/drawing/2014/main" id="{AD8810B6-F941-1EC5-8148-4510291F990B}"/>
              </a:ext>
            </a:extLst>
          </p:cNvPr>
          <p:cNvPicPr>
            <a:picLocks noChangeAspect="1"/>
          </p:cNvPicPr>
          <p:nvPr/>
        </p:nvPicPr>
        <p:blipFill>
          <a:blip r:embed="rId3"/>
          <a:stretch>
            <a:fillRect/>
          </a:stretch>
        </p:blipFill>
        <p:spPr>
          <a:xfrm>
            <a:off x="218678" y="584200"/>
            <a:ext cx="1896773" cy="650322"/>
          </a:xfrm>
          <a:prstGeom prst="rect">
            <a:avLst/>
          </a:prstGeom>
        </p:spPr>
      </p:pic>
      <p:pic>
        <p:nvPicPr>
          <p:cNvPr id="9" name="Imagen 8">
            <a:extLst>
              <a:ext uri="{FF2B5EF4-FFF2-40B4-BE49-F238E27FC236}">
                <a16:creationId xmlns:a16="http://schemas.microsoft.com/office/drawing/2014/main" id="{64601387-A90F-0FFF-37BE-8E24D12BCB32}"/>
              </a:ext>
            </a:extLst>
          </p:cNvPr>
          <p:cNvPicPr>
            <a:picLocks noChangeAspect="1"/>
          </p:cNvPicPr>
          <p:nvPr/>
        </p:nvPicPr>
        <p:blipFill>
          <a:blip r:embed="rId4"/>
          <a:stretch>
            <a:fillRect/>
          </a:stretch>
        </p:blipFill>
        <p:spPr>
          <a:xfrm>
            <a:off x="2172618" y="606768"/>
            <a:ext cx="1047741" cy="578064"/>
          </a:xfrm>
          <a:prstGeom prst="rect">
            <a:avLst/>
          </a:prstGeom>
        </p:spPr>
      </p:pic>
      <p:pic>
        <p:nvPicPr>
          <p:cNvPr id="11" name="Imagen 10">
            <a:extLst>
              <a:ext uri="{FF2B5EF4-FFF2-40B4-BE49-F238E27FC236}">
                <a16:creationId xmlns:a16="http://schemas.microsoft.com/office/drawing/2014/main" id="{FBC6EEFA-787D-84BE-BF2C-9CEED1751F35}"/>
              </a:ext>
            </a:extLst>
          </p:cNvPr>
          <p:cNvPicPr>
            <a:picLocks noChangeAspect="1"/>
          </p:cNvPicPr>
          <p:nvPr/>
        </p:nvPicPr>
        <p:blipFill>
          <a:blip r:embed="rId5"/>
          <a:stretch>
            <a:fillRect/>
          </a:stretch>
        </p:blipFill>
        <p:spPr>
          <a:xfrm>
            <a:off x="3141988" y="606768"/>
            <a:ext cx="1035698" cy="553978"/>
          </a:xfrm>
          <a:prstGeom prst="rect">
            <a:avLst/>
          </a:prstGeom>
        </p:spPr>
      </p:pic>
      <p:pic>
        <p:nvPicPr>
          <p:cNvPr id="13" name="Imagen 12">
            <a:extLst>
              <a:ext uri="{FF2B5EF4-FFF2-40B4-BE49-F238E27FC236}">
                <a16:creationId xmlns:a16="http://schemas.microsoft.com/office/drawing/2014/main" id="{46EC3555-2453-99E8-2E9A-E174963BCEC5}"/>
              </a:ext>
            </a:extLst>
          </p:cNvPr>
          <p:cNvPicPr>
            <a:picLocks noChangeAspect="1"/>
          </p:cNvPicPr>
          <p:nvPr/>
        </p:nvPicPr>
        <p:blipFill>
          <a:blip r:embed="rId6"/>
          <a:stretch>
            <a:fillRect/>
          </a:stretch>
        </p:blipFill>
        <p:spPr>
          <a:xfrm>
            <a:off x="4177686" y="606726"/>
            <a:ext cx="1059785" cy="547957"/>
          </a:xfrm>
          <a:prstGeom prst="rect">
            <a:avLst/>
          </a:prstGeom>
        </p:spPr>
      </p:pic>
      <p:pic>
        <p:nvPicPr>
          <p:cNvPr id="15" name="Imagen 14">
            <a:extLst>
              <a:ext uri="{FF2B5EF4-FFF2-40B4-BE49-F238E27FC236}">
                <a16:creationId xmlns:a16="http://schemas.microsoft.com/office/drawing/2014/main" id="{43E5E115-9C6B-1183-15C7-178873DFA72D}"/>
              </a:ext>
            </a:extLst>
          </p:cNvPr>
          <p:cNvPicPr>
            <a:picLocks noChangeAspect="1"/>
          </p:cNvPicPr>
          <p:nvPr/>
        </p:nvPicPr>
        <p:blipFill>
          <a:blip r:embed="rId7"/>
          <a:stretch>
            <a:fillRect/>
          </a:stretch>
        </p:blipFill>
        <p:spPr>
          <a:xfrm>
            <a:off x="5213384" y="606726"/>
            <a:ext cx="1142433" cy="504372"/>
          </a:xfrm>
          <a:prstGeom prst="rect">
            <a:avLst/>
          </a:prstGeom>
        </p:spPr>
      </p:pic>
      <p:sp>
        <p:nvSpPr>
          <p:cNvPr id="17" name="CuadroTexto 16">
            <a:extLst>
              <a:ext uri="{FF2B5EF4-FFF2-40B4-BE49-F238E27FC236}">
                <a16:creationId xmlns:a16="http://schemas.microsoft.com/office/drawing/2014/main" id="{FF0E9021-EAD3-2B39-B854-BA5B8D490263}"/>
              </a:ext>
            </a:extLst>
          </p:cNvPr>
          <p:cNvSpPr txBox="1"/>
          <p:nvPr/>
        </p:nvSpPr>
        <p:spPr>
          <a:xfrm>
            <a:off x="141542" y="1306924"/>
            <a:ext cx="7773715" cy="707886"/>
          </a:xfrm>
          <a:prstGeom prst="rect">
            <a:avLst/>
          </a:prstGeom>
          <a:noFill/>
        </p:spPr>
        <p:txBody>
          <a:bodyPr wrap="square">
            <a:spAutoFit/>
          </a:bodyPr>
          <a:lstStyle/>
          <a:p>
            <a:pPr algn="just"/>
            <a:r>
              <a:rPr lang="es-ES" sz="2000" dirty="0">
                <a:solidFill>
                  <a:schemeClr val="tx1">
                    <a:lumMod val="95000"/>
                    <a:lumOff val="5000"/>
                  </a:schemeClr>
                </a:solidFill>
                <a:latin typeface="Tw Cen MT Condensed" panose="020B0606020104020203" pitchFamily="34" charset="0"/>
              </a:rPr>
              <a:t>De esta manera, si de un lote de 4 componentes buenos y 3 defectuosos, se seleccionara al azar, una y otra vez, una muestra de tamaño 3, ésta contendría en promedio 1.7 componentes buenos. </a:t>
            </a:r>
            <a:endParaRPr lang="es-CO" sz="2000" dirty="0">
              <a:solidFill>
                <a:schemeClr val="tx1">
                  <a:lumMod val="95000"/>
                  <a:lumOff val="5000"/>
                </a:schemeClr>
              </a:solidFill>
              <a:latin typeface="Tw Cen MT Condensed" panose="020B0606020104020203" pitchFamily="34" charset="0"/>
            </a:endParaRPr>
          </a:p>
        </p:txBody>
      </p:sp>
      <p:sp>
        <p:nvSpPr>
          <p:cNvPr id="19" name="CuadroTexto 18">
            <a:extLst>
              <a:ext uri="{FF2B5EF4-FFF2-40B4-BE49-F238E27FC236}">
                <a16:creationId xmlns:a16="http://schemas.microsoft.com/office/drawing/2014/main" id="{5E286579-E37C-10F3-1415-B79E18941E25}"/>
              </a:ext>
            </a:extLst>
          </p:cNvPr>
          <p:cNvSpPr txBox="1"/>
          <p:nvPr/>
        </p:nvSpPr>
        <p:spPr>
          <a:xfrm>
            <a:off x="141542" y="2429870"/>
            <a:ext cx="7773715" cy="1938992"/>
          </a:xfrm>
          <a:prstGeom prst="rect">
            <a:avLst/>
          </a:prstGeom>
          <a:noFill/>
          <a:ln>
            <a:solidFill>
              <a:schemeClr val="accent1">
                <a:lumMod val="75000"/>
              </a:schemeClr>
            </a:solidFill>
          </a:ln>
        </p:spPr>
        <p:txBody>
          <a:bodyPr wrap="square">
            <a:spAutoFit/>
          </a:bodyPr>
          <a:lstStyle/>
          <a:p>
            <a:pPr algn="just"/>
            <a:r>
              <a:rPr lang="es-ES" sz="1800" b="1" dirty="0">
                <a:solidFill>
                  <a:schemeClr val="tx1">
                    <a:lumMod val="95000"/>
                    <a:lumOff val="5000"/>
                  </a:schemeClr>
                </a:solidFill>
                <a:latin typeface="Tw Cen MT Condensed" panose="020B0606020104020203" pitchFamily="34" charset="0"/>
              </a:rPr>
              <a:t>Ejemplo2: </a:t>
            </a:r>
            <a:r>
              <a:rPr lang="es-ES" sz="2000" dirty="0">
                <a:solidFill>
                  <a:schemeClr val="tx1">
                    <a:lumMod val="95000"/>
                    <a:lumOff val="5000"/>
                  </a:schemeClr>
                </a:solidFill>
                <a:latin typeface="Tw Cen MT Condensed" panose="020B0606020104020203" pitchFamily="34" charset="0"/>
              </a:rPr>
              <a:t>Cierto día un vendedor de una empresa de aparatos médicos tiene dos citas. Considera que en la primera cita tiene 70 por ciento de probabilidades de cerrar una venta, por la cual podría obtener una comisión de $1000. Por otro lado, cree que en la segunda cita sólo tiene 40 por ciento de probabilidades de cerrar el trato, del cual obtendría $1500 de comisión. </a:t>
            </a:r>
          </a:p>
          <a:p>
            <a:pPr algn="just"/>
            <a:r>
              <a:rPr lang="es-ES" sz="2000" b="1" dirty="0">
                <a:solidFill>
                  <a:schemeClr val="tx1">
                    <a:lumMod val="95000"/>
                    <a:lumOff val="5000"/>
                  </a:schemeClr>
                </a:solidFill>
                <a:latin typeface="Tw Cen MT Condensed" panose="020B0606020104020203" pitchFamily="34" charset="0"/>
              </a:rPr>
              <a:t>¿Cuál es su comisión esperada con base en dichas probabilidades? Suponga que los resultados de las citas son independientes.</a:t>
            </a:r>
            <a:endParaRPr lang="es-CO" sz="2000" b="1" dirty="0">
              <a:solidFill>
                <a:schemeClr val="tx1">
                  <a:lumMod val="95000"/>
                  <a:lumOff val="5000"/>
                </a:schemeClr>
              </a:solidFill>
              <a:latin typeface="Tw Cen MT Condensed" panose="020B0606020104020203" pitchFamily="34" charset="0"/>
            </a:endParaRPr>
          </a:p>
        </p:txBody>
      </p:sp>
    </p:spTree>
    <p:extLst>
      <p:ext uri="{BB962C8B-B14F-4D97-AF65-F5344CB8AC3E}">
        <p14:creationId xmlns:p14="http://schemas.microsoft.com/office/powerpoint/2010/main" val="41882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ángulo 2">
                <a:extLst>
                  <a:ext uri="{FF2B5EF4-FFF2-40B4-BE49-F238E27FC236}">
                    <a16:creationId xmlns:a16="http://schemas.microsoft.com/office/drawing/2014/main" id="{989D573D-CD15-64EB-F884-02CD413B3B78}"/>
                  </a:ext>
                </a:extLst>
              </p:cNvPr>
              <p:cNvSpPr/>
              <p:nvPr/>
            </p:nvSpPr>
            <p:spPr>
              <a:xfrm>
                <a:off x="-7200" y="0"/>
                <a:ext cx="8071201" cy="432000"/>
              </a:xfrm>
              <a:prstGeom prst="rect">
                <a:avLst/>
              </a:prstGeom>
              <a:solidFill>
                <a:schemeClr val="accent6">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Ejemplo2: Media de variable aleatoria (</a:t>
                </a:r>
                <a14:m>
                  <m:oMath xmlns:m="http://schemas.openxmlformats.org/officeDocument/2006/math">
                    <m:sSub>
                      <m:sSub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𝜇</m:t>
                        </m:r>
                      </m:e>
                      <m:sub>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𝑥</m:t>
                        </m:r>
                      </m:sub>
                    </m:sSub>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3" name="Rectángulo 2">
                <a:extLst>
                  <a:ext uri="{FF2B5EF4-FFF2-40B4-BE49-F238E27FC236}">
                    <a16:creationId xmlns:a16="http://schemas.microsoft.com/office/drawing/2014/main" id="{989D573D-CD15-64EB-F884-02CD413B3B78}"/>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2"/>
                <a:stretch>
                  <a:fillRect/>
                </a:stretch>
              </a:blipFill>
              <a:ln>
                <a:solidFill>
                  <a:schemeClr val="tx1"/>
                </a:solidFill>
              </a:ln>
            </p:spPr>
            <p:txBody>
              <a:bodyPr/>
              <a:lstStyle/>
              <a:p>
                <a:r>
                  <a:rPr lang="es-CO">
                    <a:noFill/>
                  </a:rPr>
                  <a:t> </a:t>
                </a:r>
              </a:p>
            </p:txBody>
          </p:sp>
        </mc:Fallback>
      </mc:AlternateContent>
      <p:sp>
        <p:nvSpPr>
          <p:cNvPr id="19" name="CuadroTexto 18">
            <a:extLst>
              <a:ext uri="{FF2B5EF4-FFF2-40B4-BE49-F238E27FC236}">
                <a16:creationId xmlns:a16="http://schemas.microsoft.com/office/drawing/2014/main" id="{5E286579-E37C-10F3-1415-B79E18941E25}"/>
              </a:ext>
            </a:extLst>
          </p:cNvPr>
          <p:cNvSpPr txBox="1"/>
          <p:nvPr/>
        </p:nvSpPr>
        <p:spPr>
          <a:xfrm>
            <a:off x="221369" y="513984"/>
            <a:ext cx="7773715" cy="1323439"/>
          </a:xfrm>
          <a:prstGeom prst="rect">
            <a:avLst/>
          </a:prstGeom>
          <a:noFill/>
        </p:spPr>
        <p:txBody>
          <a:bodyPr wrap="square">
            <a:spAutoFit/>
          </a:bodyPr>
          <a:lstStyle/>
          <a:p>
            <a:pPr algn="just"/>
            <a:r>
              <a:rPr lang="es-ES" sz="1800" b="1" dirty="0">
                <a:solidFill>
                  <a:schemeClr val="tx1">
                    <a:lumMod val="95000"/>
                    <a:lumOff val="5000"/>
                  </a:schemeClr>
                </a:solidFill>
                <a:latin typeface="Tw Cen MT Condensed" panose="020B0606020104020203" pitchFamily="34" charset="0"/>
              </a:rPr>
              <a:t>Ejemplo2: </a:t>
            </a:r>
            <a:r>
              <a:rPr lang="es-ES" sz="2000" dirty="0">
                <a:solidFill>
                  <a:schemeClr val="tx1">
                    <a:lumMod val="95000"/>
                    <a:lumOff val="5000"/>
                  </a:schemeClr>
                </a:solidFill>
                <a:latin typeface="Tw Cen MT Condensed" panose="020B0606020104020203" pitchFamily="34" charset="0"/>
              </a:rPr>
              <a:t>primera cita tiene 70 por ciento de probabilidades y podría obtener una comisión de $1000. Segunda cita Tiene 40 por ciento de probabilidades del cual obtendría $1500 </a:t>
            </a:r>
          </a:p>
          <a:p>
            <a:pPr algn="just"/>
            <a:r>
              <a:rPr lang="es-ES" sz="2000" b="1" dirty="0">
                <a:solidFill>
                  <a:schemeClr val="tx1">
                    <a:lumMod val="95000"/>
                    <a:lumOff val="5000"/>
                  </a:schemeClr>
                </a:solidFill>
                <a:latin typeface="Tw Cen MT Condensed" panose="020B0606020104020203" pitchFamily="34" charset="0"/>
              </a:rPr>
              <a:t>¿Cuál es su comisión esperada con base en dichas probabilidades? Suponga que los resultados de las citas son independientes.</a:t>
            </a:r>
            <a:endParaRPr lang="es-CO" sz="2000" b="1" dirty="0">
              <a:solidFill>
                <a:schemeClr val="tx1">
                  <a:lumMod val="95000"/>
                  <a:lumOff val="5000"/>
                </a:schemeClr>
              </a:solidFill>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E9A3932-9DA6-F10A-38BB-5ABAF7FC7FC4}"/>
                  </a:ext>
                </a:extLst>
              </p:cNvPr>
              <p:cNvSpPr txBox="1"/>
              <p:nvPr/>
            </p:nvSpPr>
            <p:spPr>
              <a:xfrm>
                <a:off x="4572000" y="1842671"/>
                <a:ext cx="2743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rPr>
                        <m:t>$0, $1000, $1500 </m:t>
                      </m:r>
                      <m:r>
                        <a:rPr lang="es-ES" i="1" dirty="0" smtClean="0">
                          <a:latin typeface="Cambria Math" panose="02040503050406030204" pitchFamily="18" charset="0"/>
                        </a:rPr>
                        <m:t>𝑦</m:t>
                      </m:r>
                      <m:r>
                        <a:rPr lang="es-ES" i="1" dirty="0" smtClean="0">
                          <a:latin typeface="Cambria Math" panose="02040503050406030204" pitchFamily="18" charset="0"/>
                        </a:rPr>
                        <m:t> $2500</m:t>
                      </m:r>
                    </m:oMath>
                  </m:oMathPara>
                </a14:m>
                <a:endParaRPr lang="es-CO" dirty="0"/>
              </a:p>
            </p:txBody>
          </p:sp>
        </mc:Choice>
        <mc:Fallback xmlns="">
          <p:sp>
            <p:nvSpPr>
              <p:cNvPr id="4" name="CuadroTexto 3">
                <a:extLst>
                  <a:ext uri="{FF2B5EF4-FFF2-40B4-BE49-F238E27FC236}">
                    <a16:creationId xmlns:a16="http://schemas.microsoft.com/office/drawing/2014/main" id="{BE9A3932-9DA6-F10A-38BB-5ABAF7FC7FC4}"/>
                  </a:ext>
                </a:extLst>
              </p:cNvPr>
              <p:cNvSpPr txBox="1">
                <a:spLocks noRot="1" noChangeAspect="1" noMove="1" noResize="1" noEditPoints="1" noAdjustHandles="1" noChangeArrowheads="1" noChangeShapeType="1" noTextEdit="1"/>
              </p:cNvSpPr>
              <p:nvPr/>
            </p:nvSpPr>
            <p:spPr>
              <a:xfrm>
                <a:off x="4572000" y="1842671"/>
                <a:ext cx="2743200" cy="369332"/>
              </a:xfrm>
              <a:prstGeom prst="rect">
                <a:avLst/>
              </a:prstGeom>
              <a:blipFill>
                <a:blip r:embed="rId3"/>
                <a:stretch>
                  <a:fillRect b="-6557"/>
                </a:stretch>
              </a:blipFill>
            </p:spPr>
            <p:txBody>
              <a:bodyPr/>
              <a:lstStyle/>
              <a:p>
                <a:r>
                  <a:rPr lang="es-CO">
                    <a:noFill/>
                  </a:rPr>
                  <a:t> </a:t>
                </a:r>
              </a:p>
            </p:txBody>
          </p:sp>
        </mc:Fallback>
      </mc:AlternateContent>
      <p:sp>
        <p:nvSpPr>
          <p:cNvPr id="6" name="CuadroTexto 5">
            <a:extLst>
              <a:ext uri="{FF2B5EF4-FFF2-40B4-BE49-F238E27FC236}">
                <a16:creationId xmlns:a16="http://schemas.microsoft.com/office/drawing/2014/main" id="{A4B3BB87-62F3-73E5-954B-32FAF1261749}"/>
              </a:ext>
            </a:extLst>
          </p:cNvPr>
          <p:cNvSpPr txBox="1"/>
          <p:nvPr/>
        </p:nvSpPr>
        <p:spPr>
          <a:xfrm>
            <a:off x="261284" y="1865352"/>
            <a:ext cx="4390545" cy="369332"/>
          </a:xfrm>
          <a:prstGeom prst="rect">
            <a:avLst/>
          </a:prstGeom>
          <a:noFill/>
        </p:spPr>
        <p:txBody>
          <a:bodyPr wrap="square">
            <a:spAutoFit/>
          </a:bodyPr>
          <a:lstStyle/>
          <a:p>
            <a:r>
              <a:rPr lang="es-ES" b="1" dirty="0">
                <a:solidFill>
                  <a:schemeClr val="tx1">
                    <a:lumMod val="95000"/>
                    <a:lumOff val="5000"/>
                  </a:schemeClr>
                </a:solidFill>
                <a:latin typeface="Tw Cen MT Condensed" panose="020B0606020104020203" pitchFamily="34" charset="0"/>
              </a:rPr>
              <a:t>¿Cuáles son las comisiones posibles al final del día?</a:t>
            </a:r>
            <a:endParaRPr lang="es-CO" dirty="0"/>
          </a:p>
        </p:txBody>
      </p:sp>
      <p:pic>
        <p:nvPicPr>
          <p:cNvPr id="10" name="Imagen 9">
            <a:extLst>
              <a:ext uri="{FF2B5EF4-FFF2-40B4-BE49-F238E27FC236}">
                <a16:creationId xmlns:a16="http://schemas.microsoft.com/office/drawing/2014/main" id="{1B573917-E8B0-E459-69C1-925003A64143}"/>
              </a:ext>
            </a:extLst>
          </p:cNvPr>
          <p:cNvPicPr>
            <a:picLocks noChangeAspect="1"/>
          </p:cNvPicPr>
          <p:nvPr/>
        </p:nvPicPr>
        <p:blipFill>
          <a:blip r:embed="rId4"/>
          <a:stretch>
            <a:fillRect/>
          </a:stretch>
        </p:blipFill>
        <p:spPr>
          <a:xfrm>
            <a:off x="359003" y="2327762"/>
            <a:ext cx="3704998" cy="353215"/>
          </a:xfrm>
          <a:prstGeom prst="rect">
            <a:avLst/>
          </a:prstGeom>
        </p:spPr>
      </p:pic>
      <p:pic>
        <p:nvPicPr>
          <p:cNvPr id="14" name="Imagen 13">
            <a:extLst>
              <a:ext uri="{FF2B5EF4-FFF2-40B4-BE49-F238E27FC236}">
                <a16:creationId xmlns:a16="http://schemas.microsoft.com/office/drawing/2014/main" id="{13939F22-3C1A-FBCA-3F7A-93FF79D62C83}"/>
              </a:ext>
            </a:extLst>
          </p:cNvPr>
          <p:cNvPicPr>
            <a:picLocks noChangeAspect="1"/>
          </p:cNvPicPr>
          <p:nvPr/>
        </p:nvPicPr>
        <p:blipFill>
          <a:blip r:embed="rId5"/>
          <a:stretch>
            <a:fillRect/>
          </a:stretch>
        </p:blipFill>
        <p:spPr>
          <a:xfrm>
            <a:off x="4499428" y="2323226"/>
            <a:ext cx="3290909" cy="339658"/>
          </a:xfrm>
          <a:prstGeom prst="rect">
            <a:avLst/>
          </a:prstGeom>
        </p:spPr>
      </p:pic>
      <p:pic>
        <p:nvPicPr>
          <p:cNvPr id="18" name="Imagen 17">
            <a:extLst>
              <a:ext uri="{FF2B5EF4-FFF2-40B4-BE49-F238E27FC236}">
                <a16:creationId xmlns:a16="http://schemas.microsoft.com/office/drawing/2014/main" id="{C27F560E-F680-5C4E-997D-29C4507EE2CE}"/>
              </a:ext>
            </a:extLst>
          </p:cNvPr>
          <p:cNvPicPr>
            <a:picLocks noChangeAspect="1"/>
          </p:cNvPicPr>
          <p:nvPr/>
        </p:nvPicPr>
        <p:blipFill>
          <a:blip r:embed="rId6"/>
          <a:stretch>
            <a:fillRect/>
          </a:stretch>
        </p:blipFill>
        <p:spPr>
          <a:xfrm>
            <a:off x="283363" y="2707371"/>
            <a:ext cx="3929074" cy="369333"/>
          </a:xfrm>
          <a:prstGeom prst="rect">
            <a:avLst/>
          </a:prstGeom>
        </p:spPr>
      </p:pic>
      <p:pic>
        <p:nvPicPr>
          <p:cNvPr id="21" name="Imagen 20">
            <a:extLst>
              <a:ext uri="{FF2B5EF4-FFF2-40B4-BE49-F238E27FC236}">
                <a16:creationId xmlns:a16="http://schemas.microsoft.com/office/drawing/2014/main" id="{6609F256-D795-30D4-97F5-D8ADB4B4ECD2}"/>
              </a:ext>
            </a:extLst>
          </p:cNvPr>
          <p:cNvPicPr>
            <a:picLocks noChangeAspect="1"/>
          </p:cNvPicPr>
          <p:nvPr/>
        </p:nvPicPr>
        <p:blipFill>
          <a:blip r:embed="rId7"/>
          <a:stretch>
            <a:fillRect/>
          </a:stretch>
        </p:blipFill>
        <p:spPr>
          <a:xfrm>
            <a:off x="4441371" y="2747793"/>
            <a:ext cx="3422009" cy="310465"/>
          </a:xfrm>
          <a:prstGeom prst="rect">
            <a:avLst/>
          </a:prstGeom>
        </p:spPr>
      </p:pic>
      <p:sp>
        <p:nvSpPr>
          <p:cNvPr id="23" name="CuadroTexto 22">
            <a:extLst>
              <a:ext uri="{FF2B5EF4-FFF2-40B4-BE49-F238E27FC236}">
                <a16:creationId xmlns:a16="http://schemas.microsoft.com/office/drawing/2014/main" id="{160FE55D-D0A4-EBAB-30FE-4D570CF36F81}"/>
              </a:ext>
            </a:extLst>
          </p:cNvPr>
          <p:cNvSpPr txBox="1"/>
          <p:nvPr/>
        </p:nvSpPr>
        <p:spPr>
          <a:xfrm>
            <a:off x="359003" y="3052401"/>
            <a:ext cx="6676545" cy="461665"/>
          </a:xfrm>
          <a:prstGeom prst="rect">
            <a:avLst/>
          </a:prstGeom>
          <a:noFill/>
        </p:spPr>
        <p:txBody>
          <a:bodyPr wrap="square">
            <a:spAutoFit/>
          </a:bodyPr>
          <a:lstStyle/>
          <a:p>
            <a:r>
              <a:rPr lang="es-ES" sz="2400" dirty="0">
                <a:latin typeface="Tw Cen MT Condensed" panose="020B0606020104020203" pitchFamily="34" charset="0"/>
              </a:rPr>
              <a:t>Por lo tanto, la comisión esperada para el vendedor es</a:t>
            </a:r>
            <a:endParaRPr lang="es-CO" sz="2400" dirty="0">
              <a:latin typeface="Tw Cen MT Condensed" panose="020B0606020104020203" pitchFamily="34" charset="0"/>
            </a:endParaRPr>
          </a:p>
        </p:txBody>
      </p:sp>
      <p:pic>
        <p:nvPicPr>
          <p:cNvPr id="25" name="Imagen 24">
            <a:extLst>
              <a:ext uri="{FF2B5EF4-FFF2-40B4-BE49-F238E27FC236}">
                <a16:creationId xmlns:a16="http://schemas.microsoft.com/office/drawing/2014/main" id="{15E986B8-89BB-BFE8-D947-A70C673BA78C}"/>
              </a:ext>
            </a:extLst>
          </p:cNvPr>
          <p:cNvPicPr>
            <a:picLocks noChangeAspect="1"/>
          </p:cNvPicPr>
          <p:nvPr/>
        </p:nvPicPr>
        <p:blipFill>
          <a:blip r:embed="rId8"/>
          <a:stretch>
            <a:fillRect/>
          </a:stretch>
        </p:blipFill>
        <p:spPr>
          <a:xfrm>
            <a:off x="359003" y="3514066"/>
            <a:ext cx="6745740" cy="638485"/>
          </a:xfrm>
          <a:prstGeom prst="rect">
            <a:avLst/>
          </a:prstGeom>
        </p:spPr>
      </p:pic>
    </p:spTree>
    <p:extLst>
      <p:ext uri="{BB962C8B-B14F-4D97-AF65-F5344CB8AC3E}">
        <p14:creationId xmlns:p14="http://schemas.microsoft.com/office/powerpoint/2010/main" val="367270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p:bldP spid="6"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10231B4-68F5-C4DA-E8CF-426B144C2BC1}"/>
                  </a:ext>
                </a:extLst>
              </p:cNvPr>
              <p:cNvSpPr txBox="1"/>
              <p:nvPr/>
            </p:nvSpPr>
            <p:spPr>
              <a:xfrm>
                <a:off x="127027" y="1226423"/>
                <a:ext cx="7802745" cy="646331"/>
              </a:xfrm>
              <a:prstGeom prst="rect">
                <a:avLst/>
              </a:prstGeom>
              <a:noFill/>
            </p:spPr>
            <p:txBody>
              <a:bodyPr wrap="square">
                <a:spAutoFit/>
              </a:bodyPr>
              <a:lstStyle/>
              <a:p>
                <a:r>
                  <a:rPr lang="es-ES" dirty="0"/>
                  <a:t>Sea </a:t>
                </a:r>
                <a14:m>
                  <m:oMath xmlns:m="http://schemas.openxmlformats.org/officeDocument/2006/math">
                    <m:r>
                      <a:rPr lang="es-ES" i="1" dirty="0" smtClean="0">
                        <a:latin typeface="Cambria Math" panose="02040503050406030204" pitchFamily="18" charset="0"/>
                      </a:rPr>
                      <m:t>𝑋</m:t>
                    </m:r>
                  </m:oMath>
                </a14:m>
                <a:r>
                  <a:rPr lang="es-ES" dirty="0"/>
                  <a:t> la variable aleatoria que denota la vida en horas de cierto dispositivo electrónico. La función de densidad de probabilidad es</a:t>
                </a:r>
                <a:endParaRPr lang="es-CO" dirty="0"/>
              </a:p>
            </p:txBody>
          </p:sp>
        </mc:Choice>
        <mc:Fallback xmlns="">
          <p:sp>
            <p:nvSpPr>
              <p:cNvPr id="3" name="CuadroTexto 2">
                <a:extLst>
                  <a:ext uri="{FF2B5EF4-FFF2-40B4-BE49-F238E27FC236}">
                    <a16:creationId xmlns:a16="http://schemas.microsoft.com/office/drawing/2014/main" id="{B10231B4-68F5-C4DA-E8CF-426B144C2BC1}"/>
                  </a:ext>
                </a:extLst>
              </p:cNvPr>
              <p:cNvSpPr txBox="1">
                <a:spLocks noRot="1" noChangeAspect="1" noMove="1" noResize="1" noEditPoints="1" noAdjustHandles="1" noChangeArrowheads="1" noChangeShapeType="1" noTextEdit="1"/>
              </p:cNvSpPr>
              <p:nvPr/>
            </p:nvSpPr>
            <p:spPr>
              <a:xfrm>
                <a:off x="127027" y="1226423"/>
                <a:ext cx="7802745" cy="646331"/>
              </a:xfrm>
              <a:prstGeom prst="rect">
                <a:avLst/>
              </a:prstGeom>
              <a:blipFill>
                <a:blip r:embed="rId2"/>
                <a:stretch>
                  <a:fillRect l="-703" t="-4717" b="-1415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14C3EEA5-1874-6C02-CB12-E5D5247B4C92}"/>
                  </a:ext>
                </a:extLst>
              </p:cNvPr>
              <p:cNvSpPr/>
              <p:nvPr/>
            </p:nvSpPr>
            <p:spPr>
              <a:xfrm>
                <a:off x="-7200" y="0"/>
                <a:ext cx="8071201" cy="432000"/>
              </a:xfrm>
              <a:prstGeom prst="rect">
                <a:avLst/>
              </a:prstGeom>
              <a:solidFill>
                <a:schemeClr val="accent6">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 3: Media de variable aleatoria (</a:t>
                </a:r>
                <a14:m>
                  <m:oMath xmlns:m="http://schemas.openxmlformats.org/officeDocument/2006/math">
                    <m:sSub>
                      <m:sSub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𝜇</m:t>
                        </m:r>
                      </m:e>
                      <m:sub>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𝑥</m:t>
                        </m:r>
                      </m:sub>
                    </m:sSub>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5" name="Rectángulo 4">
                <a:extLst>
                  <a:ext uri="{FF2B5EF4-FFF2-40B4-BE49-F238E27FC236}">
                    <a16:creationId xmlns:a16="http://schemas.microsoft.com/office/drawing/2014/main" id="{14C3EEA5-1874-6C02-CB12-E5D5247B4C92}"/>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3"/>
                <a:stretch>
                  <a:fillRect/>
                </a:stretch>
              </a:blipFill>
              <a:ln>
                <a:solidFill>
                  <a:schemeClr val="tx1"/>
                </a:solidFill>
              </a:ln>
            </p:spPr>
            <p:txBody>
              <a:bodyPr/>
              <a:lstStyle/>
              <a:p>
                <a:r>
                  <a:rPr lang="es-CO">
                    <a:noFill/>
                  </a:rPr>
                  <a:t> </a:t>
                </a:r>
              </a:p>
            </p:txBody>
          </p:sp>
        </mc:Fallback>
      </mc:AlternateContent>
      <p:pic>
        <p:nvPicPr>
          <p:cNvPr id="9" name="Imagen 8">
            <a:extLst>
              <a:ext uri="{FF2B5EF4-FFF2-40B4-BE49-F238E27FC236}">
                <a16:creationId xmlns:a16="http://schemas.microsoft.com/office/drawing/2014/main" id="{93D7A0BA-4963-2617-52EE-29049DA4A425}"/>
              </a:ext>
            </a:extLst>
          </p:cNvPr>
          <p:cNvPicPr>
            <a:picLocks noChangeAspect="1"/>
          </p:cNvPicPr>
          <p:nvPr/>
        </p:nvPicPr>
        <p:blipFill>
          <a:blip r:embed="rId4"/>
          <a:stretch>
            <a:fillRect/>
          </a:stretch>
        </p:blipFill>
        <p:spPr>
          <a:xfrm>
            <a:off x="1969860" y="1979668"/>
            <a:ext cx="3298826" cy="857119"/>
          </a:xfrm>
          <a:prstGeom prst="rect">
            <a:avLst/>
          </a:prstGeom>
        </p:spPr>
      </p:pic>
      <p:sp>
        <p:nvSpPr>
          <p:cNvPr id="11" name="CuadroTexto 10">
            <a:extLst>
              <a:ext uri="{FF2B5EF4-FFF2-40B4-BE49-F238E27FC236}">
                <a16:creationId xmlns:a16="http://schemas.microsoft.com/office/drawing/2014/main" id="{43DFA42E-C1E4-0E0D-4516-A39E978B3D44}"/>
              </a:ext>
            </a:extLst>
          </p:cNvPr>
          <p:cNvSpPr txBox="1"/>
          <p:nvPr/>
        </p:nvSpPr>
        <p:spPr>
          <a:xfrm>
            <a:off x="486229" y="2812723"/>
            <a:ext cx="6359071" cy="369332"/>
          </a:xfrm>
          <a:prstGeom prst="rect">
            <a:avLst/>
          </a:prstGeom>
          <a:noFill/>
        </p:spPr>
        <p:txBody>
          <a:bodyPr wrap="square">
            <a:spAutoFit/>
          </a:bodyPr>
          <a:lstStyle/>
          <a:p>
            <a:r>
              <a:rPr lang="es-ES" dirty="0"/>
              <a:t>Calcule la vida esperada para esta clase de dispositivo.</a:t>
            </a:r>
            <a:endParaRPr lang="es-CO" dirty="0"/>
          </a:p>
        </p:txBody>
      </p:sp>
      <p:pic>
        <p:nvPicPr>
          <p:cNvPr id="13" name="Imagen 12">
            <a:extLst>
              <a:ext uri="{FF2B5EF4-FFF2-40B4-BE49-F238E27FC236}">
                <a16:creationId xmlns:a16="http://schemas.microsoft.com/office/drawing/2014/main" id="{0D893550-D2A4-C55A-D774-32C7025FDE15}"/>
              </a:ext>
            </a:extLst>
          </p:cNvPr>
          <p:cNvPicPr>
            <a:picLocks noChangeAspect="1"/>
          </p:cNvPicPr>
          <p:nvPr/>
        </p:nvPicPr>
        <p:blipFill>
          <a:blip r:embed="rId5"/>
          <a:stretch>
            <a:fillRect/>
          </a:stretch>
        </p:blipFill>
        <p:spPr>
          <a:xfrm>
            <a:off x="637041" y="3275206"/>
            <a:ext cx="1332819" cy="453027"/>
          </a:xfrm>
          <a:prstGeom prst="rect">
            <a:avLst/>
          </a:prstGeom>
        </p:spPr>
      </p:pic>
      <p:pic>
        <p:nvPicPr>
          <p:cNvPr id="15" name="Imagen 14">
            <a:extLst>
              <a:ext uri="{FF2B5EF4-FFF2-40B4-BE49-F238E27FC236}">
                <a16:creationId xmlns:a16="http://schemas.microsoft.com/office/drawing/2014/main" id="{3FC61D2D-CBF5-8C70-A1D4-346F62DEC357}"/>
              </a:ext>
            </a:extLst>
          </p:cNvPr>
          <p:cNvPicPr>
            <a:picLocks noChangeAspect="1"/>
          </p:cNvPicPr>
          <p:nvPr/>
        </p:nvPicPr>
        <p:blipFill>
          <a:blip r:embed="rId6"/>
          <a:stretch>
            <a:fillRect/>
          </a:stretch>
        </p:blipFill>
        <p:spPr>
          <a:xfrm>
            <a:off x="2086154" y="3135600"/>
            <a:ext cx="495785" cy="732237"/>
          </a:xfrm>
          <a:prstGeom prst="rect">
            <a:avLst/>
          </a:prstGeom>
        </p:spPr>
      </p:pic>
      <p:pic>
        <p:nvPicPr>
          <p:cNvPr id="17" name="Imagen 16">
            <a:extLst>
              <a:ext uri="{FF2B5EF4-FFF2-40B4-BE49-F238E27FC236}">
                <a16:creationId xmlns:a16="http://schemas.microsoft.com/office/drawing/2014/main" id="{07DC4CDC-A549-3118-F99E-0D488092F036}"/>
              </a:ext>
            </a:extLst>
          </p:cNvPr>
          <p:cNvPicPr>
            <a:picLocks noChangeAspect="1"/>
          </p:cNvPicPr>
          <p:nvPr/>
        </p:nvPicPr>
        <p:blipFill>
          <a:blip r:embed="rId7"/>
          <a:stretch>
            <a:fillRect/>
          </a:stretch>
        </p:blipFill>
        <p:spPr>
          <a:xfrm>
            <a:off x="2658638" y="3147507"/>
            <a:ext cx="941291" cy="646688"/>
          </a:xfrm>
          <a:prstGeom prst="rect">
            <a:avLst/>
          </a:prstGeom>
        </p:spPr>
      </p:pic>
      <p:pic>
        <p:nvPicPr>
          <p:cNvPr id="19" name="Imagen 18">
            <a:extLst>
              <a:ext uri="{FF2B5EF4-FFF2-40B4-BE49-F238E27FC236}">
                <a16:creationId xmlns:a16="http://schemas.microsoft.com/office/drawing/2014/main" id="{B387ADE1-4137-5DC7-1A44-0D14BB285A8E}"/>
              </a:ext>
            </a:extLst>
          </p:cNvPr>
          <p:cNvPicPr>
            <a:picLocks noChangeAspect="1"/>
          </p:cNvPicPr>
          <p:nvPr/>
        </p:nvPicPr>
        <p:blipFill>
          <a:blip r:embed="rId8"/>
          <a:stretch>
            <a:fillRect/>
          </a:stretch>
        </p:blipFill>
        <p:spPr>
          <a:xfrm>
            <a:off x="3599929" y="3275206"/>
            <a:ext cx="376985" cy="376985"/>
          </a:xfrm>
          <a:prstGeom prst="rect">
            <a:avLst/>
          </a:prstGeom>
        </p:spPr>
      </p:pic>
      <p:pic>
        <p:nvPicPr>
          <p:cNvPr id="21" name="Imagen 20">
            <a:extLst>
              <a:ext uri="{FF2B5EF4-FFF2-40B4-BE49-F238E27FC236}">
                <a16:creationId xmlns:a16="http://schemas.microsoft.com/office/drawing/2014/main" id="{2D3E75EF-1651-8143-4B76-594DDB3DCD4A}"/>
              </a:ext>
            </a:extLst>
          </p:cNvPr>
          <p:cNvPicPr>
            <a:picLocks noChangeAspect="1"/>
          </p:cNvPicPr>
          <p:nvPr/>
        </p:nvPicPr>
        <p:blipFill>
          <a:blip r:embed="rId9"/>
          <a:stretch>
            <a:fillRect/>
          </a:stretch>
        </p:blipFill>
        <p:spPr>
          <a:xfrm>
            <a:off x="3925918" y="3163474"/>
            <a:ext cx="1770939" cy="613282"/>
          </a:xfrm>
          <a:prstGeom prst="rect">
            <a:avLst/>
          </a:prstGeom>
        </p:spPr>
      </p:pic>
      <p:pic>
        <p:nvPicPr>
          <p:cNvPr id="23" name="Imagen 22">
            <a:extLst>
              <a:ext uri="{FF2B5EF4-FFF2-40B4-BE49-F238E27FC236}">
                <a16:creationId xmlns:a16="http://schemas.microsoft.com/office/drawing/2014/main" id="{D248FFE6-EAA6-3B35-B92A-651136F4D7F2}"/>
              </a:ext>
            </a:extLst>
          </p:cNvPr>
          <p:cNvPicPr>
            <a:picLocks noChangeAspect="1"/>
          </p:cNvPicPr>
          <p:nvPr/>
        </p:nvPicPr>
        <p:blipFill>
          <a:blip r:embed="rId10"/>
          <a:stretch>
            <a:fillRect/>
          </a:stretch>
        </p:blipFill>
        <p:spPr>
          <a:xfrm>
            <a:off x="5856740" y="3342376"/>
            <a:ext cx="616631" cy="274058"/>
          </a:xfrm>
          <a:prstGeom prst="rect">
            <a:avLst/>
          </a:prstGeom>
        </p:spPr>
      </p:pic>
      <p:sp>
        <p:nvSpPr>
          <p:cNvPr id="25" name="CuadroTexto 24">
            <a:extLst>
              <a:ext uri="{FF2B5EF4-FFF2-40B4-BE49-F238E27FC236}">
                <a16:creationId xmlns:a16="http://schemas.microsoft.com/office/drawing/2014/main" id="{863E07CE-5ADE-7600-DB42-CE7749330B9C}"/>
              </a:ext>
            </a:extLst>
          </p:cNvPr>
          <p:cNvSpPr txBox="1"/>
          <p:nvPr/>
        </p:nvSpPr>
        <p:spPr>
          <a:xfrm>
            <a:off x="122264" y="614283"/>
            <a:ext cx="7932056" cy="646331"/>
          </a:xfrm>
          <a:prstGeom prst="rect">
            <a:avLst/>
          </a:prstGeom>
          <a:noFill/>
        </p:spPr>
        <p:txBody>
          <a:bodyPr wrap="square">
            <a:spAutoFit/>
          </a:bodyPr>
          <a:lstStyle/>
          <a:p>
            <a:pPr algn="just"/>
            <a:r>
              <a:rPr lang="es-ES" b="1" dirty="0">
                <a:solidFill>
                  <a:schemeClr val="accent5">
                    <a:lumMod val="50000"/>
                  </a:schemeClr>
                </a:solidFill>
              </a:rPr>
              <a:t>Imagino que a estas alturas están esperando un ejemplo con distribución continua</a:t>
            </a:r>
            <a:endParaRPr lang="es-CO" b="1" dirty="0">
              <a:solidFill>
                <a:schemeClr val="accent5">
                  <a:lumMod val="50000"/>
                </a:schemeClr>
              </a:solidFill>
            </a:endParaRPr>
          </a:p>
        </p:txBody>
      </p:sp>
    </p:spTree>
    <p:extLst>
      <p:ext uri="{BB962C8B-B14F-4D97-AF65-F5344CB8AC3E}">
        <p14:creationId xmlns:p14="http://schemas.microsoft.com/office/powerpoint/2010/main" val="429139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EB27968-A719-4F3E-BA84-8F626A3B9930}"/>
              </a:ext>
            </a:extLst>
          </p:cNvPr>
          <p:cNvSpPr/>
          <p:nvPr/>
        </p:nvSpPr>
        <p:spPr>
          <a:xfrm>
            <a:off x="0" y="1457327"/>
            <a:ext cx="8037882" cy="2228849"/>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latin typeface="Tw Cen MT Condensed" panose="020B0606020104020203" pitchFamily="34" charset="0"/>
            </a:endParaRPr>
          </a:p>
        </p:txBody>
      </p:sp>
      <p:sp>
        <p:nvSpPr>
          <p:cNvPr id="5" name="Título 1">
            <a:extLst>
              <a:ext uri="{FF2B5EF4-FFF2-40B4-BE49-F238E27FC236}">
                <a16:creationId xmlns:a16="http://schemas.microsoft.com/office/drawing/2014/main" id="{9AA9989F-9483-4E7C-AC82-AF1511599428}"/>
              </a:ext>
            </a:extLst>
          </p:cNvPr>
          <p:cNvSpPr>
            <a:spLocks noGrp="1"/>
          </p:cNvSpPr>
          <p:nvPr>
            <p:ph type="title"/>
          </p:nvPr>
        </p:nvSpPr>
        <p:spPr>
          <a:xfrm>
            <a:off x="504300" y="2074663"/>
            <a:ext cx="7395209" cy="994172"/>
          </a:xfrm>
        </p:spPr>
        <p:txBody>
          <a:bodyPr>
            <a:noAutofit/>
          </a:bodyPr>
          <a:lstStyle/>
          <a:p>
            <a:pPr algn="ctr"/>
            <a:r>
              <a:rPr lang="es-ES" sz="4500" b="1" dirty="0">
                <a:latin typeface="Tw Cen MT Condensed" panose="020B0606020104020203" pitchFamily="34" charset="0"/>
              </a:rPr>
              <a:t>Intervalos de confianza</a:t>
            </a:r>
          </a:p>
        </p:txBody>
      </p:sp>
    </p:spTree>
    <p:extLst>
      <p:ext uri="{BB962C8B-B14F-4D97-AF65-F5344CB8AC3E}">
        <p14:creationId xmlns:p14="http://schemas.microsoft.com/office/powerpoint/2010/main" val="3905508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B120C5E-1124-74B1-A8CF-56E58D772139}"/>
              </a:ext>
            </a:extLst>
          </p:cNvPr>
          <p:cNvSpPr/>
          <p:nvPr/>
        </p:nvSpPr>
        <p:spPr>
          <a:xfrm>
            <a:off x="-7200" y="0"/>
            <a:ext cx="8071201" cy="432000"/>
          </a:xfrm>
          <a:prstGeom prst="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Media de variable aleatoria con distribución Conjunta</a:t>
            </a:r>
            <a:endParaRPr lang="es-CO" sz="3200" dirty="0">
              <a:solidFill>
                <a:schemeClr val="tx1">
                  <a:lumMod val="95000"/>
                  <a:lumOff val="5000"/>
                </a:schemeClr>
              </a:solidFill>
              <a:latin typeface="Tw Cen MT Condensed" panose="020B0606020104020203" pitchFamily="34" charset="0"/>
            </a:endParaRPr>
          </a:p>
        </p:txBody>
      </p:sp>
      <p:sp>
        <p:nvSpPr>
          <p:cNvPr id="5" name="CuadroTexto 4">
            <a:extLst>
              <a:ext uri="{FF2B5EF4-FFF2-40B4-BE49-F238E27FC236}">
                <a16:creationId xmlns:a16="http://schemas.microsoft.com/office/drawing/2014/main" id="{6CE6C90D-7497-8F31-19FA-02D47E38BD32}"/>
              </a:ext>
            </a:extLst>
          </p:cNvPr>
          <p:cNvSpPr txBox="1"/>
          <p:nvPr/>
        </p:nvSpPr>
        <p:spPr>
          <a:xfrm>
            <a:off x="122264" y="614283"/>
            <a:ext cx="7932056" cy="646331"/>
          </a:xfrm>
          <a:prstGeom prst="rect">
            <a:avLst/>
          </a:prstGeom>
          <a:noFill/>
        </p:spPr>
        <p:txBody>
          <a:bodyPr wrap="square">
            <a:spAutoFit/>
          </a:bodyPr>
          <a:lstStyle/>
          <a:p>
            <a:pPr algn="just"/>
            <a:r>
              <a:rPr lang="es-ES" b="1" dirty="0">
                <a:solidFill>
                  <a:schemeClr val="accent5">
                    <a:lumMod val="50000"/>
                  </a:schemeClr>
                </a:solidFill>
              </a:rPr>
              <a:t>¿Será que esto de la media puede hacerse con distribuciones conjuntas, marginales y condicional? </a:t>
            </a:r>
            <a:r>
              <a:rPr lang="es-ES" b="1" dirty="0" err="1">
                <a:solidFill>
                  <a:schemeClr val="accent5">
                    <a:lumMod val="50000"/>
                  </a:schemeClr>
                </a:solidFill>
              </a:rPr>
              <a:t>Uyyyyy</a:t>
            </a:r>
            <a:r>
              <a:rPr lang="es-ES" b="1" dirty="0">
                <a:solidFill>
                  <a:schemeClr val="accent5">
                    <a:lumMod val="50000"/>
                  </a:schemeClr>
                </a:solidFill>
              </a:rPr>
              <a:t> sí, ¡Qué emoción! </a:t>
            </a:r>
            <a:endParaRPr lang="es-CO" b="1" dirty="0">
              <a:solidFill>
                <a:schemeClr val="accent5">
                  <a:lumMod val="50000"/>
                </a:schemeClr>
              </a:solidFill>
            </a:endParaRPr>
          </a:p>
        </p:txBody>
      </p:sp>
      <p:pic>
        <p:nvPicPr>
          <p:cNvPr id="7" name="Gráfico 6" descr="Cara divertida sin relleno">
            <a:extLst>
              <a:ext uri="{FF2B5EF4-FFF2-40B4-BE49-F238E27FC236}">
                <a16:creationId xmlns:a16="http://schemas.microsoft.com/office/drawing/2014/main" id="{B95645B0-B0FE-79DA-E008-8D523CC1BB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5485" y="920910"/>
            <a:ext cx="326571" cy="326571"/>
          </a:xfrm>
          <a:prstGeom prst="rect">
            <a:avLst/>
          </a:prstGeom>
        </p:spPr>
      </p:pic>
      <p:pic>
        <p:nvPicPr>
          <p:cNvPr id="11" name="Imagen 10">
            <a:extLst>
              <a:ext uri="{FF2B5EF4-FFF2-40B4-BE49-F238E27FC236}">
                <a16:creationId xmlns:a16="http://schemas.microsoft.com/office/drawing/2014/main" id="{32E69987-5DA1-83ED-3B34-110614C5460D}"/>
              </a:ext>
            </a:extLst>
          </p:cNvPr>
          <p:cNvPicPr>
            <a:picLocks noChangeAspect="1"/>
          </p:cNvPicPr>
          <p:nvPr/>
        </p:nvPicPr>
        <p:blipFill>
          <a:blip r:embed="rId4"/>
          <a:stretch>
            <a:fillRect/>
          </a:stretch>
        </p:blipFill>
        <p:spPr>
          <a:xfrm>
            <a:off x="428171" y="1927238"/>
            <a:ext cx="6191249" cy="912459"/>
          </a:xfrm>
          <a:prstGeom prst="rect">
            <a:avLst/>
          </a:prstGeom>
        </p:spPr>
      </p:pic>
      <p:pic>
        <p:nvPicPr>
          <p:cNvPr id="13" name="Imagen 12">
            <a:extLst>
              <a:ext uri="{FF2B5EF4-FFF2-40B4-BE49-F238E27FC236}">
                <a16:creationId xmlns:a16="http://schemas.microsoft.com/office/drawing/2014/main" id="{6F050AA1-230D-EF99-7089-0386921F8EDF}"/>
              </a:ext>
            </a:extLst>
          </p:cNvPr>
          <p:cNvPicPr>
            <a:picLocks noChangeAspect="1"/>
          </p:cNvPicPr>
          <p:nvPr/>
        </p:nvPicPr>
        <p:blipFill>
          <a:blip r:embed="rId5"/>
          <a:stretch>
            <a:fillRect/>
          </a:stretch>
        </p:blipFill>
        <p:spPr>
          <a:xfrm>
            <a:off x="403507" y="3389965"/>
            <a:ext cx="6091636" cy="832625"/>
          </a:xfrm>
          <a:prstGeom prst="rect">
            <a:avLst/>
          </a:prstGeom>
        </p:spPr>
      </p:pic>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75C1EE4B-86C5-D92A-58F7-29BC5E9BF5AB}"/>
                  </a:ext>
                </a:extLst>
              </p:cNvPr>
              <p:cNvSpPr txBox="1"/>
              <p:nvPr/>
            </p:nvSpPr>
            <p:spPr>
              <a:xfrm>
                <a:off x="468085" y="4532734"/>
                <a:ext cx="7224486" cy="369332"/>
              </a:xfrm>
              <a:prstGeom prst="rect">
                <a:avLst/>
              </a:prstGeom>
              <a:noFill/>
            </p:spPr>
            <p:txBody>
              <a:bodyPr wrap="square">
                <a:spAutoFit/>
              </a:bodyPr>
              <a:lstStyle/>
              <a:p>
                <a:r>
                  <a:rPr lang="es-ES" dirty="0"/>
                  <a:t>Donde </a:t>
                </a:r>
                <a14:m>
                  <m:oMath xmlns:m="http://schemas.openxmlformats.org/officeDocument/2006/math">
                    <m:r>
                      <a:rPr lang="es-ES" i="1" dirty="0" smtClean="0">
                        <a:latin typeface="Cambria Math" panose="02040503050406030204" pitchFamily="18" charset="0"/>
                      </a:rPr>
                      <m:t>h</m:t>
                    </m:r>
                    <m:r>
                      <a:rPr lang="es-ES" i="1" dirty="0" smtClean="0">
                        <a:latin typeface="Cambria Math" panose="02040503050406030204" pitchFamily="18" charset="0"/>
                      </a:rPr>
                      <m:t>(</m:t>
                    </m:r>
                    <m:r>
                      <a:rPr lang="es-ES" i="1" dirty="0" smtClean="0">
                        <a:latin typeface="Cambria Math" panose="02040503050406030204" pitchFamily="18" charset="0"/>
                      </a:rPr>
                      <m:t>𝑦</m:t>
                    </m:r>
                    <m:r>
                      <a:rPr lang="es-ES" i="1" dirty="0" smtClean="0">
                        <a:latin typeface="Cambria Math" panose="02040503050406030204" pitchFamily="18" charset="0"/>
                      </a:rPr>
                      <m:t>)</m:t>
                    </m:r>
                  </m:oMath>
                </a14:m>
                <a:r>
                  <a:rPr lang="es-ES" dirty="0"/>
                  <a:t> es la distribución marginal de la variable aleatoria Y. </a:t>
                </a:r>
                <a:endParaRPr lang="es-CO" dirty="0"/>
              </a:p>
            </p:txBody>
          </p:sp>
        </mc:Choice>
        <mc:Fallback xmlns="">
          <p:sp>
            <p:nvSpPr>
              <p:cNvPr id="15" name="CuadroTexto 14">
                <a:extLst>
                  <a:ext uri="{FF2B5EF4-FFF2-40B4-BE49-F238E27FC236}">
                    <a16:creationId xmlns:a16="http://schemas.microsoft.com/office/drawing/2014/main" id="{75C1EE4B-86C5-D92A-58F7-29BC5E9BF5AB}"/>
                  </a:ext>
                </a:extLst>
              </p:cNvPr>
              <p:cNvSpPr txBox="1">
                <a:spLocks noRot="1" noChangeAspect="1" noMove="1" noResize="1" noEditPoints="1" noAdjustHandles="1" noChangeArrowheads="1" noChangeShapeType="1" noTextEdit="1"/>
              </p:cNvSpPr>
              <p:nvPr/>
            </p:nvSpPr>
            <p:spPr>
              <a:xfrm>
                <a:off x="468085" y="4532734"/>
                <a:ext cx="7224486" cy="369332"/>
              </a:xfrm>
              <a:prstGeom prst="rect">
                <a:avLst/>
              </a:prstGeom>
              <a:blipFill>
                <a:blip r:embed="rId6"/>
                <a:stretch>
                  <a:fillRect l="-759" t="-10000" b="-2666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3DD7D62B-1103-0C99-3F1B-B2F6DF6A34BA}"/>
                  </a:ext>
                </a:extLst>
              </p:cNvPr>
              <p:cNvSpPr txBox="1"/>
              <p:nvPr/>
            </p:nvSpPr>
            <p:spPr>
              <a:xfrm>
                <a:off x="428171" y="2913308"/>
                <a:ext cx="4597400" cy="369332"/>
              </a:xfrm>
              <a:prstGeom prst="rect">
                <a:avLst/>
              </a:prstGeom>
              <a:noFill/>
            </p:spPr>
            <p:txBody>
              <a:bodyPr wrap="square">
                <a:spAutoFit/>
              </a:bodyPr>
              <a:lstStyle/>
              <a:p>
                <a:r>
                  <a:rPr lang="es-ES" dirty="0"/>
                  <a:t>Donde </a:t>
                </a:r>
                <a14:m>
                  <m:oMath xmlns:m="http://schemas.openxmlformats.org/officeDocument/2006/math">
                    <m:r>
                      <a:rPr lang="es-ES" i="1" dirty="0" smtClean="0">
                        <a:latin typeface="Cambria Math" panose="02040503050406030204" pitchFamily="18" charset="0"/>
                      </a:rPr>
                      <m:t>𝑔</m:t>
                    </m:r>
                    <m:r>
                      <a:rPr lang="es-ES" i="1" dirty="0" smtClean="0">
                        <a:latin typeface="Cambria Math" panose="02040503050406030204" pitchFamily="18" charset="0"/>
                      </a:rPr>
                      <m:t>(</m:t>
                    </m:r>
                    <m:r>
                      <a:rPr lang="es-ES" i="1" dirty="0" smtClean="0">
                        <a:latin typeface="Cambria Math" panose="02040503050406030204" pitchFamily="18" charset="0"/>
                      </a:rPr>
                      <m:t>𝑥</m:t>
                    </m:r>
                    <m:r>
                      <a:rPr lang="es-ES" i="1" dirty="0" smtClean="0">
                        <a:latin typeface="Cambria Math" panose="02040503050406030204" pitchFamily="18" charset="0"/>
                      </a:rPr>
                      <m:t>)</m:t>
                    </m:r>
                  </m:oMath>
                </a14:m>
                <a:r>
                  <a:rPr lang="es-ES" dirty="0"/>
                  <a:t> es la distribución marginal de </a:t>
                </a:r>
                <a14:m>
                  <m:oMath xmlns:m="http://schemas.openxmlformats.org/officeDocument/2006/math">
                    <m:r>
                      <a:rPr lang="es-ES" i="1" dirty="0" smtClean="0">
                        <a:latin typeface="Cambria Math" panose="02040503050406030204" pitchFamily="18" charset="0"/>
                      </a:rPr>
                      <m:t>𝑋</m:t>
                    </m:r>
                  </m:oMath>
                </a14:m>
                <a:endParaRPr lang="es-CO" dirty="0"/>
              </a:p>
            </p:txBody>
          </p:sp>
        </mc:Choice>
        <mc:Fallback xmlns="">
          <p:sp>
            <p:nvSpPr>
              <p:cNvPr id="17" name="CuadroTexto 16">
                <a:extLst>
                  <a:ext uri="{FF2B5EF4-FFF2-40B4-BE49-F238E27FC236}">
                    <a16:creationId xmlns:a16="http://schemas.microsoft.com/office/drawing/2014/main" id="{3DD7D62B-1103-0C99-3F1B-B2F6DF6A34BA}"/>
                  </a:ext>
                </a:extLst>
              </p:cNvPr>
              <p:cNvSpPr txBox="1">
                <a:spLocks noRot="1" noChangeAspect="1" noMove="1" noResize="1" noEditPoints="1" noAdjustHandles="1" noChangeArrowheads="1" noChangeShapeType="1" noTextEdit="1"/>
              </p:cNvSpPr>
              <p:nvPr/>
            </p:nvSpPr>
            <p:spPr>
              <a:xfrm>
                <a:off x="428171" y="2913308"/>
                <a:ext cx="4597400" cy="369332"/>
              </a:xfrm>
              <a:prstGeom prst="rect">
                <a:avLst/>
              </a:prstGeom>
              <a:blipFill>
                <a:blip r:embed="rId7"/>
                <a:stretch>
                  <a:fillRect l="-1061" t="-10000" b="-26667"/>
                </a:stretch>
              </a:blipFill>
            </p:spPr>
            <p:txBody>
              <a:bodyPr/>
              <a:lstStyle/>
              <a:p>
                <a:r>
                  <a:rPr lang="es-CO">
                    <a:noFill/>
                  </a:rPr>
                  <a:t> </a:t>
                </a:r>
              </a:p>
            </p:txBody>
          </p:sp>
        </mc:Fallback>
      </mc:AlternateContent>
    </p:spTree>
    <p:extLst>
      <p:ext uri="{BB962C8B-B14F-4D97-AF65-F5344CB8AC3E}">
        <p14:creationId xmlns:p14="http://schemas.microsoft.com/office/powerpoint/2010/main" val="3387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ED95563-2D89-9C56-6B90-9D22320C3FFD}"/>
              </a:ext>
            </a:extLst>
          </p:cNvPr>
          <p:cNvSpPr txBox="1"/>
          <p:nvPr/>
        </p:nvSpPr>
        <p:spPr>
          <a:xfrm>
            <a:off x="253999" y="725492"/>
            <a:ext cx="5464629" cy="369332"/>
          </a:xfrm>
          <a:prstGeom prst="rect">
            <a:avLst/>
          </a:prstGeom>
          <a:noFill/>
        </p:spPr>
        <p:txBody>
          <a:bodyPr wrap="square">
            <a:spAutoFit/>
          </a:bodyPr>
          <a:lstStyle/>
          <a:p>
            <a:r>
              <a:rPr lang="es-ES" dirty="0"/>
              <a:t>Calcule E(Y) para la siguiente función de densidad</a:t>
            </a:r>
            <a:endParaRPr lang="es-CO" dirty="0"/>
          </a:p>
        </p:txBody>
      </p:sp>
      <p:pic>
        <p:nvPicPr>
          <p:cNvPr id="5" name="Imagen 4">
            <a:extLst>
              <a:ext uri="{FF2B5EF4-FFF2-40B4-BE49-F238E27FC236}">
                <a16:creationId xmlns:a16="http://schemas.microsoft.com/office/drawing/2014/main" id="{FB25AD76-D003-D178-C857-1B9914869793}"/>
              </a:ext>
            </a:extLst>
          </p:cNvPr>
          <p:cNvPicPr>
            <a:picLocks noChangeAspect="1"/>
          </p:cNvPicPr>
          <p:nvPr/>
        </p:nvPicPr>
        <p:blipFill>
          <a:blip r:embed="rId2"/>
          <a:stretch>
            <a:fillRect/>
          </a:stretch>
        </p:blipFill>
        <p:spPr>
          <a:xfrm>
            <a:off x="1745569" y="1094824"/>
            <a:ext cx="4633459" cy="794508"/>
          </a:xfrm>
          <a:prstGeom prst="rect">
            <a:avLst/>
          </a:prstGeom>
        </p:spPr>
      </p:pic>
      <p:sp>
        <p:nvSpPr>
          <p:cNvPr id="7" name="CuadroTexto 6">
            <a:extLst>
              <a:ext uri="{FF2B5EF4-FFF2-40B4-BE49-F238E27FC236}">
                <a16:creationId xmlns:a16="http://schemas.microsoft.com/office/drawing/2014/main" id="{DD9A04C9-E5DB-CF0C-2DB6-810F151058E7}"/>
              </a:ext>
            </a:extLst>
          </p:cNvPr>
          <p:cNvSpPr txBox="1"/>
          <p:nvPr/>
        </p:nvSpPr>
        <p:spPr>
          <a:xfrm>
            <a:off x="253999" y="1881684"/>
            <a:ext cx="1175658" cy="369332"/>
          </a:xfrm>
          <a:prstGeom prst="rect">
            <a:avLst/>
          </a:prstGeom>
          <a:noFill/>
        </p:spPr>
        <p:txBody>
          <a:bodyPr wrap="square">
            <a:spAutoFit/>
          </a:bodyPr>
          <a:lstStyle/>
          <a:p>
            <a:r>
              <a:rPr lang="es-CO" dirty="0"/>
              <a:t>Tenemos</a:t>
            </a:r>
          </a:p>
        </p:txBody>
      </p:sp>
      <p:pic>
        <p:nvPicPr>
          <p:cNvPr id="11" name="Imagen 10">
            <a:extLst>
              <a:ext uri="{FF2B5EF4-FFF2-40B4-BE49-F238E27FC236}">
                <a16:creationId xmlns:a16="http://schemas.microsoft.com/office/drawing/2014/main" id="{D773469A-6450-C3DF-DB1D-18DAB4E77135}"/>
              </a:ext>
            </a:extLst>
          </p:cNvPr>
          <p:cNvPicPr>
            <a:picLocks noChangeAspect="1"/>
          </p:cNvPicPr>
          <p:nvPr/>
        </p:nvPicPr>
        <p:blipFill>
          <a:blip r:embed="rId3"/>
          <a:stretch>
            <a:fillRect/>
          </a:stretch>
        </p:blipFill>
        <p:spPr>
          <a:xfrm>
            <a:off x="3719739" y="2325007"/>
            <a:ext cx="1998889" cy="607849"/>
          </a:xfrm>
          <a:prstGeom prst="rect">
            <a:avLst/>
          </a:prstGeom>
        </p:spPr>
      </p:pic>
      <mc:AlternateContent xmlns:mc="http://schemas.openxmlformats.org/markup-compatibility/2006" xmlns:a14="http://schemas.microsoft.com/office/drawing/2010/main">
        <mc:Choice Requires="a14">
          <p:sp>
            <p:nvSpPr>
              <p:cNvPr id="13" name="Rectángulo 12">
                <a:extLst>
                  <a:ext uri="{FF2B5EF4-FFF2-40B4-BE49-F238E27FC236}">
                    <a16:creationId xmlns:a16="http://schemas.microsoft.com/office/drawing/2014/main" id="{CB552B85-C3B7-988B-136A-D5F409657D20}"/>
                  </a:ext>
                </a:extLst>
              </p:cNvPr>
              <p:cNvSpPr/>
              <p:nvPr/>
            </p:nvSpPr>
            <p:spPr>
              <a:xfrm>
                <a:off x="-7200" y="0"/>
                <a:ext cx="8071201" cy="432000"/>
              </a:xfrm>
              <a:prstGeom prst="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 4: Media de variable aleatoria (</a:t>
                </a:r>
                <a14:m>
                  <m:oMath xmlns:m="http://schemas.openxmlformats.org/officeDocument/2006/math">
                    <m:sSub>
                      <m:sSub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𝜇</m:t>
                        </m:r>
                      </m:e>
                      <m:sub>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𝑥</m:t>
                        </m:r>
                      </m:sub>
                    </m:sSub>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13" name="Rectángulo 12">
                <a:extLst>
                  <a:ext uri="{FF2B5EF4-FFF2-40B4-BE49-F238E27FC236}">
                    <a16:creationId xmlns:a16="http://schemas.microsoft.com/office/drawing/2014/main" id="{CB552B85-C3B7-988B-136A-D5F409657D20}"/>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5"/>
                <a:stretch>
                  <a:fillRect/>
                </a:stretch>
              </a:blipFill>
              <a:ln>
                <a:solidFill>
                  <a:schemeClr val="tx1"/>
                </a:solidFill>
              </a:ln>
            </p:spPr>
            <p:txBody>
              <a:bodyPr/>
              <a:lstStyle/>
              <a:p>
                <a:r>
                  <a:rPr lang="es-CO">
                    <a:noFill/>
                  </a:rPr>
                  <a:t> </a:t>
                </a:r>
              </a:p>
            </p:txBody>
          </p:sp>
        </mc:Fallback>
      </mc:AlternateContent>
      <p:pic>
        <p:nvPicPr>
          <p:cNvPr id="4" name="Imagen 3">
            <a:extLst>
              <a:ext uri="{FF2B5EF4-FFF2-40B4-BE49-F238E27FC236}">
                <a16:creationId xmlns:a16="http://schemas.microsoft.com/office/drawing/2014/main" id="{B620B6D7-B85A-9DCF-F30D-D30BD7980CD4}"/>
              </a:ext>
            </a:extLst>
          </p:cNvPr>
          <p:cNvPicPr>
            <a:picLocks noChangeAspect="1"/>
          </p:cNvPicPr>
          <p:nvPr/>
        </p:nvPicPr>
        <p:blipFill>
          <a:blip r:embed="rId6"/>
          <a:stretch>
            <a:fillRect/>
          </a:stretch>
        </p:blipFill>
        <p:spPr>
          <a:xfrm>
            <a:off x="479425" y="2309341"/>
            <a:ext cx="2934806" cy="733702"/>
          </a:xfrm>
          <a:prstGeom prst="rect">
            <a:avLst/>
          </a:prstGeom>
        </p:spPr>
      </p:pic>
    </p:spTree>
    <p:extLst>
      <p:ext uri="{BB962C8B-B14F-4D97-AF65-F5344CB8AC3E}">
        <p14:creationId xmlns:p14="http://schemas.microsoft.com/office/powerpoint/2010/main" val="263411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EB27968-A719-4F3E-BA84-8F626A3B9930}"/>
              </a:ext>
            </a:extLst>
          </p:cNvPr>
          <p:cNvSpPr/>
          <p:nvPr/>
        </p:nvSpPr>
        <p:spPr>
          <a:xfrm>
            <a:off x="-1" y="1457326"/>
            <a:ext cx="8040916" cy="2228849"/>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latin typeface="Tw Cen MT Condensed" panose="020B0606020104020203" pitchFamily="34" charset="0"/>
            </a:endParaRPr>
          </a:p>
        </p:txBody>
      </p:sp>
      <p:sp>
        <p:nvSpPr>
          <p:cNvPr id="5" name="Título 1">
            <a:extLst>
              <a:ext uri="{FF2B5EF4-FFF2-40B4-BE49-F238E27FC236}">
                <a16:creationId xmlns:a16="http://schemas.microsoft.com/office/drawing/2014/main" id="{9AA9989F-9483-4E7C-AC82-AF1511599428}"/>
              </a:ext>
            </a:extLst>
          </p:cNvPr>
          <p:cNvSpPr>
            <a:spLocks noGrp="1"/>
          </p:cNvSpPr>
          <p:nvPr>
            <p:ph type="title"/>
          </p:nvPr>
        </p:nvSpPr>
        <p:spPr>
          <a:xfrm>
            <a:off x="504299" y="2074663"/>
            <a:ext cx="7395209" cy="994172"/>
          </a:xfrm>
        </p:spPr>
        <p:txBody>
          <a:bodyPr>
            <a:noAutofit/>
          </a:bodyPr>
          <a:lstStyle/>
          <a:p>
            <a:r>
              <a:rPr lang="es-ES" sz="4500" b="1" dirty="0">
                <a:latin typeface="Tw Cen MT Condensed" panose="020B0606020104020203" pitchFamily="34" charset="0"/>
              </a:rPr>
              <a:t>Varianza y covarianza de variables aleatorias</a:t>
            </a:r>
          </a:p>
        </p:txBody>
      </p:sp>
      <p:pic>
        <p:nvPicPr>
          <p:cNvPr id="1026" name="Picture 2" descr="La Universidad EAN renueva su imagen">
            <a:extLst>
              <a:ext uri="{FF2B5EF4-FFF2-40B4-BE49-F238E27FC236}">
                <a16:creationId xmlns:a16="http://schemas.microsoft.com/office/drawing/2014/main" id="{860915F3-B175-C720-799B-CCCF2C405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449924"/>
            <a:ext cx="1618345" cy="69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407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F763E9D-11E9-EACE-8DEB-3714266893B0}"/>
              </a:ext>
            </a:extLst>
          </p:cNvPr>
          <p:cNvPicPr>
            <a:picLocks noChangeAspect="1"/>
          </p:cNvPicPr>
          <p:nvPr/>
        </p:nvPicPr>
        <p:blipFill>
          <a:blip r:embed="rId2"/>
          <a:stretch>
            <a:fillRect/>
          </a:stretch>
        </p:blipFill>
        <p:spPr>
          <a:xfrm>
            <a:off x="703943" y="1591106"/>
            <a:ext cx="6168571" cy="2862889"/>
          </a:xfrm>
          <a:prstGeom prst="rect">
            <a:avLst/>
          </a:prstGeom>
        </p:spPr>
      </p:pic>
      <p:sp>
        <p:nvSpPr>
          <p:cNvPr id="5" name="CuadroTexto 4">
            <a:extLst>
              <a:ext uri="{FF2B5EF4-FFF2-40B4-BE49-F238E27FC236}">
                <a16:creationId xmlns:a16="http://schemas.microsoft.com/office/drawing/2014/main" id="{3AC01B3B-8566-5344-FD6A-4B8425C6791B}"/>
              </a:ext>
            </a:extLst>
          </p:cNvPr>
          <p:cNvSpPr txBox="1"/>
          <p:nvPr/>
        </p:nvSpPr>
        <p:spPr>
          <a:xfrm>
            <a:off x="493486" y="596054"/>
            <a:ext cx="7199084" cy="830997"/>
          </a:xfrm>
          <a:prstGeom prst="rect">
            <a:avLst/>
          </a:prstGeom>
          <a:noFill/>
        </p:spPr>
        <p:txBody>
          <a:bodyPr wrap="square">
            <a:spAutoFit/>
          </a:bodyPr>
          <a:lstStyle/>
          <a:p>
            <a:pPr algn="just"/>
            <a:r>
              <a:rPr lang="es-ES" sz="2400" dirty="0">
                <a:latin typeface="Tw Cen MT Condensed" panose="020B0606020104020203" pitchFamily="34" charset="0"/>
              </a:rPr>
              <a:t>La media por sí misma no ofrece una descripción adecuada de la forma de la distribución. También se necesita clasificar la variabilidad en la distribución. </a:t>
            </a:r>
            <a:endParaRPr lang="es-CO" sz="2400" dirty="0">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902DFA82-4CA8-B59F-86B9-9FC77C3DC156}"/>
                  </a:ext>
                </a:extLst>
              </p:cNvPr>
              <p:cNvSpPr/>
              <p:nvPr/>
            </p:nvSpPr>
            <p:spPr>
              <a:xfrm>
                <a:off x="-720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Varianza de variable aleatoria (</a:t>
                </a:r>
                <a14:m>
                  <m:oMath xmlns:m="http://schemas.openxmlformats.org/officeDocument/2006/math">
                    <m:sSup>
                      <m:sSup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p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𝜎</m:t>
                        </m:r>
                      </m:e>
                      <m:sup>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2</m:t>
                        </m:r>
                      </m:sup>
                    </m:sSup>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7" name="Rectángulo 6">
                <a:extLst>
                  <a:ext uri="{FF2B5EF4-FFF2-40B4-BE49-F238E27FC236}">
                    <a16:creationId xmlns:a16="http://schemas.microsoft.com/office/drawing/2014/main" id="{902DFA82-4CA8-B59F-86B9-9FC77C3DC156}"/>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3"/>
                <a:stretch>
                  <a:fillRect/>
                </a:stretch>
              </a:blipFill>
              <a:ln>
                <a:solidFill>
                  <a:schemeClr val="tx1"/>
                </a:solidFill>
              </a:ln>
            </p:spPr>
            <p:txBody>
              <a:bodyPr/>
              <a:lstStyle/>
              <a:p>
                <a:r>
                  <a:rPr lang="es-CO">
                    <a:noFill/>
                  </a:rPr>
                  <a:t> </a:t>
                </a:r>
              </a:p>
            </p:txBody>
          </p:sp>
        </mc:Fallback>
      </mc:AlternateContent>
    </p:spTree>
    <p:extLst>
      <p:ext uri="{BB962C8B-B14F-4D97-AF65-F5344CB8AC3E}">
        <p14:creationId xmlns:p14="http://schemas.microsoft.com/office/powerpoint/2010/main" val="382301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BC01E29-7CC2-236D-7341-8A990CF9C2A0}"/>
                  </a:ext>
                </a:extLst>
              </p:cNvPr>
              <p:cNvSpPr txBox="1"/>
              <p:nvPr/>
            </p:nvSpPr>
            <p:spPr>
              <a:xfrm>
                <a:off x="406403" y="741681"/>
                <a:ext cx="2685144" cy="2308324"/>
              </a:xfrm>
              <a:prstGeom prst="rect">
                <a:avLst/>
              </a:prstGeom>
              <a:noFill/>
              <a:ln w="19050">
                <a:solidFill>
                  <a:schemeClr val="accent2">
                    <a:lumMod val="75000"/>
                  </a:schemeClr>
                </a:solidFill>
              </a:ln>
            </p:spPr>
            <p:txBody>
              <a:bodyPr wrap="square">
                <a:spAutoFit/>
              </a:bodyPr>
              <a:lstStyle/>
              <a:p>
                <a:pPr algn="just"/>
                <a:r>
                  <a:rPr lang="es-ES" dirty="0"/>
                  <a:t>La varianza de la variable aleatoria </a:t>
                </a:r>
                <a14:m>
                  <m:oMath xmlns:m="http://schemas.openxmlformats.org/officeDocument/2006/math">
                    <m:r>
                      <a:rPr lang="es-ES" i="1" dirty="0" smtClean="0">
                        <a:latin typeface="Cambria Math" panose="02040503050406030204" pitchFamily="18" charset="0"/>
                      </a:rPr>
                      <m:t>𝑋</m:t>
                    </m:r>
                  </m:oMath>
                </a14:m>
                <a:r>
                  <a:rPr lang="es-ES" dirty="0"/>
                  <a:t> o varianza de la distribución de probabilidad de </a:t>
                </a:r>
                <a14:m>
                  <m:oMath xmlns:m="http://schemas.openxmlformats.org/officeDocument/2006/math">
                    <m:r>
                      <a:rPr lang="es-ES" i="1" dirty="0" smtClean="0">
                        <a:latin typeface="Cambria Math" panose="02040503050406030204" pitchFamily="18" charset="0"/>
                      </a:rPr>
                      <m:t>𝑋</m:t>
                    </m:r>
                  </m:oMath>
                </a14:m>
                <a:r>
                  <a:rPr lang="es-ES" dirty="0"/>
                  <a:t> se denota como </a:t>
                </a:r>
                <a14:m>
                  <m:oMath xmlns:m="http://schemas.openxmlformats.org/officeDocument/2006/math">
                    <m:r>
                      <a:rPr lang="es-ES" i="1" dirty="0" smtClean="0">
                        <a:latin typeface="Cambria Math" panose="02040503050406030204" pitchFamily="18" charset="0"/>
                      </a:rPr>
                      <m:t>𝑉𝑎𝑟</m:t>
                    </m:r>
                    <m:r>
                      <a:rPr lang="es-ES" i="1" dirty="0" smtClean="0">
                        <a:latin typeface="Cambria Math" panose="02040503050406030204" pitchFamily="18" charset="0"/>
                      </a:rPr>
                      <m:t>(</m:t>
                    </m:r>
                    <m:r>
                      <a:rPr lang="es-ES" i="1" dirty="0" smtClean="0">
                        <a:latin typeface="Cambria Math" panose="02040503050406030204" pitchFamily="18" charset="0"/>
                      </a:rPr>
                      <m:t>𝑋</m:t>
                    </m:r>
                    <m:r>
                      <a:rPr lang="es-ES" i="1" dirty="0" smtClean="0">
                        <a:latin typeface="Cambria Math" panose="02040503050406030204" pitchFamily="18" charset="0"/>
                      </a:rPr>
                      <m:t>)</m:t>
                    </m:r>
                  </m:oMath>
                </a14:m>
                <a:r>
                  <a:rPr lang="es-ES" dirty="0"/>
                  <a:t>, o con el símbolo </a:t>
                </a:r>
                <a14:m>
                  <m:oMath xmlns:m="http://schemas.openxmlformats.org/officeDocument/2006/math">
                    <m:sSub>
                      <m:sSubPr>
                        <m:ctrlPr>
                          <a:rPr lang="es-ES" i="1" dirty="0" smtClean="0">
                            <a:latin typeface="Cambria Math" panose="02040503050406030204" pitchFamily="18" charset="0"/>
                          </a:rPr>
                        </m:ctrlPr>
                      </m:sSubPr>
                      <m:e>
                        <m:sSup>
                          <m:sSupPr>
                            <m:ctrlPr>
                              <a:rPr lang="es-ES" i="1" dirty="0">
                                <a:latin typeface="Cambria Math" panose="02040503050406030204" pitchFamily="18" charset="0"/>
                              </a:rPr>
                            </m:ctrlPr>
                          </m:sSupPr>
                          <m:e>
                            <m:r>
                              <a:rPr lang="es-ES" i="1" dirty="0">
                                <a:latin typeface="Cambria Math" panose="02040503050406030204" pitchFamily="18" charset="0"/>
                              </a:rPr>
                              <m:t>𝜎</m:t>
                            </m:r>
                          </m:e>
                          <m:sup>
                            <m:r>
                              <a:rPr lang="es-ES" i="1" dirty="0">
                                <a:latin typeface="Cambria Math" panose="02040503050406030204" pitchFamily="18" charset="0"/>
                              </a:rPr>
                              <m:t>2</m:t>
                            </m:r>
                          </m:sup>
                        </m:sSup>
                      </m:e>
                      <m:sub>
                        <m:r>
                          <a:rPr lang="es-ES" b="0" i="1" dirty="0" smtClean="0">
                            <a:latin typeface="Cambria Math" panose="02040503050406030204" pitchFamily="18" charset="0"/>
                          </a:rPr>
                          <m:t>𝑋</m:t>
                        </m:r>
                      </m:sub>
                    </m:sSub>
                  </m:oMath>
                </a14:m>
                <a:r>
                  <a:rPr lang="es-ES" dirty="0"/>
                  <a:t>, o simplemente como </a:t>
                </a:r>
                <a14:m>
                  <m:oMath xmlns:m="http://schemas.openxmlformats.org/officeDocument/2006/math">
                    <m:sSup>
                      <m:sSupPr>
                        <m:ctrlPr>
                          <a:rPr lang="es-ES" i="1" dirty="0">
                            <a:latin typeface="Cambria Math" panose="02040503050406030204" pitchFamily="18" charset="0"/>
                          </a:rPr>
                        </m:ctrlPr>
                      </m:sSupPr>
                      <m:e>
                        <m:r>
                          <a:rPr lang="es-ES" i="1" dirty="0">
                            <a:latin typeface="Cambria Math" panose="02040503050406030204" pitchFamily="18" charset="0"/>
                          </a:rPr>
                          <m:t>𝜎</m:t>
                        </m:r>
                      </m:e>
                      <m:sup>
                        <m:r>
                          <a:rPr lang="es-ES" i="1" dirty="0">
                            <a:latin typeface="Cambria Math" panose="02040503050406030204" pitchFamily="18" charset="0"/>
                          </a:rPr>
                          <m:t>2</m:t>
                        </m:r>
                      </m:sup>
                    </m:sSup>
                  </m:oMath>
                </a14:m>
                <a:r>
                  <a:rPr lang="es-CO" dirty="0"/>
                  <a:t>.</a:t>
                </a:r>
              </a:p>
              <a:p>
                <a:pPr algn="just"/>
                <a:endParaRPr lang="es-CO" dirty="0"/>
              </a:p>
            </p:txBody>
          </p:sp>
        </mc:Choice>
        <mc:Fallback xmlns="">
          <p:sp>
            <p:nvSpPr>
              <p:cNvPr id="9" name="CuadroTexto 8">
                <a:extLst>
                  <a:ext uri="{FF2B5EF4-FFF2-40B4-BE49-F238E27FC236}">
                    <a16:creationId xmlns:a16="http://schemas.microsoft.com/office/drawing/2014/main" id="{EBC01E29-7CC2-236D-7341-8A990CF9C2A0}"/>
                  </a:ext>
                </a:extLst>
              </p:cNvPr>
              <p:cNvSpPr txBox="1">
                <a:spLocks noRot="1" noChangeAspect="1" noMove="1" noResize="1" noEditPoints="1" noAdjustHandles="1" noChangeArrowheads="1" noChangeShapeType="1" noTextEdit="1"/>
              </p:cNvSpPr>
              <p:nvPr/>
            </p:nvSpPr>
            <p:spPr>
              <a:xfrm>
                <a:off x="406403" y="741681"/>
                <a:ext cx="2685144" cy="2308324"/>
              </a:xfrm>
              <a:prstGeom prst="rect">
                <a:avLst/>
              </a:prstGeom>
              <a:blipFill>
                <a:blip r:embed="rId2"/>
                <a:stretch>
                  <a:fillRect l="-1806" t="-1312" r="-1354"/>
                </a:stretch>
              </a:blipFill>
              <a:ln w="19050">
                <a:solidFill>
                  <a:schemeClr val="accent2">
                    <a:lumMod val="75000"/>
                  </a:schemeClr>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6E092733-8E1B-F676-17F4-6A1D8B0E90CC}"/>
                  </a:ext>
                </a:extLst>
              </p:cNvPr>
              <p:cNvSpPr txBox="1"/>
              <p:nvPr/>
            </p:nvSpPr>
            <p:spPr>
              <a:xfrm>
                <a:off x="3164115" y="741681"/>
                <a:ext cx="4753427" cy="3139321"/>
              </a:xfrm>
              <a:prstGeom prst="rect">
                <a:avLst/>
              </a:prstGeom>
              <a:noFill/>
              <a:ln w="19050">
                <a:solidFill>
                  <a:schemeClr val="accent3">
                    <a:lumMod val="50000"/>
                  </a:schemeClr>
                </a:solidFill>
              </a:ln>
            </p:spPr>
            <p:txBody>
              <a:bodyPr wrap="square">
                <a:spAutoFit/>
              </a:bodyPr>
              <a:lstStyle/>
              <a:p>
                <a:pPr algn="just"/>
                <a:r>
                  <a:rPr lang="es-ES" dirty="0"/>
                  <a:t>Sea </a:t>
                </a:r>
                <a14:m>
                  <m:oMath xmlns:m="http://schemas.openxmlformats.org/officeDocument/2006/math">
                    <m:r>
                      <a:rPr lang="es-ES" i="1" dirty="0" smtClean="0">
                        <a:latin typeface="Cambria Math" panose="02040503050406030204" pitchFamily="18" charset="0"/>
                      </a:rPr>
                      <m:t>𝑋</m:t>
                    </m:r>
                  </m:oMath>
                </a14:m>
                <a:r>
                  <a:rPr lang="es-ES" dirty="0"/>
                  <a:t> una variable aleatoria con distribución de probabilidad </a:t>
                </a:r>
                <a14:m>
                  <m:oMath xmlns:m="http://schemas.openxmlformats.org/officeDocument/2006/math">
                    <m:r>
                      <a:rPr lang="es-ES" i="1" dirty="0" smtClean="0">
                        <a:latin typeface="Cambria Math" panose="02040503050406030204" pitchFamily="18" charset="0"/>
                      </a:rPr>
                      <m:t>𝑓</m:t>
                    </m:r>
                    <m:r>
                      <a:rPr lang="es-ES" i="1" dirty="0" smtClean="0">
                        <a:latin typeface="Cambria Math" panose="02040503050406030204" pitchFamily="18" charset="0"/>
                      </a:rPr>
                      <m:t>(</m:t>
                    </m:r>
                    <m:r>
                      <a:rPr lang="es-ES" i="1" dirty="0">
                        <a:latin typeface="Cambria Math" panose="02040503050406030204" pitchFamily="18" charset="0"/>
                      </a:rPr>
                      <m:t>𝑥</m:t>
                    </m:r>
                    <m:r>
                      <a:rPr lang="es-ES" i="1" dirty="0">
                        <a:latin typeface="Cambria Math" panose="02040503050406030204" pitchFamily="18" charset="0"/>
                      </a:rPr>
                      <m:t>)</m:t>
                    </m:r>
                  </m:oMath>
                </a14:m>
                <a:r>
                  <a:rPr lang="es-ES" dirty="0"/>
                  <a:t> y media </a:t>
                </a:r>
                <a14:m>
                  <m:oMath xmlns:m="http://schemas.openxmlformats.org/officeDocument/2006/math">
                    <m:r>
                      <a:rPr lang="es-ES" i="1" dirty="0" smtClean="0">
                        <a:latin typeface="Cambria Math" panose="02040503050406030204" pitchFamily="18" charset="0"/>
                      </a:rPr>
                      <m:t>𝜇</m:t>
                    </m:r>
                  </m:oMath>
                </a14:m>
                <a:r>
                  <a:rPr lang="es-ES" dirty="0"/>
                  <a:t>. La varianza de </a:t>
                </a:r>
                <a14:m>
                  <m:oMath xmlns:m="http://schemas.openxmlformats.org/officeDocument/2006/math">
                    <m:r>
                      <a:rPr lang="es-ES" i="1" dirty="0" smtClean="0">
                        <a:latin typeface="Cambria Math" panose="02040503050406030204" pitchFamily="18" charset="0"/>
                      </a:rPr>
                      <m:t>𝑋</m:t>
                    </m:r>
                  </m:oMath>
                </a14:m>
                <a:r>
                  <a:rPr lang="es-ES" dirty="0"/>
                  <a:t> es:</a:t>
                </a:r>
              </a:p>
              <a:p>
                <a:pPr algn="just"/>
                <a:endParaRPr lang="es-ES" dirty="0"/>
              </a:p>
              <a:p>
                <a:pPr algn="just"/>
                <a:endParaRPr lang="es-ES" dirty="0"/>
              </a:p>
              <a:p>
                <a:pPr algn="just"/>
                <a:endParaRPr lang="es-ES" dirty="0"/>
              </a:p>
              <a:p>
                <a:pPr algn="just"/>
                <a:endParaRPr lang="es-ES" dirty="0"/>
              </a:p>
              <a:p>
                <a:pPr algn="just"/>
                <a:endParaRPr lang="es-ES" dirty="0"/>
              </a:p>
              <a:p>
                <a:pPr algn="just"/>
                <a:r>
                  <a:rPr lang="es-ES" dirty="0"/>
                  <a:t>Donde </a:t>
                </a:r>
                <a14:m>
                  <m:oMath xmlns:m="http://schemas.openxmlformats.org/officeDocument/2006/math">
                    <m:r>
                      <a:rPr lang="es-ES" i="1" dirty="0" smtClean="0">
                        <a:latin typeface="Cambria Math" panose="02040503050406030204" pitchFamily="18" charset="0"/>
                      </a:rPr>
                      <m:t>𝑋</m:t>
                    </m:r>
                  </m:oMath>
                </a14:m>
                <a:r>
                  <a:rPr lang="es-ES" dirty="0"/>
                  <a:t> es la variable aleatoria y </a:t>
                </a:r>
                <a14:m>
                  <m:oMath xmlns:m="http://schemas.openxmlformats.org/officeDocument/2006/math">
                    <m:r>
                      <a:rPr lang="es-ES" sz="1800" i="1" smtClean="0">
                        <a:solidFill>
                          <a:schemeClr val="tx1">
                            <a:lumMod val="95000"/>
                            <a:lumOff val="5000"/>
                          </a:schemeClr>
                        </a:solidFill>
                        <a:latin typeface="Cambria Math" panose="02040503050406030204" pitchFamily="18" charset="0"/>
                        <a:ea typeface="Cambria Math" panose="02040503050406030204" pitchFamily="18" charset="0"/>
                      </a:rPr>
                      <m:t>𝜇</m:t>
                    </m:r>
                  </m:oMath>
                </a14:m>
                <a:r>
                  <a:rPr lang="es-ES" dirty="0"/>
                  <a:t> la media de la distribución y </a:t>
                </a:r>
                <a14:m>
                  <m:oMath xmlns:m="http://schemas.openxmlformats.org/officeDocument/2006/math">
                    <m:r>
                      <a:rPr lang="es-ES" i="1" dirty="0" smtClean="0">
                        <a:latin typeface="Cambria Math" panose="02040503050406030204" pitchFamily="18" charset="0"/>
                      </a:rPr>
                      <m:t>𝑓</m:t>
                    </m:r>
                    <m:r>
                      <a:rPr lang="es-ES" i="1" dirty="0" smtClean="0">
                        <a:latin typeface="Cambria Math" panose="02040503050406030204" pitchFamily="18" charset="0"/>
                      </a:rPr>
                      <m:t>(</m:t>
                    </m:r>
                    <m:r>
                      <a:rPr lang="es-ES" i="1" dirty="0" smtClean="0">
                        <a:latin typeface="Cambria Math" panose="02040503050406030204" pitchFamily="18" charset="0"/>
                      </a:rPr>
                      <m:t>𝑥</m:t>
                    </m:r>
                    <m:r>
                      <a:rPr lang="es-ES" i="1" dirty="0" smtClean="0">
                        <a:latin typeface="Cambria Math" panose="02040503050406030204" pitchFamily="18" charset="0"/>
                      </a:rPr>
                      <m:t>)</m:t>
                    </m:r>
                  </m:oMath>
                </a14:m>
                <a:r>
                  <a:rPr lang="es-ES" dirty="0"/>
                  <a:t> es la función de distribución.</a:t>
                </a:r>
              </a:p>
            </p:txBody>
          </p:sp>
        </mc:Choice>
        <mc:Fallback xmlns="">
          <p:sp>
            <p:nvSpPr>
              <p:cNvPr id="11" name="CuadroTexto 10">
                <a:extLst>
                  <a:ext uri="{FF2B5EF4-FFF2-40B4-BE49-F238E27FC236}">
                    <a16:creationId xmlns:a16="http://schemas.microsoft.com/office/drawing/2014/main" id="{6E092733-8E1B-F676-17F4-6A1D8B0E90CC}"/>
                  </a:ext>
                </a:extLst>
              </p:cNvPr>
              <p:cNvSpPr txBox="1">
                <a:spLocks noRot="1" noChangeAspect="1" noMove="1" noResize="1" noEditPoints="1" noAdjustHandles="1" noChangeArrowheads="1" noChangeShapeType="1" noTextEdit="1"/>
              </p:cNvSpPr>
              <p:nvPr/>
            </p:nvSpPr>
            <p:spPr>
              <a:xfrm>
                <a:off x="3164115" y="741681"/>
                <a:ext cx="4753427" cy="3139321"/>
              </a:xfrm>
              <a:prstGeom prst="rect">
                <a:avLst/>
              </a:prstGeom>
              <a:blipFill>
                <a:blip r:embed="rId3"/>
                <a:stretch>
                  <a:fillRect l="-894" t="-965" r="-894" b="-1737"/>
                </a:stretch>
              </a:blipFill>
              <a:ln w="19050">
                <a:solidFill>
                  <a:schemeClr val="accent3">
                    <a:lumMod val="50000"/>
                  </a:schemeClr>
                </a:solidFill>
              </a:ln>
            </p:spPr>
            <p:txBody>
              <a:bodyPr/>
              <a:lstStyle/>
              <a:p>
                <a:r>
                  <a:rPr lang="es-CO">
                    <a:noFill/>
                  </a:rPr>
                  <a:t> </a:t>
                </a:r>
              </a:p>
            </p:txBody>
          </p:sp>
        </mc:Fallback>
      </mc:AlternateContent>
      <p:pic>
        <p:nvPicPr>
          <p:cNvPr id="13" name="Imagen 12">
            <a:extLst>
              <a:ext uri="{FF2B5EF4-FFF2-40B4-BE49-F238E27FC236}">
                <a16:creationId xmlns:a16="http://schemas.microsoft.com/office/drawing/2014/main" id="{D784CA9B-3B51-9EB3-F3FB-5AA02F3C7090}"/>
              </a:ext>
            </a:extLst>
          </p:cNvPr>
          <p:cNvPicPr>
            <a:picLocks noChangeAspect="1"/>
          </p:cNvPicPr>
          <p:nvPr/>
        </p:nvPicPr>
        <p:blipFill>
          <a:blip r:embed="rId4"/>
          <a:stretch>
            <a:fillRect/>
          </a:stretch>
        </p:blipFill>
        <p:spPr>
          <a:xfrm>
            <a:off x="3178630" y="1827403"/>
            <a:ext cx="4680859" cy="480440"/>
          </a:xfrm>
          <a:prstGeom prst="rect">
            <a:avLst/>
          </a:prstGeom>
        </p:spPr>
      </p:pic>
      <p:pic>
        <p:nvPicPr>
          <p:cNvPr id="15" name="Imagen 14">
            <a:extLst>
              <a:ext uri="{FF2B5EF4-FFF2-40B4-BE49-F238E27FC236}">
                <a16:creationId xmlns:a16="http://schemas.microsoft.com/office/drawing/2014/main" id="{0467C6F3-2654-67D5-4719-8E5BD8EF899A}"/>
              </a:ext>
            </a:extLst>
          </p:cNvPr>
          <p:cNvPicPr>
            <a:picLocks noChangeAspect="1"/>
          </p:cNvPicPr>
          <p:nvPr/>
        </p:nvPicPr>
        <p:blipFill>
          <a:blip r:embed="rId5"/>
          <a:stretch>
            <a:fillRect/>
          </a:stretch>
        </p:blipFill>
        <p:spPr>
          <a:xfrm>
            <a:off x="3185887" y="2275710"/>
            <a:ext cx="4680858" cy="468737"/>
          </a:xfrm>
          <a:prstGeom prst="rect">
            <a:avLst/>
          </a:prstGeom>
        </p:spPr>
      </p:pic>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BB3FDBAC-C514-C85C-41C5-4C220FCC6547}"/>
                  </a:ext>
                </a:extLst>
              </p:cNvPr>
              <p:cNvSpPr txBox="1"/>
              <p:nvPr/>
            </p:nvSpPr>
            <p:spPr>
              <a:xfrm>
                <a:off x="333829" y="3112434"/>
                <a:ext cx="2794002" cy="923330"/>
              </a:xfrm>
              <a:prstGeom prst="rect">
                <a:avLst/>
              </a:prstGeom>
              <a:noFill/>
            </p:spPr>
            <p:txBody>
              <a:bodyPr wrap="square">
                <a:spAutoFit/>
              </a:bodyPr>
              <a:lstStyle/>
              <a:p>
                <a:pPr algn="just"/>
                <a:r>
                  <a:rPr lang="es-ES" dirty="0"/>
                  <a:t>La raíz cuadrada positiva de la varianza, </a:t>
                </a:r>
                <a14:m>
                  <m:oMath xmlns:m="http://schemas.openxmlformats.org/officeDocument/2006/math">
                    <m:r>
                      <a:rPr lang="es-ES" i="1" dirty="0" smtClean="0">
                        <a:latin typeface="Cambria Math" panose="02040503050406030204" pitchFamily="18" charset="0"/>
                      </a:rPr>
                      <m:t>𝜎</m:t>
                    </m:r>
                  </m:oMath>
                </a14:m>
                <a:r>
                  <a:rPr lang="es-ES" dirty="0"/>
                  <a:t>, se llama desviación estándar de </a:t>
                </a:r>
                <a14:m>
                  <m:oMath xmlns:m="http://schemas.openxmlformats.org/officeDocument/2006/math">
                    <m:r>
                      <a:rPr lang="es-ES" i="1" dirty="0" smtClean="0">
                        <a:latin typeface="Cambria Math" panose="02040503050406030204" pitchFamily="18" charset="0"/>
                      </a:rPr>
                      <m:t>𝑋</m:t>
                    </m:r>
                  </m:oMath>
                </a14:m>
                <a:r>
                  <a:rPr lang="es-ES" dirty="0"/>
                  <a:t>.</a:t>
                </a:r>
                <a:endParaRPr lang="es-CO" dirty="0"/>
              </a:p>
            </p:txBody>
          </p:sp>
        </mc:Choice>
        <mc:Fallback xmlns="">
          <p:sp>
            <p:nvSpPr>
              <p:cNvPr id="17" name="CuadroTexto 16">
                <a:extLst>
                  <a:ext uri="{FF2B5EF4-FFF2-40B4-BE49-F238E27FC236}">
                    <a16:creationId xmlns:a16="http://schemas.microsoft.com/office/drawing/2014/main" id="{BB3FDBAC-C514-C85C-41C5-4C220FCC6547}"/>
                  </a:ext>
                </a:extLst>
              </p:cNvPr>
              <p:cNvSpPr txBox="1">
                <a:spLocks noRot="1" noChangeAspect="1" noMove="1" noResize="1" noEditPoints="1" noAdjustHandles="1" noChangeArrowheads="1" noChangeShapeType="1" noTextEdit="1"/>
              </p:cNvSpPr>
              <p:nvPr/>
            </p:nvSpPr>
            <p:spPr>
              <a:xfrm>
                <a:off x="333829" y="3112434"/>
                <a:ext cx="2794002" cy="923330"/>
              </a:xfrm>
              <a:prstGeom prst="rect">
                <a:avLst/>
              </a:prstGeom>
              <a:blipFill>
                <a:blip r:embed="rId6"/>
                <a:stretch>
                  <a:fillRect l="-1965" t="-3974" r="-1747" b="-9934"/>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Rectángulo 18">
                <a:extLst>
                  <a:ext uri="{FF2B5EF4-FFF2-40B4-BE49-F238E27FC236}">
                    <a16:creationId xmlns:a16="http://schemas.microsoft.com/office/drawing/2014/main" id="{8353E121-BF5A-1A43-3F20-24E14C3A97B6}"/>
                  </a:ext>
                </a:extLst>
              </p:cNvPr>
              <p:cNvSpPr/>
              <p:nvPr/>
            </p:nvSpPr>
            <p:spPr>
              <a:xfrm>
                <a:off x="-720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Varianza de variable aleatoria (</a:t>
                </a:r>
                <a14:m>
                  <m:oMath xmlns:m="http://schemas.openxmlformats.org/officeDocument/2006/math">
                    <m:sSup>
                      <m:sSupPr>
                        <m:ctrlPr>
                          <a:rPr lang="es-ES" sz="3200" i="1" smtClean="0">
                            <a:solidFill>
                              <a:schemeClr val="tx1">
                                <a:lumMod val="95000"/>
                                <a:lumOff val="5000"/>
                              </a:schemeClr>
                            </a:solidFill>
                            <a:latin typeface="Cambria Math" panose="02040503050406030204" pitchFamily="18" charset="0"/>
                            <a:ea typeface="Cambria Math" panose="02040503050406030204" pitchFamily="18" charset="0"/>
                          </a:rPr>
                        </m:ctrlPr>
                      </m:sSup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𝜎</m:t>
                        </m:r>
                      </m:e>
                      <m:sup>
                        <m:r>
                          <a:rPr lang="es-ES" sz="3200" b="0" i="1" smtClean="0">
                            <a:solidFill>
                              <a:schemeClr val="tx1">
                                <a:lumMod val="95000"/>
                                <a:lumOff val="5000"/>
                              </a:schemeClr>
                            </a:solidFill>
                            <a:latin typeface="Cambria Math" panose="02040503050406030204" pitchFamily="18" charset="0"/>
                            <a:ea typeface="Cambria Math" panose="02040503050406030204" pitchFamily="18" charset="0"/>
                          </a:rPr>
                          <m:t>2</m:t>
                        </m:r>
                      </m:sup>
                    </m:sSup>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19" name="Rectángulo 18">
                <a:extLst>
                  <a:ext uri="{FF2B5EF4-FFF2-40B4-BE49-F238E27FC236}">
                    <a16:creationId xmlns:a16="http://schemas.microsoft.com/office/drawing/2014/main" id="{8353E121-BF5A-1A43-3F20-24E14C3A97B6}"/>
                  </a:ext>
                </a:extLst>
              </p:cNvPr>
              <p:cNvSpPr>
                <a:spLocks noRot="1" noChangeAspect="1" noMove="1" noResize="1" noEditPoints="1" noAdjustHandles="1" noChangeArrowheads="1" noChangeShapeType="1" noTextEdit="1"/>
              </p:cNvSpPr>
              <p:nvPr/>
            </p:nvSpPr>
            <p:spPr>
              <a:xfrm>
                <a:off x="-7200" y="0"/>
                <a:ext cx="8071201" cy="432000"/>
              </a:xfrm>
              <a:prstGeom prst="rect">
                <a:avLst/>
              </a:prstGeom>
              <a:blipFill>
                <a:blip r:embed="rId7"/>
                <a:stretch>
                  <a:fillRect/>
                </a:stretch>
              </a:blipFill>
              <a:ln>
                <a:solidFill>
                  <a:schemeClr val="tx1"/>
                </a:solidFill>
              </a:ln>
            </p:spPr>
            <p:txBody>
              <a:bodyPr/>
              <a:lstStyle/>
              <a:p>
                <a:r>
                  <a:rPr lang="es-CO">
                    <a:noFill/>
                  </a:rPr>
                  <a:t> </a:t>
                </a:r>
              </a:p>
            </p:txBody>
          </p:sp>
        </mc:Fallback>
      </mc:AlternateContent>
    </p:spTree>
    <p:extLst>
      <p:ext uri="{BB962C8B-B14F-4D97-AF65-F5344CB8AC3E}">
        <p14:creationId xmlns:p14="http://schemas.microsoft.com/office/powerpoint/2010/main" val="317762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6F76718-898E-C48E-C90B-AB6548325380}"/>
              </a:ext>
            </a:extLst>
          </p:cNvPr>
          <p:cNvSpPr txBox="1"/>
          <p:nvPr/>
        </p:nvSpPr>
        <p:spPr>
          <a:xfrm>
            <a:off x="384850" y="609560"/>
            <a:ext cx="7547429" cy="923330"/>
          </a:xfrm>
          <a:prstGeom prst="rect">
            <a:avLst/>
          </a:prstGeom>
          <a:noFill/>
        </p:spPr>
        <p:txBody>
          <a:bodyPr wrap="square">
            <a:spAutoFit/>
          </a:bodyPr>
          <a:lstStyle/>
          <a:p>
            <a:pPr algn="just"/>
            <a:r>
              <a:rPr lang="es-ES" dirty="0">
                <a:latin typeface="Times New Roman" panose="02020603050405020304" pitchFamily="18" charset="0"/>
                <a:cs typeface="Times New Roman" panose="02020603050405020304" pitchFamily="18" charset="0"/>
              </a:rPr>
              <a:t>Suponga que la variable aleatoria X representa el número de automóviles que se utilizan con propósitos de negocios oficiales en un día de trabajo dado. La distribución de probabilidad</a:t>
            </a:r>
            <a:endParaRPr lang="es-CO"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B47BAF54-BA9B-4568-8A3C-F16B5E994B13}"/>
              </a:ext>
            </a:extLst>
          </p:cNvPr>
          <p:cNvPicPr>
            <a:picLocks noChangeAspect="1"/>
          </p:cNvPicPr>
          <p:nvPr/>
        </p:nvPicPr>
        <p:blipFill>
          <a:blip r:embed="rId2"/>
          <a:stretch>
            <a:fillRect/>
          </a:stretch>
        </p:blipFill>
        <p:spPr>
          <a:xfrm>
            <a:off x="678430" y="1742278"/>
            <a:ext cx="1928711" cy="437174"/>
          </a:xfrm>
          <a:prstGeom prst="rect">
            <a:avLst/>
          </a:prstGeom>
        </p:spPr>
      </p:pic>
      <p:sp>
        <p:nvSpPr>
          <p:cNvPr id="4" name="Rectángulo 3">
            <a:extLst>
              <a:ext uri="{FF2B5EF4-FFF2-40B4-BE49-F238E27FC236}">
                <a16:creationId xmlns:a16="http://schemas.microsoft.com/office/drawing/2014/main" id="{92A2ACEA-C708-499B-8787-04F05D953B6C}"/>
              </a:ext>
            </a:extLst>
          </p:cNvPr>
          <p:cNvSpPr/>
          <p:nvPr/>
        </p:nvSpPr>
        <p:spPr>
          <a:xfrm>
            <a:off x="4946278" y="1287528"/>
            <a:ext cx="1439818" cy="300082"/>
          </a:xfrm>
          <a:prstGeom prst="rect">
            <a:avLst/>
          </a:prstGeom>
        </p:spPr>
        <p:txBody>
          <a:bodyPr wrap="none">
            <a:spAutoFit/>
          </a:bodyPr>
          <a:lstStyle/>
          <a:p>
            <a:r>
              <a:rPr lang="es-MX" sz="1350" dirty="0">
                <a:latin typeface="Times New Roman" panose="02020603050405020304" pitchFamily="18" charset="0"/>
                <a:cs typeface="Times New Roman" panose="02020603050405020304" pitchFamily="18" charset="0"/>
              </a:rPr>
              <a:t>Para la empresa B</a:t>
            </a:r>
            <a:endParaRPr lang="es-CO" sz="1350"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AFBE81BE-74A8-4BC4-A6E0-67A8D2C51126}"/>
              </a:ext>
            </a:extLst>
          </p:cNvPr>
          <p:cNvPicPr>
            <a:picLocks noChangeAspect="1"/>
          </p:cNvPicPr>
          <p:nvPr/>
        </p:nvPicPr>
        <p:blipFill>
          <a:blip r:embed="rId3"/>
          <a:stretch>
            <a:fillRect/>
          </a:stretch>
        </p:blipFill>
        <p:spPr>
          <a:xfrm>
            <a:off x="4477543" y="1603778"/>
            <a:ext cx="2843021" cy="564619"/>
          </a:xfrm>
          <a:prstGeom prst="rect">
            <a:avLst/>
          </a:prstGeom>
        </p:spPr>
      </p:pic>
      <p:sp>
        <p:nvSpPr>
          <p:cNvPr id="7" name="Rectángulo 6">
            <a:extLst>
              <a:ext uri="{FF2B5EF4-FFF2-40B4-BE49-F238E27FC236}">
                <a16:creationId xmlns:a16="http://schemas.microsoft.com/office/drawing/2014/main" id="{C2660260-5F73-4C0F-AE2E-6A4A8ACEF5F7}"/>
              </a:ext>
            </a:extLst>
          </p:cNvPr>
          <p:cNvSpPr/>
          <p:nvPr/>
        </p:nvSpPr>
        <p:spPr>
          <a:xfrm>
            <a:off x="843424" y="1465279"/>
            <a:ext cx="1473609" cy="300082"/>
          </a:xfrm>
          <a:prstGeom prst="rect">
            <a:avLst/>
          </a:prstGeom>
        </p:spPr>
        <p:txBody>
          <a:bodyPr wrap="none">
            <a:spAutoFit/>
          </a:bodyPr>
          <a:lstStyle/>
          <a:p>
            <a:r>
              <a:rPr lang="es-ES" sz="1350" dirty="0">
                <a:latin typeface="Times New Roman" panose="02020603050405020304" pitchFamily="18" charset="0"/>
                <a:cs typeface="Times New Roman" panose="02020603050405020304" pitchFamily="18" charset="0"/>
              </a:rPr>
              <a:t>Para la empresa A </a:t>
            </a:r>
            <a:endParaRPr lang="es-CO" sz="135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E07CEDEE-0B4F-4EF6-9C97-BFC019DF330D}"/>
                  </a:ext>
                </a:extLst>
              </p:cNvPr>
              <p:cNvSpPr/>
              <p:nvPr/>
            </p:nvSpPr>
            <p:spPr>
              <a:xfrm>
                <a:off x="-7199"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 de varianza de variable aleatoria (</a:t>
                </a:r>
                <a14:m>
                  <m:oMath xmlns:m="http://schemas.openxmlformats.org/officeDocument/2006/math">
                    <m:sSup>
                      <m:sSupPr>
                        <m:ctrlPr>
                          <a:rPr lang="es-ES" sz="3200" i="1">
                            <a:solidFill>
                              <a:schemeClr val="tx1">
                                <a:lumMod val="95000"/>
                                <a:lumOff val="5000"/>
                              </a:schemeClr>
                            </a:solidFill>
                            <a:latin typeface="Cambria Math" panose="02040503050406030204" pitchFamily="18" charset="0"/>
                            <a:ea typeface="Cambria Math" panose="02040503050406030204" pitchFamily="18" charset="0"/>
                          </a:rPr>
                        </m:ctrlPr>
                      </m:sSup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𝜎</m:t>
                        </m:r>
                      </m:e>
                      <m:sup>
                        <m:r>
                          <a:rPr lang="es-ES" sz="3200" i="1">
                            <a:solidFill>
                              <a:schemeClr val="tx1">
                                <a:lumMod val="95000"/>
                                <a:lumOff val="5000"/>
                              </a:schemeClr>
                            </a:solidFill>
                            <a:latin typeface="Cambria Math" panose="02040503050406030204" pitchFamily="18" charset="0"/>
                            <a:ea typeface="Cambria Math" panose="02040503050406030204" pitchFamily="18" charset="0"/>
                          </a:rPr>
                          <m:t>2</m:t>
                        </m:r>
                      </m:sup>
                    </m:sSup>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8" name="Rectángulo 7">
                <a:extLst>
                  <a:ext uri="{FF2B5EF4-FFF2-40B4-BE49-F238E27FC236}">
                    <a16:creationId xmlns:a16="http://schemas.microsoft.com/office/drawing/2014/main" id="{E07CEDEE-0B4F-4EF6-9C97-BFC019DF330D}"/>
                  </a:ext>
                </a:extLst>
              </p:cNvPr>
              <p:cNvSpPr>
                <a:spLocks noRot="1" noChangeAspect="1" noMove="1" noResize="1" noEditPoints="1" noAdjustHandles="1" noChangeArrowheads="1" noChangeShapeType="1" noTextEdit="1"/>
              </p:cNvSpPr>
              <p:nvPr/>
            </p:nvSpPr>
            <p:spPr>
              <a:xfrm>
                <a:off x="-7199" y="0"/>
                <a:ext cx="8071201" cy="432000"/>
              </a:xfrm>
              <a:prstGeom prst="rect">
                <a:avLst/>
              </a:prstGeom>
              <a:blipFill>
                <a:blip r:embed="rId4"/>
                <a:stretch>
                  <a:fillRect/>
                </a:stretch>
              </a:blipFill>
              <a:ln>
                <a:solidFill>
                  <a:schemeClr val="tx1"/>
                </a:solidFill>
              </a:ln>
            </p:spPr>
            <p:txBody>
              <a:bodyPr/>
              <a:lstStyle/>
              <a:p>
                <a:r>
                  <a:rPr lang="es-CO">
                    <a:noFill/>
                  </a:rPr>
                  <a:t> </a:t>
                </a:r>
              </a:p>
            </p:txBody>
          </p:sp>
        </mc:Fallback>
      </mc:AlternateContent>
      <p:sp>
        <p:nvSpPr>
          <p:cNvPr id="9" name="Rectángulo 8">
            <a:extLst>
              <a:ext uri="{FF2B5EF4-FFF2-40B4-BE49-F238E27FC236}">
                <a16:creationId xmlns:a16="http://schemas.microsoft.com/office/drawing/2014/main" id="{25B9F5A7-EBD5-43ED-9DBD-1FD0BC572479}"/>
              </a:ext>
            </a:extLst>
          </p:cNvPr>
          <p:cNvSpPr/>
          <p:nvPr/>
        </p:nvSpPr>
        <p:spPr>
          <a:xfrm>
            <a:off x="453006" y="2329377"/>
            <a:ext cx="7610996" cy="646331"/>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Demuestre que la varianza de la distribución de probabilidad para la empresa B es mayor que la de la empresa A.</a:t>
            </a:r>
            <a:endParaRPr lang="es-CO" dirty="0">
              <a:latin typeface="Times New Roman" panose="02020603050405020304" pitchFamily="18" charset="0"/>
              <a:cs typeface="Times New Roman" panose="02020603050405020304" pitchFamily="18" charset="0"/>
            </a:endParaRPr>
          </a:p>
        </p:txBody>
      </p:sp>
      <p:sp>
        <p:nvSpPr>
          <p:cNvPr id="10" name="Rectángulo 9">
            <a:extLst>
              <a:ext uri="{FF2B5EF4-FFF2-40B4-BE49-F238E27FC236}">
                <a16:creationId xmlns:a16="http://schemas.microsoft.com/office/drawing/2014/main" id="{5B3FCC17-F5AE-4B65-8000-99D711ECB792}"/>
              </a:ext>
            </a:extLst>
          </p:cNvPr>
          <p:cNvSpPr/>
          <p:nvPr/>
        </p:nvSpPr>
        <p:spPr>
          <a:xfrm>
            <a:off x="453005" y="3051974"/>
            <a:ext cx="3474156" cy="369332"/>
          </a:xfrm>
          <a:prstGeom prst="rect">
            <a:avLst/>
          </a:prstGeom>
        </p:spPr>
        <p:txBody>
          <a:bodyPr wrap="none">
            <a:spAutoFit/>
          </a:bodyPr>
          <a:lstStyle/>
          <a:p>
            <a:r>
              <a:rPr lang="es-CO" dirty="0">
                <a:latin typeface="Times New Roman" panose="02020603050405020304" pitchFamily="18" charset="0"/>
                <a:cs typeface="Times New Roman" panose="02020603050405020304" pitchFamily="18" charset="0"/>
              </a:rPr>
              <a:t>Para la empresa A encontramos que</a:t>
            </a:r>
          </a:p>
        </p:txBody>
      </p:sp>
      <p:pic>
        <p:nvPicPr>
          <p:cNvPr id="11" name="Imagen 10">
            <a:extLst>
              <a:ext uri="{FF2B5EF4-FFF2-40B4-BE49-F238E27FC236}">
                <a16:creationId xmlns:a16="http://schemas.microsoft.com/office/drawing/2014/main" id="{01E39105-29C0-40A4-82CB-955521C64609}"/>
              </a:ext>
            </a:extLst>
          </p:cNvPr>
          <p:cNvPicPr>
            <a:picLocks noChangeAspect="1"/>
          </p:cNvPicPr>
          <p:nvPr/>
        </p:nvPicPr>
        <p:blipFill>
          <a:blip r:embed="rId5"/>
          <a:stretch>
            <a:fillRect/>
          </a:stretch>
        </p:blipFill>
        <p:spPr>
          <a:xfrm>
            <a:off x="3852464" y="3102549"/>
            <a:ext cx="1250156" cy="278606"/>
          </a:xfrm>
          <a:prstGeom prst="rect">
            <a:avLst/>
          </a:prstGeom>
        </p:spPr>
      </p:pic>
      <p:pic>
        <p:nvPicPr>
          <p:cNvPr id="12" name="Imagen 11">
            <a:extLst>
              <a:ext uri="{FF2B5EF4-FFF2-40B4-BE49-F238E27FC236}">
                <a16:creationId xmlns:a16="http://schemas.microsoft.com/office/drawing/2014/main" id="{551ADF6B-C5A5-4620-B665-1CF304C74A37}"/>
              </a:ext>
            </a:extLst>
          </p:cNvPr>
          <p:cNvPicPr>
            <a:picLocks noChangeAspect="1"/>
          </p:cNvPicPr>
          <p:nvPr/>
        </p:nvPicPr>
        <p:blipFill>
          <a:blip r:embed="rId6"/>
          <a:stretch>
            <a:fillRect/>
          </a:stretch>
        </p:blipFill>
        <p:spPr>
          <a:xfrm>
            <a:off x="5102620" y="3092938"/>
            <a:ext cx="700088" cy="264319"/>
          </a:xfrm>
          <a:prstGeom prst="rect">
            <a:avLst/>
          </a:prstGeom>
        </p:spPr>
      </p:pic>
      <p:pic>
        <p:nvPicPr>
          <p:cNvPr id="13" name="Imagen 12">
            <a:extLst>
              <a:ext uri="{FF2B5EF4-FFF2-40B4-BE49-F238E27FC236}">
                <a16:creationId xmlns:a16="http://schemas.microsoft.com/office/drawing/2014/main" id="{BE9F0096-374C-4F5B-AD01-CF4FE0AC43D0}"/>
              </a:ext>
            </a:extLst>
          </p:cNvPr>
          <p:cNvPicPr>
            <a:picLocks noChangeAspect="1"/>
          </p:cNvPicPr>
          <p:nvPr/>
        </p:nvPicPr>
        <p:blipFill>
          <a:blip r:embed="rId7"/>
          <a:stretch>
            <a:fillRect/>
          </a:stretch>
        </p:blipFill>
        <p:spPr>
          <a:xfrm>
            <a:off x="5802707" y="3051974"/>
            <a:ext cx="857250" cy="307181"/>
          </a:xfrm>
          <a:prstGeom prst="rect">
            <a:avLst/>
          </a:prstGeom>
        </p:spPr>
      </p:pic>
      <p:pic>
        <p:nvPicPr>
          <p:cNvPr id="14" name="Imagen 13">
            <a:extLst>
              <a:ext uri="{FF2B5EF4-FFF2-40B4-BE49-F238E27FC236}">
                <a16:creationId xmlns:a16="http://schemas.microsoft.com/office/drawing/2014/main" id="{FD100740-059E-47C3-BBFB-5EED05D87647}"/>
              </a:ext>
            </a:extLst>
          </p:cNvPr>
          <p:cNvPicPr>
            <a:picLocks noChangeAspect="1"/>
          </p:cNvPicPr>
          <p:nvPr/>
        </p:nvPicPr>
        <p:blipFill>
          <a:blip r:embed="rId8"/>
          <a:stretch>
            <a:fillRect/>
          </a:stretch>
        </p:blipFill>
        <p:spPr>
          <a:xfrm>
            <a:off x="6634954" y="3025234"/>
            <a:ext cx="835819" cy="271463"/>
          </a:xfrm>
          <a:prstGeom prst="rect">
            <a:avLst/>
          </a:prstGeom>
        </p:spPr>
      </p:pic>
      <p:pic>
        <p:nvPicPr>
          <p:cNvPr id="15" name="Imagen 14">
            <a:extLst>
              <a:ext uri="{FF2B5EF4-FFF2-40B4-BE49-F238E27FC236}">
                <a16:creationId xmlns:a16="http://schemas.microsoft.com/office/drawing/2014/main" id="{28A038FE-1F2E-426F-8FF4-55267C3D6768}"/>
              </a:ext>
            </a:extLst>
          </p:cNvPr>
          <p:cNvPicPr>
            <a:picLocks noChangeAspect="1"/>
          </p:cNvPicPr>
          <p:nvPr/>
        </p:nvPicPr>
        <p:blipFill>
          <a:blip r:embed="rId9"/>
          <a:stretch>
            <a:fillRect/>
          </a:stretch>
        </p:blipFill>
        <p:spPr>
          <a:xfrm>
            <a:off x="7471529" y="3044026"/>
            <a:ext cx="571500" cy="292894"/>
          </a:xfrm>
          <a:prstGeom prst="rect">
            <a:avLst/>
          </a:prstGeom>
        </p:spPr>
      </p:pic>
      <p:pic>
        <p:nvPicPr>
          <p:cNvPr id="30" name="Imagen 29">
            <a:extLst>
              <a:ext uri="{FF2B5EF4-FFF2-40B4-BE49-F238E27FC236}">
                <a16:creationId xmlns:a16="http://schemas.microsoft.com/office/drawing/2014/main" id="{A4263F53-77EB-4DB1-8324-6121C94ECA21}"/>
              </a:ext>
            </a:extLst>
          </p:cNvPr>
          <p:cNvPicPr>
            <a:picLocks noChangeAspect="1"/>
          </p:cNvPicPr>
          <p:nvPr/>
        </p:nvPicPr>
        <p:blipFill>
          <a:blip r:embed="rId10"/>
          <a:stretch>
            <a:fillRect/>
          </a:stretch>
        </p:blipFill>
        <p:spPr>
          <a:xfrm>
            <a:off x="498101" y="3595455"/>
            <a:ext cx="5743309" cy="768740"/>
          </a:xfrm>
          <a:prstGeom prst="rect">
            <a:avLst/>
          </a:prstGeom>
        </p:spPr>
      </p:pic>
    </p:spTree>
    <p:extLst>
      <p:ext uri="{BB962C8B-B14F-4D97-AF65-F5344CB8AC3E}">
        <p14:creationId xmlns:p14="http://schemas.microsoft.com/office/powerpoint/2010/main" val="268026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11FE245-B4DE-496F-94E2-72867E95F8C6}"/>
              </a:ext>
            </a:extLst>
          </p:cNvPr>
          <p:cNvSpPr/>
          <p:nvPr/>
        </p:nvSpPr>
        <p:spPr>
          <a:xfrm>
            <a:off x="404826" y="1296216"/>
            <a:ext cx="944426" cy="300082"/>
          </a:xfrm>
          <a:prstGeom prst="rect">
            <a:avLst/>
          </a:prstGeom>
        </p:spPr>
        <p:txBody>
          <a:bodyPr wrap="none">
            <a:spAutoFit/>
          </a:bodyPr>
          <a:lstStyle/>
          <a:p>
            <a:r>
              <a:rPr lang="es-CO" sz="1350" dirty="0">
                <a:latin typeface="Times New Roman" panose="02020603050405020304" pitchFamily="18" charset="0"/>
                <a:cs typeface="Times New Roman" panose="02020603050405020304" pitchFamily="18" charset="0"/>
              </a:rPr>
              <a:t>y entonces</a:t>
            </a:r>
          </a:p>
        </p:txBody>
      </p:sp>
      <p:pic>
        <p:nvPicPr>
          <p:cNvPr id="5" name="Imagen 4">
            <a:extLst>
              <a:ext uri="{FF2B5EF4-FFF2-40B4-BE49-F238E27FC236}">
                <a16:creationId xmlns:a16="http://schemas.microsoft.com/office/drawing/2014/main" id="{A3116F6F-3EC6-4CDC-AA3E-441014170580}"/>
              </a:ext>
            </a:extLst>
          </p:cNvPr>
          <p:cNvPicPr>
            <a:picLocks noChangeAspect="1"/>
          </p:cNvPicPr>
          <p:nvPr/>
        </p:nvPicPr>
        <p:blipFill>
          <a:blip r:embed="rId2"/>
          <a:stretch>
            <a:fillRect/>
          </a:stretch>
        </p:blipFill>
        <p:spPr>
          <a:xfrm>
            <a:off x="404826" y="1656546"/>
            <a:ext cx="1792907" cy="524280"/>
          </a:xfrm>
          <a:prstGeom prst="rect">
            <a:avLst/>
          </a:prstGeom>
        </p:spPr>
      </p:pic>
      <p:pic>
        <p:nvPicPr>
          <p:cNvPr id="6" name="Imagen 5">
            <a:extLst>
              <a:ext uri="{FF2B5EF4-FFF2-40B4-BE49-F238E27FC236}">
                <a16:creationId xmlns:a16="http://schemas.microsoft.com/office/drawing/2014/main" id="{4A1B2A4D-6912-41AF-B139-B76B7E5018F4}"/>
              </a:ext>
            </a:extLst>
          </p:cNvPr>
          <p:cNvPicPr>
            <a:picLocks noChangeAspect="1"/>
          </p:cNvPicPr>
          <p:nvPr/>
        </p:nvPicPr>
        <p:blipFill>
          <a:blip r:embed="rId3"/>
          <a:stretch>
            <a:fillRect/>
          </a:stretch>
        </p:blipFill>
        <p:spPr>
          <a:xfrm>
            <a:off x="2210038" y="1779383"/>
            <a:ext cx="1170426" cy="255009"/>
          </a:xfrm>
          <a:prstGeom prst="rect">
            <a:avLst/>
          </a:prstGeom>
        </p:spPr>
      </p:pic>
      <p:pic>
        <p:nvPicPr>
          <p:cNvPr id="7" name="Imagen 6">
            <a:extLst>
              <a:ext uri="{FF2B5EF4-FFF2-40B4-BE49-F238E27FC236}">
                <a16:creationId xmlns:a16="http://schemas.microsoft.com/office/drawing/2014/main" id="{7A4DCB0D-D89F-48BD-8134-BD79CCB2F880}"/>
              </a:ext>
            </a:extLst>
          </p:cNvPr>
          <p:cNvPicPr>
            <a:picLocks noChangeAspect="1"/>
          </p:cNvPicPr>
          <p:nvPr/>
        </p:nvPicPr>
        <p:blipFill>
          <a:blip r:embed="rId4"/>
          <a:stretch>
            <a:fillRect/>
          </a:stretch>
        </p:blipFill>
        <p:spPr>
          <a:xfrm>
            <a:off x="3472221" y="1777598"/>
            <a:ext cx="1283214" cy="249514"/>
          </a:xfrm>
          <a:prstGeom prst="rect">
            <a:avLst/>
          </a:prstGeom>
        </p:spPr>
      </p:pic>
      <p:pic>
        <p:nvPicPr>
          <p:cNvPr id="8" name="Imagen 7">
            <a:extLst>
              <a:ext uri="{FF2B5EF4-FFF2-40B4-BE49-F238E27FC236}">
                <a16:creationId xmlns:a16="http://schemas.microsoft.com/office/drawing/2014/main" id="{2ADAB845-2531-4EAC-A159-9FD6CE2957B6}"/>
              </a:ext>
            </a:extLst>
          </p:cNvPr>
          <p:cNvPicPr>
            <a:picLocks noChangeAspect="1"/>
          </p:cNvPicPr>
          <p:nvPr/>
        </p:nvPicPr>
        <p:blipFill>
          <a:blip r:embed="rId5"/>
          <a:stretch>
            <a:fillRect/>
          </a:stretch>
        </p:blipFill>
        <p:spPr>
          <a:xfrm>
            <a:off x="4748691" y="1748505"/>
            <a:ext cx="1170426" cy="256442"/>
          </a:xfrm>
          <a:prstGeom prst="rect">
            <a:avLst/>
          </a:prstGeom>
        </p:spPr>
      </p:pic>
      <p:pic>
        <p:nvPicPr>
          <p:cNvPr id="9" name="Imagen 8">
            <a:extLst>
              <a:ext uri="{FF2B5EF4-FFF2-40B4-BE49-F238E27FC236}">
                <a16:creationId xmlns:a16="http://schemas.microsoft.com/office/drawing/2014/main" id="{0F040A46-C976-4C9A-A5CF-401DBEBEE586}"/>
              </a:ext>
            </a:extLst>
          </p:cNvPr>
          <p:cNvPicPr>
            <a:picLocks noChangeAspect="1"/>
          </p:cNvPicPr>
          <p:nvPr/>
        </p:nvPicPr>
        <p:blipFill>
          <a:blip r:embed="rId6"/>
          <a:stretch>
            <a:fillRect/>
          </a:stretch>
        </p:blipFill>
        <p:spPr>
          <a:xfrm>
            <a:off x="4691840" y="2084210"/>
            <a:ext cx="2840786" cy="372459"/>
          </a:xfrm>
          <a:prstGeom prst="rect">
            <a:avLst/>
          </a:prstGeom>
        </p:spPr>
      </p:pic>
      <p:sp>
        <p:nvSpPr>
          <p:cNvPr id="10" name="Rectángulo 9">
            <a:extLst>
              <a:ext uri="{FF2B5EF4-FFF2-40B4-BE49-F238E27FC236}">
                <a16:creationId xmlns:a16="http://schemas.microsoft.com/office/drawing/2014/main" id="{EEDD0A0A-8BD7-49F9-8D20-486F2C696F6D}"/>
              </a:ext>
            </a:extLst>
          </p:cNvPr>
          <p:cNvSpPr/>
          <p:nvPr/>
        </p:nvSpPr>
        <p:spPr>
          <a:xfrm>
            <a:off x="336727" y="671985"/>
            <a:ext cx="2095254" cy="300082"/>
          </a:xfrm>
          <a:prstGeom prst="rect">
            <a:avLst/>
          </a:prstGeom>
        </p:spPr>
        <p:txBody>
          <a:bodyPr wrap="none">
            <a:spAutoFit/>
          </a:bodyPr>
          <a:lstStyle/>
          <a:p>
            <a:r>
              <a:rPr lang="es-MX" sz="1350" dirty="0">
                <a:latin typeface="Times New Roman" panose="02020603050405020304" pitchFamily="18" charset="0"/>
                <a:cs typeface="Times New Roman" panose="02020603050405020304" pitchFamily="18" charset="0"/>
              </a:rPr>
              <a:t>Para la empresa B tenemos</a:t>
            </a:r>
            <a:endParaRPr lang="es-CO" sz="1350" dirty="0">
              <a:latin typeface="Times New Roman" panose="02020603050405020304" pitchFamily="18" charset="0"/>
              <a:cs typeface="Times New Roman" panose="02020603050405020304" pitchFamily="18" charset="0"/>
            </a:endParaRPr>
          </a:p>
        </p:txBody>
      </p:sp>
      <p:pic>
        <p:nvPicPr>
          <p:cNvPr id="11" name="Imagen 10">
            <a:extLst>
              <a:ext uri="{FF2B5EF4-FFF2-40B4-BE49-F238E27FC236}">
                <a16:creationId xmlns:a16="http://schemas.microsoft.com/office/drawing/2014/main" id="{AA52C79C-D64E-40CB-9749-0AA2250C4583}"/>
              </a:ext>
            </a:extLst>
          </p:cNvPr>
          <p:cNvPicPr>
            <a:picLocks noChangeAspect="1"/>
          </p:cNvPicPr>
          <p:nvPr/>
        </p:nvPicPr>
        <p:blipFill>
          <a:blip r:embed="rId7"/>
          <a:stretch>
            <a:fillRect/>
          </a:stretch>
        </p:blipFill>
        <p:spPr>
          <a:xfrm>
            <a:off x="406707" y="948984"/>
            <a:ext cx="1150144" cy="292894"/>
          </a:xfrm>
          <a:prstGeom prst="rect">
            <a:avLst/>
          </a:prstGeom>
        </p:spPr>
      </p:pic>
      <p:pic>
        <p:nvPicPr>
          <p:cNvPr id="12" name="Imagen 11">
            <a:extLst>
              <a:ext uri="{FF2B5EF4-FFF2-40B4-BE49-F238E27FC236}">
                <a16:creationId xmlns:a16="http://schemas.microsoft.com/office/drawing/2014/main" id="{83BBDAEE-BDEC-42EB-A4B6-EFB04B99E74D}"/>
              </a:ext>
            </a:extLst>
          </p:cNvPr>
          <p:cNvPicPr>
            <a:picLocks noChangeAspect="1"/>
          </p:cNvPicPr>
          <p:nvPr/>
        </p:nvPicPr>
        <p:blipFill>
          <a:blip r:embed="rId8"/>
          <a:stretch>
            <a:fillRect/>
          </a:stretch>
        </p:blipFill>
        <p:spPr>
          <a:xfrm>
            <a:off x="1626831" y="937384"/>
            <a:ext cx="685800" cy="250031"/>
          </a:xfrm>
          <a:prstGeom prst="rect">
            <a:avLst/>
          </a:prstGeom>
        </p:spPr>
      </p:pic>
      <p:pic>
        <p:nvPicPr>
          <p:cNvPr id="13" name="Imagen 12">
            <a:extLst>
              <a:ext uri="{FF2B5EF4-FFF2-40B4-BE49-F238E27FC236}">
                <a16:creationId xmlns:a16="http://schemas.microsoft.com/office/drawing/2014/main" id="{2BE7E84A-F239-4A0E-B703-C79305B41B63}"/>
              </a:ext>
            </a:extLst>
          </p:cNvPr>
          <p:cNvPicPr>
            <a:picLocks noChangeAspect="1"/>
          </p:cNvPicPr>
          <p:nvPr/>
        </p:nvPicPr>
        <p:blipFill>
          <a:blip r:embed="rId9"/>
          <a:stretch>
            <a:fillRect/>
          </a:stretch>
        </p:blipFill>
        <p:spPr>
          <a:xfrm>
            <a:off x="2312631" y="937384"/>
            <a:ext cx="864394" cy="278606"/>
          </a:xfrm>
          <a:prstGeom prst="rect">
            <a:avLst/>
          </a:prstGeom>
        </p:spPr>
      </p:pic>
      <p:pic>
        <p:nvPicPr>
          <p:cNvPr id="14" name="Imagen 13">
            <a:extLst>
              <a:ext uri="{FF2B5EF4-FFF2-40B4-BE49-F238E27FC236}">
                <a16:creationId xmlns:a16="http://schemas.microsoft.com/office/drawing/2014/main" id="{BC4E58A7-D129-4EEB-80FA-60D0BE629E01}"/>
              </a:ext>
            </a:extLst>
          </p:cNvPr>
          <p:cNvPicPr>
            <a:picLocks noChangeAspect="1"/>
          </p:cNvPicPr>
          <p:nvPr/>
        </p:nvPicPr>
        <p:blipFill>
          <a:blip r:embed="rId10"/>
          <a:stretch>
            <a:fillRect/>
          </a:stretch>
        </p:blipFill>
        <p:spPr>
          <a:xfrm>
            <a:off x="3146205" y="941840"/>
            <a:ext cx="842963" cy="300038"/>
          </a:xfrm>
          <a:prstGeom prst="rect">
            <a:avLst/>
          </a:prstGeom>
        </p:spPr>
      </p:pic>
      <p:pic>
        <p:nvPicPr>
          <p:cNvPr id="15" name="Imagen 14">
            <a:extLst>
              <a:ext uri="{FF2B5EF4-FFF2-40B4-BE49-F238E27FC236}">
                <a16:creationId xmlns:a16="http://schemas.microsoft.com/office/drawing/2014/main" id="{116703D5-ADD2-4004-983A-077680A705C3}"/>
              </a:ext>
            </a:extLst>
          </p:cNvPr>
          <p:cNvPicPr>
            <a:picLocks noChangeAspect="1"/>
          </p:cNvPicPr>
          <p:nvPr/>
        </p:nvPicPr>
        <p:blipFill>
          <a:blip r:embed="rId11"/>
          <a:stretch>
            <a:fillRect/>
          </a:stretch>
        </p:blipFill>
        <p:spPr>
          <a:xfrm>
            <a:off x="3965051" y="931124"/>
            <a:ext cx="842963" cy="321469"/>
          </a:xfrm>
          <a:prstGeom prst="rect">
            <a:avLst/>
          </a:prstGeom>
        </p:spPr>
      </p:pic>
      <p:pic>
        <p:nvPicPr>
          <p:cNvPr id="16" name="Imagen 15">
            <a:extLst>
              <a:ext uri="{FF2B5EF4-FFF2-40B4-BE49-F238E27FC236}">
                <a16:creationId xmlns:a16="http://schemas.microsoft.com/office/drawing/2014/main" id="{B3AAB1A5-5CDB-4E6A-A333-5B653A276C56}"/>
              </a:ext>
            </a:extLst>
          </p:cNvPr>
          <p:cNvPicPr>
            <a:picLocks noChangeAspect="1"/>
          </p:cNvPicPr>
          <p:nvPr/>
        </p:nvPicPr>
        <p:blipFill>
          <a:blip r:embed="rId12"/>
          <a:stretch>
            <a:fillRect/>
          </a:stretch>
        </p:blipFill>
        <p:spPr>
          <a:xfrm>
            <a:off x="4781883" y="900945"/>
            <a:ext cx="850106" cy="278606"/>
          </a:xfrm>
          <a:prstGeom prst="rect">
            <a:avLst/>
          </a:prstGeom>
        </p:spPr>
      </p:pic>
      <p:pic>
        <p:nvPicPr>
          <p:cNvPr id="17" name="Imagen 16">
            <a:extLst>
              <a:ext uri="{FF2B5EF4-FFF2-40B4-BE49-F238E27FC236}">
                <a16:creationId xmlns:a16="http://schemas.microsoft.com/office/drawing/2014/main" id="{37F4445C-EBE0-43BC-9DD4-19A046AA80E2}"/>
              </a:ext>
            </a:extLst>
          </p:cNvPr>
          <p:cNvPicPr>
            <a:picLocks noChangeAspect="1"/>
          </p:cNvPicPr>
          <p:nvPr/>
        </p:nvPicPr>
        <p:blipFill>
          <a:blip r:embed="rId13"/>
          <a:stretch>
            <a:fillRect/>
          </a:stretch>
        </p:blipFill>
        <p:spPr>
          <a:xfrm>
            <a:off x="5611544" y="922245"/>
            <a:ext cx="635794" cy="278606"/>
          </a:xfrm>
          <a:prstGeom prst="rect">
            <a:avLst/>
          </a:prstGeom>
        </p:spPr>
      </p:pic>
      <mc:AlternateContent xmlns:mc="http://schemas.openxmlformats.org/markup-compatibility/2006" xmlns:a14="http://schemas.microsoft.com/office/drawing/2010/main">
        <mc:Choice Requires="a14">
          <p:sp>
            <p:nvSpPr>
              <p:cNvPr id="18" name="Rectángulo 17">
                <a:extLst>
                  <a:ext uri="{FF2B5EF4-FFF2-40B4-BE49-F238E27FC236}">
                    <a16:creationId xmlns:a16="http://schemas.microsoft.com/office/drawing/2014/main" id="{AB51EB56-1EDC-E4A0-4D5F-F6C29E6CEE60}"/>
                  </a:ext>
                </a:extLst>
              </p:cNvPr>
              <p:cNvSpPr/>
              <p:nvPr/>
            </p:nvSpPr>
            <p:spPr>
              <a:xfrm>
                <a:off x="-7199"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w Cen MT Condensed" panose="020B0606020104020203" pitchFamily="34" charset="0"/>
                  </a:rPr>
                  <a:t>Ejemplo de varianza de variable aleatoria (</a:t>
                </a:r>
                <a14:m>
                  <m:oMath xmlns:m="http://schemas.openxmlformats.org/officeDocument/2006/math">
                    <m:sSup>
                      <m:sSupPr>
                        <m:ctrlPr>
                          <a:rPr lang="es-ES" sz="3200" i="1">
                            <a:solidFill>
                              <a:schemeClr val="tx1">
                                <a:lumMod val="95000"/>
                                <a:lumOff val="5000"/>
                              </a:schemeClr>
                            </a:solidFill>
                            <a:latin typeface="Cambria Math" panose="02040503050406030204" pitchFamily="18" charset="0"/>
                            <a:ea typeface="Cambria Math" panose="02040503050406030204" pitchFamily="18" charset="0"/>
                          </a:rPr>
                        </m:ctrlPr>
                      </m:sSup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𝜎</m:t>
                        </m:r>
                      </m:e>
                      <m:sup>
                        <m:r>
                          <a:rPr lang="es-ES" sz="3200" i="1">
                            <a:solidFill>
                              <a:schemeClr val="tx1">
                                <a:lumMod val="95000"/>
                                <a:lumOff val="5000"/>
                              </a:schemeClr>
                            </a:solidFill>
                            <a:latin typeface="Cambria Math" panose="02040503050406030204" pitchFamily="18" charset="0"/>
                            <a:ea typeface="Cambria Math" panose="02040503050406030204" pitchFamily="18" charset="0"/>
                          </a:rPr>
                          <m:t>2</m:t>
                        </m:r>
                      </m:sup>
                    </m:sSup>
                  </m:oMath>
                </a14:m>
                <a:r>
                  <a:rPr lang="es-ES" sz="3200" dirty="0">
                    <a:solidFill>
                      <a:schemeClr val="tx1">
                        <a:lumMod val="95000"/>
                        <a:lumOff val="5000"/>
                      </a:schemeClr>
                    </a:solidFill>
                    <a:latin typeface="Tw Cen MT Condensed" panose="020B0606020104020203" pitchFamily="34" charset="0"/>
                  </a:rPr>
                  <a:t>)</a:t>
                </a:r>
                <a:endParaRPr lang="es-CO" sz="3200" dirty="0">
                  <a:solidFill>
                    <a:schemeClr val="tx1">
                      <a:lumMod val="95000"/>
                      <a:lumOff val="5000"/>
                    </a:schemeClr>
                  </a:solidFill>
                  <a:latin typeface="Tw Cen MT Condensed" panose="020B0606020104020203" pitchFamily="34" charset="0"/>
                </a:endParaRPr>
              </a:p>
            </p:txBody>
          </p:sp>
        </mc:Choice>
        <mc:Fallback xmlns="">
          <p:sp>
            <p:nvSpPr>
              <p:cNvPr id="18" name="Rectángulo 17">
                <a:extLst>
                  <a:ext uri="{FF2B5EF4-FFF2-40B4-BE49-F238E27FC236}">
                    <a16:creationId xmlns:a16="http://schemas.microsoft.com/office/drawing/2014/main" id="{AB51EB56-1EDC-E4A0-4D5F-F6C29E6CEE60}"/>
                  </a:ext>
                </a:extLst>
              </p:cNvPr>
              <p:cNvSpPr>
                <a:spLocks noRot="1" noChangeAspect="1" noMove="1" noResize="1" noEditPoints="1" noAdjustHandles="1" noChangeArrowheads="1" noChangeShapeType="1" noTextEdit="1"/>
              </p:cNvSpPr>
              <p:nvPr/>
            </p:nvSpPr>
            <p:spPr>
              <a:xfrm>
                <a:off x="-7199" y="0"/>
                <a:ext cx="8071201" cy="432000"/>
              </a:xfrm>
              <a:prstGeom prst="rect">
                <a:avLst/>
              </a:prstGeom>
              <a:blipFill>
                <a:blip r:embed="rId14"/>
                <a:stretch>
                  <a:fillRect/>
                </a:stretch>
              </a:blipFill>
              <a:ln>
                <a:solidFill>
                  <a:schemeClr val="tx1"/>
                </a:solidFill>
              </a:ln>
            </p:spPr>
            <p:txBody>
              <a:bodyPr/>
              <a:lstStyle/>
              <a:p>
                <a:r>
                  <a:rPr lang="es-CO">
                    <a:noFill/>
                  </a:rPr>
                  <a:t> </a:t>
                </a:r>
              </a:p>
            </p:txBody>
          </p:sp>
        </mc:Fallback>
      </mc:AlternateContent>
      <p:sp>
        <p:nvSpPr>
          <p:cNvPr id="20" name="Rectángulo 19">
            <a:extLst>
              <a:ext uri="{FF2B5EF4-FFF2-40B4-BE49-F238E27FC236}">
                <a16:creationId xmlns:a16="http://schemas.microsoft.com/office/drawing/2014/main" id="{347BA748-DFAF-5035-8B4C-1EA2D231893E}"/>
              </a:ext>
            </a:extLst>
          </p:cNvPr>
          <p:cNvSpPr/>
          <p:nvPr/>
        </p:nvSpPr>
        <p:spPr>
          <a:xfrm>
            <a:off x="320452" y="2499916"/>
            <a:ext cx="2613857" cy="369332"/>
          </a:xfrm>
          <a:prstGeom prst="rect">
            <a:avLst/>
          </a:prstGeom>
        </p:spPr>
        <p:txBody>
          <a:bodyPr wrap="none">
            <a:spAutoFit/>
          </a:bodyPr>
          <a:lstStyle/>
          <a:p>
            <a:r>
              <a:rPr lang="es-CO" b="1" dirty="0">
                <a:latin typeface="Times New Roman" panose="02020603050405020304" pitchFamily="18" charset="0"/>
                <a:cs typeface="Times New Roman" panose="02020603050405020304" pitchFamily="18" charset="0"/>
              </a:rPr>
              <a:t>Ejercicio para ustedes </a:t>
            </a:r>
            <a:r>
              <a:rPr lang="es-CO" b="1" dirty="0">
                <a:latin typeface="Times New Roman" panose="02020603050405020304" pitchFamily="18" charset="0"/>
                <a:cs typeface="Times New Roman" panose="02020603050405020304" pitchFamily="18" charset="0"/>
                <a:sym typeface="Wingdings" panose="05000000000000000000" pitchFamily="2" charset="2"/>
              </a:rPr>
              <a:t></a:t>
            </a:r>
            <a:endParaRPr lang="es-CO" b="1" dirty="0">
              <a:latin typeface="Times New Roman" panose="02020603050405020304" pitchFamily="18" charset="0"/>
              <a:cs typeface="Times New Roman" panose="02020603050405020304" pitchFamily="18" charset="0"/>
            </a:endParaRPr>
          </a:p>
        </p:txBody>
      </p:sp>
      <p:sp>
        <p:nvSpPr>
          <p:cNvPr id="22" name="CuadroTexto 21">
            <a:extLst>
              <a:ext uri="{FF2B5EF4-FFF2-40B4-BE49-F238E27FC236}">
                <a16:creationId xmlns:a16="http://schemas.microsoft.com/office/drawing/2014/main" id="{E45BD97E-9E1D-02C5-574C-842B029A3D24}"/>
              </a:ext>
            </a:extLst>
          </p:cNvPr>
          <p:cNvSpPr txBox="1"/>
          <p:nvPr/>
        </p:nvSpPr>
        <p:spPr>
          <a:xfrm>
            <a:off x="287117" y="2803050"/>
            <a:ext cx="7659453" cy="1200329"/>
          </a:xfrm>
          <a:prstGeom prst="rect">
            <a:avLst/>
          </a:prstGeom>
          <a:noFill/>
        </p:spPr>
        <p:txBody>
          <a:bodyPr wrap="square">
            <a:spAutoFit/>
          </a:bodyPr>
          <a:lstStyle/>
          <a:p>
            <a:pPr algn="just"/>
            <a:r>
              <a:rPr lang="es-ES" dirty="0">
                <a:latin typeface="Times New Roman" panose="02020603050405020304" pitchFamily="18" charset="0"/>
                <a:cs typeface="Times New Roman" panose="02020603050405020304" pitchFamily="18" charset="0"/>
              </a:rPr>
              <a:t>Suponga que la variable aleatoria X representa el número de partes defectuosas de una máquina cuando de una línea de producción se obtiene una muestra de tres partes y se somete a prueba. La siguiente es la distribución de probabilidad de X.</a:t>
            </a:r>
          </a:p>
        </p:txBody>
      </p:sp>
      <p:pic>
        <p:nvPicPr>
          <p:cNvPr id="24" name="Imagen 23">
            <a:extLst>
              <a:ext uri="{FF2B5EF4-FFF2-40B4-BE49-F238E27FC236}">
                <a16:creationId xmlns:a16="http://schemas.microsoft.com/office/drawing/2014/main" id="{90D5C487-9E10-DCCE-CDD4-D5596F8D5992}"/>
              </a:ext>
            </a:extLst>
          </p:cNvPr>
          <p:cNvPicPr>
            <a:picLocks noChangeAspect="1"/>
          </p:cNvPicPr>
          <p:nvPr/>
        </p:nvPicPr>
        <p:blipFill>
          <a:blip r:embed="rId15"/>
          <a:stretch>
            <a:fillRect/>
          </a:stretch>
        </p:blipFill>
        <p:spPr>
          <a:xfrm>
            <a:off x="2953285" y="3765931"/>
            <a:ext cx="2740449" cy="540582"/>
          </a:xfrm>
          <a:prstGeom prst="rect">
            <a:avLst/>
          </a:prstGeom>
        </p:spPr>
      </p:pic>
    </p:spTree>
    <p:extLst>
      <p:ext uri="{BB962C8B-B14F-4D97-AF65-F5344CB8AC3E}">
        <p14:creationId xmlns:p14="http://schemas.microsoft.com/office/powerpoint/2010/main" val="3245964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566A7-AA67-7F2B-4C0A-D2CAC4ECA4A3}"/>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37A5E5FA-C2F9-EE8A-1DC5-D2B58E641EDA}"/>
              </a:ext>
            </a:extLst>
          </p:cNvPr>
          <p:cNvPicPr>
            <a:picLocks noChangeAspect="1"/>
          </p:cNvPicPr>
          <p:nvPr/>
        </p:nvPicPr>
        <p:blipFill>
          <a:blip r:embed="rId2"/>
          <a:stretch>
            <a:fillRect/>
          </a:stretch>
        </p:blipFill>
        <p:spPr>
          <a:xfrm>
            <a:off x="2641676" y="1736877"/>
            <a:ext cx="2162477" cy="476316"/>
          </a:xfrm>
          <a:prstGeom prst="rect">
            <a:avLst/>
          </a:prstGeom>
        </p:spPr>
      </p:pic>
      <p:sp>
        <p:nvSpPr>
          <p:cNvPr id="7" name="CuadroTexto 6">
            <a:extLst>
              <a:ext uri="{FF2B5EF4-FFF2-40B4-BE49-F238E27FC236}">
                <a16:creationId xmlns:a16="http://schemas.microsoft.com/office/drawing/2014/main" id="{8D8854F6-59BE-B05B-7444-D535E1002556}"/>
              </a:ext>
            </a:extLst>
          </p:cNvPr>
          <p:cNvSpPr txBox="1"/>
          <p:nvPr/>
        </p:nvSpPr>
        <p:spPr>
          <a:xfrm>
            <a:off x="457200" y="1096308"/>
            <a:ext cx="4572000" cy="369332"/>
          </a:xfrm>
          <a:prstGeom prst="rect">
            <a:avLst/>
          </a:prstGeom>
          <a:noFill/>
        </p:spPr>
        <p:txBody>
          <a:bodyPr wrap="square">
            <a:spAutoFit/>
          </a:bodyPr>
          <a:lstStyle/>
          <a:p>
            <a:r>
              <a:rPr lang="es-CO" dirty="0"/>
              <a:t>La varianza de una variable aleatoria X es</a:t>
            </a:r>
          </a:p>
        </p:txBody>
      </p:sp>
    </p:spTree>
    <p:extLst>
      <p:ext uri="{BB962C8B-B14F-4D97-AF65-F5344CB8AC3E}">
        <p14:creationId xmlns:p14="http://schemas.microsoft.com/office/powerpoint/2010/main" val="74139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F208754-9A2E-DA1F-EF1E-B511B9015628}"/>
                  </a:ext>
                </a:extLst>
              </p:cNvPr>
              <p:cNvSpPr txBox="1"/>
              <p:nvPr/>
            </p:nvSpPr>
            <p:spPr>
              <a:xfrm>
                <a:off x="159656" y="563993"/>
                <a:ext cx="7583714" cy="923330"/>
              </a:xfrm>
              <a:prstGeom prst="rect">
                <a:avLst/>
              </a:prstGeom>
              <a:noFill/>
            </p:spPr>
            <p:txBody>
              <a:bodyPr wrap="square">
                <a:spAutoFit/>
              </a:bodyPr>
              <a:lstStyle/>
              <a:p>
                <a:pPr algn="just"/>
                <a:r>
                  <a:rPr lang="es-ES" dirty="0">
                    <a:latin typeface="Times New Roman" panose="02020603050405020304" pitchFamily="18" charset="0"/>
                    <a:cs typeface="Times New Roman" panose="02020603050405020304" pitchFamily="18" charset="0"/>
                  </a:rPr>
                  <a:t>La demanda semanal de una bebida para una cadena local de tiendas de abarrotes, en miles de litros, es una variable aleatoria continua </a:t>
                </a:r>
                <a14:m>
                  <m:oMath xmlns:m="http://schemas.openxmlformats.org/officeDocument/2006/math">
                    <m:r>
                      <a:rPr lang="es-ES" i="1" dirty="0" smtClean="0">
                        <a:latin typeface="Cambria Math" panose="02040503050406030204" pitchFamily="18" charset="0"/>
                      </a:rPr>
                      <m:t>𝑋</m:t>
                    </m:r>
                  </m:oMath>
                </a14:m>
                <a:r>
                  <a:rPr lang="es-ES" dirty="0">
                    <a:latin typeface="Times New Roman" panose="02020603050405020304" pitchFamily="18" charset="0"/>
                    <a:cs typeface="Times New Roman" panose="02020603050405020304" pitchFamily="18" charset="0"/>
                  </a:rPr>
                  <a:t> que tiene la siguiente densidad de probabilidad</a:t>
                </a:r>
                <a:endParaRPr lang="es-CO" dirty="0">
                  <a:latin typeface="Times New Roman" panose="02020603050405020304" pitchFamily="18" charset="0"/>
                  <a:cs typeface="Times New Roman" panose="02020603050405020304" pitchFamily="18" charset="0"/>
                </a:endParaRPr>
              </a:p>
            </p:txBody>
          </p:sp>
        </mc:Choice>
        <mc:Fallback xmlns="">
          <p:sp>
            <p:nvSpPr>
              <p:cNvPr id="5" name="CuadroTexto 4">
                <a:extLst>
                  <a:ext uri="{FF2B5EF4-FFF2-40B4-BE49-F238E27FC236}">
                    <a16:creationId xmlns:a16="http://schemas.microsoft.com/office/drawing/2014/main" id="{4F208754-9A2E-DA1F-EF1E-B511B9015628}"/>
                  </a:ext>
                </a:extLst>
              </p:cNvPr>
              <p:cNvSpPr txBox="1">
                <a:spLocks noRot="1" noChangeAspect="1" noMove="1" noResize="1" noEditPoints="1" noAdjustHandles="1" noChangeArrowheads="1" noChangeShapeType="1" noTextEdit="1"/>
              </p:cNvSpPr>
              <p:nvPr/>
            </p:nvSpPr>
            <p:spPr>
              <a:xfrm>
                <a:off x="159656" y="563993"/>
                <a:ext cx="7583714" cy="923330"/>
              </a:xfrm>
              <a:prstGeom prst="rect">
                <a:avLst/>
              </a:prstGeom>
              <a:blipFill>
                <a:blip r:embed="rId2"/>
                <a:stretch>
                  <a:fillRect l="-643" t="-3974" r="-723" b="-9934"/>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510EC897-924B-72F1-BF3B-20C781A55B39}"/>
                  </a:ext>
                </a:extLst>
              </p:cNvPr>
              <p:cNvSpPr/>
              <p:nvPr/>
            </p:nvSpPr>
            <p:spPr>
              <a:xfrm>
                <a:off x="-7199"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lumMod val="95000"/>
                        <a:lumOff val="5000"/>
                      </a:schemeClr>
                    </a:solidFill>
                    <a:latin typeface="Times New Roman" panose="02020603050405020304" pitchFamily="18" charset="0"/>
                    <a:cs typeface="Times New Roman" panose="02020603050405020304" pitchFamily="18" charset="0"/>
                  </a:rPr>
                  <a:t>Ejemplo de varianza de variable aleatoria (</a:t>
                </a:r>
                <a14:m>
                  <m:oMath xmlns:m="http://schemas.openxmlformats.org/officeDocument/2006/math">
                    <m:sSup>
                      <m:sSupPr>
                        <m:ctrlPr>
                          <a:rPr lang="es-ES" sz="3200" i="1">
                            <a:solidFill>
                              <a:schemeClr val="tx1">
                                <a:lumMod val="95000"/>
                                <a:lumOff val="5000"/>
                              </a:schemeClr>
                            </a:solidFill>
                            <a:latin typeface="Cambria Math" panose="02040503050406030204" pitchFamily="18" charset="0"/>
                            <a:ea typeface="Cambria Math" panose="02040503050406030204" pitchFamily="18" charset="0"/>
                          </a:rPr>
                        </m:ctrlPr>
                      </m:sSupPr>
                      <m:e>
                        <m:r>
                          <a:rPr lang="es-ES" sz="3200" i="1">
                            <a:solidFill>
                              <a:schemeClr val="tx1">
                                <a:lumMod val="95000"/>
                                <a:lumOff val="5000"/>
                              </a:schemeClr>
                            </a:solidFill>
                            <a:latin typeface="Cambria Math" panose="02040503050406030204" pitchFamily="18" charset="0"/>
                            <a:ea typeface="Cambria Math" panose="02040503050406030204" pitchFamily="18" charset="0"/>
                          </a:rPr>
                          <m:t>𝜎</m:t>
                        </m:r>
                      </m:e>
                      <m:sup>
                        <m:r>
                          <a:rPr lang="es-ES" sz="3200" i="1">
                            <a:solidFill>
                              <a:schemeClr val="tx1">
                                <a:lumMod val="95000"/>
                                <a:lumOff val="5000"/>
                              </a:schemeClr>
                            </a:solidFill>
                            <a:latin typeface="Cambria Math" panose="02040503050406030204" pitchFamily="18" charset="0"/>
                            <a:ea typeface="Cambria Math" panose="02040503050406030204" pitchFamily="18" charset="0"/>
                          </a:rPr>
                          <m:t>2</m:t>
                        </m:r>
                      </m:sup>
                    </m:sSup>
                  </m:oMath>
                </a14:m>
                <a:r>
                  <a:rPr lang="es-ES" sz="32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s-CO"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7" name="Rectángulo 6">
                <a:extLst>
                  <a:ext uri="{FF2B5EF4-FFF2-40B4-BE49-F238E27FC236}">
                    <a16:creationId xmlns:a16="http://schemas.microsoft.com/office/drawing/2014/main" id="{510EC897-924B-72F1-BF3B-20C781A55B39}"/>
                  </a:ext>
                </a:extLst>
              </p:cNvPr>
              <p:cNvSpPr>
                <a:spLocks noRot="1" noChangeAspect="1" noMove="1" noResize="1" noEditPoints="1" noAdjustHandles="1" noChangeArrowheads="1" noChangeShapeType="1" noTextEdit="1"/>
              </p:cNvSpPr>
              <p:nvPr/>
            </p:nvSpPr>
            <p:spPr>
              <a:xfrm>
                <a:off x="-7199" y="0"/>
                <a:ext cx="8071201" cy="432000"/>
              </a:xfrm>
              <a:prstGeom prst="rect">
                <a:avLst/>
              </a:prstGeom>
              <a:blipFill>
                <a:blip r:embed="rId3"/>
                <a:stretch>
                  <a:fillRect/>
                </a:stretch>
              </a:blipFill>
              <a:ln>
                <a:solidFill>
                  <a:schemeClr val="tx1"/>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758CD85-BE43-C29F-C72B-617515D55F09}"/>
                  </a:ext>
                </a:extLst>
              </p:cNvPr>
              <p:cNvSpPr txBox="1"/>
              <p:nvPr/>
            </p:nvSpPr>
            <p:spPr>
              <a:xfrm>
                <a:off x="223157" y="1508703"/>
                <a:ext cx="4597400" cy="369332"/>
              </a:xfrm>
              <a:prstGeom prst="rect">
                <a:avLst/>
              </a:prstGeom>
              <a:noFill/>
            </p:spPr>
            <p:txBody>
              <a:bodyPr wrap="square">
                <a:spAutoFit/>
              </a:bodyPr>
              <a:lstStyle/>
              <a:p>
                <a:r>
                  <a:rPr lang="es-ES" dirty="0">
                    <a:latin typeface="Times New Roman" panose="02020603050405020304" pitchFamily="18" charset="0"/>
                    <a:cs typeface="Times New Roman" panose="02020603050405020304" pitchFamily="18" charset="0"/>
                  </a:rPr>
                  <a:t>Calcule la media y la varianza de </a:t>
                </a:r>
                <a14:m>
                  <m:oMath xmlns:m="http://schemas.openxmlformats.org/officeDocument/2006/math">
                    <m:r>
                      <a:rPr lang="es-ES" i="1" dirty="0" smtClean="0">
                        <a:latin typeface="Cambria Math" panose="02040503050406030204" pitchFamily="18" charset="0"/>
                      </a:rPr>
                      <m:t>𝑋</m:t>
                    </m:r>
                  </m:oMath>
                </a14:m>
                <a:endParaRPr lang="es-CO" dirty="0">
                  <a:latin typeface="Times New Roman" panose="02020603050405020304" pitchFamily="18" charset="0"/>
                  <a:cs typeface="Times New Roman" panose="02020603050405020304" pitchFamily="18" charset="0"/>
                </a:endParaRPr>
              </a:p>
            </p:txBody>
          </p:sp>
        </mc:Choice>
        <mc:Fallback xmlns="">
          <p:sp>
            <p:nvSpPr>
              <p:cNvPr id="9" name="CuadroTexto 8">
                <a:extLst>
                  <a:ext uri="{FF2B5EF4-FFF2-40B4-BE49-F238E27FC236}">
                    <a16:creationId xmlns:a16="http://schemas.microsoft.com/office/drawing/2014/main" id="{2758CD85-BE43-C29F-C72B-617515D55F09}"/>
                  </a:ext>
                </a:extLst>
              </p:cNvPr>
              <p:cNvSpPr txBox="1">
                <a:spLocks noRot="1" noChangeAspect="1" noMove="1" noResize="1" noEditPoints="1" noAdjustHandles="1" noChangeArrowheads="1" noChangeShapeType="1" noTextEdit="1"/>
              </p:cNvSpPr>
              <p:nvPr/>
            </p:nvSpPr>
            <p:spPr>
              <a:xfrm>
                <a:off x="223157" y="1508703"/>
                <a:ext cx="4597400" cy="369332"/>
              </a:xfrm>
              <a:prstGeom prst="rect">
                <a:avLst/>
              </a:prstGeom>
              <a:blipFill>
                <a:blip r:embed="rId4"/>
                <a:stretch>
                  <a:fillRect l="-1194" t="-8197" b="-24590"/>
                </a:stretch>
              </a:blipFill>
            </p:spPr>
            <p:txBody>
              <a:bodyPr/>
              <a:lstStyle/>
              <a:p>
                <a:r>
                  <a:rPr lang="es-CO">
                    <a:noFill/>
                  </a:rPr>
                  <a:t> </a:t>
                </a:r>
              </a:p>
            </p:txBody>
          </p:sp>
        </mc:Fallback>
      </mc:AlternateContent>
      <p:pic>
        <p:nvPicPr>
          <p:cNvPr id="11" name="Imagen 10">
            <a:extLst>
              <a:ext uri="{FF2B5EF4-FFF2-40B4-BE49-F238E27FC236}">
                <a16:creationId xmlns:a16="http://schemas.microsoft.com/office/drawing/2014/main" id="{26935874-B298-8185-6DF2-648E8598067A}"/>
              </a:ext>
            </a:extLst>
          </p:cNvPr>
          <p:cNvPicPr>
            <a:picLocks noChangeAspect="1"/>
          </p:cNvPicPr>
          <p:nvPr/>
        </p:nvPicPr>
        <p:blipFill>
          <a:blip r:embed="rId5"/>
          <a:stretch>
            <a:fillRect/>
          </a:stretch>
        </p:blipFill>
        <p:spPr>
          <a:xfrm>
            <a:off x="2361293" y="1955525"/>
            <a:ext cx="3334215" cy="695422"/>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2C40D90-7542-186A-9D85-C3D28460E1E5}"/>
                  </a:ext>
                </a:extLst>
              </p:cNvPr>
              <p:cNvSpPr txBox="1"/>
              <p:nvPr/>
            </p:nvSpPr>
            <p:spPr>
              <a:xfrm>
                <a:off x="223157" y="2737393"/>
                <a:ext cx="4597400" cy="369332"/>
              </a:xfrm>
              <a:prstGeom prst="rect">
                <a:avLst/>
              </a:prstGeom>
              <a:noFill/>
            </p:spPr>
            <p:txBody>
              <a:bodyPr wrap="square">
                <a:spAutoFit/>
              </a:bodyPr>
              <a:lstStyle/>
              <a:p>
                <a:r>
                  <a:rPr lang="es-ES" dirty="0">
                    <a:latin typeface="Times New Roman" panose="02020603050405020304" pitchFamily="18" charset="0"/>
                    <a:cs typeface="Times New Roman" panose="02020603050405020304" pitchFamily="18" charset="0"/>
                  </a:rPr>
                  <a:t>Al calcular </a:t>
                </a:r>
                <a14:m>
                  <m:oMath xmlns:m="http://schemas.openxmlformats.org/officeDocument/2006/math">
                    <m:r>
                      <a:rPr lang="es-ES" i="1" dirty="0" smtClean="0">
                        <a:latin typeface="Cambria Math" panose="02040503050406030204" pitchFamily="18" charset="0"/>
                      </a:rPr>
                      <m:t>𝐸</m:t>
                    </m:r>
                    <m:r>
                      <a:rPr lang="es-ES" i="1" dirty="0" smtClean="0">
                        <a:latin typeface="Cambria Math" panose="02040503050406030204" pitchFamily="18" charset="0"/>
                      </a:rPr>
                      <m:t>(</m:t>
                    </m:r>
                    <m:r>
                      <a:rPr lang="es-ES" i="1" dirty="0" smtClean="0">
                        <a:latin typeface="Cambria Math" panose="02040503050406030204" pitchFamily="18" charset="0"/>
                      </a:rPr>
                      <m:t>𝑋</m:t>
                    </m:r>
                    <m:r>
                      <a:rPr lang="es-ES" i="1" dirty="0" smtClean="0">
                        <a:latin typeface="Cambria Math" panose="02040503050406030204" pitchFamily="18" charset="0"/>
                      </a:rPr>
                      <m:t>)</m:t>
                    </m:r>
                  </m:oMath>
                </a14:m>
                <a:r>
                  <a:rPr lang="es-ES" dirty="0">
                    <a:latin typeface="Times New Roman" panose="02020603050405020304" pitchFamily="18" charset="0"/>
                    <a:cs typeface="Times New Roman" panose="02020603050405020304" pitchFamily="18" charset="0"/>
                  </a:rPr>
                  <a:t> y</a:t>
                </a:r>
                <a14:m>
                  <m:oMath xmlns:m="http://schemas.openxmlformats.org/officeDocument/2006/math">
                    <m:r>
                      <a:rPr lang="es-ES" i="1" dirty="0" smtClean="0">
                        <a:latin typeface="Cambria Math" panose="02040503050406030204" pitchFamily="18" charset="0"/>
                      </a:rPr>
                      <m:t> </m:t>
                    </m:r>
                    <m:r>
                      <a:rPr lang="es-ES" i="1" dirty="0" smtClean="0">
                        <a:latin typeface="Cambria Math" panose="02040503050406030204" pitchFamily="18" charset="0"/>
                      </a:rPr>
                      <m:t>𝐸</m:t>
                    </m:r>
                    <m:r>
                      <a:rPr lang="es-ES" i="1" dirty="0" smtClean="0">
                        <a:latin typeface="Cambria Math" panose="02040503050406030204" pitchFamily="18" charset="0"/>
                      </a:rPr>
                      <m:t>(</m:t>
                    </m:r>
                    <m:sSup>
                      <m:sSupPr>
                        <m:ctrlPr>
                          <a:rPr lang="es-ES" i="1" dirty="0" smtClean="0">
                            <a:latin typeface="Cambria Math" panose="02040503050406030204" pitchFamily="18" charset="0"/>
                          </a:rPr>
                        </m:ctrlPr>
                      </m:sSupPr>
                      <m:e>
                        <m:r>
                          <a:rPr lang="es-ES" i="1" dirty="0">
                            <a:latin typeface="Cambria Math" panose="02040503050406030204" pitchFamily="18" charset="0"/>
                          </a:rPr>
                          <m:t>𝑋</m:t>
                        </m:r>
                      </m:e>
                      <m:sup>
                        <m:r>
                          <a:rPr lang="es-ES" b="0" i="1" dirty="0" smtClean="0">
                            <a:latin typeface="Cambria Math" panose="02040503050406030204" pitchFamily="18" charset="0"/>
                          </a:rPr>
                          <m:t>2</m:t>
                        </m:r>
                      </m:sup>
                    </m:sSup>
                    <m:r>
                      <a:rPr lang="es-ES" i="1" dirty="0" smtClean="0">
                        <a:latin typeface="Cambria Math" panose="02040503050406030204" pitchFamily="18" charset="0"/>
                      </a:rPr>
                      <m:t>) </m:t>
                    </m:r>
                  </m:oMath>
                </a14:m>
                <a:r>
                  <a:rPr lang="es-ES" dirty="0">
                    <a:latin typeface="Times New Roman" panose="02020603050405020304" pitchFamily="18" charset="0"/>
                    <a:cs typeface="Times New Roman" panose="02020603050405020304" pitchFamily="18" charset="0"/>
                  </a:rPr>
                  <a:t>tenemos</a:t>
                </a:r>
                <a:endParaRPr lang="es-CO" dirty="0">
                  <a:latin typeface="Times New Roman" panose="02020603050405020304" pitchFamily="18" charset="0"/>
                  <a:cs typeface="Times New Roman" panose="02020603050405020304" pitchFamily="18" charset="0"/>
                </a:endParaRPr>
              </a:p>
            </p:txBody>
          </p:sp>
        </mc:Choice>
        <mc:Fallback xmlns="">
          <p:sp>
            <p:nvSpPr>
              <p:cNvPr id="13" name="CuadroTexto 12">
                <a:extLst>
                  <a:ext uri="{FF2B5EF4-FFF2-40B4-BE49-F238E27FC236}">
                    <a16:creationId xmlns:a16="http://schemas.microsoft.com/office/drawing/2014/main" id="{82C40D90-7542-186A-9D85-C3D28460E1E5}"/>
                  </a:ext>
                </a:extLst>
              </p:cNvPr>
              <p:cNvSpPr txBox="1">
                <a:spLocks noRot="1" noChangeAspect="1" noMove="1" noResize="1" noEditPoints="1" noAdjustHandles="1" noChangeArrowheads="1" noChangeShapeType="1" noTextEdit="1"/>
              </p:cNvSpPr>
              <p:nvPr/>
            </p:nvSpPr>
            <p:spPr>
              <a:xfrm>
                <a:off x="223157" y="2737393"/>
                <a:ext cx="4597400" cy="369332"/>
              </a:xfrm>
              <a:prstGeom prst="rect">
                <a:avLst/>
              </a:prstGeom>
              <a:blipFill>
                <a:blip r:embed="rId6"/>
                <a:stretch>
                  <a:fillRect l="-1194" t="-8197" b="-24590"/>
                </a:stretch>
              </a:blipFill>
            </p:spPr>
            <p:txBody>
              <a:bodyPr/>
              <a:lstStyle/>
              <a:p>
                <a:r>
                  <a:rPr lang="es-CO">
                    <a:noFill/>
                  </a:rPr>
                  <a:t> </a:t>
                </a:r>
              </a:p>
            </p:txBody>
          </p:sp>
        </mc:Fallback>
      </mc:AlternateContent>
      <p:pic>
        <p:nvPicPr>
          <p:cNvPr id="17" name="Imagen 16">
            <a:extLst>
              <a:ext uri="{FF2B5EF4-FFF2-40B4-BE49-F238E27FC236}">
                <a16:creationId xmlns:a16="http://schemas.microsoft.com/office/drawing/2014/main" id="{D2C3FED1-7604-FAD9-1806-9D907BD2317C}"/>
              </a:ext>
            </a:extLst>
          </p:cNvPr>
          <p:cNvPicPr>
            <a:picLocks noChangeAspect="1"/>
          </p:cNvPicPr>
          <p:nvPr/>
        </p:nvPicPr>
        <p:blipFill>
          <a:blip r:embed="rId7"/>
          <a:stretch>
            <a:fillRect/>
          </a:stretch>
        </p:blipFill>
        <p:spPr>
          <a:xfrm>
            <a:off x="561068" y="3119149"/>
            <a:ext cx="3113891" cy="675500"/>
          </a:xfrm>
          <a:prstGeom prst="rect">
            <a:avLst/>
          </a:prstGeom>
        </p:spPr>
      </p:pic>
      <p:pic>
        <p:nvPicPr>
          <p:cNvPr id="19" name="Imagen 18">
            <a:extLst>
              <a:ext uri="{FF2B5EF4-FFF2-40B4-BE49-F238E27FC236}">
                <a16:creationId xmlns:a16="http://schemas.microsoft.com/office/drawing/2014/main" id="{D86800C5-D743-0E74-2A50-639B54F3C29B}"/>
              </a:ext>
            </a:extLst>
          </p:cNvPr>
          <p:cNvPicPr>
            <a:picLocks noChangeAspect="1"/>
          </p:cNvPicPr>
          <p:nvPr/>
        </p:nvPicPr>
        <p:blipFill>
          <a:blip r:embed="rId8"/>
          <a:stretch>
            <a:fillRect/>
          </a:stretch>
        </p:blipFill>
        <p:spPr>
          <a:xfrm>
            <a:off x="532725" y="3836557"/>
            <a:ext cx="3023275" cy="642549"/>
          </a:xfrm>
          <a:prstGeom prst="rect">
            <a:avLst/>
          </a:prstGeom>
        </p:spPr>
      </p:pic>
      <p:pic>
        <p:nvPicPr>
          <p:cNvPr id="21" name="Imagen 20">
            <a:extLst>
              <a:ext uri="{FF2B5EF4-FFF2-40B4-BE49-F238E27FC236}">
                <a16:creationId xmlns:a16="http://schemas.microsoft.com/office/drawing/2014/main" id="{414EE5A6-B1DD-9E10-163F-CF512B303131}"/>
              </a:ext>
            </a:extLst>
          </p:cNvPr>
          <p:cNvPicPr>
            <a:picLocks noChangeAspect="1"/>
          </p:cNvPicPr>
          <p:nvPr/>
        </p:nvPicPr>
        <p:blipFill>
          <a:blip r:embed="rId9"/>
          <a:stretch>
            <a:fillRect/>
          </a:stretch>
        </p:blipFill>
        <p:spPr>
          <a:xfrm>
            <a:off x="4322094" y="3638090"/>
            <a:ext cx="2136310" cy="585507"/>
          </a:xfrm>
          <a:prstGeom prst="rect">
            <a:avLst/>
          </a:prstGeom>
        </p:spPr>
      </p:pic>
      <p:sp>
        <p:nvSpPr>
          <p:cNvPr id="23" name="CuadroTexto 22">
            <a:extLst>
              <a:ext uri="{FF2B5EF4-FFF2-40B4-BE49-F238E27FC236}">
                <a16:creationId xmlns:a16="http://schemas.microsoft.com/office/drawing/2014/main" id="{8355EEDD-AB29-1BEA-CA1A-82771503EFE7}"/>
              </a:ext>
            </a:extLst>
          </p:cNvPr>
          <p:cNvSpPr txBox="1"/>
          <p:nvPr/>
        </p:nvSpPr>
        <p:spPr>
          <a:xfrm>
            <a:off x="4322094" y="3200400"/>
            <a:ext cx="1373414" cy="369332"/>
          </a:xfrm>
          <a:prstGeom prst="rect">
            <a:avLst/>
          </a:prstGeom>
          <a:noFill/>
        </p:spPr>
        <p:txBody>
          <a:bodyPr wrap="square">
            <a:spAutoFit/>
          </a:bodyPr>
          <a:lstStyle/>
          <a:p>
            <a:r>
              <a:rPr lang="es-CO" dirty="0">
                <a:latin typeface="Times New Roman" panose="02020603050405020304" pitchFamily="18" charset="0"/>
                <a:cs typeface="Times New Roman" panose="02020603050405020304" pitchFamily="18" charset="0"/>
              </a:rPr>
              <a:t>Por lo tanto,</a:t>
            </a:r>
          </a:p>
        </p:txBody>
      </p:sp>
    </p:spTree>
    <p:extLst>
      <p:ext uri="{BB962C8B-B14F-4D97-AF65-F5344CB8AC3E}">
        <p14:creationId xmlns:p14="http://schemas.microsoft.com/office/powerpoint/2010/main" val="180429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6EE9B99-7E36-4531-996A-C04F22888ECE}"/>
              </a:ext>
            </a:extLst>
          </p:cNvPr>
          <p:cNvSpPr txBox="1"/>
          <p:nvPr/>
        </p:nvSpPr>
        <p:spPr>
          <a:xfrm>
            <a:off x="2286000" y="2388413"/>
            <a:ext cx="4572000" cy="369332"/>
          </a:xfrm>
          <a:prstGeom prst="rect">
            <a:avLst/>
          </a:prstGeom>
          <a:noFill/>
        </p:spPr>
        <p:txBody>
          <a:bodyPr wrap="square">
            <a:spAutoFit/>
          </a:bodyPr>
          <a:lstStyle/>
          <a:p>
            <a:r>
              <a:rPr lang="es-ES" sz="1800" dirty="0">
                <a:effectLst/>
                <a:latin typeface="Arial Narrow" panose="020B0606020202030204" pitchFamily="34" charset="0"/>
                <a:ea typeface="Cambria" panose="02040503050406030204" pitchFamily="18" charset="0"/>
                <a:cs typeface="Times New Roman" panose="02020603050405020304" pitchFamily="18" charset="0"/>
              </a:rPr>
              <a:t>Calle 71 No. 9 - 84</a:t>
            </a:r>
            <a:endParaRPr lang="es-CO" dirty="0"/>
          </a:p>
        </p:txBody>
      </p:sp>
      <p:pic>
        <p:nvPicPr>
          <p:cNvPr id="5" name="Imagen 4">
            <a:extLst>
              <a:ext uri="{FF2B5EF4-FFF2-40B4-BE49-F238E27FC236}">
                <a16:creationId xmlns:a16="http://schemas.microsoft.com/office/drawing/2014/main" id="{9A9F1BD6-B5F8-47F1-975A-440284DF8D4F}"/>
              </a:ext>
            </a:extLst>
          </p:cNvPr>
          <p:cNvPicPr>
            <a:picLocks noChangeAspect="1"/>
          </p:cNvPicPr>
          <p:nvPr/>
        </p:nvPicPr>
        <p:blipFill>
          <a:blip r:embed="rId3"/>
          <a:stretch>
            <a:fillRect/>
          </a:stretch>
        </p:blipFill>
        <p:spPr>
          <a:xfrm>
            <a:off x="8246506" y="4133250"/>
            <a:ext cx="714301" cy="842024"/>
          </a:xfrm>
          <a:prstGeom prst="rect">
            <a:avLst/>
          </a:prstGeom>
        </p:spPr>
      </p:pic>
    </p:spTree>
    <p:extLst>
      <p:ext uri="{BB962C8B-B14F-4D97-AF65-F5344CB8AC3E}">
        <p14:creationId xmlns:p14="http://schemas.microsoft.com/office/powerpoint/2010/main" val="328844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3DC17-A9A2-42E4-9811-3760DD2FBEC5}"/>
              </a:ext>
            </a:extLst>
          </p:cNvPr>
          <p:cNvSpPr>
            <a:spLocks noGrp="1"/>
          </p:cNvSpPr>
          <p:nvPr>
            <p:ph type="title"/>
          </p:nvPr>
        </p:nvSpPr>
        <p:spPr/>
        <p:txBody>
          <a:bodyPr/>
          <a:lstStyle/>
          <a:p>
            <a:r>
              <a:rPr lang="es-CO" dirty="0"/>
              <a:t>Inferencia estadística </a:t>
            </a:r>
          </a:p>
        </p:txBody>
      </p:sp>
      <p:sp>
        <p:nvSpPr>
          <p:cNvPr id="4" name="Rectángulo 3">
            <a:extLst>
              <a:ext uri="{FF2B5EF4-FFF2-40B4-BE49-F238E27FC236}">
                <a16:creationId xmlns:a16="http://schemas.microsoft.com/office/drawing/2014/main" id="{B0FC19DE-5564-4615-9D97-4F3D8BCCAD1F}"/>
              </a:ext>
            </a:extLst>
          </p:cNvPr>
          <p:cNvSpPr/>
          <p:nvPr/>
        </p:nvSpPr>
        <p:spPr>
          <a:xfrm>
            <a:off x="565030" y="1423603"/>
            <a:ext cx="6715001" cy="1200329"/>
          </a:xfrm>
          <a:prstGeom prst="rect">
            <a:avLst/>
          </a:prstGeom>
        </p:spPr>
        <p:txBody>
          <a:bodyPr wrap="square">
            <a:spAutoFit/>
          </a:bodyPr>
          <a:lstStyle/>
          <a:p>
            <a:pPr algn="just"/>
            <a:r>
              <a:rPr lang="es-MX" sz="2400" dirty="0">
                <a:solidFill>
                  <a:schemeClr val="tx1">
                    <a:lumMod val="95000"/>
                    <a:lumOff val="5000"/>
                  </a:schemeClr>
                </a:solidFill>
              </a:rPr>
              <a:t>La inferencia estadística se puede dividir en dos áreas principales: </a:t>
            </a:r>
            <a:r>
              <a:rPr lang="es-MX" sz="2400" b="1" dirty="0">
                <a:solidFill>
                  <a:schemeClr val="tx1">
                    <a:lumMod val="95000"/>
                    <a:lumOff val="5000"/>
                  </a:schemeClr>
                </a:solidFill>
              </a:rPr>
              <a:t>estimación y pruebas de hipótesis.</a:t>
            </a:r>
          </a:p>
        </p:txBody>
      </p:sp>
      <mc:AlternateContent xmlns:mc="http://schemas.openxmlformats.org/markup-compatibility/2006">
        <mc:Choice xmlns:a14="http://schemas.microsoft.com/office/drawing/2010/main" Requires="a14">
          <p:sp>
            <p:nvSpPr>
              <p:cNvPr id="5" name="Rectángulo 4">
                <a:extLst>
                  <a:ext uri="{FF2B5EF4-FFF2-40B4-BE49-F238E27FC236}">
                    <a16:creationId xmlns:a16="http://schemas.microsoft.com/office/drawing/2014/main" id="{EBE9BF2A-2AED-411C-9370-1E8766054DF7}"/>
                  </a:ext>
                </a:extLst>
              </p:cNvPr>
              <p:cNvSpPr/>
              <p:nvPr/>
            </p:nvSpPr>
            <p:spPr>
              <a:xfrm>
                <a:off x="457200" y="2827039"/>
                <a:ext cx="6715001" cy="830997"/>
              </a:xfrm>
              <a:prstGeom prst="rect">
                <a:avLst/>
              </a:prstGeom>
            </p:spPr>
            <p:txBody>
              <a:bodyPr wrap="square">
                <a:spAutoFit/>
              </a:bodyPr>
              <a:lstStyle/>
              <a:p>
                <a:pPr algn="just"/>
                <a:r>
                  <a:rPr lang="es-MX" sz="2400" dirty="0">
                    <a:solidFill>
                      <a:schemeClr val="tx1">
                        <a:lumMod val="95000"/>
                        <a:lumOff val="5000"/>
                      </a:schemeClr>
                    </a:solidFill>
                  </a:rPr>
                  <a:t>Para muestras pequeñas, </a:t>
                </a:r>
                <a14:m>
                  <m:oMath xmlns:m="http://schemas.openxmlformats.org/officeDocument/2006/math">
                    <m:r>
                      <m:rPr>
                        <m:sty m:val="p"/>
                      </m:rPr>
                      <a:rPr lang="es-CO" sz="2400" dirty="0">
                        <a:solidFill>
                          <a:schemeClr val="tx1">
                            <a:lumMod val="95000"/>
                            <a:lumOff val="5000"/>
                          </a:schemeClr>
                        </a:solidFill>
                        <a:latin typeface="Cambria Math" panose="02040503050406030204" pitchFamily="18" charset="0"/>
                        <a:ea typeface="Cambria Math" panose="02040503050406030204" pitchFamily="18" charset="0"/>
                      </a:rPr>
                      <m:t>n</m:t>
                    </m:r>
                    <m:r>
                      <a:rPr lang="es-MX" sz="2400" i="1" dirty="0">
                        <a:solidFill>
                          <a:schemeClr val="tx1">
                            <a:lumMod val="95000"/>
                            <a:lumOff val="5000"/>
                          </a:schemeClr>
                        </a:solidFill>
                        <a:latin typeface="Cambria Math" panose="02040503050406030204" pitchFamily="18" charset="0"/>
                        <a:ea typeface="Cambria Math" panose="02040503050406030204" pitchFamily="18" charset="0"/>
                      </a:rPr>
                      <m:t>≤</m:t>
                    </m:r>
                    <m:r>
                      <a:rPr lang="es-CO" sz="2400" i="1" dirty="0">
                        <a:solidFill>
                          <a:schemeClr val="tx1">
                            <a:lumMod val="95000"/>
                            <a:lumOff val="5000"/>
                          </a:schemeClr>
                        </a:solidFill>
                        <a:latin typeface="Cambria Math" panose="02040503050406030204" pitchFamily="18" charset="0"/>
                        <a:ea typeface="Cambria Math" panose="02040503050406030204" pitchFamily="18" charset="0"/>
                      </a:rPr>
                      <m:t>30</m:t>
                    </m:r>
                  </m:oMath>
                </a14:m>
                <a:r>
                  <a:rPr lang="es-MX" sz="2400" dirty="0">
                    <a:solidFill>
                      <a:schemeClr val="tx1">
                        <a:lumMod val="95000"/>
                        <a:lumOff val="5000"/>
                      </a:schemeClr>
                    </a:solidFill>
                  </a:rPr>
                  <a:t>, se usará estadístico </a:t>
                </a:r>
                <a14:m>
                  <m:oMath xmlns:m="http://schemas.openxmlformats.org/officeDocument/2006/math">
                    <m:r>
                      <a:rPr lang="es-MX" sz="2400" i="1" dirty="0">
                        <a:solidFill>
                          <a:schemeClr val="tx1">
                            <a:lumMod val="95000"/>
                            <a:lumOff val="5000"/>
                          </a:schemeClr>
                        </a:solidFill>
                        <a:latin typeface="Cambria Math" panose="02040503050406030204" pitchFamily="18" charset="0"/>
                      </a:rPr>
                      <m:t>𝑡</m:t>
                    </m:r>
                  </m:oMath>
                </a14:m>
                <a:r>
                  <a:rPr lang="es-MX" sz="2400" dirty="0">
                    <a:solidFill>
                      <a:schemeClr val="tx1">
                        <a:lumMod val="95000"/>
                        <a:lumOff val="5000"/>
                      </a:schemeClr>
                    </a:solidFill>
                  </a:rPr>
                  <a:t> para construir intervalos de confianza.</a:t>
                </a:r>
              </a:p>
            </p:txBody>
          </p:sp>
        </mc:Choice>
        <mc:Fallback>
          <p:sp>
            <p:nvSpPr>
              <p:cNvPr id="5" name="Rectángulo 4">
                <a:extLst>
                  <a:ext uri="{FF2B5EF4-FFF2-40B4-BE49-F238E27FC236}">
                    <a16:creationId xmlns:a16="http://schemas.microsoft.com/office/drawing/2014/main" id="{EBE9BF2A-2AED-411C-9370-1E8766054DF7}"/>
                  </a:ext>
                </a:extLst>
              </p:cNvPr>
              <p:cNvSpPr>
                <a:spLocks noRot="1" noChangeAspect="1" noMove="1" noResize="1" noEditPoints="1" noAdjustHandles="1" noChangeArrowheads="1" noChangeShapeType="1" noTextEdit="1"/>
              </p:cNvSpPr>
              <p:nvPr/>
            </p:nvSpPr>
            <p:spPr>
              <a:xfrm>
                <a:off x="457200" y="2827039"/>
                <a:ext cx="6715001" cy="830997"/>
              </a:xfrm>
              <a:prstGeom prst="rect">
                <a:avLst/>
              </a:prstGeom>
              <a:blipFill>
                <a:blip r:embed="rId2"/>
                <a:stretch>
                  <a:fillRect l="-1361" t="-5882" r="-1270" b="-16176"/>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53F67EF0-847E-47F7-A7C2-53F571926532}"/>
                  </a:ext>
                </a:extLst>
              </p:cNvPr>
              <p:cNvSpPr/>
              <p:nvPr/>
            </p:nvSpPr>
            <p:spPr>
              <a:xfrm>
                <a:off x="457200" y="3823182"/>
                <a:ext cx="7502476" cy="830997"/>
              </a:xfrm>
              <a:prstGeom prst="rect">
                <a:avLst/>
              </a:prstGeom>
            </p:spPr>
            <p:txBody>
              <a:bodyPr wrap="square">
                <a:spAutoFit/>
              </a:bodyPr>
              <a:lstStyle/>
              <a:p>
                <a:pPr algn="just"/>
                <a:r>
                  <a:rPr lang="es-MX" sz="2400" dirty="0">
                    <a:solidFill>
                      <a:schemeClr val="tx1">
                        <a:lumMod val="95000"/>
                        <a:lumOff val="5000"/>
                      </a:schemeClr>
                    </a:solidFill>
                  </a:rPr>
                  <a:t>Para muestras grandes, </a:t>
                </a:r>
                <a14:m>
                  <m:oMath xmlns:m="http://schemas.openxmlformats.org/officeDocument/2006/math">
                    <m:r>
                      <a:rPr lang="es-CO" sz="2400" i="1" dirty="0">
                        <a:solidFill>
                          <a:schemeClr val="tx1">
                            <a:lumMod val="95000"/>
                            <a:lumOff val="5000"/>
                          </a:schemeClr>
                        </a:solidFill>
                        <a:latin typeface="Cambria Math" panose="02040503050406030204" pitchFamily="18" charset="0"/>
                        <a:ea typeface="Cambria Math" panose="02040503050406030204" pitchFamily="18" charset="0"/>
                      </a:rPr>
                      <m:t>𝑛</m:t>
                    </m:r>
                    <m:r>
                      <a:rPr lang="es-MX" sz="2400" i="1" dirty="0">
                        <a:solidFill>
                          <a:schemeClr val="tx1">
                            <a:lumMod val="95000"/>
                            <a:lumOff val="5000"/>
                          </a:schemeClr>
                        </a:solidFill>
                        <a:latin typeface="Cambria Math" panose="02040503050406030204" pitchFamily="18" charset="0"/>
                        <a:ea typeface="Cambria Math" panose="02040503050406030204" pitchFamily="18" charset="0"/>
                      </a:rPr>
                      <m:t>≥</m:t>
                    </m:r>
                    <m:r>
                      <a:rPr lang="es-CO" sz="2400" i="1" dirty="0">
                        <a:solidFill>
                          <a:schemeClr val="tx1">
                            <a:lumMod val="95000"/>
                            <a:lumOff val="5000"/>
                          </a:schemeClr>
                        </a:solidFill>
                        <a:latin typeface="Cambria Math" panose="02040503050406030204" pitchFamily="18" charset="0"/>
                        <a:ea typeface="Cambria Math" panose="02040503050406030204" pitchFamily="18" charset="0"/>
                      </a:rPr>
                      <m:t>30</m:t>
                    </m:r>
                  </m:oMath>
                </a14:m>
                <a:r>
                  <a:rPr lang="es-MX" sz="2400" dirty="0">
                    <a:solidFill>
                      <a:schemeClr val="tx1">
                        <a:lumMod val="95000"/>
                        <a:lumOff val="5000"/>
                      </a:schemeClr>
                    </a:solidFill>
                  </a:rPr>
                  <a:t>, se usará estadístico </a:t>
                </a:r>
                <a14:m>
                  <m:oMath xmlns:m="http://schemas.openxmlformats.org/officeDocument/2006/math">
                    <m:r>
                      <a:rPr lang="es-CO" sz="2400" i="1" dirty="0">
                        <a:solidFill>
                          <a:schemeClr val="tx1">
                            <a:lumMod val="95000"/>
                            <a:lumOff val="5000"/>
                          </a:schemeClr>
                        </a:solidFill>
                        <a:latin typeface="Cambria Math" panose="02040503050406030204" pitchFamily="18" charset="0"/>
                      </a:rPr>
                      <m:t>𝑍</m:t>
                    </m:r>
                  </m:oMath>
                </a14:m>
                <a:r>
                  <a:rPr lang="es-MX" sz="2400" dirty="0">
                    <a:solidFill>
                      <a:schemeClr val="tx1">
                        <a:lumMod val="95000"/>
                        <a:lumOff val="5000"/>
                      </a:schemeClr>
                    </a:solidFill>
                  </a:rPr>
                  <a:t> para construir intervalos de confianza.</a:t>
                </a:r>
              </a:p>
            </p:txBody>
          </p:sp>
        </mc:Choice>
        <mc:Fallback>
          <p:sp>
            <p:nvSpPr>
              <p:cNvPr id="6" name="Rectángulo 5">
                <a:extLst>
                  <a:ext uri="{FF2B5EF4-FFF2-40B4-BE49-F238E27FC236}">
                    <a16:creationId xmlns:a16="http://schemas.microsoft.com/office/drawing/2014/main" id="{53F67EF0-847E-47F7-A7C2-53F571926532}"/>
                  </a:ext>
                </a:extLst>
              </p:cNvPr>
              <p:cNvSpPr>
                <a:spLocks noRot="1" noChangeAspect="1" noMove="1" noResize="1" noEditPoints="1" noAdjustHandles="1" noChangeArrowheads="1" noChangeShapeType="1" noTextEdit="1"/>
              </p:cNvSpPr>
              <p:nvPr/>
            </p:nvSpPr>
            <p:spPr>
              <a:xfrm>
                <a:off x="457200" y="3823182"/>
                <a:ext cx="7502476" cy="830997"/>
              </a:xfrm>
              <a:prstGeom prst="rect">
                <a:avLst/>
              </a:prstGeom>
              <a:blipFill>
                <a:blip r:embed="rId3"/>
                <a:stretch>
                  <a:fillRect l="-1219" t="-5882" r="-1219" b="-16176"/>
                </a:stretch>
              </a:blipFill>
            </p:spPr>
            <p:txBody>
              <a:bodyPr/>
              <a:lstStyle/>
              <a:p>
                <a:r>
                  <a:rPr lang="es-CO">
                    <a:noFill/>
                  </a:rPr>
                  <a:t> </a:t>
                </a:r>
              </a:p>
            </p:txBody>
          </p:sp>
        </mc:Fallback>
      </mc:AlternateContent>
    </p:spTree>
    <p:extLst>
      <p:ext uri="{BB962C8B-B14F-4D97-AF65-F5344CB8AC3E}">
        <p14:creationId xmlns:p14="http://schemas.microsoft.com/office/powerpoint/2010/main" val="361853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5D3DC9-481B-E475-0F93-5BBD3C04FDFE}"/>
              </a:ext>
            </a:extLst>
          </p:cNvPr>
          <p:cNvSpPr>
            <a:spLocks noGrp="1"/>
          </p:cNvSpPr>
          <p:nvPr>
            <p:ph idx="1"/>
          </p:nvPr>
        </p:nvSpPr>
        <p:spPr>
          <a:xfrm>
            <a:off x="89612" y="510833"/>
            <a:ext cx="7886770" cy="4391758"/>
          </a:xfrm>
        </p:spPr>
        <p:txBody>
          <a:bodyPr>
            <a:normAutofit/>
          </a:bodyPr>
          <a:lstStyle/>
          <a:p>
            <a:pPr algn="just"/>
            <a:r>
              <a:rPr lang="es-ES" sz="2000" dirty="0"/>
              <a:t>Es una teoría estadística que establece que, dada una </a:t>
            </a:r>
            <a:r>
              <a:rPr lang="es-ES" sz="2000" b="1" dirty="0"/>
              <a:t>muestra</a:t>
            </a:r>
            <a:r>
              <a:rPr lang="es-ES" sz="2000" dirty="0"/>
              <a:t> aleatoria </a:t>
            </a:r>
            <a:r>
              <a:rPr lang="es-ES" sz="2000" b="1" dirty="0"/>
              <a:t>suficientemente grande </a:t>
            </a:r>
            <a:r>
              <a:rPr lang="es-ES" sz="2000" dirty="0"/>
              <a:t>de la población, </a:t>
            </a:r>
            <a:r>
              <a:rPr lang="es-ES" sz="2000" b="1" dirty="0"/>
              <a:t>la distribución de las medias muestrales seguirá una distribución normal</a:t>
            </a:r>
            <a:r>
              <a:rPr lang="es-ES" sz="2000" dirty="0"/>
              <a:t>.</a:t>
            </a:r>
          </a:p>
          <a:p>
            <a:pPr algn="just">
              <a:buFont typeface="Arial" panose="020B0604020202020204" pitchFamily="34" charset="0"/>
              <a:buChar char="•"/>
            </a:pPr>
            <a:r>
              <a:rPr lang="es-ES" sz="2000" dirty="0"/>
              <a:t>A medida que el tamaño de la muestra se incrementa, la media poblacional y la media muestral serán iguales. Es decir, la media de la distribución de todas las medias muestrales será igual a la media del total de la población.</a:t>
            </a:r>
          </a:p>
          <a:p>
            <a:pPr algn="just"/>
            <a:r>
              <a:rPr lang="es-ES" sz="2000" dirty="0"/>
              <a:t>Mediante el TCL podemos definir la distribución de la media muestral de una determinada población con una varianza conocida. </a:t>
            </a:r>
          </a:p>
          <a:p>
            <a:pPr algn="just"/>
            <a:r>
              <a:rPr lang="es-ES" sz="2000" dirty="0"/>
              <a:t>El TCL considera una muestra como grande cuando el tamaño de la misma es superior a 30.</a:t>
            </a:r>
          </a:p>
          <a:p>
            <a:pPr algn="just"/>
            <a:r>
              <a:rPr lang="es-ES" sz="2000" dirty="0"/>
              <a:t>La varianza de la distribución de las medias muestrales será σ²/n. Que es la varianza de la población dividido entre el tamaño de la muestra.</a:t>
            </a:r>
            <a:endParaRPr lang="es-CO" sz="2000" dirty="0"/>
          </a:p>
        </p:txBody>
      </p:sp>
      <p:sp>
        <p:nvSpPr>
          <p:cNvPr id="5" name="Rectángulo 4">
            <a:extLst>
              <a:ext uri="{FF2B5EF4-FFF2-40B4-BE49-F238E27FC236}">
                <a16:creationId xmlns:a16="http://schemas.microsoft.com/office/drawing/2014/main" id="{BDB473C3-F60A-B042-6120-6DF12FED8555}"/>
              </a:ext>
            </a:extLst>
          </p:cNvPr>
          <p:cNvSpPr/>
          <p:nvPr/>
        </p:nvSpPr>
        <p:spPr>
          <a:xfrm>
            <a:off x="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700" dirty="0">
                <a:solidFill>
                  <a:schemeClr val="tx1">
                    <a:lumMod val="95000"/>
                    <a:lumOff val="5000"/>
                  </a:schemeClr>
                </a:solidFill>
                <a:latin typeface="Tw Cen MT Condensed" panose="020B0606020104020203" pitchFamily="34" charset="0"/>
              </a:rPr>
              <a:t>Teorema del límite central</a:t>
            </a:r>
            <a:endParaRPr lang="es-CO" sz="2700" dirty="0">
              <a:solidFill>
                <a:schemeClr val="tx1">
                  <a:lumMod val="95000"/>
                  <a:lumOff val="5000"/>
                </a:schemeClr>
              </a:solidFill>
              <a:latin typeface="Tw Cen MT Condensed" panose="020B0606020104020203" pitchFamily="34" charset="0"/>
            </a:endParaRPr>
          </a:p>
        </p:txBody>
      </p:sp>
    </p:spTree>
    <p:extLst>
      <p:ext uri="{BB962C8B-B14F-4D97-AF65-F5344CB8AC3E}">
        <p14:creationId xmlns:p14="http://schemas.microsoft.com/office/powerpoint/2010/main" val="205832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27ABA6-BB39-214B-8BA4-26DE81D7640E}"/>
              </a:ext>
            </a:extLst>
          </p:cNvPr>
          <p:cNvSpPr>
            <a:spLocks noGrp="1"/>
          </p:cNvSpPr>
          <p:nvPr>
            <p:ph idx="1"/>
          </p:nvPr>
        </p:nvSpPr>
        <p:spPr>
          <a:xfrm>
            <a:off x="457200" y="590843"/>
            <a:ext cx="7427742" cy="4135902"/>
          </a:xfrm>
        </p:spPr>
        <p:txBody>
          <a:bodyPr>
            <a:noAutofit/>
          </a:bodyPr>
          <a:lstStyle/>
          <a:p>
            <a:pPr marL="0" indent="0" algn="just">
              <a:buNone/>
            </a:pPr>
            <a:r>
              <a:rPr lang="es-ES" sz="2000" b="1" dirty="0"/>
              <a:t>Ejemplo del teorema central del límite</a:t>
            </a:r>
          </a:p>
          <a:p>
            <a:pPr marL="0" indent="0" algn="just">
              <a:buNone/>
            </a:pPr>
            <a:r>
              <a:rPr lang="es-ES" sz="2000" dirty="0"/>
              <a:t>Imaginemos que queremos analizar las rentabilidades medias históricas del índice P&amp;B 500, que como sabemos, tiene unas 500 compañías dentro del mismo. Pero no tenemos suficiente información como para analizar la totalidad de las 500 compañías del índice. En este caso la rentabilidad media del P&amp;B 500 sería la media poblacional.</a:t>
            </a:r>
          </a:p>
          <a:p>
            <a:pPr marL="0" indent="0" algn="just">
              <a:buNone/>
            </a:pPr>
            <a:r>
              <a:rPr lang="es-ES" sz="2000" dirty="0"/>
              <a:t>Ahora bien, siguiendo al TCL podemos coger una muestra de estas 500 empresas para realizar el análisis. La única limitación que tenemos es que en la muestra tiene que haber más de 30 compañías para que se cumpla el teorema. Entonces imaginemos que cogemos 50 compañías del índice de manera aleatoria y repetimos el proceso varias veces. Los pasos a seguir del ejemplo serían los siguientes:</a:t>
            </a:r>
          </a:p>
        </p:txBody>
      </p:sp>
      <p:sp>
        <p:nvSpPr>
          <p:cNvPr id="5" name="Rectángulo 4">
            <a:extLst>
              <a:ext uri="{FF2B5EF4-FFF2-40B4-BE49-F238E27FC236}">
                <a16:creationId xmlns:a16="http://schemas.microsoft.com/office/drawing/2014/main" id="{FBB05527-7C84-3065-E5CA-59678D129301}"/>
              </a:ext>
            </a:extLst>
          </p:cNvPr>
          <p:cNvSpPr/>
          <p:nvPr/>
        </p:nvSpPr>
        <p:spPr>
          <a:xfrm>
            <a:off x="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700" dirty="0">
                <a:solidFill>
                  <a:schemeClr val="tx1">
                    <a:lumMod val="95000"/>
                    <a:lumOff val="5000"/>
                  </a:schemeClr>
                </a:solidFill>
                <a:latin typeface="Tw Cen MT Condensed" panose="020B0606020104020203" pitchFamily="34" charset="0"/>
              </a:rPr>
              <a:t>Teorema del límite central</a:t>
            </a:r>
            <a:endParaRPr lang="es-CO" sz="2700" dirty="0">
              <a:solidFill>
                <a:schemeClr val="tx1">
                  <a:lumMod val="95000"/>
                  <a:lumOff val="5000"/>
                </a:schemeClr>
              </a:solidFill>
              <a:latin typeface="Tw Cen MT Condensed" panose="020B0606020104020203" pitchFamily="34" charset="0"/>
            </a:endParaRPr>
          </a:p>
        </p:txBody>
      </p:sp>
    </p:spTree>
    <p:extLst>
      <p:ext uri="{BB962C8B-B14F-4D97-AF65-F5344CB8AC3E}">
        <p14:creationId xmlns:p14="http://schemas.microsoft.com/office/powerpoint/2010/main" val="160603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33803-55E9-C3E4-92E3-931717660FB2}"/>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D89B6AF-7355-D3E2-9F2B-DDFBF5B2501A}"/>
              </a:ext>
            </a:extLst>
          </p:cNvPr>
          <p:cNvSpPr>
            <a:spLocks noGrp="1"/>
          </p:cNvSpPr>
          <p:nvPr>
            <p:ph idx="1"/>
          </p:nvPr>
        </p:nvSpPr>
        <p:spPr/>
        <p:txBody>
          <a:bodyPr>
            <a:normAutofit fontScale="70000" lnSpcReduction="20000"/>
          </a:bodyPr>
          <a:lstStyle/>
          <a:p>
            <a:r>
              <a:rPr lang="es-ES" dirty="0"/>
              <a:t>Elegimos la muestra de unas 50 compañías y obtenemos la rentabilidad media de la totalidad de la muestra.</a:t>
            </a:r>
          </a:p>
          <a:p>
            <a:r>
              <a:rPr lang="es-ES" dirty="0"/>
              <a:t>De manera continuada seguimos escogiendo 50 compañías y obtenemos la rentabilidad media.</a:t>
            </a:r>
          </a:p>
          <a:p>
            <a:r>
              <a:rPr lang="es-ES" dirty="0"/>
              <a:t>La distribución de todas las rentabilidades medias de todas las muestras escogidas se aproximará a una distribución normal.</a:t>
            </a:r>
          </a:p>
          <a:p>
            <a:r>
              <a:rPr lang="es-ES" dirty="0"/>
              <a:t>Las rentabilidades medias de todas las muestras seleccionadas se aproximará a la rentabilidad media del total del índice. Tal y como demuestra el teorema Central del Límite.</a:t>
            </a:r>
          </a:p>
          <a:p>
            <a:r>
              <a:rPr lang="es-ES" dirty="0"/>
              <a:t>Por tanto mediante inferencia de la rentabilidad media de la muestra podemos acercarnos a la rentabilidad media del índice.</a:t>
            </a:r>
          </a:p>
          <a:p>
            <a:endParaRPr lang="es-CO" dirty="0"/>
          </a:p>
        </p:txBody>
      </p:sp>
      <p:sp>
        <p:nvSpPr>
          <p:cNvPr id="5" name="Rectángulo 4">
            <a:extLst>
              <a:ext uri="{FF2B5EF4-FFF2-40B4-BE49-F238E27FC236}">
                <a16:creationId xmlns:a16="http://schemas.microsoft.com/office/drawing/2014/main" id="{9F3DC34B-B886-CCE7-98AA-E7CD2A71CFD1}"/>
              </a:ext>
            </a:extLst>
          </p:cNvPr>
          <p:cNvSpPr/>
          <p:nvPr/>
        </p:nvSpPr>
        <p:spPr>
          <a:xfrm>
            <a:off x="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700" dirty="0">
                <a:solidFill>
                  <a:schemeClr val="tx1">
                    <a:lumMod val="95000"/>
                    <a:lumOff val="5000"/>
                  </a:schemeClr>
                </a:solidFill>
                <a:latin typeface="Tw Cen MT Condensed" panose="020B0606020104020203" pitchFamily="34" charset="0"/>
              </a:rPr>
              <a:t>Teorema del límite central</a:t>
            </a:r>
            <a:endParaRPr lang="es-CO" sz="2700" dirty="0">
              <a:solidFill>
                <a:schemeClr val="tx1">
                  <a:lumMod val="95000"/>
                  <a:lumOff val="5000"/>
                </a:schemeClr>
              </a:solidFill>
              <a:latin typeface="Tw Cen MT Condensed" panose="020B0606020104020203" pitchFamily="34" charset="0"/>
            </a:endParaRPr>
          </a:p>
        </p:txBody>
      </p:sp>
    </p:spTree>
    <p:extLst>
      <p:ext uri="{BB962C8B-B14F-4D97-AF65-F5344CB8AC3E}">
        <p14:creationId xmlns:p14="http://schemas.microsoft.com/office/powerpoint/2010/main" val="149333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9CF4656-0ED0-0C09-7D25-C689CA70A072}"/>
                  </a:ext>
                </a:extLst>
              </p:cNvPr>
              <p:cNvSpPr>
                <a:spLocks noGrp="1"/>
              </p:cNvSpPr>
              <p:nvPr>
                <p:ph idx="1"/>
              </p:nvPr>
            </p:nvSpPr>
            <p:spPr>
              <a:xfrm>
                <a:off x="147711" y="464533"/>
                <a:ext cx="7870874" cy="2471516"/>
              </a:xfrm>
            </p:spPr>
            <p:txBody>
              <a:bodyPr>
                <a:normAutofit/>
              </a:bodyPr>
              <a:lstStyle/>
              <a:p>
                <a:pPr marL="0" indent="0" algn="just">
                  <a:buNone/>
                </a:pPr>
                <a:r>
                  <a:rPr lang="es-ES" sz="2400" dirty="0"/>
                  <a:t>Si </a:t>
                </a:r>
                <a14:m>
                  <m:oMath xmlns:m="http://schemas.openxmlformats.org/officeDocument/2006/math">
                    <m:acc>
                      <m:accPr>
                        <m:chr m:val="̅"/>
                        <m:ctrlPr>
                          <a:rPr lang="es-MX" sz="2400" i="1" dirty="0" smtClean="0">
                            <a:solidFill>
                              <a:schemeClr val="tx1">
                                <a:lumMod val="95000"/>
                                <a:lumOff val="5000"/>
                              </a:schemeClr>
                            </a:solidFill>
                            <a:latin typeface="Cambria Math" panose="02040503050406030204" pitchFamily="18" charset="0"/>
                          </a:rPr>
                        </m:ctrlPr>
                      </m:accPr>
                      <m:e>
                        <m:r>
                          <a:rPr lang="es-MX" sz="2400" i="1" dirty="0">
                            <a:solidFill>
                              <a:schemeClr val="tx1">
                                <a:lumMod val="95000"/>
                                <a:lumOff val="5000"/>
                              </a:schemeClr>
                            </a:solidFill>
                            <a:latin typeface="Cambria Math" panose="02040503050406030204" pitchFamily="18" charset="0"/>
                          </a:rPr>
                          <m:t>𝑥</m:t>
                        </m:r>
                      </m:e>
                    </m:acc>
                  </m:oMath>
                </a14:m>
                <a:r>
                  <a:rPr lang="es-ES" sz="2400" dirty="0"/>
                  <a:t> es la media de una muestra aleatoria de tamaño </a:t>
                </a:r>
                <a14:m>
                  <m:oMath xmlns:m="http://schemas.openxmlformats.org/officeDocument/2006/math">
                    <m:r>
                      <a:rPr lang="es-ES" sz="2400" i="1" dirty="0" smtClean="0">
                        <a:latin typeface="Cambria Math" panose="02040503050406030204" pitchFamily="18" charset="0"/>
                      </a:rPr>
                      <m:t>𝑛</m:t>
                    </m:r>
                  </m:oMath>
                </a14:m>
                <a:r>
                  <a:rPr lang="es-ES" sz="2400" dirty="0"/>
                  <a:t>, tomada de una población con media </a:t>
                </a:r>
                <a14:m>
                  <m:oMath xmlns:m="http://schemas.openxmlformats.org/officeDocument/2006/math">
                    <m:r>
                      <a:rPr lang="es-ES" sz="2400" i="1" dirty="0" smtClean="0">
                        <a:latin typeface="Cambria Math" panose="02040503050406030204" pitchFamily="18" charset="0"/>
                      </a:rPr>
                      <m:t>𝜇</m:t>
                    </m:r>
                  </m:oMath>
                </a14:m>
                <a:r>
                  <a:rPr lang="es-ES" sz="2400" dirty="0"/>
                  <a:t> y varianza fi nita </a:t>
                </a:r>
                <a14:m>
                  <m:oMath xmlns:m="http://schemas.openxmlformats.org/officeDocument/2006/math">
                    <m:sSup>
                      <m:sSupPr>
                        <m:ctrlPr>
                          <a:rPr lang="es-MX" sz="2400" i="1" dirty="0">
                            <a:latin typeface="Cambria Math" panose="02040503050406030204" pitchFamily="18" charset="0"/>
                          </a:rPr>
                        </m:ctrlPr>
                      </m:sSupPr>
                      <m:e>
                        <m:r>
                          <a:rPr lang="es-MX" sz="2400" i="1" dirty="0">
                            <a:latin typeface="Cambria Math" panose="02040503050406030204" pitchFamily="18" charset="0"/>
                          </a:rPr>
                          <m:t>𝜎</m:t>
                        </m:r>
                      </m:e>
                      <m:sup>
                        <m:r>
                          <a:rPr lang="es-CO" sz="2400" i="1" dirty="0">
                            <a:latin typeface="Cambria Math" panose="02040503050406030204" pitchFamily="18" charset="0"/>
                          </a:rPr>
                          <m:t>2</m:t>
                        </m:r>
                      </m:sup>
                    </m:sSup>
                  </m:oMath>
                </a14:m>
                <a:r>
                  <a:rPr lang="es-ES" sz="2400" dirty="0"/>
                  <a:t>, entonces la forma límite de la distribución de</a:t>
                </a:r>
                <a:endParaRPr lang="es-CO" sz="2400" dirty="0"/>
              </a:p>
            </p:txBody>
          </p:sp>
        </mc:Choice>
        <mc:Fallback>
          <p:sp>
            <p:nvSpPr>
              <p:cNvPr id="3" name="Marcador de contenido 2">
                <a:extLst>
                  <a:ext uri="{FF2B5EF4-FFF2-40B4-BE49-F238E27FC236}">
                    <a16:creationId xmlns:a16="http://schemas.microsoft.com/office/drawing/2014/main" id="{89CF4656-0ED0-0C09-7D25-C689CA70A072}"/>
                  </a:ext>
                </a:extLst>
              </p:cNvPr>
              <p:cNvSpPr>
                <a:spLocks noGrp="1" noRot="1" noChangeAspect="1" noMove="1" noResize="1" noEditPoints="1" noAdjustHandles="1" noChangeArrowheads="1" noChangeShapeType="1" noTextEdit="1"/>
              </p:cNvSpPr>
              <p:nvPr>
                <p:ph idx="1"/>
              </p:nvPr>
            </p:nvSpPr>
            <p:spPr>
              <a:xfrm>
                <a:off x="147711" y="464533"/>
                <a:ext cx="7870874" cy="2471516"/>
              </a:xfrm>
              <a:blipFill>
                <a:blip r:embed="rId2"/>
                <a:stretch>
                  <a:fillRect l="-1162" t="-1970" r="-1239"/>
                </a:stretch>
              </a:blipFill>
            </p:spPr>
            <p:txBody>
              <a:bodyPr/>
              <a:lstStyle/>
              <a:p>
                <a:r>
                  <a:rPr lang="es-CO">
                    <a:noFill/>
                  </a:rPr>
                  <a:t> </a:t>
                </a:r>
              </a:p>
            </p:txBody>
          </p:sp>
        </mc:Fallback>
      </mc:AlternateContent>
      <p:sp>
        <p:nvSpPr>
          <p:cNvPr id="5" name="Rectángulo 4">
            <a:extLst>
              <a:ext uri="{FF2B5EF4-FFF2-40B4-BE49-F238E27FC236}">
                <a16:creationId xmlns:a16="http://schemas.microsoft.com/office/drawing/2014/main" id="{CFE56611-46D6-45AA-3FFB-FC84A8B9D1DB}"/>
              </a:ext>
            </a:extLst>
          </p:cNvPr>
          <p:cNvSpPr/>
          <p:nvPr/>
        </p:nvSpPr>
        <p:spPr>
          <a:xfrm>
            <a:off x="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700" dirty="0">
                <a:solidFill>
                  <a:schemeClr val="tx1">
                    <a:lumMod val="95000"/>
                    <a:lumOff val="5000"/>
                  </a:schemeClr>
                </a:solidFill>
                <a:latin typeface="Tw Cen MT Condensed" panose="020B0606020104020203" pitchFamily="34" charset="0"/>
              </a:rPr>
              <a:t>Teorema del límite central</a:t>
            </a:r>
            <a:endParaRPr lang="es-CO" sz="2700" dirty="0">
              <a:solidFill>
                <a:schemeClr val="tx1">
                  <a:lumMod val="95000"/>
                  <a:lumOff val="5000"/>
                </a:schemeClr>
              </a:solidFill>
              <a:latin typeface="Tw Cen MT Condensed" panose="020B0606020104020203" pitchFamily="34" charset="0"/>
            </a:endParaRPr>
          </a:p>
        </p:txBody>
      </p:sp>
      <p:pic>
        <p:nvPicPr>
          <p:cNvPr id="7" name="Imagen 6">
            <a:extLst>
              <a:ext uri="{FF2B5EF4-FFF2-40B4-BE49-F238E27FC236}">
                <a16:creationId xmlns:a16="http://schemas.microsoft.com/office/drawing/2014/main" id="{9779FCAB-7228-C080-B1BF-DC5E0F59981A}"/>
              </a:ext>
            </a:extLst>
          </p:cNvPr>
          <p:cNvPicPr>
            <a:picLocks noChangeAspect="1"/>
          </p:cNvPicPr>
          <p:nvPr/>
        </p:nvPicPr>
        <p:blipFill>
          <a:blip r:embed="rId3"/>
          <a:stretch>
            <a:fillRect/>
          </a:stretch>
        </p:blipFill>
        <p:spPr>
          <a:xfrm>
            <a:off x="1113966" y="1587538"/>
            <a:ext cx="1120178" cy="693059"/>
          </a:xfrm>
          <a:prstGeom prst="rect">
            <a:avLst/>
          </a:prstGeom>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C629AAC5-5D2F-510A-5E62-DACFFB7A2D1B}"/>
                  </a:ext>
                </a:extLst>
              </p:cNvPr>
              <p:cNvSpPr txBox="1"/>
              <p:nvPr/>
            </p:nvSpPr>
            <p:spPr>
              <a:xfrm>
                <a:off x="151229" y="2156241"/>
                <a:ext cx="4209756" cy="646331"/>
              </a:xfrm>
              <a:prstGeom prst="rect">
                <a:avLst/>
              </a:prstGeom>
              <a:noFill/>
            </p:spPr>
            <p:txBody>
              <a:bodyPr wrap="square">
                <a:spAutoFit/>
              </a:bodyPr>
              <a:lstStyle/>
              <a:p>
                <a:r>
                  <a:rPr lang="es-ES" dirty="0"/>
                  <a:t>A medida que </a:t>
                </a:r>
                <a14:m>
                  <m:oMath xmlns:m="http://schemas.openxmlformats.org/officeDocument/2006/math">
                    <m:r>
                      <a:rPr lang="es-ES" i="1" dirty="0" smtClean="0">
                        <a:latin typeface="Cambria Math" panose="02040503050406030204" pitchFamily="18" charset="0"/>
                      </a:rPr>
                      <m:t>𝑛</m:t>
                    </m:r>
                    <m:r>
                      <a:rPr lang="es-ES" i="1" dirty="0" smtClean="0">
                        <a:latin typeface="Cambria Math" panose="02040503050406030204" pitchFamily="18" charset="0"/>
                      </a:rPr>
                      <m:t> → ∞</m:t>
                    </m:r>
                  </m:oMath>
                </a14:m>
                <a:r>
                  <a:rPr lang="es-ES" dirty="0"/>
                  <a:t>, es la distribución normal estándar </a:t>
                </a:r>
                <a14:m>
                  <m:oMath xmlns:m="http://schemas.openxmlformats.org/officeDocument/2006/math">
                    <m:r>
                      <a:rPr lang="es-ES" i="1" dirty="0" smtClean="0">
                        <a:latin typeface="Cambria Math" panose="02040503050406030204" pitchFamily="18" charset="0"/>
                      </a:rPr>
                      <m:t>𝑛</m:t>
                    </m:r>
                    <m:r>
                      <a:rPr lang="es-ES" i="1" dirty="0" smtClean="0">
                        <a:latin typeface="Cambria Math" panose="02040503050406030204" pitchFamily="18" charset="0"/>
                      </a:rPr>
                      <m:t>(</m:t>
                    </m:r>
                    <m:r>
                      <a:rPr lang="es-ES" i="1" dirty="0" smtClean="0">
                        <a:latin typeface="Cambria Math" panose="02040503050406030204" pitchFamily="18" charset="0"/>
                      </a:rPr>
                      <m:t>𝑧</m:t>
                    </m:r>
                    <m:r>
                      <a:rPr lang="es-ES" i="1" dirty="0" smtClean="0">
                        <a:latin typeface="Cambria Math" panose="02040503050406030204" pitchFamily="18" charset="0"/>
                      </a:rPr>
                      <m:t>; 0, 1).</m:t>
                    </m:r>
                  </m:oMath>
                </a14:m>
                <a:endParaRPr lang="es-CO" dirty="0"/>
              </a:p>
            </p:txBody>
          </p:sp>
        </mc:Choice>
        <mc:Fallback>
          <p:sp>
            <p:nvSpPr>
              <p:cNvPr id="9" name="CuadroTexto 8">
                <a:extLst>
                  <a:ext uri="{FF2B5EF4-FFF2-40B4-BE49-F238E27FC236}">
                    <a16:creationId xmlns:a16="http://schemas.microsoft.com/office/drawing/2014/main" id="{C629AAC5-5D2F-510A-5E62-DACFFB7A2D1B}"/>
                  </a:ext>
                </a:extLst>
              </p:cNvPr>
              <p:cNvSpPr txBox="1">
                <a:spLocks noRot="1" noChangeAspect="1" noMove="1" noResize="1" noEditPoints="1" noAdjustHandles="1" noChangeArrowheads="1" noChangeShapeType="1" noTextEdit="1"/>
              </p:cNvSpPr>
              <p:nvPr/>
            </p:nvSpPr>
            <p:spPr>
              <a:xfrm>
                <a:off x="151229" y="2156241"/>
                <a:ext cx="4209756" cy="646331"/>
              </a:xfrm>
              <a:prstGeom prst="rect">
                <a:avLst/>
              </a:prstGeom>
              <a:blipFill>
                <a:blip r:embed="rId4"/>
                <a:stretch>
                  <a:fillRect l="-1304" t="-5660" b="-14151"/>
                </a:stretch>
              </a:blipFill>
            </p:spPr>
            <p:txBody>
              <a:bodyPr/>
              <a:lstStyle/>
              <a:p>
                <a:r>
                  <a:rPr lang="es-CO">
                    <a:noFill/>
                  </a:rPr>
                  <a:t> </a:t>
                </a:r>
              </a:p>
            </p:txBody>
          </p:sp>
        </mc:Fallback>
      </mc:AlternateContent>
      <p:pic>
        <p:nvPicPr>
          <p:cNvPr id="11" name="Imagen 10">
            <a:extLst>
              <a:ext uri="{FF2B5EF4-FFF2-40B4-BE49-F238E27FC236}">
                <a16:creationId xmlns:a16="http://schemas.microsoft.com/office/drawing/2014/main" id="{DEA2811C-8592-6639-987E-C260AFCBDF32}"/>
              </a:ext>
            </a:extLst>
          </p:cNvPr>
          <p:cNvPicPr>
            <a:picLocks noChangeAspect="1"/>
          </p:cNvPicPr>
          <p:nvPr/>
        </p:nvPicPr>
        <p:blipFill>
          <a:blip r:embed="rId5"/>
          <a:stretch>
            <a:fillRect/>
          </a:stretch>
        </p:blipFill>
        <p:spPr>
          <a:xfrm>
            <a:off x="604421" y="2751571"/>
            <a:ext cx="3915311" cy="2146379"/>
          </a:xfrm>
          <a:prstGeom prst="rect">
            <a:avLst/>
          </a:prstGeom>
        </p:spPr>
      </p:pic>
      <p:sp>
        <p:nvSpPr>
          <p:cNvPr id="13" name="CuadroTexto 12">
            <a:extLst>
              <a:ext uri="{FF2B5EF4-FFF2-40B4-BE49-F238E27FC236}">
                <a16:creationId xmlns:a16="http://schemas.microsoft.com/office/drawing/2014/main" id="{BE8E7F92-EABF-6A09-7CFF-03349F5A8C8B}"/>
              </a:ext>
            </a:extLst>
          </p:cNvPr>
          <p:cNvSpPr txBox="1"/>
          <p:nvPr/>
        </p:nvSpPr>
        <p:spPr>
          <a:xfrm>
            <a:off x="5284138" y="2145268"/>
            <a:ext cx="1797147" cy="369332"/>
          </a:xfrm>
          <a:prstGeom prst="rect">
            <a:avLst/>
          </a:prstGeom>
          <a:noFill/>
        </p:spPr>
        <p:txBody>
          <a:bodyPr wrap="square">
            <a:spAutoFit/>
          </a:bodyPr>
          <a:lstStyle/>
          <a:p>
            <a:r>
              <a:rPr lang="es-CO" dirty="0"/>
              <a:t>Error estándar</a:t>
            </a:r>
          </a:p>
        </p:txBody>
      </p:sp>
      <p:pic>
        <p:nvPicPr>
          <p:cNvPr id="15" name="Imagen 14">
            <a:extLst>
              <a:ext uri="{FF2B5EF4-FFF2-40B4-BE49-F238E27FC236}">
                <a16:creationId xmlns:a16="http://schemas.microsoft.com/office/drawing/2014/main" id="{2124463A-9FB1-7D3E-8B7A-57148FF595AA}"/>
              </a:ext>
            </a:extLst>
          </p:cNvPr>
          <p:cNvPicPr>
            <a:picLocks noChangeAspect="1"/>
          </p:cNvPicPr>
          <p:nvPr/>
        </p:nvPicPr>
        <p:blipFill>
          <a:blip r:embed="rId6"/>
          <a:stretch>
            <a:fillRect/>
          </a:stretch>
        </p:blipFill>
        <p:spPr>
          <a:xfrm>
            <a:off x="5590456" y="2641878"/>
            <a:ext cx="835392" cy="790639"/>
          </a:xfrm>
          <a:prstGeom prst="rect">
            <a:avLst/>
          </a:prstGeom>
        </p:spPr>
      </p:pic>
    </p:spTree>
    <p:extLst>
      <p:ext uri="{BB962C8B-B14F-4D97-AF65-F5344CB8AC3E}">
        <p14:creationId xmlns:p14="http://schemas.microsoft.com/office/powerpoint/2010/main" val="376867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EC020CD-705E-7797-B471-20F39ABE636D}"/>
                  </a:ext>
                </a:extLst>
              </p:cNvPr>
              <p:cNvSpPr>
                <a:spLocks noGrp="1"/>
              </p:cNvSpPr>
              <p:nvPr>
                <p:ph idx="1"/>
              </p:nvPr>
            </p:nvSpPr>
            <p:spPr>
              <a:xfrm>
                <a:off x="457200" y="1200151"/>
                <a:ext cx="7512148" cy="1085849"/>
              </a:xfrm>
            </p:spPr>
            <p:txBody>
              <a:bodyPr>
                <a:normAutofit/>
              </a:bodyPr>
              <a:lstStyle/>
              <a:p>
                <a:pPr marL="0" lvl="1" indent="0">
                  <a:buNone/>
                </a:pPr>
                <a:r>
                  <a:rPr lang="es-ES" sz="1600" dirty="0"/>
                  <a:t>La distribución muestral de </a:t>
                </a:r>
                <a14:m>
                  <m:oMath xmlns:m="http://schemas.openxmlformats.org/officeDocument/2006/math">
                    <m:acc>
                      <m:accPr>
                        <m:chr m:val="̅"/>
                        <m:ctrlPr>
                          <a:rPr lang="es-MX" sz="1800" i="1" dirty="0" smtClean="0">
                            <a:solidFill>
                              <a:schemeClr val="tx1">
                                <a:lumMod val="95000"/>
                                <a:lumOff val="5000"/>
                              </a:schemeClr>
                            </a:solidFill>
                            <a:latin typeface="Cambria Math" panose="02040503050406030204" pitchFamily="18" charset="0"/>
                          </a:rPr>
                        </m:ctrlPr>
                      </m:accPr>
                      <m:e>
                        <m:r>
                          <a:rPr lang="es-MX" sz="1800" i="1" dirty="0">
                            <a:solidFill>
                              <a:schemeClr val="tx1">
                                <a:lumMod val="95000"/>
                                <a:lumOff val="5000"/>
                              </a:schemeClr>
                            </a:solidFill>
                            <a:latin typeface="Cambria Math" panose="02040503050406030204" pitchFamily="18" charset="0"/>
                          </a:rPr>
                          <m:t>𝑥</m:t>
                        </m:r>
                      </m:e>
                    </m:acc>
                  </m:oMath>
                </a14:m>
                <a:r>
                  <a:rPr lang="es-ES" sz="1600" dirty="0"/>
                  <a:t> será aproximadamente normal, con </a:t>
                </a:r>
                <a14:m>
                  <m:oMath xmlns:m="http://schemas.openxmlformats.org/officeDocument/2006/math">
                    <m:r>
                      <a:rPr lang="es-ES" sz="1600" i="1" dirty="0" smtClean="0">
                        <a:latin typeface="Cambria Math" panose="02040503050406030204" pitchFamily="18" charset="0"/>
                      </a:rPr>
                      <m:t>𝜇</m:t>
                    </m:r>
                    <m:r>
                      <a:rPr lang="es-ES" sz="1600" i="1" dirty="0" smtClean="0">
                        <a:latin typeface="Cambria Math" panose="02040503050406030204" pitchFamily="18" charset="0"/>
                      </a:rPr>
                      <m:t> = 800 </m:t>
                    </m:r>
                  </m:oMath>
                </a14:m>
                <a:r>
                  <a:rPr lang="es-ES" sz="1600" dirty="0"/>
                  <a:t>y </a:t>
                </a:r>
                <a14:m>
                  <m:oMath xmlns:m="http://schemas.openxmlformats.org/officeDocument/2006/math">
                    <m:r>
                      <a:rPr lang="es-ES" sz="1600" i="1" dirty="0" smtClean="0">
                        <a:latin typeface="Cambria Math" panose="02040503050406030204" pitchFamily="18" charset="0"/>
                      </a:rPr>
                      <m:t>𝜎</m:t>
                    </m:r>
                    <m:r>
                      <a:rPr lang="es-ES" sz="1600" i="1" dirty="0" smtClean="0">
                        <a:latin typeface="Cambria Math" panose="02040503050406030204" pitchFamily="18" charset="0"/>
                      </a:rPr>
                      <m:t>= </m:t>
                    </m:r>
                    <m:f>
                      <m:fPr>
                        <m:ctrlPr>
                          <a:rPr lang="es-ES" sz="1600" i="1" dirty="0" smtClean="0">
                            <a:latin typeface="Cambria Math" panose="02040503050406030204" pitchFamily="18" charset="0"/>
                          </a:rPr>
                        </m:ctrlPr>
                      </m:fPr>
                      <m:num>
                        <m:r>
                          <a:rPr lang="es-ES" sz="1600" b="0" i="1" dirty="0" smtClean="0">
                            <a:latin typeface="Cambria Math" panose="02040503050406030204" pitchFamily="18" charset="0"/>
                          </a:rPr>
                          <m:t>40</m:t>
                        </m:r>
                      </m:num>
                      <m:den>
                        <m:rad>
                          <m:radPr>
                            <m:degHide m:val="on"/>
                            <m:ctrlPr>
                              <a:rPr lang="es-ES" sz="1600" i="1" dirty="0" smtClean="0">
                                <a:latin typeface="Cambria Math" panose="02040503050406030204" pitchFamily="18" charset="0"/>
                              </a:rPr>
                            </m:ctrlPr>
                          </m:radPr>
                          <m:deg/>
                          <m:e>
                            <m:r>
                              <a:rPr lang="es-ES" sz="1600" b="0" i="1" dirty="0" smtClean="0">
                                <a:latin typeface="Cambria Math" panose="02040503050406030204" pitchFamily="18" charset="0"/>
                              </a:rPr>
                              <m:t>16</m:t>
                            </m:r>
                          </m:e>
                        </m:rad>
                      </m:den>
                    </m:f>
                    <m:r>
                      <a:rPr lang="es-ES" sz="1600" b="0" i="1" dirty="0" smtClean="0">
                        <a:latin typeface="Cambria Math" panose="02040503050406030204" pitchFamily="18" charset="0"/>
                      </a:rPr>
                      <m:t>=10 </m:t>
                    </m:r>
                  </m:oMath>
                </a14:m>
                <a:r>
                  <a:rPr lang="es-ES" sz="1600" dirty="0"/>
                  <a:t>. La probabilidad que se desea es determinada por el área de la región sombreada de la fi gura</a:t>
                </a:r>
                <a:endParaRPr lang="es-CO" sz="1600" dirty="0"/>
              </a:p>
            </p:txBody>
          </p:sp>
        </mc:Choice>
        <mc:Fallback>
          <p:sp>
            <p:nvSpPr>
              <p:cNvPr id="3" name="Marcador de contenido 2">
                <a:extLst>
                  <a:ext uri="{FF2B5EF4-FFF2-40B4-BE49-F238E27FC236}">
                    <a16:creationId xmlns:a16="http://schemas.microsoft.com/office/drawing/2014/main" id="{2EC020CD-705E-7797-B471-20F39ABE636D}"/>
                  </a:ext>
                </a:extLst>
              </p:cNvPr>
              <p:cNvSpPr>
                <a:spLocks noGrp="1" noRot="1" noChangeAspect="1" noMove="1" noResize="1" noEditPoints="1" noAdjustHandles="1" noChangeArrowheads="1" noChangeShapeType="1" noTextEdit="1"/>
              </p:cNvSpPr>
              <p:nvPr>
                <p:ph idx="1"/>
              </p:nvPr>
            </p:nvSpPr>
            <p:spPr>
              <a:xfrm>
                <a:off x="457200" y="1200151"/>
                <a:ext cx="7512148" cy="1085849"/>
              </a:xfrm>
              <a:blipFill>
                <a:blip r:embed="rId2"/>
                <a:stretch>
                  <a:fillRect l="-406" r="-162"/>
                </a:stretch>
              </a:blipFill>
            </p:spPr>
            <p:txBody>
              <a:bodyPr/>
              <a:lstStyle/>
              <a:p>
                <a:r>
                  <a:rPr lang="es-CO">
                    <a:noFill/>
                  </a:rPr>
                  <a:t> </a:t>
                </a:r>
              </a:p>
            </p:txBody>
          </p:sp>
        </mc:Fallback>
      </mc:AlternateContent>
      <p:pic>
        <p:nvPicPr>
          <p:cNvPr id="5" name="Imagen 4">
            <a:extLst>
              <a:ext uri="{FF2B5EF4-FFF2-40B4-BE49-F238E27FC236}">
                <a16:creationId xmlns:a16="http://schemas.microsoft.com/office/drawing/2014/main" id="{6F4E66DD-6780-C791-2216-0AA6B43A268C}"/>
              </a:ext>
            </a:extLst>
          </p:cNvPr>
          <p:cNvPicPr>
            <a:picLocks noChangeAspect="1"/>
          </p:cNvPicPr>
          <p:nvPr/>
        </p:nvPicPr>
        <p:blipFill>
          <a:blip r:embed="rId3"/>
          <a:stretch>
            <a:fillRect/>
          </a:stretch>
        </p:blipFill>
        <p:spPr>
          <a:xfrm>
            <a:off x="676736" y="2110300"/>
            <a:ext cx="4141450" cy="2352970"/>
          </a:xfrm>
          <a:prstGeom prst="rect">
            <a:avLst/>
          </a:prstGeom>
        </p:spPr>
      </p:pic>
      <p:pic>
        <p:nvPicPr>
          <p:cNvPr id="9" name="Imagen 8">
            <a:extLst>
              <a:ext uri="{FF2B5EF4-FFF2-40B4-BE49-F238E27FC236}">
                <a16:creationId xmlns:a16="http://schemas.microsoft.com/office/drawing/2014/main" id="{CC2FB5E1-E9EA-4D96-42BF-312F033A27F1}"/>
              </a:ext>
            </a:extLst>
          </p:cNvPr>
          <p:cNvPicPr>
            <a:picLocks noChangeAspect="1"/>
          </p:cNvPicPr>
          <p:nvPr/>
        </p:nvPicPr>
        <p:blipFill>
          <a:blip r:embed="rId4"/>
          <a:stretch>
            <a:fillRect/>
          </a:stretch>
        </p:blipFill>
        <p:spPr>
          <a:xfrm>
            <a:off x="4572000" y="1951434"/>
            <a:ext cx="1695450" cy="942975"/>
          </a:xfrm>
          <a:prstGeom prst="rect">
            <a:avLst/>
          </a:prstGeom>
        </p:spPr>
      </p:pic>
      <p:pic>
        <p:nvPicPr>
          <p:cNvPr id="11" name="Imagen 10">
            <a:extLst>
              <a:ext uri="{FF2B5EF4-FFF2-40B4-BE49-F238E27FC236}">
                <a16:creationId xmlns:a16="http://schemas.microsoft.com/office/drawing/2014/main" id="{AD7EE611-58D2-292F-B8BB-AC59B167ED52}"/>
              </a:ext>
            </a:extLst>
          </p:cNvPr>
          <p:cNvPicPr>
            <a:picLocks noChangeAspect="1"/>
          </p:cNvPicPr>
          <p:nvPr/>
        </p:nvPicPr>
        <p:blipFill>
          <a:blip r:embed="rId5"/>
          <a:stretch>
            <a:fillRect/>
          </a:stretch>
        </p:blipFill>
        <p:spPr>
          <a:xfrm>
            <a:off x="6267450" y="2254806"/>
            <a:ext cx="1000125" cy="571500"/>
          </a:xfrm>
          <a:prstGeom prst="rect">
            <a:avLst/>
          </a:prstGeom>
        </p:spPr>
      </p:pic>
      <p:pic>
        <p:nvPicPr>
          <p:cNvPr id="13" name="Imagen 12">
            <a:extLst>
              <a:ext uri="{FF2B5EF4-FFF2-40B4-BE49-F238E27FC236}">
                <a16:creationId xmlns:a16="http://schemas.microsoft.com/office/drawing/2014/main" id="{812B5B91-47DA-E421-96D6-E7C16A43549D}"/>
              </a:ext>
            </a:extLst>
          </p:cNvPr>
          <p:cNvPicPr>
            <a:picLocks noChangeAspect="1"/>
          </p:cNvPicPr>
          <p:nvPr/>
        </p:nvPicPr>
        <p:blipFill>
          <a:blip r:embed="rId6"/>
          <a:stretch>
            <a:fillRect/>
          </a:stretch>
        </p:blipFill>
        <p:spPr>
          <a:xfrm>
            <a:off x="3031660" y="4295081"/>
            <a:ext cx="4585921" cy="631033"/>
          </a:xfrm>
          <a:prstGeom prst="rect">
            <a:avLst/>
          </a:prstGeom>
        </p:spPr>
      </p:pic>
      <p:sp>
        <p:nvSpPr>
          <p:cNvPr id="15" name="Rectángulo 14">
            <a:extLst>
              <a:ext uri="{FF2B5EF4-FFF2-40B4-BE49-F238E27FC236}">
                <a16:creationId xmlns:a16="http://schemas.microsoft.com/office/drawing/2014/main" id="{5FF998E1-3D2B-59F0-C1EB-1C9314272FA4}"/>
              </a:ext>
            </a:extLst>
          </p:cNvPr>
          <p:cNvSpPr/>
          <p:nvPr/>
        </p:nvSpPr>
        <p:spPr>
          <a:xfrm>
            <a:off x="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700" dirty="0">
                <a:solidFill>
                  <a:schemeClr val="tx1">
                    <a:lumMod val="95000"/>
                    <a:lumOff val="5000"/>
                  </a:schemeClr>
                </a:solidFill>
                <a:latin typeface="Tw Cen MT Condensed" panose="020B0606020104020203" pitchFamily="34" charset="0"/>
              </a:rPr>
              <a:t>Teorema del límite central</a:t>
            </a:r>
            <a:endParaRPr lang="es-CO" sz="2700" dirty="0">
              <a:solidFill>
                <a:schemeClr val="tx1">
                  <a:lumMod val="95000"/>
                  <a:lumOff val="5000"/>
                </a:schemeClr>
              </a:solidFill>
              <a:latin typeface="Tw Cen MT Condensed" panose="020B0606020104020203" pitchFamily="34" charset="0"/>
            </a:endParaRPr>
          </a:p>
        </p:txBody>
      </p:sp>
    </p:spTree>
    <p:extLst>
      <p:ext uri="{BB962C8B-B14F-4D97-AF65-F5344CB8AC3E}">
        <p14:creationId xmlns:p14="http://schemas.microsoft.com/office/powerpoint/2010/main" val="241048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081CC0C-0DBD-4A10-A6D0-42958B2E4760}"/>
                  </a:ext>
                </a:extLst>
              </p:cNvPr>
              <p:cNvSpPr>
                <a:spLocks noGrp="1"/>
              </p:cNvSpPr>
              <p:nvPr>
                <p:ph idx="1"/>
              </p:nvPr>
            </p:nvSpPr>
            <p:spPr>
              <a:xfrm>
                <a:off x="189914" y="735177"/>
                <a:ext cx="7814603" cy="1836573"/>
              </a:xfrm>
            </p:spPr>
            <p:txBody>
              <a:bodyPr>
                <a:normAutofit lnSpcReduction="10000"/>
              </a:bodyPr>
              <a:lstStyle/>
              <a:p>
                <a:pPr marL="0" indent="0" algn="just">
                  <a:buNone/>
                </a:pPr>
                <a:r>
                  <a:rPr lang="es-ES" sz="1400" dirty="0"/>
                  <a:t>El viaje en un autobús especial para ir de un campus de una universidad al campus de otra en una ciudad toma, en promedio, 28 minutos, con una desviación estándar de 5 minutos. En cierta semana un autobús hizo el viaje 40 veces. ¿Cuál es la probabilidad de que el tiempo promedio del viaje sea mayor a 30 minutos? Suponga que el tiempo promedio se redondea al entero más cercano.</a:t>
                </a:r>
              </a:p>
              <a:p>
                <a:pPr marL="0" indent="0" algn="just">
                  <a:buNone/>
                </a:pPr>
                <a:endParaRPr lang="es-ES" sz="1400" dirty="0"/>
              </a:p>
              <a:p>
                <a:pPr marL="0" indent="0" algn="just">
                  <a:buNone/>
                </a:pPr>
                <a:r>
                  <a:rPr lang="es-ES" sz="1400" dirty="0"/>
                  <a:t>En este caso μ = 28 y σ = 3. Necesitamos calcular la probabilidad </a:t>
                </a:r>
                <a14:m>
                  <m:oMath xmlns:m="http://schemas.openxmlformats.org/officeDocument/2006/math">
                    <m:r>
                      <a:rPr lang="es-ES" sz="1400" i="1" dirty="0" smtClean="0">
                        <a:latin typeface="Cambria Math" panose="02040503050406030204" pitchFamily="18" charset="0"/>
                      </a:rPr>
                      <m:t>𝑃</m:t>
                    </m:r>
                    <m:r>
                      <a:rPr lang="es-ES" sz="1400" i="1" dirty="0" smtClean="0">
                        <a:latin typeface="Cambria Math" panose="02040503050406030204" pitchFamily="18" charset="0"/>
                      </a:rPr>
                      <m:t>(</m:t>
                    </m:r>
                    <m:r>
                      <a:rPr lang="es-ES" sz="1400" i="1" dirty="0" smtClean="0">
                        <a:latin typeface="Cambria Math" panose="02040503050406030204" pitchFamily="18" charset="0"/>
                      </a:rPr>
                      <m:t>𝑋</m:t>
                    </m:r>
                    <m:r>
                      <a:rPr lang="es-ES" sz="1400" i="1" dirty="0" smtClean="0">
                        <a:latin typeface="Cambria Math" panose="02040503050406030204" pitchFamily="18" charset="0"/>
                        <a:ea typeface="Cambria Math" panose="02040503050406030204" pitchFamily="18" charset="0"/>
                      </a:rPr>
                      <m:t>≥</m:t>
                    </m:r>
                    <m:r>
                      <a:rPr lang="es-ES" sz="1400" i="1" dirty="0" smtClean="0">
                        <a:latin typeface="Cambria Math" panose="02040503050406030204" pitchFamily="18" charset="0"/>
                      </a:rPr>
                      <m:t>30) </m:t>
                    </m:r>
                  </m:oMath>
                </a14:m>
                <a:r>
                  <a:rPr lang="es-ES" sz="1400" dirty="0"/>
                  <a:t>con </a:t>
                </a:r>
                <a14:m>
                  <m:oMath xmlns:m="http://schemas.openxmlformats.org/officeDocument/2006/math">
                    <m:r>
                      <a:rPr lang="es-ES" sz="1400" i="1" dirty="0" smtClean="0">
                        <a:latin typeface="Cambria Math" panose="02040503050406030204" pitchFamily="18" charset="0"/>
                      </a:rPr>
                      <m:t>𝑛</m:t>
                    </m:r>
                    <m:r>
                      <a:rPr lang="es-ES" sz="1400" i="1" dirty="0" smtClean="0">
                        <a:latin typeface="Cambria Math" panose="02040503050406030204" pitchFamily="18" charset="0"/>
                      </a:rPr>
                      <m:t> =40</m:t>
                    </m:r>
                  </m:oMath>
                </a14:m>
                <a:r>
                  <a:rPr lang="es-ES" sz="1400" dirty="0"/>
                  <a:t>. Como el tiempo se mide en una escala continua redondeada al minuto más cercano, una </a:t>
                </a:r>
                <a14:m>
                  <m:oMath xmlns:m="http://schemas.openxmlformats.org/officeDocument/2006/math">
                    <m:acc>
                      <m:accPr>
                        <m:chr m:val="̅"/>
                        <m:ctrlPr>
                          <a:rPr lang="es-MX" sz="1400" i="1" dirty="0">
                            <a:solidFill>
                              <a:schemeClr val="tx1">
                                <a:lumMod val="95000"/>
                                <a:lumOff val="5000"/>
                              </a:schemeClr>
                            </a:solidFill>
                            <a:latin typeface="Cambria Math" panose="02040503050406030204" pitchFamily="18" charset="0"/>
                          </a:rPr>
                        </m:ctrlPr>
                      </m:accPr>
                      <m:e>
                        <m:r>
                          <a:rPr lang="es-MX" sz="1400" i="1" dirty="0">
                            <a:solidFill>
                              <a:schemeClr val="tx1">
                                <a:lumMod val="95000"/>
                                <a:lumOff val="5000"/>
                              </a:schemeClr>
                            </a:solidFill>
                            <a:latin typeface="Cambria Math" panose="02040503050406030204" pitchFamily="18" charset="0"/>
                          </a:rPr>
                          <m:t>𝑥</m:t>
                        </m:r>
                      </m:e>
                    </m:acc>
                  </m:oMath>
                </a14:m>
                <a:r>
                  <a:rPr lang="es-ES" sz="1400" dirty="0"/>
                  <a:t> mayor que </a:t>
                </a:r>
                <a14:m>
                  <m:oMath xmlns:m="http://schemas.openxmlformats.org/officeDocument/2006/math">
                    <m:r>
                      <a:rPr lang="es-ES" sz="1400" i="1" dirty="0" smtClean="0">
                        <a:latin typeface="Cambria Math" panose="02040503050406030204" pitchFamily="18" charset="0"/>
                      </a:rPr>
                      <m:t>30</m:t>
                    </m:r>
                  </m:oMath>
                </a14:m>
                <a:r>
                  <a:rPr lang="es-ES" sz="1400" dirty="0"/>
                  <a:t> sería equivalente a </a:t>
                </a:r>
                <a14:m>
                  <m:oMath xmlns:m="http://schemas.openxmlformats.org/officeDocument/2006/math">
                    <m:acc>
                      <m:accPr>
                        <m:chr m:val="̅"/>
                        <m:ctrlPr>
                          <a:rPr lang="es-MX" sz="1400" i="1" dirty="0">
                            <a:solidFill>
                              <a:schemeClr val="tx1">
                                <a:lumMod val="95000"/>
                                <a:lumOff val="5000"/>
                              </a:schemeClr>
                            </a:solidFill>
                            <a:latin typeface="Cambria Math" panose="02040503050406030204" pitchFamily="18" charset="0"/>
                          </a:rPr>
                        </m:ctrlPr>
                      </m:accPr>
                      <m:e>
                        <m:r>
                          <a:rPr lang="es-MX" sz="1400" i="1" dirty="0">
                            <a:solidFill>
                              <a:schemeClr val="tx1">
                                <a:lumMod val="95000"/>
                                <a:lumOff val="5000"/>
                              </a:schemeClr>
                            </a:solidFill>
                            <a:latin typeface="Cambria Math" panose="02040503050406030204" pitchFamily="18" charset="0"/>
                          </a:rPr>
                          <m:t>𝑥</m:t>
                        </m:r>
                      </m:e>
                    </m:acc>
                  </m:oMath>
                </a14:m>
                <a:r>
                  <a:rPr lang="es-ES" sz="1400" dirty="0"/>
                  <a:t> </a:t>
                </a:r>
                <a14:m>
                  <m:oMath xmlns:m="http://schemas.openxmlformats.org/officeDocument/2006/math">
                    <m:r>
                      <a:rPr lang="es-ES" sz="1400" i="1" dirty="0" smtClean="0">
                        <a:latin typeface="Cambria Math" panose="02040503050406030204" pitchFamily="18" charset="0"/>
                      </a:rPr>
                      <m:t>≥ 30.5</m:t>
                    </m:r>
                  </m:oMath>
                </a14:m>
                <a:r>
                  <a:rPr lang="es-ES" sz="1400" dirty="0"/>
                  <a:t>. Por lo tanto,</a:t>
                </a:r>
                <a:endParaRPr lang="es-MX" sz="1400" dirty="0"/>
              </a:p>
              <a:p>
                <a:endParaRPr lang="es-CO" sz="1400" dirty="0"/>
              </a:p>
            </p:txBody>
          </p:sp>
        </mc:Choice>
        <mc:Fallback>
          <p:sp>
            <p:nvSpPr>
              <p:cNvPr id="3" name="Marcador de contenido 2">
                <a:extLst>
                  <a:ext uri="{FF2B5EF4-FFF2-40B4-BE49-F238E27FC236}">
                    <a16:creationId xmlns:a16="http://schemas.microsoft.com/office/drawing/2014/main" id="{8081CC0C-0DBD-4A10-A6D0-42958B2E4760}"/>
                  </a:ext>
                </a:extLst>
              </p:cNvPr>
              <p:cNvSpPr>
                <a:spLocks noGrp="1" noRot="1" noChangeAspect="1" noMove="1" noResize="1" noEditPoints="1" noAdjustHandles="1" noChangeArrowheads="1" noChangeShapeType="1" noTextEdit="1"/>
              </p:cNvSpPr>
              <p:nvPr>
                <p:ph idx="1"/>
              </p:nvPr>
            </p:nvSpPr>
            <p:spPr>
              <a:xfrm>
                <a:off x="189914" y="735177"/>
                <a:ext cx="7814603" cy="1836573"/>
              </a:xfrm>
              <a:blipFill>
                <a:blip r:embed="rId2"/>
                <a:stretch>
                  <a:fillRect l="-234" t="-1661" r="-234"/>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37D68AE1-C7A1-1BAA-1B64-8B250B47E065}"/>
              </a:ext>
            </a:extLst>
          </p:cNvPr>
          <p:cNvPicPr>
            <a:picLocks noChangeAspect="1"/>
          </p:cNvPicPr>
          <p:nvPr/>
        </p:nvPicPr>
        <p:blipFill>
          <a:blip r:embed="rId3"/>
          <a:stretch>
            <a:fillRect/>
          </a:stretch>
        </p:blipFill>
        <p:spPr>
          <a:xfrm>
            <a:off x="273148" y="2684952"/>
            <a:ext cx="3208606" cy="601614"/>
          </a:xfrm>
          <a:prstGeom prst="rect">
            <a:avLst/>
          </a:prstGeom>
        </p:spPr>
      </p:pic>
      <p:pic>
        <p:nvPicPr>
          <p:cNvPr id="9" name="Imagen 8">
            <a:extLst>
              <a:ext uri="{FF2B5EF4-FFF2-40B4-BE49-F238E27FC236}">
                <a16:creationId xmlns:a16="http://schemas.microsoft.com/office/drawing/2014/main" id="{0468BB7A-D28C-9DAA-FE23-B395B9352C36}"/>
              </a:ext>
            </a:extLst>
          </p:cNvPr>
          <p:cNvPicPr>
            <a:picLocks noChangeAspect="1"/>
          </p:cNvPicPr>
          <p:nvPr/>
        </p:nvPicPr>
        <p:blipFill>
          <a:blip r:embed="rId4"/>
          <a:stretch>
            <a:fillRect/>
          </a:stretch>
        </p:blipFill>
        <p:spPr>
          <a:xfrm>
            <a:off x="3481754" y="2798154"/>
            <a:ext cx="2330304" cy="601614"/>
          </a:xfrm>
          <a:prstGeom prst="rect">
            <a:avLst/>
          </a:prstGeom>
        </p:spPr>
      </p:pic>
      <p:sp>
        <p:nvSpPr>
          <p:cNvPr id="11" name="Rectángulo 10">
            <a:extLst>
              <a:ext uri="{FF2B5EF4-FFF2-40B4-BE49-F238E27FC236}">
                <a16:creationId xmlns:a16="http://schemas.microsoft.com/office/drawing/2014/main" id="{C33746EE-7688-1303-0226-3885767FD53E}"/>
              </a:ext>
            </a:extLst>
          </p:cNvPr>
          <p:cNvSpPr/>
          <p:nvPr/>
        </p:nvSpPr>
        <p:spPr>
          <a:xfrm>
            <a:off x="0" y="0"/>
            <a:ext cx="8071201" cy="432000"/>
          </a:xfrm>
          <a:prstGeom prst="rect">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700" dirty="0">
                <a:solidFill>
                  <a:schemeClr val="tx1">
                    <a:lumMod val="95000"/>
                    <a:lumOff val="5000"/>
                  </a:schemeClr>
                </a:solidFill>
                <a:latin typeface="Tw Cen MT Condensed" panose="020B0606020104020203" pitchFamily="34" charset="0"/>
              </a:rPr>
              <a:t>Teorema del límite central</a:t>
            </a:r>
            <a:endParaRPr lang="es-CO" sz="2700" dirty="0">
              <a:solidFill>
                <a:schemeClr val="tx1">
                  <a:lumMod val="95000"/>
                  <a:lumOff val="5000"/>
                </a:schemeClr>
              </a:solidFill>
              <a:latin typeface="Tw Cen MT Condensed" panose="020B0606020104020203" pitchFamily="34" charset="0"/>
            </a:endParaRPr>
          </a:p>
        </p:txBody>
      </p:sp>
    </p:spTree>
    <p:extLst>
      <p:ext uri="{BB962C8B-B14F-4D97-AF65-F5344CB8AC3E}">
        <p14:creationId xmlns:p14="http://schemas.microsoft.com/office/powerpoint/2010/main" val="4150271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2139</Words>
  <Application>Microsoft Office PowerPoint</Application>
  <PresentationFormat>Presentación en pantalla (16:9)</PresentationFormat>
  <Paragraphs>132</Paragraphs>
  <Slides>29</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Arial Narrow</vt:lpstr>
      <vt:lpstr>Calibri</vt:lpstr>
      <vt:lpstr>Cambria Math</vt:lpstr>
      <vt:lpstr>Times New Roman</vt:lpstr>
      <vt:lpstr>Tw Cen MT Condensed</vt:lpstr>
      <vt:lpstr>Tema de Office</vt:lpstr>
      <vt:lpstr>Presentación de PowerPoint</vt:lpstr>
      <vt:lpstr>Intervalos de confianza</vt:lpstr>
      <vt:lpstr>Inferencia estadística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Media de variable aleatoria (𝜇_𝑥)</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Varianza y covarianza de variables aleatorias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EAN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UNIVERSIDAD EAN</dc:creator>
  <cp:lastModifiedBy>Windows</cp:lastModifiedBy>
  <cp:revision>67</cp:revision>
  <dcterms:created xsi:type="dcterms:W3CDTF">2018-10-16T22:27:03Z</dcterms:created>
  <dcterms:modified xsi:type="dcterms:W3CDTF">2022-09-16T13:10:32Z</dcterms:modified>
</cp:coreProperties>
</file>