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0" r:id="rId2"/>
    <p:sldId id="298" r:id="rId3"/>
    <p:sldId id="299" r:id="rId4"/>
    <p:sldId id="300" r:id="rId5"/>
    <p:sldId id="302" r:id="rId6"/>
    <p:sldId id="301" r:id="rId7"/>
    <p:sldId id="303" r:id="rId8"/>
    <p:sldId id="310" r:id="rId9"/>
    <p:sldId id="305" r:id="rId10"/>
    <p:sldId id="304" r:id="rId11"/>
    <p:sldId id="308" r:id="rId12"/>
    <p:sldId id="306" r:id="rId13"/>
    <p:sldId id="307" r:id="rId14"/>
    <p:sldId id="309" r:id="rId15"/>
    <p:sldId id="259" r:id="rId1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684" y="11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F0AA4-8BED-4ABE-A98D-B7218285B083}" type="datetimeFigureOut">
              <a:rPr lang="es-CO" smtClean="0"/>
              <a:t>29/08/2022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AA23-81A4-4757-A25E-51897C8A25FF}" type="slidenum">
              <a:rPr lang="es-CO" smtClean="0"/>
              <a:t>‹Nº›</a:t>
            </a:fld>
            <a:endParaRPr lang="es-CO"/>
          </a:p>
        </p:txBody>
      </p:sp>
    </p:spTree>
    <p:extLst>
      <p:ext uri="{BB962C8B-B14F-4D97-AF65-F5344CB8AC3E}">
        <p14:creationId xmlns:p14="http://schemas.microsoft.com/office/powerpoint/2010/main" val="3576230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FEDAA23-81A4-4757-A25E-51897C8A25FF}" type="slidenum">
              <a:rPr lang="es-CO" smtClean="0"/>
              <a:t>5</a:t>
            </a:fld>
            <a:endParaRPr lang="es-CO"/>
          </a:p>
        </p:txBody>
      </p:sp>
    </p:spTree>
    <p:extLst>
      <p:ext uri="{BB962C8B-B14F-4D97-AF65-F5344CB8AC3E}">
        <p14:creationId xmlns:p14="http://schemas.microsoft.com/office/powerpoint/2010/main" val="36047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FEDAA23-81A4-4757-A25E-51897C8A25FF}" type="slidenum">
              <a:rPr lang="es-CO" smtClean="0"/>
              <a:t>11</a:t>
            </a:fld>
            <a:endParaRPr lang="es-CO"/>
          </a:p>
        </p:txBody>
      </p:sp>
    </p:spTree>
    <p:extLst>
      <p:ext uri="{BB962C8B-B14F-4D97-AF65-F5344CB8AC3E}">
        <p14:creationId xmlns:p14="http://schemas.microsoft.com/office/powerpoint/2010/main" val="136661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29/08/2022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1581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29/08/2022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02453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29/08/2022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89536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29/08/2022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8217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0A9B67B3-53C9-AA4F-997E-5F50883CCD98}" type="datetimeFigureOut">
              <a:rPr lang="es-ES" smtClean="0"/>
              <a:t>29/08/2022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0927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0A9B67B3-53C9-AA4F-997E-5F50883CCD98}" type="datetimeFigureOut">
              <a:rPr lang="es-ES" smtClean="0"/>
              <a:t>29/08/2022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35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0A9B67B3-53C9-AA4F-997E-5F50883CCD98}" type="datetimeFigureOut">
              <a:rPr lang="es-ES" smtClean="0"/>
              <a:t>29/08/2022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055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0A9B67B3-53C9-AA4F-997E-5F50883CCD98}" type="datetimeFigureOut">
              <a:rPr lang="es-ES" smtClean="0"/>
              <a:t>29/08/2022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88142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9B67B3-53C9-AA4F-997E-5F50883CCD98}" type="datetimeFigureOut">
              <a:rPr lang="es-ES" smtClean="0"/>
              <a:t>29/08/2022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75514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29/08/2022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990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29/08/2022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520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9B67B3-53C9-AA4F-997E-5F50883CCD98}" type="datetimeFigureOut">
              <a:rPr lang="es-ES" smtClean="0"/>
              <a:t>29/08/2022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83429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50562" y="1819138"/>
            <a:ext cx="4616694" cy="461665"/>
          </a:xfrm>
          <a:prstGeom prst="rect">
            <a:avLst/>
          </a:prstGeom>
          <a:noFill/>
        </p:spPr>
        <p:txBody>
          <a:bodyPr wrap="square" rtlCol="0">
            <a:spAutoFit/>
          </a:bodyPr>
          <a:lstStyle/>
          <a:p>
            <a:pPr algn="r"/>
            <a:r>
              <a:rPr lang="es-ES" sz="2400" dirty="0">
                <a:solidFill>
                  <a:schemeClr val="bg1"/>
                </a:solidFill>
              </a:rPr>
              <a:t>Probabilidad</a:t>
            </a:r>
          </a:p>
        </p:txBody>
      </p:sp>
    </p:spTree>
    <p:extLst>
      <p:ext uri="{BB962C8B-B14F-4D97-AF65-F5344CB8AC3E}">
        <p14:creationId xmlns:p14="http://schemas.microsoft.com/office/powerpoint/2010/main" val="32110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3E82149-1515-5845-4082-28376780AB17}"/>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DISTRIBUCIÓN T- </a:t>
            </a:r>
            <a:r>
              <a:rPr lang="es-ES" sz="3600" dirty="0" err="1">
                <a:solidFill>
                  <a:schemeClr val="tx1"/>
                </a:solidFill>
                <a:latin typeface="Tw Cen MT Condensed" panose="020B0606020104020203" pitchFamily="34" charset="0"/>
              </a:rPr>
              <a:t>Student</a:t>
            </a:r>
            <a:endParaRPr lang="es-CO" sz="3600" dirty="0">
              <a:solidFill>
                <a:schemeClr val="tx1"/>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BB71318-EA96-AC63-7183-63A9C9C4D8BD}"/>
                  </a:ext>
                </a:extLst>
              </p:cNvPr>
              <p:cNvSpPr txBox="1"/>
              <p:nvPr/>
            </p:nvSpPr>
            <p:spPr>
              <a:xfrm>
                <a:off x="3352800" y="1481137"/>
                <a:ext cx="1414426" cy="848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𝑇</m:t>
                      </m:r>
                      <m:r>
                        <a:rPr lang="es-ES" sz="2400" b="0" i="1" smtClean="0">
                          <a:latin typeface="Cambria Math" panose="02040503050406030204" pitchFamily="18" charset="0"/>
                        </a:rPr>
                        <m:t>=</m:t>
                      </m:r>
                      <m:f>
                        <m:fPr>
                          <m:ctrlPr>
                            <a:rPr lang="es-ES" sz="2400" b="0" i="1" smtClean="0">
                              <a:latin typeface="Cambria Math" panose="02040503050406030204" pitchFamily="18" charset="0"/>
                            </a:rPr>
                          </m:ctrlPr>
                        </m:fPr>
                        <m:num>
                          <m:acc>
                            <m:accPr>
                              <m:chr m:val="̅"/>
                              <m:ctrlPr>
                                <a:rPr lang="es-ES" sz="2400" i="1">
                                  <a:latin typeface="Cambria Math" panose="02040503050406030204" pitchFamily="18" charset="0"/>
                                </a:rPr>
                              </m:ctrlPr>
                            </m:accPr>
                            <m:e>
                              <m:r>
                                <a:rPr lang="es-ES" sz="2400" i="1">
                                  <a:latin typeface="Cambria Math" panose="02040503050406030204" pitchFamily="18" charset="0"/>
                                </a:rPr>
                                <m:t>𝑋</m:t>
                              </m:r>
                            </m:e>
                          </m:acc>
                          <m:r>
                            <a:rPr lang="es-ES" sz="2400" i="1">
                              <a:latin typeface="Cambria Math" panose="02040503050406030204" pitchFamily="18" charset="0"/>
                            </a:rPr>
                            <m:t>−</m:t>
                          </m:r>
                          <m:r>
                            <a:rPr lang="es-ES" sz="2400" i="1">
                              <a:latin typeface="Cambria Math" panose="02040503050406030204" pitchFamily="18" charset="0"/>
                              <a:ea typeface="Cambria Math" panose="02040503050406030204" pitchFamily="18" charset="0"/>
                            </a:rPr>
                            <m:t>𝜇</m:t>
                          </m:r>
                        </m:num>
                        <m:den>
                          <m:r>
                            <a:rPr lang="es-ES" sz="2400" b="0" i="1" smtClean="0">
                              <a:latin typeface="Cambria Math" panose="02040503050406030204" pitchFamily="18" charset="0"/>
                            </a:rPr>
                            <m:t>𝑆</m:t>
                          </m:r>
                          <m:r>
                            <a:rPr lang="es-ES" sz="2400" b="0" i="1" smtClean="0">
                              <a:latin typeface="Cambria Math" panose="02040503050406030204" pitchFamily="18" charset="0"/>
                            </a:rPr>
                            <m:t>/</m:t>
                          </m:r>
                          <m:rad>
                            <m:radPr>
                              <m:degHide m:val="on"/>
                              <m:ctrlPr>
                                <a:rPr lang="es-ES" sz="2400" b="0" i="1" smtClean="0">
                                  <a:latin typeface="Cambria Math" panose="02040503050406030204" pitchFamily="18" charset="0"/>
                                </a:rPr>
                              </m:ctrlPr>
                            </m:radPr>
                            <m:deg/>
                            <m:e>
                              <m:r>
                                <a:rPr lang="es-ES" sz="2400" b="0" i="1" smtClean="0">
                                  <a:latin typeface="Cambria Math" panose="02040503050406030204" pitchFamily="18" charset="0"/>
                                </a:rPr>
                                <m:t>𝑁</m:t>
                              </m:r>
                            </m:e>
                          </m:rad>
                        </m:den>
                      </m:f>
                    </m:oMath>
                  </m:oMathPara>
                </a14:m>
                <a:endParaRPr lang="es-CO" sz="2400" dirty="0"/>
              </a:p>
            </p:txBody>
          </p:sp>
        </mc:Choice>
        <mc:Fallback xmlns="">
          <p:sp>
            <p:nvSpPr>
              <p:cNvPr id="3" name="CuadroTexto 2">
                <a:extLst>
                  <a:ext uri="{FF2B5EF4-FFF2-40B4-BE49-F238E27FC236}">
                    <a16:creationId xmlns:a16="http://schemas.microsoft.com/office/drawing/2014/main" id="{BBB71318-EA96-AC63-7183-63A9C9C4D8BD}"/>
                  </a:ext>
                </a:extLst>
              </p:cNvPr>
              <p:cNvSpPr txBox="1">
                <a:spLocks noRot="1" noChangeAspect="1" noMove="1" noResize="1" noEditPoints="1" noAdjustHandles="1" noChangeArrowheads="1" noChangeShapeType="1" noTextEdit="1"/>
              </p:cNvSpPr>
              <p:nvPr/>
            </p:nvSpPr>
            <p:spPr>
              <a:xfrm>
                <a:off x="3352800" y="1481137"/>
                <a:ext cx="1414426" cy="848694"/>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9251F79-5E0F-54B2-819C-D7D421B58069}"/>
                  </a:ext>
                </a:extLst>
              </p:cNvPr>
              <p:cNvSpPr txBox="1"/>
              <p:nvPr/>
            </p:nvSpPr>
            <p:spPr>
              <a:xfrm>
                <a:off x="614362" y="633403"/>
                <a:ext cx="6834187" cy="830997"/>
              </a:xfrm>
              <a:prstGeom prst="rect">
                <a:avLst/>
              </a:prstGeom>
              <a:noFill/>
            </p:spPr>
            <p:txBody>
              <a:bodyPr wrap="square">
                <a:spAutoFit/>
              </a:bodyPr>
              <a:lstStyle/>
              <a:p>
                <a:r>
                  <a:rPr lang="es-ES" sz="2400" dirty="0">
                    <a:effectLst/>
                    <a:latin typeface="Arial Narrow" panose="020B0606020202030204" pitchFamily="34" charset="0"/>
                    <a:ea typeface="Cambria" panose="02040503050406030204" pitchFamily="18" charset="0"/>
                    <a:cs typeface="Times New Roman" panose="02020603050405020304" pitchFamily="18" charset="0"/>
                  </a:rPr>
                  <a:t>La variable aleatoria </a:t>
                </a:r>
                <a14:m>
                  <m:oMath xmlns:m="http://schemas.openxmlformats.org/officeDocument/2006/math">
                    <m:r>
                      <a:rPr lang="es-ES" sz="2400" i="1" dirty="0" smtClean="0">
                        <a:effectLst/>
                        <a:latin typeface="Cambria Math" panose="02040503050406030204" pitchFamily="18" charset="0"/>
                        <a:ea typeface="Cambria" panose="02040503050406030204" pitchFamily="18" charset="0"/>
                        <a:cs typeface="Times New Roman" panose="02020603050405020304" pitchFamily="18" charset="0"/>
                      </a:rPr>
                      <m:t>𝑋</m:t>
                    </m:r>
                  </m:oMath>
                </a14:m>
                <a:r>
                  <a:rPr lang="es-ES" sz="2400" dirty="0">
                    <a:effectLst/>
                    <a:latin typeface="Arial Narrow" panose="020B0606020202030204" pitchFamily="34" charset="0"/>
                    <a:ea typeface="Cambria" panose="02040503050406030204" pitchFamily="18" charset="0"/>
                    <a:cs typeface="Times New Roman" panose="02020603050405020304" pitchFamily="18" charset="0"/>
                  </a:rPr>
                  <a:t> tiene una distribución </a:t>
                </a:r>
                <a:r>
                  <a:rPr lang="es-ES" sz="2400" dirty="0">
                    <a:latin typeface="Arial Narrow" panose="020B0606020202030204" pitchFamily="34" charset="0"/>
                    <a:ea typeface="Cambria" panose="02040503050406030204" pitchFamily="18" charset="0"/>
                    <a:cs typeface="Times New Roman" panose="02020603050405020304" pitchFamily="18" charset="0"/>
                  </a:rPr>
                  <a:t>T</a:t>
                </a:r>
                <a:r>
                  <a:rPr lang="es-ES" sz="2400" dirty="0">
                    <a:effectLst/>
                    <a:latin typeface="Arial Narrow" panose="020B0606020202030204" pitchFamily="34" charset="0"/>
                    <a:ea typeface="Cambria" panose="02040503050406030204" pitchFamily="18" charset="0"/>
                    <a:cs typeface="Times New Roman" panose="02020603050405020304" pitchFamily="18" charset="0"/>
                  </a:rPr>
                  <a:t>  tiene la </a:t>
                </a:r>
                <a:r>
                  <a:rPr lang="es-CO" sz="2400" dirty="0"/>
                  <a:t>función de densidad</a:t>
                </a:r>
              </a:p>
            </p:txBody>
          </p:sp>
        </mc:Choice>
        <mc:Fallback xmlns="">
          <p:sp>
            <p:nvSpPr>
              <p:cNvPr id="5" name="CuadroTexto 4">
                <a:extLst>
                  <a:ext uri="{FF2B5EF4-FFF2-40B4-BE49-F238E27FC236}">
                    <a16:creationId xmlns:a16="http://schemas.microsoft.com/office/drawing/2014/main" id="{C9251F79-5E0F-54B2-819C-D7D421B58069}"/>
                  </a:ext>
                </a:extLst>
              </p:cNvPr>
              <p:cNvSpPr txBox="1">
                <a:spLocks noRot="1" noChangeAspect="1" noMove="1" noResize="1" noEditPoints="1" noAdjustHandles="1" noChangeArrowheads="1" noChangeShapeType="1" noTextEdit="1"/>
              </p:cNvSpPr>
              <p:nvPr/>
            </p:nvSpPr>
            <p:spPr>
              <a:xfrm>
                <a:off x="614362" y="633403"/>
                <a:ext cx="6834187" cy="830997"/>
              </a:xfrm>
              <a:prstGeom prst="rect">
                <a:avLst/>
              </a:prstGeom>
              <a:blipFill>
                <a:blip r:embed="rId3"/>
                <a:stretch>
                  <a:fillRect l="-1427" t="-5147" b="-1617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B4CF5C1-AC0E-EB01-B2D4-458673710601}"/>
                  </a:ext>
                </a:extLst>
              </p:cNvPr>
              <p:cNvSpPr txBox="1"/>
              <p:nvPr/>
            </p:nvSpPr>
            <p:spPr>
              <a:xfrm>
                <a:off x="738188" y="2294559"/>
                <a:ext cx="4167188" cy="1938992"/>
              </a:xfrm>
              <a:prstGeom prst="rect">
                <a:avLst/>
              </a:prstGeom>
              <a:noFill/>
            </p:spPr>
            <p:txBody>
              <a:bodyPr wrap="square">
                <a:spAutoFit/>
              </a:bodyPr>
              <a:lstStyle/>
              <a:p>
                <a14:m>
                  <m:oMath xmlns:m="http://schemas.openxmlformats.org/officeDocument/2006/math">
                    <m:r>
                      <a:rPr lang="es-ES" sz="2400" i="1" dirty="0" smtClean="0">
                        <a:latin typeface="Cambria Math" panose="02040503050406030204" pitchFamily="18" charset="0"/>
                        <a:ea typeface="Cambria" panose="02040503050406030204" pitchFamily="18" charset="0"/>
                        <a:cs typeface="Times New Roman" panose="02020603050405020304" pitchFamily="18" charset="0"/>
                      </a:rPr>
                      <m:t>𝑁</m:t>
                    </m:r>
                  </m:oMath>
                </a14:m>
                <a:r>
                  <a:rPr lang="es-ES" sz="2400" dirty="0">
                    <a:latin typeface="Arial Narrow" panose="020B0606020202030204" pitchFamily="34" charset="0"/>
                    <a:ea typeface="Cambria" panose="02040503050406030204" pitchFamily="18" charset="0"/>
                    <a:cs typeface="Times New Roman" panose="02020603050405020304" pitchFamily="18" charset="0"/>
                  </a:rPr>
                  <a:t>= tamaño de la muestra</a:t>
                </a:r>
              </a:p>
              <a:p>
                <a14:m>
                  <m:oMath xmlns:m="http://schemas.openxmlformats.org/officeDocument/2006/math">
                    <m:acc>
                      <m:accPr>
                        <m:chr m:val="̅"/>
                        <m:ctrlPr>
                          <a:rPr lang="es-ES" sz="2400" i="1" smtClean="0">
                            <a:latin typeface="Cambria Math" panose="02040503050406030204" pitchFamily="18" charset="0"/>
                          </a:rPr>
                        </m:ctrlPr>
                      </m:accPr>
                      <m:e>
                        <m:r>
                          <a:rPr lang="es-ES" sz="2400" i="1">
                            <a:latin typeface="Cambria Math" panose="02040503050406030204" pitchFamily="18" charset="0"/>
                          </a:rPr>
                          <m:t>𝑋</m:t>
                        </m:r>
                      </m:e>
                    </m:acc>
                  </m:oMath>
                </a14:m>
                <a:r>
                  <a:rPr lang="es-ES" sz="2400" dirty="0">
                    <a:latin typeface="Arial Narrow" panose="020B0606020202030204" pitchFamily="34" charset="0"/>
                    <a:ea typeface="Cambria" panose="02040503050406030204" pitchFamily="18" charset="0"/>
                    <a:cs typeface="Times New Roman" panose="02020603050405020304" pitchFamily="18" charset="0"/>
                  </a:rPr>
                  <a:t>=media muestral</a:t>
                </a:r>
              </a:p>
              <a:p>
                <a14:m>
                  <m:oMath xmlns:m="http://schemas.openxmlformats.org/officeDocument/2006/math">
                    <m:r>
                      <a:rPr lang="es-ES" sz="2400" i="1" dirty="0" smtClean="0">
                        <a:latin typeface="Cambria Math" panose="02040503050406030204" pitchFamily="18" charset="0"/>
                        <a:ea typeface="Cambria" panose="02040503050406030204" pitchFamily="18" charset="0"/>
                        <a:cs typeface="Times New Roman" panose="02020603050405020304" pitchFamily="18" charset="0"/>
                      </a:rPr>
                      <m:t>𝑆</m:t>
                    </m:r>
                  </m:oMath>
                </a14:m>
                <a:r>
                  <a:rPr lang="es-ES" sz="2400" dirty="0">
                    <a:latin typeface="Arial Narrow" panose="020B0606020202030204" pitchFamily="34" charset="0"/>
                    <a:ea typeface="Cambria" panose="02040503050406030204" pitchFamily="18" charset="0"/>
                    <a:cs typeface="Times New Roman" panose="02020603050405020304" pitchFamily="18" charset="0"/>
                  </a:rPr>
                  <a:t>= Desviación típica de una muestra</a:t>
                </a:r>
              </a:p>
              <a:p>
                <a14:m>
                  <m:oMath xmlns:m="http://schemas.openxmlformats.org/officeDocument/2006/math">
                    <m:r>
                      <a:rPr lang="es-ES" sz="2400" i="1" smtClean="0">
                        <a:latin typeface="Cambria Math" panose="02040503050406030204" pitchFamily="18" charset="0"/>
                        <a:ea typeface="Cambria Math" panose="02040503050406030204" pitchFamily="18" charset="0"/>
                      </a:rPr>
                      <m:t>𝜇</m:t>
                    </m:r>
                  </m:oMath>
                </a14:m>
                <a:r>
                  <a:rPr lang="es-ES" sz="2400" dirty="0">
                    <a:latin typeface="Arial Narrow" panose="020B0606020202030204" pitchFamily="34" charset="0"/>
                    <a:ea typeface="Cambria" panose="02040503050406030204" pitchFamily="18" charset="0"/>
                    <a:cs typeface="Times New Roman" panose="02020603050405020304" pitchFamily="18" charset="0"/>
                  </a:rPr>
                  <a:t>= Media de la población</a:t>
                </a:r>
              </a:p>
            </p:txBody>
          </p:sp>
        </mc:Choice>
        <mc:Fallback xmlns="">
          <p:sp>
            <p:nvSpPr>
              <p:cNvPr id="6" name="CuadroTexto 5">
                <a:extLst>
                  <a:ext uri="{FF2B5EF4-FFF2-40B4-BE49-F238E27FC236}">
                    <a16:creationId xmlns:a16="http://schemas.microsoft.com/office/drawing/2014/main" id="{7B4CF5C1-AC0E-EB01-B2D4-458673710601}"/>
                  </a:ext>
                </a:extLst>
              </p:cNvPr>
              <p:cNvSpPr txBox="1">
                <a:spLocks noRot="1" noChangeAspect="1" noMove="1" noResize="1" noEditPoints="1" noAdjustHandles="1" noChangeArrowheads="1" noChangeShapeType="1" noTextEdit="1"/>
              </p:cNvSpPr>
              <p:nvPr/>
            </p:nvSpPr>
            <p:spPr>
              <a:xfrm>
                <a:off x="738188" y="2294559"/>
                <a:ext cx="4167188" cy="1938992"/>
              </a:xfrm>
              <a:prstGeom prst="rect">
                <a:avLst/>
              </a:prstGeom>
              <a:blipFill>
                <a:blip r:embed="rId4"/>
                <a:stretch>
                  <a:fillRect l="-2193" t="-2201" b="-6604"/>
                </a:stretch>
              </a:blipFill>
            </p:spPr>
            <p:txBody>
              <a:bodyPr/>
              <a:lstStyle/>
              <a:p>
                <a:r>
                  <a:rPr lang="es-CO">
                    <a:noFill/>
                  </a:rPr>
                  <a:t> </a:t>
                </a:r>
              </a:p>
            </p:txBody>
          </p:sp>
        </mc:Fallback>
      </mc:AlternateContent>
    </p:spTree>
    <p:extLst>
      <p:ext uri="{BB962C8B-B14F-4D97-AF65-F5344CB8AC3E}">
        <p14:creationId xmlns:p14="http://schemas.microsoft.com/office/powerpoint/2010/main" val="147107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5F59E62-8246-4898-84EC-7A3B08DD13E5}"/>
                  </a:ext>
                </a:extLst>
              </p:cNvPr>
              <p:cNvSpPr txBox="1"/>
              <p:nvPr/>
            </p:nvSpPr>
            <p:spPr>
              <a:xfrm>
                <a:off x="5130000" y="866535"/>
                <a:ext cx="2595600" cy="1477328"/>
              </a:xfrm>
              <a:prstGeom prst="rect">
                <a:avLst/>
              </a:prstGeom>
              <a:noFill/>
            </p:spPr>
            <p:txBody>
              <a:bodyPr wrap="square">
                <a:spAutoFit/>
              </a:bodyPr>
              <a:lstStyle/>
              <a:p>
                <a:pPr algn="just"/>
                <a:r>
                  <a:rPr lang="es-ES" b="0" i="0" dirty="0">
                    <a:solidFill>
                      <a:srgbClr val="222222"/>
                    </a:solidFill>
                    <a:effectLst/>
                    <a:latin typeface="-apple-system"/>
                  </a:rPr>
                  <a:t>La tabla te </a:t>
                </a:r>
                <a:r>
                  <a:rPr lang="es-ES" dirty="0">
                    <a:solidFill>
                      <a:srgbClr val="222222"/>
                    </a:solidFill>
                    <a:latin typeface="-apple-system"/>
                  </a:rPr>
                  <a:t>p</a:t>
                </a:r>
                <a:r>
                  <a:rPr lang="es-ES" b="0" i="0" dirty="0">
                    <a:solidFill>
                      <a:srgbClr val="222222"/>
                    </a:solidFill>
                    <a:effectLst/>
                    <a:latin typeface="-apple-system"/>
                  </a:rPr>
                  <a:t>ermite encontrar el valor de la variable </a:t>
                </a:r>
                <a14:m>
                  <m:oMath xmlns:m="http://schemas.openxmlformats.org/officeDocument/2006/math">
                    <m:r>
                      <a:rPr lang="es-ES" b="0" i="1" dirty="0" smtClean="0">
                        <a:solidFill>
                          <a:srgbClr val="222222"/>
                        </a:solidFill>
                        <a:effectLst/>
                        <a:latin typeface="Cambria Math" panose="02040503050406030204" pitchFamily="18" charset="0"/>
                      </a:rPr>
                      <m:t>𝑡</m:t>
                    </m:r>
                  </m:oMath>
                </a14:m>
                <a:r>
                  <a:rPr lang="es-ES" b="0" i="0" dirty="0">
                    <a:solidFill>
                      <a:srgbClr val="222222"/>
                    </a:solidFill>
                    <a:effectLst/>
                    <a:latin typeface="-apple-system"/>
                  </a:rPr>
                  <a:t>, conociendo el </a:t>
                </a:r>
                <a:r>
                  <a:rPr lang="es-ES" b="1" i="0" dirty="0">
                    <a:solidFill>
                      <a:srgbClr val="222222"/>
                    </a:solidFill>
                    <a:effectLst/>
                    <a:latin typeface="-apple-system"/>
                  </a:rPr>
                  <a:t>área de la cola derecha y los grados de libertad.</a:t>
                </a:r>
                <a:endParaRPr lang="es-CO" dirty="0"/>
              </a:p>
            </p:txBody>
          </p:sp>
        </mc:Choice>
        <mc:Fallback xmlns="">
          <p:sp>
            <p:nvSpPr>
              <p:cNvPr id="3" name="CuadroTexto 2">
                <a:extLst>
                  <a:ext uri="{FF2B5EF4-FFF2-40B4-BE49-F238E27FC236}">
                    <a16:creationId xmlns:a16="http://schemas.microsoft.com/office/drawing/2014/main" id="{C5F59E62-8246-4898-84EC-7A3B08DD13E5}"/>
                  </a:ext>
                </a:extLst>
              </p:cNvPr>
              <p:cNvSpPr txBox="1">
                <a:spLocks noRot="1" noChangeAspect="1" noMove="1" noResize="1" noEditPoints="1" noAdjustHandles="1" noChangeArrowheads="1" noChangeShapeType="1" noTextEdit="1"/>
              </p:cNvSpPr>
              <p:nvPr/>
            </p:nvSpPr>
            <p:spPr>
              <a:xfrm>
                <a:off x="5130000" y="866535"/>
                <a:ext cx="2595600" cy="1477328"/>
              </a:xfrm>
              <a:prstGeom prst="rect">
                <a:avLst/>
              </a:prstGeom>
              <a:blipFill>
                <a:blip r:embed="rId3"/>
                <a:stretch>
                  <a:fillRect l="-2118" t="-2066" r="-2118" b="-5785"/>
                </a:stretch>
              </a:blipFill>
            </p:spPr>
            <p:txBody>
              <a:bodyPr/>
              <a:lstStyle/>
              <a:p>
                <a:r>
                  <a:rPr lang="es-CO">
                    <a:noFill/>
                  </a:rPr>
                  <a:t> </a:t>
                </a:r>
              </a:p>
            </p:txBody>
          </p:sp>
        </mc:Fallback>
      </mc:AlternateContent>
      <p:sp>
        <p:nvSpPr>
          <p:cNvPr id="4" name="Rectángulo 3">
            <a:extLst>
              <a:ext uri="{FF2B5EF4-FFF2-40B4-BE49-F238E27FC236}">
                <a16:creationId xmlns:a16="http://schemas.microsoft.com/office/drawing/2014/main" id="{422C4F9E-55AC-E9EC-4E4A-C5DBC89A3AFF}"/>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TABLA T- </a:t>
            </a:r>
            <a:r>
              <a:rPr lang="es-ES" sz="3600" dirty="0" err="1">
                <a:solidFill>
                  <a:schemeClr val="tx1"/>
                </a:solidFill>
                <a:latin typeface="Tw Cen MT Condensed" panose="020B0606020104020203" pitchFamily="34" charset="0"/>
              </a:rPr>
              <a:t>Student</a:t>
            </a:r>
            <a:endParaRPr lang="es-CO" sz="3600" dirty="0">
              <a:solidFill>
                <a:schemeClr val="tx1"/>
              </a:solidFill>
              <a:latin typeface="Tw Cen MT Condensed" panose="020B0606020104020203" pitchFamily="34" charset="0"/>
            </a:endParaRPr>
          </a:p>
        </p:txBody>
      </p:sp>
      <p:pic>
        <p:nvPicPr>
          <p:cNvPr id="12" name="Imagen 11">
            <a:extLst>
              <a:ext uri="{FF2B5EF4-FFF2-40B4-BE49-F238E27FC236}">
                <a16:creationId xmlns:a16="http://schemas.microsoft.com/office/drawing/2014/main" id="{44736E53-8F15-F779-AF7B-F2D933B38096}"/>
              </a:ext>
            </a:extLst>
          </p:cNvPr>
          <p:cNvPicPr>
            <a:picLocks noChangeAspect="1"/>
          </p:cNvPicPr>
          <p:nvPr/>
        </p:nvPicPr>
        <p:blipFill>
          <a:blip r:embed="rId4"/>
          <a:stretch>
            <a:fillRect/>
          </a:stretch>
        </p:blipFill>
        <p:spPr>
          <a:xfrm>
            <a:off x="398488" y="558263"/>
            <a:ext cx="4545685" cy="3571200"/>
          </a:xfrm>
          <a:prstGeom prst="rect">
            <a:avLst/>
          </a:prstGeom>
        </p:spPr>
      </p:pic>
      <p:sp>
        <p:nvSpPr>
          <p:cNvPr id="5" name="CuadroTexto 4">
            <a:extLst>
              <a:ext uri="{FF2B5EF4-FFF2-40B4-BE49-F238E27FC236}">
                <a16:creationId xmlns:a16="http://schemas.microsoft.com/office/drawing/2014/main" id="{BA253892-A5F2-7ED8-3400-F9182D0C1D49}"/>
              </a:ext>
            </a:extLst>
          </p:cNvPr>
          <p:cNvSpPr txBox="1"/>
          <p:nvPr/>
        </p:nvSpPr>
        <p:spPr>
          <a:xfrm>
            <a:off x="94050" y="4276965"/>
            <a:ext cx="7868700" cy="646331"/>
          </a:xfrm>
          <a:prstGeom prst="rect">
            <a:avLst/>
          </a:prstGeom>
          <a:noFill/>
        </p:spPr>
        <p:txBody>
          <a:bodyPr wrap="square">
            <a:spAutoFit/>
          </a:bodyPr>
          <a:lstStyle/>
          <a:p>
            <a:r>
              <a:rPr lang="es-ES" b="1" dirty="0">
                <a:solidFill>
                  <a:srgbClr val="FF0000"/>
                </a:solidFill>
                <a:latin typeface="libre_franklinregular"/>
              </a:rPr>
              <a:t>E</a:t>
            </a:r>
            <a:r>
              <a:rPr lang="es-ES" b="1" i="0" dirty="0">
                <a:solidFill>
                  <a:srgbClr val="FF0000"/>
                </a:solidFill>
                <a:effectLst/>
                <a:latin typeface="libre_franklinregular"/>
              </a:rPr>
              <a:t>l número de grados de libertad es igual al número de “observaciones” menos uno.</a:t>
            </a:r>
            <a:endParaRPr lang="es-CO" b="1" dirty="0">
              <a:solidFill>
                <a:srgbClr val="FF0000"/>
              </a:solidFill>
            </a:endParaRPr>
          </a:p>
        </p:txBody>
      </p:sp>
    </p:spTree>
    <p:extLst>
      <p:ext uri="{BB962C8B-B14F-4D97-AF65-F5344CB8AC3E}">
        <p14:creationId xmlns:p14="http://schemas.microsoft.com/office/powerpoint/2010/main" val="116733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CD432FF-BBFE-D81F-EF9E-28B8229DE411}"/>
              </a:ext>
            </a:extLst>
          </p:cNvPr>
          <p:cNvSpPr/>
          <p:nvPr/>
        </p:nvSpPr>
        <p:spPr>
          <a:xfrm>
            <a:off x="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Ejemplo: DISTRIBUCIÓN T- </a:t>
            </a:r>
            <a:r>
              <a:rPr lang="es-ES" sz="3600" dirty="0" err="1">
                <a:solidFill>
                  <a:schemeClr val="tx1"/>
                </a:solidFill>
                <a:latin typeface="Tw Cen MT Condensed" panose="020B0606020104020203" pitchFamily="34" charset="0"/>
              </a:rPr>
              <a:t>Student</a:t>
            </a:r>
            <a:endParaRPr lang="es-CO" sz="3600" dirty="0">
              <a:solidFill>
                <a:schemeClr val="tx1"/>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60F8BD2-8E9B-10D8-8F33-56D027112671}"/>
                  </a:ext>
                </a:extLst>
              </p:cNvPr>
              <p:cNvSpPr txBox="1"/>
              <p:nvPr/>
            </p:nvSpPr>
            <p:spPr>
              <a:xfrm>
                <a:off x="2510400" y="2906737"/>
                <a:ext cx="3004800" cy="542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𝑇</m:t>
                      </m:r>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518</m:t>
                          </m:r>
                          <m:r>
                            <a:rPr lang="es-ES" sz="1600" i="1">
                              <a:latin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500</m:t>
                          </m:r>
                        </m:num>
                        <m:den>
                          <m:r>
                            <a:rPr lang="es-ES" sz="1600" b="0" i="1" smtClean="0">
                              <a:latin typeface="Cambria Math" panose="02040503050406030204" pitchFamily="18" charset="0"/>
                            </a:rPr>
                            <m:t>40/</m:t>
                          </m:r>
                          <m:rad>
                            <m:radPr>
                              <m:degHide m:val="on"/>
                              <m:ctrlPr>
                                <a:rPr lang="es-ES" sz="1600" b="0" i="1" smtClean="0">
                                  <a:latin typeface="Cambria Math" panose="02040503050406030204" pitchFamily="18" charset="0"/>
                                </a:rPr>
                              </m:ctrlPr>
                            </m:radPr>
                            <m:deg/>
                            <m:e>
                              <m:r>
                                <a:rPr lang="es-ES" sz="1600" b="0" i="1" smtClean="0">
                                  <a:latin typeface="Cambria Math" panose="02040503050406030204" pitchFamily="18" charset="0"/>
                                </a:rPr>
                                <m:t>25</m:t>
                              </m:r>
                            </m:e>
                          </m:rad>
                        </m:den>
                      </m:f>
                      <m:r>
                        <a:rPr lang="es-ES" sz="1600" b="0" i="1" smtClean="0">
                          <a:latin typeface="Cambria Math" panose="02040503050406030204" pitchFamily="18" charset="0"/>
                        </a:rPr>
                        <m:t>=2.25</m:t>
                      </m:r>
                    </m:oMath>
                  </m:oMathPara>
                </a14:m>
                <a:endParaRPr lang="es-CO" sz="1600" dirty="0"/>
              </a:p>
            </p:txBody>
          </p:sp>
        </mc:Choice>
        <mc:Fallback xmlns="">
          <p:sp>
            <p:nvSpPr>
              <p:cNvPr id="7" name="CuadroTexto 6">
                <a:extLst>
                  <a:ext uri="{FF2B5EF4-FFF2-40B4-BE49-F238E27FC236}">
                    <a16:creationId xmlns:a16="http://schemas.microsoft.com/office/drawing/2014/main" id="{C60F8BD2-8E9B-10D8-8F33-56D027112671}"/>
                  </a:ext>
                </a:extLst>
              </p:cNvPr>
              <p:cNvSpPr txBox="1">
                <a:spLocks noRot="1" noChangeAspect="1" noMove="1" noResize="1" noEditPoints="1" noAdjustHandles="1" noChangeArrowheads="1" noChangeShapeType="1" noTextEdit="1"/>
              </p:cNvSpPr>
              <p:nvPr/>
            </p:nvSpPr>
            <p:spPr>
              <a:xfrm>
                <a:off x="2510400" y="2906737"/>
                <a:ext cx="3004800" cy="542200"/>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FD256A9-4FDC-B979-CC85-6CB20943F8A0}"/>
                  </a:ext>
                </a:extLst>
              </p:cNvPr>
              <p:cNvSpPr txBox="1"/>
              <p:nvPr/>
            </p:nvSpPr>
            <p:spPr>
              <a:xfrm>
                <a:off x="239999" y="567771"/>
                <a:ext cx="7545601" cy="1394421"/>
              </a:xfrm>
              <a:prstGeom prst="rect">
                <a:avLst/>
              </a:prstGeom>
              <a:noFill/>
            </p:spPr>
            <p:txBody>
              <a:bodyPr wrap="square">
                <a:spAutoFit/>
              </a:bodyPr>
              <a:lstStyle/>
              <a:p>
                <a:pPr algn="just"/>
                <a:r>
                  <a:rPr lang="es-ES" sz="1400" b="1" dirty="0"/>
                  <a:t>Ejemplo 4: </a:t>
                </a:r>
                <a:r>
                  <a:rPr lang="es-ES" sz="1400" dirty="0"/>
                  <a:t>Un ingeniero químico afirma que el rendimiento medio de la población de un cierto proceso de lotes es 500 gramos por mililitro de materia prima. Para verificar dicha afirmación muestrea 25 lotes cada mes. Si el valor t calculado cae entre </a:t>
                </a:r>
                <a14:m>
                  <m:oMath xmlns:m="http://schemas.openxmlformats.org/officeDocument/2006/math">
                    <m:sSub>
                      <m:sSubPr>
                        <m:ctrlPr>
                          <a:rPr lang="es-ES" sz="1400" i="1" dirty="0" smtClean="0">
                            <a:latin typeface="Cambria Math" panose="02040503050406030204" pitchFamily="18" charset="0"/>
                          </a:rPr>
                        </m:ctrlPr>
                      </m:sSubPr>
                      <m:e>
                        <m:r>
                          <a:rPr lang="es-ES" sz="1400" b="0" i="1" dirty="0" smtClean="0">
                            <a:latin typeface="Cambria Math" panose="02040503050406030204" pitchFamily="18" charset="0"/>
                          </a:rPr>
                          <m:t>−</m:t>
                        </m:r>
                        <m:r>
                          <a:rPr lang="es-ES" sz="1400" b="0" i="1" dirty="0" smtClean="0">
                            <a:latin typeface="Cambria Math" panose="02040503050406030204" pitchFamily="18" charset="0"/>
                          </a:rPr>
                          <m:t>𝑡</m:t>
                        </m:r>
                      </m:e>
                      <m:sub>
                        <m:r>
                          <a:rPr lang="es-ES" sz="1400" b="0" i="1" dirty="0" smtClean="0">
                            <a:latin typeface="Cambria Math" panose="02040503050406030204" pitchFamily="18" charset="0"/>
                          </a:rPr>
                          <m:t>0,05</m:t>
                        </m:r>
                      </m:sub>
                    </m:sSub>
                  </m:oMath>
                </a14:m>
                <a:r>
                  <a:rPr lang="es-ES" sz="1400" dirty="0"/>
                  <a:t> </a:t>
                </a:r>
                <a:r>
                  <a:rPr lang="es-ES" sz="1400" dirty="0" err="1"/>
                  <a:t>y</a:t>
                </a:r>
                <a:r>
                  <a:rPr lang="es-ES" sz="1400" dirty="0"/>
                  <a:t> </a:t>
                </a:r>
                <a14:m>
                  <m:oMath xmlns:m="http://schemas.openxmlformats.org/officeDocument/2006/math">
                    <m:sSub>
                      <m:sSubPr>
                        <m:ctrlPr>
                          <a:rPr lang="es-ES" sz="1400" i="1" dirty="0">
                            <a:latin typeface="Cambria Math" panose="02040503050406030204" pitchFamily="18" charset="0"/>
                          </a:rPr>
                        </m:ctrlPr>
                      </m:sSubPr>
                      <m:e>
                        <m:r>
                          <a:rPr lang="es-ES" sz="1400" i="1" dirty="0">
                            <a:latin typeface="Cambria Math" panose="02040503050406030204" pitchFamily="18" charset="0"/>
                          </a:rPr>
                          <m:t>𝑡</m:t>
                        </m:r>
                      </m:e>
                      <m:sub>
                        <m:r>
                          <a:rPr lang="es-ES" sz="1400" i="1" dirty="0">
                            <a:latin typeface="Cambria Math" panose="02040503050406030204" pitchFamily="18" charset="0"/>
                          </a:rPr>
                          <m:t>0,05</m:t>
                        </m:r>
                      </m:sub>
                    </m:sSub>
                  </m:oMath>
                </a14:m>
                <a:r>
                  <a:rPr lang="es-ES" sz="1400" dirty="0"/>
                  <a:t>, queda satisfecho con su afirmación. ¿Qué conclusión debería sacar de una muestra que tiene una media </a:t>
                </a:r>
                <a14:m>
                  <m:oMath xmlns:m="http://schemas.openxmlformats.org/officeDocument/2006/math">
                    <m:acc>
                      <m:accPr>
                        <m:chr m:val="̅"/>
                        <m:ctrlPr>
                          <a:rPr lang="es-ES" sz="1400" i="1" dirty="0" smtClean="0">
                            <a:latin typeface="Cambria Math" panose="02040503050406030204" pitchFamily="18" charset="0"/>
                          </a:rPr>
                        </m:ctrlPr>
                      </m:accPr>
                      <m:e>
                        <m:r>
                          <a:rPr lang="es-ES" sz="1400" b="0" i="1" dirty="0" smtClean="0">
                            <a:latin typeface="Cambria Math" panose="02040503050406030204" pitchFamily="18" charset="0"/>
                          </a:rPr>
                          <m:t>𝑥</m:t>
                        </m:r>
                      </m:e>
                    </m:acc>
                  </m:oMath>
                </a14:m>
                <a:r>
                  <a:rPr lang="es-ES" sz="1400" dirty="0"/>
                  <a:t> </a:t>
                </a:r>
                <a14:m>
                  <m:oMath xmlns:m="http://schemas.openxmlformats.org/officeDocument/2006/math">
                    <m:r>
                      <a:rPr lang="es-ES" sz="1400" i="1" dirty="0" smtClean="0">
                        <a:latin typeface="Cambria Math" panose="02040503050406030204" pitchFamily="18" charset="0"/>
                      </a:rPr>
                      <m:t>= 518 </m:t>
                    </m:r>
                  </m:oMath>
                </a14:m>
                <a:r>
                  <a:rPr lang="es-ES" sz="1400" dirty="0"/>
                  <a:t>gramos por mililitro y una desviación estándar muestral </a:t>
                </a:r>
                <a14:m>
                  <m:oMath xmlns:m="http://schemas.openxmlformats.org/officeDocument/2006/math">
                    <m:r>
                      <a:rPr lang="es-ES" sz="1400" i="1" dirty="0" smtClean="0">
                        <a:latin typeface="Cambria Math" panose="02040503050406030204" pitchFamily="18" charset="0"/>
                      </a:rPr>
                      <m:t>𝑠</m:t>
                    </m:r>
                    <m:r>
                      <a:rPr lang="es-ES" sz="1400" i="1" dirty="0" smtClean="0">
                        <a:latin typeface="Cambria Math" panose="02040503050406030204" pitchFamily="18" charset="0"/>
                      </a:rPr>
                      <m:t>=40</m:t>
                    </m:r>
                  </m:oMath>
                </a14:m>
                <a:r>
                  <a:rPr lang="es-ES" sz="1400" dirty="0"/>
                  <a:t> gramos? Suponga que la distribución de rendimientos es aproximadamente normal.</a:t>
                </a:r>
                <a:endParaRPr lang="es-CO" sz="1400" dirty="0"/>
              </a:p>
            </p:txBody>
          </p:sp>
        </mc:Choice>
        <mc:Fallback xmlns="">
          <p:sp>
            <p:nvSpPr>
              <p:cNvPr id="9" name="CuadroTexto 8">
                <a:extLst>
                  <a:ext uri="{FF2B5EF4-FFF2-40B4-BE49-F238E27FC236}">
                    <a16:creationId xmlns:a16="http://schemas.microsoft.com/office/drawing/2014/main" id="{5FD256A9-4FDC-B979-CC85-6CB20943F8A0}"/>
                  </a:ext>
                </a:extLst>
              </p:cNvPr>
              <p:cNvSpPr txBox="1">
                <a:spLocks noRot="1" noChangeAspect="1" noMove="1" noResize="1" noEditPoints="1" noAdjustHandles="1" noChangeArrowheads="1" noChangeShapeType="1" noTextEdit="1"/>
              </p:cNvSpPr>
              <p:nvPr/>
            </p:nvSpPr>
            <p:spPr>
              <a:xfrm>
                <a:off x="239999" y="567771"/>
                <a:ext cx="7545601" cy="1394421"/>
              </a:xfrm>
              <a:prstGeom prst="rect">
                <a:avLst/>
              </a:prstGeom>
              <a:blipFill>
                <a:blip r:embed="rId3"/>
                <a:stretch>
                  <a:fillRect l="-242" t="-873" r="-242" b="-393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324230C-28E5-2C0D-D624-845C4EFAFB27}"/>
                  </a:ext>
                </a:extLst>
              </p:cNvPr>
              <p:cNvSpPr txBox="1"/>
              <p:nvPr/>
            </p:nvSpPr>
            <p:spPr>
              <a:xfrm>
                <a:off x="457200" y="3515266"/>
                <a:ext cx="7448400" cy="1077218"/>
              </a:xfrm>
              <a:prstGeom prst="rect">
                <a:avLst/>
              </a:prstGeom>
              <a:noFill/>
            </p:spPr>
            <p:txBody>
              <a:bodyPr wrap="square">
                <a:spAutoFit/>
              </a:bodyPr>
              <a:lstStyle/>
              <a:p>
                <a:pPr algn="just"/>
                <a14:m>
                  <m:oMath xmlns:m="http://schemas.openxmlformats.org/officeDocument/2006/math">
                    <m:r>
                      <a:rPr lang="es-ES" sz="1600" i="1" dirty="0" smtClean="0">
                        <a:latin typeface="Cambria Math" panose="02040503050406030204" pitchFamily="18" charset="0"/>
                      </a:rPr>
                      <m:t>2.25</m:t>
                    </m:r>
                  </m:oMath>
                </a14:m>
                <a:r>
                  <a:rPr lang="es-ES" sz="1600" dirty="0"/>
                  <a:t> es un valor muy superior a </a:t>
                </a:r>
                <a14:m>
                  <m:oMath xmlns:m="http://schemas.openxmlformats.org/officeDocument/2006/math">
                    <m:r>
                      <a:rPr lang="es-ES" sz="1600" i="1" dirty="0" smtClean="0">
                        <a:latin typeface="Cambria Math" panose="02040503050406030204" pitchFamily="18" charset="0"/>
                      </a:rPr>
                      <m:t>1.711</m:t>
                    </m:r>
                  </m:oMath>
                </a14:m>
                <a:r>
                  <a:rPr lang="es-ES" sz="1600" dirty="0"/>
                  <a:t>. La probabilidad de obtener un valor t, con </a:t>
                </a:r>
                <a14:m>
                  <m:oMath xmlns:m="http://schemas.openxmlformats.org/officeDocument/2006/math">
                    <m:r>
                      <a:rPr lang="es-ES" sz="1600" i="1" dirty="0" smtClean="0">
                        <a:latin typeface="Cambria Math" panose="02040503050406030204" pitchFamily="18" charset="0"/>
                      </a:rPr>
                      <m:t>𝑣</m:t>
                    </m:r>
                    <m:r>
                      <a:rPr lang="es-ES" sz="1600" i="1" dirty="0" smtClean="0">
                        <a:latin typeface="Cambria Math" panose="02040503050406030204" pitchFamily="18" charset="0"/>
                      </a:rPr>
                      <m:t> = 24</m:t>
                    </m:r>
                  </m:oMath>
                </a14:m>
                <a:r>
                  <a:rPr lang="es-ES" sz="1600" dirty="0"/>
                  <a:t>, igual o mayor que </a:t>
                </a:r>
                <a14:m>
                  <m:oMath xmlns:m="http://schemas.openxmlformats.org/officeDocument/2006/math">
                    <m:r>
                      <a:rPr lang="es-ES" sz="1600" i="1" dirty="0">
                        <a:latin typeface="Cambria Math" panose="02040503050406030204" pitchFamily="18" charset="0"/>
                      </a:rPr>
                      <m:t>2.25</m:t>
                    </m:r>
                  </m:oMath>
                </a14:m>
                <a:r>
                  <a:rPr lang="es-ES" sz="1600" dirty="0"/>
                  <a:t>, es aproximadamente </a:t>
                </a:r>
                <a14:m>
                  <m:oMath xmlns:m="http://schemas.openxmlformats.org/officeDocument/2006/math">
                    <m:r>
                      <a:rPr lang="es-ES" sz="1600" i="1" dirty="0" smtClean="0">
                        <a:latin typeface="Cambria Math" panose="02040503050406030204" pitchFamily="18" charset="0"/>
                      </a:rPr>
                      <m:t>0.02. </m:t>
                    </m:r>
                    <m:r>
                      <a:rPr lang="es-ES" sz="1600" i="1" dirty="0" smtClean="0">
                        <a:latin typeface="Cambria Math" panose="02040503050406030204" pitchFamily="18" charset="0"/>
                      </a:rPr>
                      <m:t>𝑆𝑖</m:t>
                    </m:r>
                    <m:r>
                      <a:rPr lang="es-ES" sz="1600" i="1" dirty="0" smtClean="0">
                        <a:latin typeface="Cambria Math" panose="02040503050406030204" pitchFamily="18" charset="0"/>
                      </a:rPr>
                      <m:t> </m:t>
                    </m:r>
                    <m:r>
                      <a:rPr lang="es-ES" sz="1600" i="1" dirty="0" smtClean="0">
                        <a:latin typeface="Cambria Math" panose="02040503050406030204" pitchFamily="18" charset="0"/>
                      </a:rPr>
                      <m:t>𝜇</m:t>
                    </m:r>
                    <m:r>
                      <a:rPr lang="es-ES" sz="1600" i="1" dirty="0" smtClean="0">
                        <a:latin typeface="Cambria Math" panose="02040503050406030204" pitchFamily="18" charset="0"/>
                      </a:rPr>
                      <m:t> &gt; 500</m:t>
                    </m:r>
                  </m:oMath>
                </a14:m>
                <a:r>
                  <a:rPr lang="es-ES" sz="1600" dirty="0"/>
                  <a:t>, el valor de </a:t>
                </a:r>
                <a14:m>
                  <m:oMath xmlns:m="http://schemas.openxmlformats.org/officeDocument/2006/math">
                    <m:r>
                      <a:rPr lang="es-ES" sz="1600" i="1" dirty="0" smtClean="0">
                        <a:latin typeface="Cambria Math" panose="02040503050406030204" pitchFamily="18" charset="0"/>
                      </a:rPr>
                      <m:t>𝑡</m:t>
                    </m:r>
                  </m:oMath>
                </a14:m>
                <a:r>
                  <a:rPr lang="es-ES" sz="1600" dirty="0"/>
                  <a:t> calculado de la muestra sería más razonable. Por lo tanto, es probable que el ingeniero concluya que el proceso produce un mejor producto del que pensaba. </a:t>
                </a:r>
                <a:endParaRPr lang="es-CO" sz="1600" dirty="0"/>
              </a:p>
            </p:txBody>
          </p:sp>
        </mc:Choice>
        <mc:Fallback xmlns="">
          <p:sp>
            <p:nvSpPr>
              <p:cNvPr id="11" name="CuadroTexto 10">
                <a:extLst>
                  <a:ext uri="{FF2B5EF4-FFF2-40B4-BE49-F238E27FC236}">
                    <a16:creationId xmlns:a16="http://schemas.microsoft.com/office/drawing/2014/main" id="{6324230C-28E5-2C0D-D624-845C4EFAFB27}"/>
                  </a:ext>
                </a:extLst>
              </p:cNvPr>
              <p:cNvSpPr txBox="1">
                <a:spLocks noRot="1" noChangeAspect="1" noMove="1" noResize="1" noEditPoints="1" noAdjustHandles="1" noChangeArrowheads="1" noChangeShapeType="1" noTextEdit="1"/>
              </p:cNvSpPr>
              <p:nvPr/>
            </p:nvSpPr>
            <p:spPr>
              <a:xfrm>
                <a:off x="457200" y="3515266"/>
                <a:ext cx="7448400" cy="1077218"/>
              </a:xfrm>
              <a:prstGeom prst="rect">
                <a:avLst/>
              </a:prstGeom>
              <a:blipFill>
                <a:blip r:embed="rId4"/>
                <a:stretch>
                  <a:fillRect l="-409" t="-1705" r="-409" b="-681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56E4342-6D77-03CD-C581-AE3BD73258EA}"/>
                  </a:ext>
                </a:extLst>
              </p:cNvPr>
              <p:cNvSpPr txBox="1"/>
              <p:nvPr/>
            </p:nvSpPr>
            <p:spPr>
              <a:xfrm>
                <a:off x="304200" y="1985932"/>
                <a:ext cx="7371000" cy="748090"/>
              </a:xfrm>
              <a:prstGeom prst="rect">
                <a:avLst/>
              </a:prstGeom>
              <a:noFill/>
            </p:spPr>
            <p:txBody>
              <a:bodyPr wrap="square">
                <a:spAutoFit/>
              </a:bodyPr>
              <a:lstStyle/>
              <a:p>
                <a:pPr algn="just"/>
                <a:r>
                  <a:rPr lang="es-ES" sz="1400" dirty="0"/>
                  <a:t>En la tabla A.4 encontramos que </a:t>
                </a:r>
                <a14:m>
                  <m:oMath xmlns:m="http://schemas.openxmlformats.org/officeDocument/2006/math">
                    <m:sSub>
                      <m:sSubPr>
                        <m:ctrlPr>
                          <a:rPr lang="es-ES" sz="1400" i="1" dirty="0" smtClean="0">
                            <a:latin typeface="Cambria Math" panose="02040503050406030204" pitchFamily="18" charset="0"/>
                          </a:rPr>
                        </m:ctrlPr>
                      </m:sSubPr>
                      <m:e>
                        <m:r>
                          <a:rPr lang="es-ES" sz="1400" i="1" dirty="0">
                            <a:latin typeface="Cambria Math" panose="02040503050406030204" pitchFamily="18" charset="0"/>
                          </a:rPr>
                          <m:t>𝑡</m:t>
                        </m:r>
                      </m:e>
                      <m:sub>
                        <m:r>
                          <a:rPr lang="es-ES" sz="1400" i="1" dirty="0">
                            <a:latin typeface="Cambria Math" panose="02040503050406030204" pitchFamily="18" charset="0"/>
                          </a:rPr>
                          <m:t>0,05</m:t>
                        </m:r>
                      </m:sub>
                    </m:sSub>
                    <m:r>
                      <a:rPr lang="es-ES" sz="1400" i="1" dirty="0">
                        <a:latin typeface="Cambria Math" panose="02040503050406030204" pitchFamily="18" charset="0"/>
                      </a:rPr>
                      <m:t> </m:t>
                    </m:r>
                  </m:oMath>
                </a14:m>
                <a:r>
                  <a:rPr lang="es-ES" sz="1400" dirty="0"/>
                  <a:t>= 1.711 para 24 grados de libertad. Por lo tanto, el ingeniero quedará satisfecho con esta afirmación si una muestra de 25 lotes rinde un valor </a:t>
                </a:r>
                <a14:m>
                  <m:oMath xmlns:m="http://schemas.openxmlformats.org/officeDocument/2006/math">
                    <m:r>
                      <a:rPr lang="es-ES" sz="1400" i="1" dirty="0" smtClean="0">
                        <a:latin typeface="Cambria Math" panose="02040503050406030204" pitchFamily="18" charset="0"/>
                      </a:rPr>
                      <m:t>𝑡</m:t>
                    </m:r>
                  </m:oMath>
                </a14:m>
                <a:r>
                  <a:rPr lang="es-ES" sz="1400" dirty="0"/>
                  <a:t> </a:t>
                </a:r>
                <a14:m>
                  <m:oMath xmlns:m="http://schemas.openxmlformats.org/officeDocument/2006/math">
                    <m:r>
                      <m:rPr>
                        <m:sty m:val="p"/>
                      </m:rPr>
                      <a:rPr lang="es-ES" sz="1400" i="0" dirty="0" smtClean="0">
                        <a:latin typeface="Cambria Math" panose="02040503050406030204" pitchFamily="18" charset="0"/>
                      </a:rPr>
                      <m:t>entre</m:t>
                    </m:r>
                    <m:r>
                      <a:rPr lang="es-ES" sz="1400" i="1" dirty="0" smtClean="0">
                        <a:latin typeface="Cambria Math" panose="02040503050406030204" pitchFamily="18" charset="0"/>
                      </a:rPr>
                      <m:t> –1.711 </m:t>
                    </m:r>
                    <m:r>
                      <a:rPr lang="es-ES" sz="1400" i="1" dirty="0" smtClean="0">
                        <a:latin typeface="Cambria Math" panose="02040503050406030204" pitchFamily="18" charset="0"/>
                      </a:rPr>
                      <m:t>𝑦</m:t>
                    </m:r>
                    <m:r>
                      <a:rPr lang="es-ES" sz="1400" i="1" dirty="0" smtClean="0">
                        <a:latin typeface="Cambria Math" panose="02040503050406030204" pitchFamily="18" charset="0"/>
                      </a:rPr>
                      <m:t> 1.711</m:t>
                    </m:r>
                  </m:oMath>
                </a14:m>
                <a:r>
                  <a:rPr lang="es-ES" sz="1400" dirty="0"/>
                  <a:t>. Si </a:t>
                </a:r>
                <a14:m>
                  <m:oMath xmlns:m="http://schemas.openxmlformats.org/officeDocument/2006/math">
                    <m:r>
                      <a:rPr lang="es-ES" sz="1400" i="1" dirty="0" smtClean="0">
                        <a:latin typeface="Cambria Math" panose="02040503050406030204" pitchFamily="18" charset="0"/>
                      </a:rPr>
                      <m:t>𝜇</m:t>
                    </m:r>
                    <m:r>
                      <a:rPr lang="es-ES" sz="1400" i="1" dirty="0" smtClean="0">
                        <a:latin typeface="Cambria Math" panose="02040503050406030204" pitchFamily="18" charset="0"/>
                      </a:rPr>
                      <m:t> = 500</m:t>
                    </m:r>
                  </m:oMath>
                </a14:m>
                <a:r>
                  <a:rPr lang="es-ES" sz="1400" dirty="0"/>
                  <a:t>, entonces,</a:t>
                </a:r>
                <a:endParaRPr lang="es-CO" sz="1400" dirty="0"/>
              </a:p>
            </p:txBody>
          </p:sp>
        </mc:Choice>
        <mc:Fallback xmlns="">
          <p:sp>
            <p:nvSpPr>
              <p:cNvPr id="13" name="CuadroTexto 12">
                <a:extLst>
                  <a:ext uri="{FF2B5EF4-FFF2-40B4-BE49-F238E27FC236}">
                    <a16:creationId xmlns:a16="http://schemas.microsoft.com/office/drawing/2014/main" id="{156E4342-6D77-03CD-C581-AE3BD73258EA}"/>
                  </a:ext>
                </a:extLst>
              </p:cNvPr>
              <p:cNvSpPr txBox="1">
                <a:spLocks noRot="1" noChangeAspect="1" noMove="1" noResize="1" noEditPoints="1" noAdjustHandles="1" noChangeArrowheads="1" noChangeShapeType="1" noTextEdit="1"/>
              </p:cNvSpPr>
              <p:nvPr/>
            </p:nvSpPr>
            <p:spPr>
              <a:xfrm>
                <a:off x="304200" y="1985932"/>
                <a:ext cx="7371000" cy="748090"/>
              </a:xfrm>
              <a:prstGeom prst="rect">
                <a:avLst/>
              </a:prstGeom>
              <a:blipFill>
                <a:blip r:embed="rId5"/>
                <a:stretch>
                  <a:fillRect l="-248" t="-820" r="-248" b="-8197"/>
                </a:stretch>
              </a:blipFill>
            </p:spPr>
            <p:txBody>
              <a:bodyPr/>
              <a:lstStyle/>
              <a:p>
                <a:r>
                  <a:rPr lang="es-CO">
                    <a:noFill/>
                  </a:rPr>
                  <a:t> </a:t>
                </a:r>
              </a:p>
            </p:txBody>
          </p:sp>
        </mc:Fallback>
      </mc:AlternateContent>
    </p:spTree>
    <p:extLst>
      <p:ext uri="{BB962C8B-B14F-4D97-AF65-F5344CB8AC3E}">
        <p14:creationId xmlns:p14="http://schemas.microsoft.com/office/powerpoint/2010/main" val="172539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B4C28C09-582D-AEFC-4BF5-055DB8747410}"/>
                  </a:ext>
                </a:extLst>
              </p:cNvPr>
              <p:cNvSpPr txBox="1"/>
              <p:nvPr/>
            </p:nvSpPr>
            <p:spPr>
              <a:xfrm>
                <a:off x="414000" y="651399"/>
                <a:ext cx="7405200" cy="646331"/>
              </a:xfrm>
              <a:prstGeom prst="rect">
                <a:avLst/>
              </a:prstGeom>
              <a:noFill/>
            </p:spPr>
            <p:txBody>
              <a:bodyPr wrap="square">
                <a:spAutoFit/>
              </a:bodyPr>
              <a:lstStyle/>
              <a:p>
                <a:pPr algn="just"/>
                <a:r>
                  <a:rPr lang="es-ES" b="1" dirty="0"/>
                  <a:t>Ejemplo 1: </a:t>
                </a:r>
                <a:r>
                  <a:rPr lang="es-ES" dirty="0"/>
                  <a:t>El valor </a:t>
                </a:r>
                <a14:m>
                  <m:oMath xmlns:m="http://schemas.openxmlformats.org/officeDocument/2006/math">
                    <m:r>
                      <a:rPr lang="es-ES" i="1" dirty="0" smtClean="0">
                        <a:latin typeface="Cambria Math" panose="02040503050406030204" pitchFamily="18" charset="0"/>
                      </a:rPr>
                      <m:t>𝑡</m:t>
                    </m:r>
                  </m:oMath>
                </a14:m>
                <a:r>
                  <a:rPr lang="es-ES" dirty="0"/>
                  <a:t> con </a:t>
                </a:r>
                <a14:m>
                  <m:oMath xmlns:m="http://schemas.openxmlformats.org/officeDocument/2006/math">
                    <m:r>
                      <a:rPr lang="es-ES" i="1" dirty="0" smtClean="0">
                        <a:latin typeface="Cambria Math" panose="02040503050406030204" pitchFamily="18" charset="0"/>
                      </a:rPr>
                      <m:t>𝑣</m:t>
                    </m:r>
                    <m:r>
                      <a:rPr lang="es-ES" i="1" dirty="0" smtClean="0">
                        <a:latin typeface="Cambria Math" panose="02040503050406030204" pitchFamily="18" charset="0"/>
                      </a:rPr>
                      <m:t> = 14 </m:t>
                    </m:r>
                  </m:oMath>
                </a14:m>
                <a:r>
                  <a:rPr lang="es-ES" dirty="0"/>
                  <a:t>grados de libertad que deja una área de </a:t>
                </a:r>
                <a14:m>
                  <m:oMath xmlns:m="http://schemas.openxmlformats.org/officeDocument/2006/math">
                    <m:r>
                      <a:rPr lang="es-ES" i="1" dirty="0" smtClean="0">
                        <a:latin typeface="Cambria Math" panose="02040503050406030204" pitchFamily="18" charset="0"/>
                      </a:rPr>
                      <m:t>0.025</m:t>
                    </m:r>
                  </m:oMath>
                </a14:m>
                <a:r>
                  <a:rPr lang="es-ES" dirty="0"/>
                  <a:t> a la izquierda y, por lo tanto, una área de </a:t>
                </a:r>
                <a14:m>
                  <m:oMath xmlns:m="http://schemas.openxmlformats.org/officeDocument/2006/math">
                    <m:r>
                      <a:rPr lang="es-ES" i="1" dirty="0" smtClean="0">
                        <a:latin typeface="Cambria Math" panose="02040503050406030204" pitchFamily="18" charset="0"/>
                      </a:rPr>
                      <m:t>0.975</m:t>
                    </m:r>
                  </m:oMath>
                </a14:m>
                <a:r>
                  <a:rPr lang="es-ES" dirty="0"/>
                  <a:t> a la derecha, es</a:t>
                </a:r>
                <a:endParaRPr lang="es-CO" dirty="0"/>
              </a:p>
            </p:txBody>
          </p:sp>
        </mc:Choice>
        <mc:Fallback xmlns="">
          <p:sp>
            <p:nvSpPr>
              <p:cNvPr id="3" name="CuadroTexto 2">
                <a:extLst>
                  <a:ext uri="{FF2B5EF4-FFF2-40B4-BE49-F238E27FC236}">
                    <a16:creationId xmlns:a16="http://schemas.microsoft.com/office/drawing/2014/main" id="{B4C28C09-582D-AEFC-4BF5-055DB8747410}"/>
                  </a:ext>
                </a:extLst>
              </p:cNvPr>
              <p:cNvSpPr txBox="1">
                <a:spLocks noRot="1" noChangeAspect="1" noMove="1" noResize="1" noEditPoints="1" noAdjustHandles="1" noChangeArrowheads="1" noChangeShapeType="1" noTextEdit="1"/>
              </p:cNvSpPr>
              <p:nvPr/>
            </p:nvSpPr>
            <p:spPr>
              <a:xfrm>
                <a:off x="414000" y="651399"/>
                <a:ext cx="7405200" cy="646331"/>
              </a:xfrm>
              <a:prstGeom prst="rect">
                <a:avLst/>
              </a:prstGeom>
              <a:blipFill>
                <a:blip r:embed="rId2"/>
                <a:stretch>
                  <a:fillRect l="-741" t="-5660" r="-658" b="-1415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0ADD204-ECF2-FC85-0B0B-C55CDC302D71}"/>
                  </a:ext>
                </a:extLst>
              </p:cNvPr>
              <p:cNvSpPr txBox="1"/>
              <p:nvPr/>
            </p:nvSpPr>
            <p:spPr>
              <a:xfrm>
                <a:off x="320400" y="2497404"/>
                <a:ext cx="5929200" cy="369332"/>
              </a:xfrm>
              <a:prstGeom prst="rect">
                <a:avLst/>
              </a:prstGeom>
              <a:noFill/>
            </p:spPr>
            <p:txBody>
              <a:bodyPr wrap="square">
                <a:spAutoFit/>
              </a:bodyPr>
              <a:lstStyle/>
              <a:p>
                <a:r>
                  <a:rPr lang="es-ES" b="1" dirty="0"/>
                  <a:t>Ejemplo 2: </a:t>
                </a:r>
                <a:r>
                  <a:rPr lang="fr-FR" dirty="0"/>
                  <a:t>Calcule P </a:t>
                </a:r>
                <a14:m>
                  <m:oMath xmlns:m="http://schemas.openxmlformats.org/officeDocument/2006/math">
                    <m:r>
                      <a:rPr lang="fr-FR" i="1" dirty="0" smtClean="0">
                        <a:latin typeface="Cambria Math" panose="02040503050406030204" pitchFamily="18" charset="0"/>
                      </a:rPr>
                      <m:t>(</m:t>
                    </m:r>
                    <m:sSub>
                      <m:sSubPr>
                        <m:ctrlPr>
                          <a:rPr lang="es-ES" i="1" dirty="0">
                            <a:latin typeface="Cambria Math" panose="02040503050406030204" pitchFamily="18" charset="0"/>
                          </a:rPr>
                        </m:ctrlPr>
                      </m:sSubPr>
                      <m:e>
                        <m:r>
                          <a:rPr lang="es-CO" i="1" dirty="0">
                            <a:latin typeface="Cambria Math" panose="02040503050406030204" pitchFamily="18" charset="0"/>
                          </a:rPr>
                          <m:t>−</m:t>
                        </m:r>
                        <m:r>
                          <a:rPr lang="es-ES" i="1" dirty="0">
                            <a:latin typeface="Cambria Math" panose="02040503050406030204" pitchFamily="18" charset="0"/>
                          </a:rPr>
                          <m:t>𝑡</m:t>
                        </m:r>
                      </m:e>
                      <m:sub>
                        <m:r>
                          <a:rPr lang="es-ES" i="1" dirty="0">
                            <a:latin typeface="Cambria Math" panose="02040503050406030204" pitchFamily="18" charset="0"/>
                          </a:rPr>
                          <m:t>0.0</m:t>
                        </m:r>
                        <m:r>
                          <a:rPr lang="es-CO" i="1" dirty="0">
                            <a:latin typeface="Cambria Math" panose="02040503050406030204" pitchFamily="18" charset="0"/>
                          </a:rPr>
                          <m:t>25</m:t>
                        </m:r>
                      </m:sub>
                    </m:sSub>
                    <m:r>
                      <a:rPr lang="fr-FR" i="1" dirty="0" smtClean="0">
                        <a:latin typeface="Cambria Math" panose="02040503050406030204" pitchFamily="18" charset="0"/>
                      </a:rPr>
                      <m:t>&lt; </m:t>
                    </m:r>
                    <m:r>
                      <a:rPr lang="fr-FR" i="1" dirty="0" smtClean="0">
                        <a:latin typeface="Cambria Math" panose="02040503050406030204" pitchFamily="18" charset="0"/>
                      </a:rPr>
                      <m:t>𝑇</m:t>
                    </m:r>
                    <m:r>
                      <a:rPr lang="fr-FR" i="1" dirty="0" smtClean="0">
                        <a:latin typeface="Cambria Math" panose="02040503050406030204" pitchFamily="18" charset="0"/>
                      </a:rPr>
                      <m:t> &lt; </m:t>
                    </m:r>
                    <m:sSub>
                      <m:sSubPr>
                        <m:ctrlPr>
                          <a:rPr lang="fr-FR" i="1" dirty="0" smtClean="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0.05</m:t>
                        </m:r>
                      </m:sub>
                    </m:sSub>
                    <m:r>
                      <a:rPr lang="fr-FR" i="1" dirty="0" smtClean="0">
                        <a:latin typeface="Cambria Math" panose="02040503050406030204" pitchFamily="18" charset="0"/>
                      </a:rPr>
                      <m:t>).</m:t>
                    </m:r>
                  </m:oMath>
                </a14:m>
                <a:endParaRPr lang="es-CO" dirty="0"/>
              </a:p>
            </p:txBody>
          </p:sp>
        </mc:Choice>
        <mc:Fallback xmlns="">
          <p:sp>
            <p:nvSpPr>
              <p:cNvPr id="5" name="CuadroTexto 4">
                <a:extLst>
                  <a:ext uri="{FF2B5EF4-FFF2-40B4-BE49-F238E27FC236}">
                    <a16:creationId xmlns:a16="http://schemas.microsoft.com/office/drawing/2014/main" id="{00ADD204-ECF2-FC85-0B0B-C55CDC302D71}"/>
                  </a:ext>
                </a:extLst>
              </p:cNvPr>
              <p:cNvSpPr txBox="1">
                <a:spLocks noRot="1" noChangeAspect="1" noMove="1" noResize="1" noEditPoints="1" noAdjustHandles="1" noChangeArrowheads="1" noChangeShapeType="1" noTextEdit="1"/>
              </p:cNvSpPr>
              <p:nvPr/>
            </p:nvSpPr>
            <p:spPr>
              <a:xfrm>
                <a:off x="320400" y="2497404"/>
                <a:ext cx="5929200" cy="369332"/>
              </a:xfrm>
              <a:prstGeom prst="rect">
                <a:avLst/>
              </a:prstGeom>
              <a:blipFill>
                <a:blip r:embed="rId3"/>
                <a:stretch>
                  <a:fillRect l="-926" t="-10000" b="-266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241F173-8DE6-6BCE-4F88-82C35CC1085D}"/>
                  </a:ext>
                </a:extLst>
              </p:cNvPr>
              <p:cNvSpPr txBox="1"/>
              <p:nvPr/>
            </p:nvSpPr>
            <p:spPr>
              <a:xfrm>
                <a:off x="320400" y="2996170"/>
                <a:ext cx="7635600" cy="646331"/>
              </a:xfrm>
              <a:prstGeom prst="rect">
                <a:avLst/>
              </a:prstGeom>
              <a:noFill/>
            </p:spPr>
            <p:txBody>
              <a:bodyPr wrap="square">
                <a:spAutoFit/>
              </a:bodyPr>
              <a:lstStyle/>
              <a:p>
                <a:r>
                  <a:rPr lang="es-ES" dirty="0"/>
                  <a:t>Como </a:t>
                </a:r>
                <a14:m>
                  <m:oMath xmlns:m="http://schemas.openxmlformats.org/officeDocument/2006/math">
                    <m:sSub>
                      <m:sSubPr>
                        <m:ctrlPr>
                          <a:rPr lang="es-ES" i="1" dirty="0" smtClean="0">
                            <a:latin typeface="Cambria Math" panose="02040503050406030204" pitchFamily="18" charset="0"/>
                          </a:rPr>
                        </m:ctrlPr>
                      </m:sSubPr>
                      <m:e>
                        <m:r>
                          <a:rPr lang="es-ES" i="1" dirty="0">
                            <a:latin typeface="Cambria Math" panose="02040503050406030204" pitchFamily="18" charset="0"/>
                          </a:rPr>
                          <m:t>𝑡</m:t>
                        </m:r>
                      </m:e>
                      <m:sub>
                        <m:r>
                          <a:rPr lang="es-ES" i="1" dirty="0">
                            <a:latin typeface="Cambria Math" panose="02040503050406030204" pitchFamily="18" charset="0"/>
                          </a:rPr>
                          <m:t>0.05</m:t>
                        </m:r>
                      </m:sub>
                    </m:sSub>
                    <m:r>
                      <a:rPr lang="es-ES" i="1" dirty="0" smtClean="0">
                        <a:latin typeface="Cambria Math" panose="02040503050406030204" pitchFamily="18" charset="0"/>
                      </a:rPr>
                      <m:t> </m:t>
                    </m:r>
                  </m:oMath>
                </a14:m>
                <a:r>
                  <a:rPr lang="es-ES" dirty="0"/>
                  <a:t>deja un área de </a:t>
                </a:r>
                <a14:m>
                  <m:oMath xmlns:m="http://schemas.openxmlformats.org/officeDocument/2006/math">
                    <m:r>
                      <a:rPr lang="es-ES" i="1" dirty="0" smtClean="0">
                        <a:latin typeface="Cambria Math" panose="02040503050406030204" pitchFamily="18" charset="0"/>
                      </a:rPr>
                      <m:t>0.05</m:t>
                    </m:r>
                  </m:oMath>
                </a14:m>
                <a:r>
                  <a:rPr lang="es-ES" dirty="0"/>
                  <a:t> a la derecha y </a:t>
                </a:r>
                <a14:m>
                  <m:oMath xmlns:m="http://schemas.openxmlformats.org/officeDocument/2006/math">
                    <m:sSub>
                      <m:sSubPr>
                        <m:ctrlPr>
                          <a:rPr lang="es-ES" i="1" dirty="0">
                            <a:latin typeface="Cambria Math" panose="02040503050406030204" pitchFamily="18" charset="0"/>
                          </a:rPr>
                        </m:ctrlPr>
                      </m:sSubPr>
                      <m:e>
                        <m:r>
                          <a:rPr lang="es-CO" b="0" i="1" dirty="0" smtClean="0">
                            <a:latin typeface="Cambria Math" panose="02040503050406030204" pitchFamily="18" charset="0"/>
                          </a:rPr>
                          <m:t>−</m:t>
                        </m:r>
                        <m:r>
                          <a:rPr lang="es-ES" i="1" dirty="0">
                            <a:latin typeface="Cambria Math" panose="02040503050406030204" pitchFamily="18" charset="0"/>
                          </a:rPr>
                          <m:t>𝑡</m:t>
                        </m:r>
                      </m:e>
                      <m:sub>
                        <m:r>
                          <a:rPr lang="es-ES" i="1" dirty="0">
                            <a:latin typeface="Cambria Math" panose="02040503050406030204" pitchFamily="18" charset="0"/>
                          </a:rPr>
                          <m:t>0.0</m:t>
                        </m:r>
                        <m:r>
                          <a:rPr lang="es-CO" b="0" i="1" dirty="0" smtClean="0">
                            <a:latin typeface="Cambria Math" panose="02040503050406030204" pitchFamily="18" charset="0"/>
                          </a:rPr>
                          <m:t>25</m:t>
                        </m:r>
                      </m:sub>
                    </m:sSub>
                    <m:r>
                      <a:rPr lang="es-ES" i="1" dirty="0">
                        <a:latin typeface="Cambria Math" panose="02040503050406030204" pitchFamily="18" charset="0"/>
                      </a:rPr>
                      <m:t> </m:t>
                    </m:r>
                  </m:oMath>
                </a14:m>
                <a:r>
                  <a:rPr lang="es-ES" dirty="0"/>
                  <a:t>deja un área de </a:t>
                </a:r>
                <a14:m>
                  <m:oMath xmlns:m="http://schemas.openxmlformats.org/officeDocument/2006/math">
                    <m:r>
                      <a:rPr lang="es-ES" i="1" dirty="0" smtClean="0">
                        <a:latin typeface="Cambria Math" panose="02040503050406030204" pitchFamily="18" charset="0"/>
                      </a:rPr>
                      <m:t>0.025</m:t>
                    </m:r>
                  </m:oMath>
                </a14:m>
                <a:r>
                  <a:rPr lang="es-ES" dirty="0"/>
                  <a:t> a la izquierda, obtenemos una área total de</a:t>
                </a:r>
                <a:endParaRPr lang="es-CO" dirty="0"/>
              </a:p>
            </p:txBody>
          </p:sp>
        </mc:Choice>
        <mc:Fallback xmlns="">
          <p:sp>
            <p:nvSpPr>
              <p:cNvPr id="7" name="CuadroTexto 6">
                <a:extLst>
                  <a:ext uri="{FF2B5EF4-FFF2-40B4-BE49-F238E27FC236}">
                    <a16:creationId xmlns:a16="http://schemas.microsoft.com/office/drawing/2014/main" id="{D241F173-8DE6-6BCE-4F88-82C35CC1085D}"/>
                  </a:ext>
                </a:extLst>
              </p:cNvPr>
              <p:cNvSpPr txBox="1">
                <a:spLocks noRot="1" noChangeAspect="1" noMove="1" noResize="1" noEditPoints="1" noAdjustHandles="1" noChangeArrowheads="1" noChangeShapeType="1" noTextEdit="1"/>
              </p:cNvSpPr>
              <p:nvPr/>
            </p:nvSpPr>
            <p:spPr>
              <a:xfrm>
                <a:off x="320400" y="2996170"/>
                <a:ext cx="7635600" cy="646331"/>
              </a:xfrm>
              <a:prstGeom prst="rect">
                <a:avLst/>
              </a:prstGeom>
              <a:blipFill>
                <a:blip r:embed="rId4"/>
                <a:stretch>
                  <a:fillRect l="-719" t="-4673" b="-13084"/>
                </a:stretch>
              </a:blipFill>
            </p:spPr>
            <p:txBody>
              <a:bodyPr/>
              <a:lstStyle/>
              <a:p>
                <a:r>
                  <a:rPr lang="es-CO">
                    <a:noFill/>
                  </a:rPr>
                  <a:t> </a:t>
                </a:r>
              </a:p>
            </p:txBody>
          </p:sp>
        </mc:Fallback>
      </mc:AlternateContent>
      <p:pic>
        <p:nvPicPr>
          <p:cNvPr id="9" name="Imagen 8">
            <a:extLst>
              <a:ext uri="{FF2B5EF4-FFF2-40B4-BE49-F238E27FC236}">
                <a16:creationId xmlns:a16="http://schemas.microsoft.com/office/drawing/2014/main" id="{D6FFACE4-EF06-0EF5-9CC6-E04D2DA27C96}"/>
              </a:ext>
            </a:extLst>
          </p:cNvPr>
          <p:cNvPicPr>
            <a:picLocks noChangeAspect="1"/>
          </p:cNvPicPr>
          <p:nvPr/>
        </p:nvPicPr>
        <p:blipFill>
          <a:blip r:embed="rId5"/>
          <a:stretch>
            <a:fillRect/>
          </a:stretch>
        </p:blipFill>
        <p:spPr>
          <a:xfrm>
            <a:off x="2301450" y="1505995"/>
            <a:ext cx="3372150" cy="358971"/>
          </a:xfrm>
          <a:prstGeom prst="rect">
            <a:avLst/>
          </a:prstGeom>
        </p:spPr>
      </p:pic>
      <p:sp>
        <p:nvSpPr>
          <p:cNvPr id="10" name="Rectángulo 9">
            <a:extLst>
              <a:ext uri="{FF2B5EF4-FFF2-40B4-BE49-F238E27FC236}">
                <a16:creationId xmlns:a16="http://schemas.microsoft.com/office/drawing/2014/main" id="{EED2DB59-2289-FCA3-8F96-C64CF4EFA02F}"/>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Ejemplo: DISTRIBUCIÓN T- </a:t>
            </a:r>
            <a:r>
              <a:rPr lang="es-ES" sz="3600" dirty="0" err="1">
                <a:solidFill>
                  <a:schemeClr val="tx1"/>
                </a:solidFill>
                <a:latin typeface="Tw Cen MT Condensed" panose="020B0606020104020203" pitchFamily="34" charset="0"/>
              </a:rPr>
              <a:t>Student</a:t>
            </a:r>
            <a:endParaRPr lang="es-CO" sz="3600" dirty="0">
              <a:solidFill>
                <a:schemeClr val="tx1"/>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DFA268D-4385-60EC-2080-DAB79BB3E6AF}"/>
                  </a:ext>
                </a:extLst>
              </p:cNvPr>
              <p:cNvSpPr txBox="1"/>
              <p:nvPr/>
            </p:nvSpPr>
            <p:spPr>
              <a:xfrm>
                <a:off x="2147400" y="3712449"/>
                <a:ext cx="35262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i="1" dirty="0" smtClean="0">
                          <a:latin typeface="Cambria Math" panose="02040503050406030204" pitchFamily="18" charset="0"/>
                        </a:rPr>
                        <m:t>1 − 0.05 − 0.025 = 0.925</m:t>
                      </m:r>
                    </m:oMath>
                  </m:oMathPara>
                </a14:m>
                <a:endParaRPr lang="es-CO" dirty="0"/>
              </a:p>
            </p:txBody>
          </p:sp>
        </mc:Choice>
        <mc:Fallback xmlns="">
          <p:sp>
            <p:nvSpPr>
              <p:cNvPr id="4" name="CuadroTexto 3">
                <a:extLst>
                  <a:ext uri="{FF2B5EF4-FFF2-40B4-BE49-F238E27FC236}">
                    <a16:creationId xmlns:a16="http://schemas.microsoft.com/office/drawing/2014/main" id="{1DFA268D-4385-60EC-2080-DAB79BB3E6AF}"/>
                  </a:ext>
                </a:extLst>
              </p:cNvPr>
              <p:cNvSpPr txBox="1">
                <a:spLocks noRot="1" noChangeAspect="1" noMove="1" noResize="1" noEditPoints="1" noAdjustHandles="1" noChangeArrowheads="1" noChangeShapeType="1" noTextEdit="1"/>
              </p:cNvSpPr>
              <p:nvPr/>
            </p:nvSpPr>
            <p:spPr>
              <a:xfrm>
                <a:off x="2147400" y="3712449"/>
                <a:ext cx="3526200"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98C9513-1604-2E99-FB4D-511884F48B93}"/>
                  </a:ext>
                </a:extLst>
              </p:cNvPr>
              <p:cNvSpPr txBox="1"/>
              <p:nvPr/>
            </p:nvSpPr>
            <p:spPr>
              <a:xfrm>
                <a:off x="277725" y="4083776"/>
                <a:ext cx="4597200" cy="369332"/>
              </a:xfrm>
              <a:prstGeom prst="rect">
                <a:avLst/>
              </a:prstGeom>
              <a:noFill/>
            </p:spPr>
            <p:txBody>
              <a:bodyPr wrap="square">
                <a:spAutoFit/>
              </a:bodyPr>
              <a:lstStyle/>
              <a:p>
                <a:r>
                  <a:rPr lang="es-ES" dirty="0"/>
                  <a:t>Entre </a:t>
                </a:r>
                <a14:m>
                  <m:oMath xmlns:m="http://schemas.openxmlformats.org/officeDocument/2006/math">
                    <m:sSub>
                      <m:sSubPr>
                        <m:ctrlPr>
                          <a:rPr lang="es-ES" i="1" dirty="0" smtClean="0">
                            <a:latin typeface="Cambria Math" panose="02040503050406030204" pitchFamily="18" charset="0"/>
                          </a:rPr>
                        </m:ctrlPr>
                      </m:sSubPr>
                      <m:e>
                        <m:r>
                          <a:rPr lang="es-CO" b="0" i="1" dirty="0" smtClean="0">
                            <a:latin typeface="Cambria Math" panose="02040503050406030204" pitchFamily="18" charset="0"/>
                          </a:rPr>
                          <m:t>−</m:t>
                        </m:r>
                        <m:r>
                          <a:rPr lang="es-ES" i="1" dirty="0">
                            <a:latin typeface="Cambria Math" panose="02040503050406030204" pitchFamily="18" charset="0"/>
                          </a:rPr>
                          <m:t>𝑡</m:t>
                        </m:r>
                      </m:e>
                      <m:sub>
                        <m:r>
                          <a:rPr lang="es-ES" i="1" dirty="0">
                            <a:latin typeface="Cambria Math" panose="02040503050406030204" pitchFamily="18" charset="0"/>
                          </a:rPr>
                          <m:t>0.0</m:t>
                        </m:r>
                        <m:r>
                          <a:rPr lang="es-CO" b="0" i="1" dirty="0" smtClean="0">
                            <a:latin typeface="Cambria Math" panose="02040503050406030204" pitchFamily="18" charset="0"/>
                          </a:rPr>
                          <m:t>25</m:t>
                        </m:r>
                      </m:sub>
                    </m:sSub>
                    <m:r>
                      <a:rPr lang="es-ES" i="1" dirty="0">
                        <a:latin typeface="Cambria Math" panose="02040503050406030204" pitchFamily="18" charset="0"/>
                      </a:rPr>
                      <m:t> </m:t>
                    </m:r>
                  </m:oMath>
                </a14:m>
                <a:r>
                  <a:rPr lang="es-CO" dirty="0"/>
                  <a:t>y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rPr>
                          <m:t>𝑡</m:t>
                        </m:r>
                      </m:e>
                      <m:sub>
                        <m:r>
                          <a:rPr lang="es-ES" i="1" dirty="0">
                            <a:latin typeface="Cambria Math" panose="02040503050406030204" pitchFamily="18" charset="0"/>
                          </a:rPr>
                          <m:t>0.05</m:t>
                        </m:r>
                      </m:sub>
                    </m:sSub>
                  </m:oMath>
                </a14:m>
                <a:r>
                  <a:rPr lang="es-CO" dirty="0"/>
                  <a:t> En consecuencia, </a:t>
                </a:r>
              </a:p>
            </p:txBody>
          </p:sp>
        </mc:Choice>
        <mc:Fallback xmlns="">
          <p:sp>
            <p:nvSpPr>
              <p:cNvPr id="8" name="CuadroTexto 7">
                <a:extLst>
                  <a:ext uri="{FF2B5EF4-FFF2-40B4-BE49-F238E27FC236}">
                    <a16:creationId xmlns:a16="http://schemas.microsoft.com/office/drawing/2014/main" id="{398C9513-1604-2E99-FB4D-511884F48B93}"/>
                  </a:ext>
                </a:extLst>
              </p:cNvPr>
              <p:cNvSpPr txBox="1">
                <a:spLocks noRot="1" noChangeAspect="1" noMove="1" noResize="1" noEditPoints="1" noAdjustHandles="1" noChangeArrowheads="1" noChangeShapeType="1" noTextEdit="1"/>
              </p:cNvSpPr>
              <p:nvPr/>
            </p:nvSpPr>
            <p:spPr>
              <a:xfrm>
                <a:off x="277725" y="4083776"/>
                <a:ext cx="4597200" cy="369332"/>
              </a:xfrm>
              <a:prstGeom prst="rect">
                <a:avLst/>
              </a:prstGeom>
              <a:blipFill>
                <a:blip r:embed="rId7"/>
                <a:stretch>
                  <a:fillRect l="-1194" t="-10000" b="-266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308C434-B1C0-1311-8CA5-01BB5260D1CE}"/>
                  </a:ext>
                </a:extLst>
              </p:cNvPr>
              <p:cNvSpPr txBox="1"/>
              <p:nvPr/>
            </p:nvSpPr>
            <p:spPr>
              <a:xfrm>
                <a:off x="3672900" y="4515454"/>
                <a:ext cx="4001400" cy="369332"/>
              </a:xfrm>
              <a:prstGeom prst="rect">
                <a:avLst/>
              </a:prstGeom>
              <a:noFill/>
            </p:spPr>
            <p:txBody>
              <a:bodyPr wrap="square">
                <a:spAutoFit/>
              </a:bodyPr>
              <a:lstStyle/>
              <a:p>
                <a14:m>
                  <m:oMath xmlns:m="http://schemas.openxmlformats.org/officeDocument/2006/math">
                    <m:r>
                      <a:rPr lang="es-CO" i="1" dirty="0" smtClean="0">
                        <a:latin typeface="Cambria Math" panose="02040503050406030204" pitchFamily="18" charset="0"/>
                      </a:rPr>
                      <m:t>𝑃</m:t>
                    </m:r>
                    <m:r>
                      <a:rPr lang="es-ES" b="0" i="1" dirty="0" smtClean="0">
                        <a:latin typeface="Cambria Math" panose="02040503050406030204" pitchFamily="18" charset="0"/>
                      </a:rPr>
                      <m:t>&lt;</m:t>
                    </m:r>
                    <m:r>
                      <a:rPr lang="es-CO" i="1" dirty="0" smtClean="0">
                        <a:latin typeface="Cambria Math" panose="02040503050406030204" pitchFamily="18" charset="0"/>
                      </a:rPr>
                      <m:t> (</m:t>
                    </m:r>
                    <m:sSub>
                      <m:sSubPr>
                        <m:ctrlPr>
                          <a:rPr lang="es-ES" i="1" dirty="0">
                            <a:latin typeface="Cambria Math" panose="02040503050406030204" pitchFamily="18" charset="0"/>
                          </a:rPr>
                        </m:ctrlPr>
                      </m:sSubPr>
                      <m:e>
                        <m:r>
                          <a:rPr lang="es-CO" i="1" dirty="0">
                            <a:latin typeface="Cambria Math" panose="02040503050406030204" pitchFamily="18" charset="0"/>
                          </a:rPr>
                          <m:t>−</m:t>
                        </m:r>
                        <m:r>
                          <a:rPr lang="es-ES" i="1" dirty="0">
                            <a:latin typeface="Cambria Math" panose="02040503050406030204" pitchFamily="18" charset="0"/>
                          </a:rPr>
                          <m:t>𝑡</m:t>
                        </m:r>
                      </m:e>
                      <m:sub>
                        <m:r>
                          <a:rPr lang="es-ES" i="1" dirty="0">
                            <a:latin typeface="Cambria Math" panose="02040503050406030204" pitchFamily="18" charset="0"/>
                          </a:rPr>
                          <m:t>0.0</m:t>
                        </m:r>
                        <m:r>
                          <a:rPr lang="es-CO" i="1" dirty="0">
                            <a:latin typeface="Cambria Math" panose="02040503050406030204" pitchFamily="18" charset="0"/>
                          </a:rPr>
                          <m:t>25</m:t>
                        </m:r>
                      </m:sub>
                    </m:sSub>
                  </m:oMath>
                </a14:m>
                <a:r>
                  <a:rPr lang="fr-FR" dirty="0"/>
                  <a:t> </a:t>
                </a:r>
                <a14:m>
                  <m:oMath xmlns:m="http://schemas.openxmlformats.org/officeDocument/2006/math">
                    <m:r>
                      <a:rPr lang="fr-FR" i="1" dirty="0">
                        <a:latin typeface="Cambria Math" panose="02040503050406030204" pitchFamily="18" charset="0"/>
                      </a:rPr>
                      <m:t>&lt; </m:t>
                    </m:r>
                    <m:r>
                      <a:rPr lang="fr-FR" i="1" dirty="0">
                        <a:latin typeface="Cambria Math" panose="02040503050406030204" pitchFamily="18" charset="0"/>
                      </a:rPr>
                      <m:t>𝑇</m:t>
                    </m:r>
                    <m:r>
                      <a:rPr lang="fr-FR" i="1" dirty="0">
                        <a:latin typeface="Cambria Math" panose="02040503050406030204" pitchFamily="18" charset="0"/>
                      </a:rPr>
                      <m:t> &lt;</m:t>
                    </m:r>
                    <m:sSub>
                      <m:sSubPr>
                        <m:ctrlPr>
                          <a:rPr lang="fr-FR" i="1" dirty="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0.05</m:t>
                        </m:r>
                      </m:sub>
                    </m:sSub>
                    <m:r>
                      <a:rPr lang="es-ES" b="0" i="1" dirty="0" smtClean="0">
                        <a:latin typeface="Cambria Math" panose="02040503050406030204" pitchFamily="18" charset="0"/>
                      </a:rPr>
                      <m:t>)=0,925</m:t>
                    </m:r>
                  </m:oMath>
                </a14:m>
                <a:endParaRPr lang="es-CO" dirty="0"/>
              </a:p>
            </p:txBody>
          </p:sp>
        </mc:Choice>
        <mc:Fallback xmlns="">
          <p:sp>
            <p:nvSpPr>
              <p:cNvPr id="12" name="CuadroTexto 11">
                <a:extLst>
                  <a:ext uri="{FF2B5EF4-FFF2-40B4-BE49-F238E27FC236}">
                    <a16:creationId xmlns:a16="http://schemas.microsoft.com/office/drawing/2014/main" id="{4308C434-B1C0-1311-8CA5-01BB5260D1CE}"/>
                  </a:ext>
                </a:extLst>
              </p:cNvPr>
              <p:cNvSpPr txBox="1">
                <a:spLocks noRot="1" noChangeAspect="1" noMove="1" noResize="1" noEditPoints="1" noAdjustHandles="1" noChangeArrowheads="1" noChangeShapeType="1" noTextEdit="1"/>
              </p:cNvSpPr>
              <p:nvPr/>
            </p:nvSpPr>
            <p:spPr>
              <a:xfrm>
                <a:off x="3672900" y="4515454"/>
                <a:ext cx="4001400" cy="369332"/>
              </a:xfrm>
              <a:prstGeom prst="rect">
                <a:avLst/>
              </a:prstGeom>
              <a:blipFill>
                <a:blip r:embed="rId8"/>
                <a:stretch>
                  <a:fillRect b="-13333"/>
                </a:stretch>
              </a:blipFill>
            </p:spPr>
            <p:txBody>
              <a:bodyPr/>
              <a:lstStyle/>
              <a:p>
                <a:r>
                  <a:rPr lang="es-CO">
                    <a:noFill/>
                  </a:rPr>
                  <a:t> </a:t>
                </a:r>
              </a:p>
            </p:txBody>
          </p:sp>
        </mc:Fallback>
      </mc:AlternateContent>
    </p:spTree>
    <p:extLst>
      <p:ext uri="{BB962C8B-B14F-4D97-AF65-F5344CB8AC3E}">
        <p14:creationId xmlns:p14="http://schemas.microsoft.com/office/powerpoint/2010/main" val="263241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96196C8-A094-B249-4BCA-5C70342D2707}"/>
                  </a:ext>
                </a:extLst>
              </p:cNvPr>
              <p:cNvSpPr txBox="1"/>
              <p:nvPr/>
            </p:nvSpPr>
            <p:spPr>
              <a:xfrm>
                <a:off x="507600" y="265535"/>
                <a:ext cx="7167600" cy="923330"/>
              </a:xfrm>
              <a:prstGeom prst="rect">
                <a:avLst/>
              </a:prstGeom>
              <a:noFill/>
            </p:spPr>
            <p:txBody>
              <a:bodyPr wrap="square">
                <a:spAutoFit/>
              </a:bodyPr>
              <a:lstStyle/>
              <a:p>
                <a:pPr algn="just"/>
                <a:r>
                  <a:rPr lang="es-ES" b="1" dirty="0"/>
                  <a:t>Ejemplo 3: </a:t>
                </a:r>
                <a:r>
                  <a:rPr lang="es-ES" dirty="0"/>
                  <a:t>Calcule </a:t>
                </a:r>
                <a14:m>
                  <m:oMath xmlns:m="http://schemas.openxmlformats.org/officeDocument/2006/math">
                    <m:r>
                      <a:rPr lang="es-ES" i="1" dirty="0" smtClean="0">
                        <a:latin typeface="Cambria Math" panose="02040503050406030204" pitchFamily="18" charset="0"/>
                      </a:rPr>
                      <m:t>𝑘</m:t>
                    </m:r>
                  </m:oMath>
                </a14:m>
                <a:r>
                  <a:rPr lang="es-ES" dirty="0"/>
                  <a:t> tal que </a:t>
                </a:r>
                <a14:m>
                  <m:oMath xmlns:m="http://schemas.openxmlformats.org/officeDocument/2006/math">
                    <m:r>
                      <a:rPr lang="es-ES" i="1" dirty="0" smtClean="0">
                        <a:latin typeface="Cambria Math" panose="02040503050406030204" pitchFamily="18" charset="0"/>
                      </a:rPr>
                      <m:t>𝑃</m:t>
                    </m:r>
                    <m:r>
                      <a:rPr lang="es-ES" i="1" dirty="0" smtClean="0">
                        <a:latin typeface="Cambria Math" panose="02040503050406030204" pitchFamily="18" charset="0"/>
                      </a:rPr>
                      <m:t> (</m:t>
                    </m:r>
                    <m:r>
                      <a:rPr lang="es-ES" i="1" dirty="0" smtClean="0">
                        <a:latin typeface="Cambria Math" panose="02040503050406030204" pitchFamily="18" charset="0"/>
                      </a:rPr>
                      <m:t>𝑘</m:t>
                    </m:r>
                    <m:r>
                      <a:rPr lang="es-ES" i="1" dirty="0" smtClean="0">
                        <a:latin typeface="Cambria Math" panose="02040503050406030204" pitchFamily="18" charset="0"/>
                      </a:rPr>
                      <m:t> &lt; </m:t>
                    </m:r>
                    <m:r>
                      <a:rPr lang="es-ES" i="1" dirty="0" smtClean="0">
                        <a:latin typeface="Cambria Math" panose="02040503050406030204" pitchFamily="18" charset="0"/>
                      </a:rPr>
                      <m:t>𝑇</m:t>
                    </m:r>
                    <m:r>
                      <a:rPr lang="es-ES" i="1" dirty="0" smtClean="0">
                        <a:latin typeface="Cambria Math" panose="02040503050406030204" pitchFamily="18" charset="0"/>
                      </a:rPr>
                      <m:t> &lt; −1.761) = 0.045 </m:t>
                    </m:r>
                  </m:oMath>
                </a14:m>
                <a:r>
                  <a:rPr lang="es-ES" dirty="0"/>
                  <a:t>para una muestra aleatoria de tamaño 15 que se selecciona de una distribución normal y</a:t>
                </a:r>
                <a:endParaRPr lang="es-CO" dirty="0"/>
              </a:p>
            </p:txBody>
          </p:sp>
        </mc:Choice>
        <mc:Fallback xmlns="">
          <p:sp>
            <p:nvSpPr>
              <p:cNvPr id="3" name="CuadroTexto 2">
                <a:extLst>
                  <a:ext uri="{FF2B5EF4-FFF2-40B4-BE49-F238E27FC236}">
                    <a16:creationId xmlns:a16="http://schemas.microsoft.com/office/drawing/2014/main" id="{196196C8-A094-B249-4BCA-5C70342D2707}"/>
                  </a:ext>
                </a:extLst>
              </p:cNvPr>
              <p:cNvSpPr txBox="1">
                <a:spLocks noRot="1" noChangeAspect="1" noMove="1" noResize="1" noEditPoints="1" noAdjustHandles="1" noChangeArrowheads="1" noChangeShapeType="1" noTextEdit="1"/>
              </p:cNvSpPr>
              <p:nvPr/>
            </p:nvSpPr>
            <p:spPr>
              <a:xfrm>
                <a:off x="507600" y="265535"/>
                <a:ext cx="7167600" cy="923330"/>
              </a:xfrm>
              <a:prstGeom prst="rect">
                <a:avLst/>
              </a:prstGeom>
              <a:blipFill>
                <a:blip r:embed="rId2"/>
                <a:stretch>
                  <a:fillRect l="-680" t="-3974" r="-765" b="-9934"/>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DCA8AA24-072E-EDDC-4549-3841BE8B0A89}"/>
                  </a:ext>
                </a:extLst>
              </p:cNvPr>
              <p:cNvSpPr txBox="1"/>
              <p:nvPr/>
            </p:nvSpPr>
            <p:spPr>
              <a:xfrm>
                <a:off x="1988024" y="956221"/>
                <a:ext cx="1730400" cy="565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𝑇</m:t>
                      </m:r>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acc>
                            <m:accPr>
                              <m:chr m:val="̅"/>
                              <m:ctrlPr>
                                <a:rPr lang="es-ES" sz="1600" i="1">
                                  <a:latin typeface="Cambria Math" panose="02040503050406030204" pitchFamily="18" charset="0"/>
                                </a:rPr>
                              </m:ctrlPr>
                            </m:accPr>
                            <m:e>
                              <m:r>
                                <a:rPr lang="es-ES" sz="1600" i="1">
                                  <a:latin typeface="Cambria Math" panose="02040503050406030204" pitchFamily="18" charset="0"/>
                                </a:rPr>
                                <m:t>𝑋</m:t>
                              </m:r>
                            </m:e>
                          </m:acc>
                          <m:r>
                            <a:rPr lang="es-ES" sz="1600" i="1">
                              <a:latin typeface="Cambria Math" panose="02040503050406030204" pitchFamily="18" charset="0"/>
                            </a:rPr>
                            <m:t>−</m:t>
                          </m:r>
                          <m:r>
                            <a:rPr lang="es-ES" sz="1600" i="1">
                              <a:latin typeface="Cambria Math" panose="02040503050406030204" pitchFamily="18" charset="0"/>
                              <a:ea typeface="Cambria Math" panose="02040503050406030204" pitchFamily="18" charset="0"/>
                            </a:rPr>
                            <m:t>𝜇</m:t>
                          </m:r>
                        </m:num>
                        <m:den>
                          <m:r>
                            <a:rPr lang="es-ES" sz="1600" b="0" i="1" smtClean="0">
                              <a:latin typeface="Cambria Math" panose="02040503050406030204" pitchFamily="18" charset="0"/>
                            </a:rPr>
                            <m:t>𝑆</m:t>
                          </m:r>
                          <m:r>
                            <a:rPr lang="es-ES" sz="1600" b="0" i="1" smtClean="0">
                              <a:latin typeface="Cambria Math" panose="02040503050406030204" pitchFamily="18" charset="0"/>
                            </a:rPr>
                            <m:t>/</m:t>
                          </m:r>
                          <m:rad>
                            <m:radPr>
                              <m:degHide m:val="on"/>
                              <m:ctrlPr>
                                <a:rPr lang="es-ES" sz="1600" b="0" i="1" smtClean="0">
                                  <a:latin typeface="Cambria Math" panose="02040503050406030204" pitchFamily="18" charset="0"/>
                                </a:rPr>
                              </m:ctrlPr>
                            </m:radPr>
                            <m:deg/>
                            <m:e>
                              <m:r>
                                <a:rPr lang="es-ES" sz="1600" b="0" i="1" smtClean="0">
                                  <a:latin typeface="Cambria Math" panose="02040503050406030204" pitchFamily="18" charset="0"/>
                                </a:rPr>
                                <m:t>𝑁</m:t>
                              </m:r>
                            </m:e>
                          </m:rad>
                        </m:den>
                      </m:f>
                    </m:oMath>
                  </m:oMathPara>
                </a14:m>
                <a:endParaRPr lang="es-CO" sz="1600" dirty="0"/>
              </a:p>
            </p:txBody>
          </p:sp>
        </mc:Choice>
        <mc:Fallback>
          <p:sp>
            <p:nvSpPr>
              <p:cNvPr id="4" name="CuadroTexto 3">
                <a:extLst>
                  <a:ext uri="{FF2B5EF4-FFF2-40B4-BE49-F238E27FC236}">
                    <a16:creationId xmlns:a16="http://schemas.microsoft.com/office/drawing/2014/main" id="{DCA8AA24-072E-EDDC-4549-3841BE8B0A89}"/>
                  </a:ext>
                </a:extLst>
              </p:cNvPr>
              <p:cNvSpPr txBox="1">
                <a:spLocks noRot="1" noChangeAspect="1" noMove="1" noResize="1" noEditPoints="1" noAdjustHandles="1" noChangeArrowheads="1" noChangeShapeType="1" noTextEdit="1"/>
              </p:cNvSpPr>
              <p:nvPr/>
            </p:nvSpPr>
            <p:spPr>
              <a:xfrm>
                <a:off x="1988024" y="956221"/>
                <a:ext cx="1730400" cy="565861"/>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13E416F9-A964-D630-824E-9C572798179B}"/>
                  </a:ext>
                </a:extLst>
              </p:cNvPr>
              <p:cNvSpPr txBox="1"/>
              <p:nvPr/>
            </p:nvSpPr>
            <p:spPr>
              <a:xfrm>
                <a:off x="386400" y="2655895"/>
                <a:ext cx="7203600" cy="1200329"/>
              </a:xfrm>
              <a:prstGeom prst="rect">
                <a:avLst/>
              </a:prstGeom>
              <a:noFill/>
            </p:spPr>
            <p:txBody>
              <a:bodyPr wrap="square">
                <a:spAutoFit/>
              </a:bodyPr>
              <a:lstStyle/>
              <a:p>
                <a:pPr algn="just"/>
                <a:r>
                  <a:rPr lang="es-ES" dirty="0"/>
                  <a:t>Tenemos que </a:t>
                </a:r>
                <a14:m>
                  <m:oMath xmlns:m="http://schemas.openxmlformats.org/officeDocument/2006/math">
                    <m:r>
                      <a:rPr lang="es-ES" i="1" dirty="0" smtClean="0">
                        <a:latin typeface="Cambria Math" panose="02040503050406030204" pitchFamily="18" charset="0"/>
                      </a:rPr>
                      <m:t>1.761</m:t>
                    </m:r>
                  </m:oMath>
                </a14:m>
                <a:r>
                  <a:rPr lang="es-ES" dirty="0"/>
                  <a:t> corresponde a </a:t>
                </a:r>
                <a14:m>
                  <m:oMath xmlns:m="http://schemas.openxmlformats.org/officeDocument/2006/math">
                    <m:sSub>
                      <m:sSubPr>
                        <m:ctrlPr>
                          <a:rPr lang="fr-FR" i="1" dirty="0" smtClean="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0.05</m:t>
                        </m:r>
                      </m:sub>
                    </m:sSub>
                    <m:r>
                      <a:rPr lang="fr-FR" i="1" dirty="0">
                        <a:latin typeface="Cambria Math" panose="02040503050406030204" pitchFamily="18" charset="0"/>
                      </a:rPr>
                      <m:t> </m:t>
                    </m:r>
                  </m:oMath>
                </a14:m>
                <a:r>
                  <a:rPr lang="es-ES" dirty="0"/>
                  <a:t>cuando </a:t>
                </a:r>
                <a14:m>
                  <m:oMath xmlns:m="http://schemas.openxmlformats.org/officeDocument/2006/math">
                    <m:r>
                      <a:rPr lang="es-ES" i="1" dirty="0" smtClean="0">
                        <a:latin typeface="Cambria Math" panose="02040503050406030204" pitchFamily="18" charset="0"/>
                      </a:rPr>
                      <m:t>𝑣</m:t>
                    </m:r>
                    <m:r>
                      <a:rPr lang="es-ES" i="1" dirty="0" smtClean="0">
                        <a:latin typeface="Cambria Math" panose="02040503050406030204" pitchFamily="18" charset="0"/>
                      </a:rPr>
                      <m:t> = 14</m:t>
                    </m:r>
                  </m:oMath>
                </a14:m>
                <a:r>
                  <a:rPr lang="es-ES" dirty="0"/>
                  <a:t>. Por lo tanto, </a:t>
                </a:r>
                <a14:m>
                  <m:oMath xmlns:m="http://schemas.openxmlformats.org/officeDocument/2006/math">
                    <m:r>
                      <a:rPr lang="es-ES" b="0" i="0" dirty="0" smtClean="0">
                        <a:latin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0.05</m:t>
                        </m:r>
                      </m:sub>
                    </m:sSub>
                  </m:oMath>
                </a14:m>
                <a:r>
                  <a:rPr lang="es-ES" dirty="0"/>
                  <a:t> </a:t>
                </a:r>
                <a14:m>
                  <m:oMath xmlns:m="http://schemas.openxmlformats.org/officeDocument/2006/math">
                    <m:r>
                      <a:rPr lang="es-ES" i="1" dirty="0" smtClean="0">
                        <a:latin typeface="Cambria Math" panose="02040503050406030204" pitchFamily="18" charset="0"/>
                      </a:rPr>
                      <m:t>= –1.761</m:t>
                    </m:r>
                  </m:oMath>
                </a14:m>
                <a:r>
                  <a:rPr lang="es-ES" dirty="0"/>
                  <a:t>. Puesto que en el enunciado de probabilidad original </a:t>
                </a:r>
                <a14:m>
                  <m:oMath xmlns:m="http://schemas.openxmlformats.org/officeDocument/2006/math">
                    <m:r>
                      <a:rPr lang="es-ES" i="1" dirty="0" smtClean="0">
                        <a:latin typeface="Cambria Math" panose="02040503050406030204" pitchFamily="18" charset="0"/>
                      </a:rPr>
                      <m:t>𝑘</m:t>
                    </m:r>
                  </m:oMath>
                </a14:m>
                <a:r>
                  <a:rPr lang="es-ES" dirty="0"/>
                  <a:t> está a la izquierda de </a:t>
                </a:r>
                <a14:m>
                  <m:oMath xmlns:m="http://schemas.openxmlformats.org/officeDocument/2006/math">
                    <m:r>
                      <a:rPr lang="es-ES" dirty="0">
                        <a:latin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0.05</m:t>
                        </m:r>
                      </m:sub>
                    </m:sSub>
                  </m:oMath>
                </a14:m>
                <a:r>
                  <a:rPr lang="es-ES" dirty="0"/>
                  <a:t> </a:t>
                </a:r>
                <a14:m>
                  <m:oMath xmlns:m="http://schemas.openxmlformats.org/officeDocument/2006/math">
                    <m:r>
                      <a:rPr lang="es-ES" i="1" dirty="0">
                        <a:latin typeface="Cambria Math" panose="02040503050406030204" pitchFamily="18" charset="0"/>
                      </a:rPr>
                      <m:t>= –1.761</m:t>
                    </m:r>
                  </m:oMath>
                </a14:m>
                <a:r>
                  <a:rPr lang="es-ES" dirty="0"/>
                  <a:t>, tenemos que </a:t>
                </a:r>
                <a14:m>
                  <m:oMath xmlns:m="http://schemas.openxmlformats.org/officeDocument/2006/math">
                    <m:r>
                      <a:rPr lang="es-ES" i="1" dirty="0" smtClean="0">
                        <a:latin typeface="Cambria Math" panose="02040503050406030204" pitchFamily="18" charset="0"/>
                      </a:rPr>
                      <m:t>𝑘</m:t>
                    </m:r>
                    <m:r>
                      <a:rPr lang="es-ES" i="1" dirty="0" smtClean="0">
                        <a:latin typeface="Cambria Math" panose="02040503050406030204" pitchFamily="18" charset="0"/>
                      </a:rPr>
                      <m:t> =</m:t>
                    </m:r>
                    <m:sSub>
                      <m:sSubPr>
                        <m:ctrlPr>
                          <a:rPr lang="fr-FR" i="1" dirty="0">
                            <a:latin typeface="Cambria Math" panose="02040503050406030204" pitchFamily="18" charset="0"/>
                          </a:rPr>
                        </m:ctrlPr>
                      </m:sSubPr>
                      <m:e>
                        <m:r>
                          <a:rPr lang="es-ES" b="0" i="1" dirty="0" smtClean="0">
                            <a:latin typeface="Cambria Math" panose="02040503050406030204" pitchFamily="18" charset="0"/>
                          </a:rPr>
                          <m:t>−</m:t>
                        </m:r>
                        <m:r>
                          <a:rPr lang="fr-FR" i="1" dirty="0">
                            <a:latin typeface="Cambria Math" panose="02040503050406030204" pitchFamily="18" charset="0"/>
                          </a:rPr>
                          <m:t>𝑡</m:t>
                        </m:r>
                      </m:e>
                      <m:sub>
                        <m:r>
                          <a:rPr lang="fr-FR" i="1" dirty="0">
                            <a:latin typeface="Cambria Math" panose="02040503050406030204" pitchFamily="18" charset="0"/>
                            <a:ea typeface="Cambria Math" panose="02040503050406030204" pitchFamily="18" charset="0"/>
                          </a:rPr>
                          <m:t>𝛼</m:t>
                        </m:r>
                      </m:sub>
                    </m:sSub>
                  </m:oMath>
                </a14:m>
                <a:r>
                  <a:rPr lang="es-ES" dirty="0"/>
                  <a:t>. Entonces, a partir de la fi gura 8.10, tenemos </a:t>
                </a:r>
                <a:endParaRPr lang="es-CO" dirty="0"/>
              </a:p>
            </p:txBody>
          </p:sp>
        </mc:Choice>
        <mc:Fallback xmlns="">
          <p:sp>
            <p:nvSpPr>
              <p:cNvPr id="8" name="CuadroTexto 7">
                <a:extLst>
                  <a:ext uri="{FF2B5EF4-FFF2-40B4-BE49-F238E27FC236}">
                    <a16:creationId xmlns:a16="http://schemas.microsoft.com/office/drawing/2014/main" id="{13E416F9-A964-D630-824E-9C572798179B}"/>
                  </a:ext>
                </a:extLst>
              </p:cNvPr>
              <p:cNvSpPr txBox="1">
                <a:spLocks noRot="1" noChangeAspect="1" noMove="1" noResize="1" noEditPoints="1" noAdjustHandles="1" noChangeArrowheads="1" noChangeShapeType="1" noTextEdit="1"/>
              </p:cNvSpPr>
              <p:nvPr/>
            </p:nvSpPr>
            <p:spPr>
              <a:xfrm>
                <a:off x="386400" y="2655895"/>
                <a:ext cx="7203600" cy="1200329"/>
              </a:xfrm>
              <a:prstGeom prst="rect">
                <a:avLst/>
              </a:prstGeom>
              <a:blipFill>
                <a:blip r:embed="rId4"/>
                <a:stretch>
                  <a:fillRect l="-677" t="-3046" r="-761" b="-7107"/>
                </a:stretch>
              </a:blipFill>
            </p:spPr>
            <p:txBody>
              <a:bodyPr/>
              <a:lstStyle/>
              <a:p>
                <a:r>
                  <a:rPr lang="es-CO">
                    <a:noFill/>
                  </a:rPr>
                  <a:t> </a:t>
                </a:r>
              </a:p>
            </p:txBody>
          </p:sp>
        </mc:Fallback>
      </mc:AlternateContent>
      <p:pic>
        <p:nvPicPr>
          <p:cNvPr id="10" name="Imagen 9">
            <a:extLst>
              <a:ext uri="{FF2B5EF4-FFF2-40B4-BE49-F238E27FC236}">
                <a16:creationId xmlns:a16="http://schemas.microsoft.com/office/drawing/2014/main" id="{4274BB2A-63D3-87B6-4FFF-E1B46BECA88D}"/>
              </a:ext>
            </a:extLst>
          </p:cNvPr>
          <p:cNvPicPr>
            <a:picLocks noChangeAspect="1"/>
          </p:cNvPicPr>
          <p:nvPr/>
        </p:nvPicPr>
        <p:blipFill>
          <a:blip r:embed="rId5"/>
          <a:stretch>
            <a:fillRect/>
          </a:stretch>
        </p:blipFill>
        <p:spPr>
          <a:xfrm>
            <a:off x="3684675" y="947813"/>
            <a:ext cx="2852925" cy="1708082"/>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ABDAAC3A-6F1D-E48A-E993-A20CA154A89C}"/>
                  </a:ext>
                </a:extLst>
              </p:cNvPr>
              <p:cNvSpPr txBox="1"/>
              <p:nvPr/>
            </p:nvSpPr>
            <p:spPr>
              <a:xfrm>
                <a:off x="4143693" y="2276550"/>
                <a:ext cx="4353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200" dirty="0">
                          <a:latin typeface="Cambria Math" panose="02040503050406030204" pitchFamily="18" charset="0"/>
                        </a:rPr>
                        <m:t>−</m:t>
                      </m:r>
                      <m:sSub>
                        <m:sSubPr>
                          <m:ctrlPr>
                            <a:rPr lang="fr-FR" sz="1200" i="1" dirty="0">
                              <a:latin typeface="Cambria Math" panose="02040503050406030204" pitchFamily="18" charset="0"/>
                            </a:rPr>
                          </m:ctrlPr>
                        </m:sSubPr>
                        <m:e>
                          <m:r>
                            <a:rPr lang="fr-FR" sz="1200" i="1" dirty="0">
                              <a:latin typeface="Cambria Math" panose="02040503050406030204" pitchFamily="18" charset="0"/>
                            </a:rPr>
                            <m:t>𝑡</m:t>
                          </m:r>
                        </m:e>
                        <m:sub>
                          <m:r>
                            <a:rPr lang="fr-FR" sz="1200" i="1" dirty="0">
                              <a:latin typeface="Cambria Math" panose="02040503050406030204" pitchFamily="18" charset="0"/>
                            </a:rPr>
                            <m:t>0.05</m:t>
                          </m:r>
                        </m:sub>
                      </m:sSub>
                    </m:oMath>
                  </m:oMathPara>
                </a14:m>
                <a:endParaRPr lang="es-CO" sz="1200" dirty="0"/>
              </a:p>
            </p:txBody>
          </p:sp>
        </mc:Choice>
        <mc:Fallback xmlns="">
          <p:sp>
            <p:nvSpPr>
              <p:cNvPr id="11" name="CuadroTexto 10">
                <a:extLst>
                  <a:ext uri="{FF2B5EF4-FFF2-40B4-BE49-F238E27FC236}">
                    <a16:creationId xmlns:a16="http://schemas.microsoft.com/office/drawing/2014/main" id="{ABDAAC3A-6F1D-E48A-E993-A20CA154A89C}"/>
                  </a:ext>
                </a:extLst>
              </p:cNvPr>
              <p:cNvSpPr txBox="1">
                <a:spLocks noRot="1" noChangeAspect="1" noMove="1" noResize="1" noEditPoints="1" noAdjustHandles="1" noChangeArrowheads="1" noChangeShapeType="1" noTextEdit="1"/>
              </p:cNvSpPr>
              <p:nvPr/>
            </p:nvSpPr>
            <p:spPr>
              <a:xfrm>
                <a:off x="4143693" y="2276550"/>
                <a:ext cx="435376" cy="184666"/>
              </a:xfrm>
              <a:prstGeom prst="rect">
                <a:avLst/>
              </a:prstGeom>
              <a:blipFill>
                <a:blip r:embed="rId6"/>
                <a:stretch>
                  <a:fillRect l="-2817" r="-1408" b="-1290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C7D5C8D-5F29-4B8A-1D73-87CC4D1EC763}"/>
                  </a:ext>
                </a:extLst>
              </p:cNvPr>
              <p:cNvSpPr txBox="1"/>
              <p:nvPr/>
            </p:nvSpPr>
            <p:spPr>
              <a:xfrm>
                <a:off x="3103200" y="3587464"/>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0.045 = 0.05 − </m:t>
                      </m:r>
                      <m:r>
                        <a:rPr lang="pt-BR" i="1" dirty="0" smtClean="0">
                          <a:latin typeface="Cambria Math" panose="02040503050406030204" pitchFamily="18" charset="0"/>
                        </a:rPr>
                        <m:t>𝛼</m:t>
                      </m:r>
                      <m:r>
                        <a:rPr lang="pt-BR" i="1" dirty="0" smtClean="0">
                          <a:latin typeface="Cambria Math" panose="02040503050406030204" pitchFamily="18" charset="0"/>
                        </a:rPr>
                        <m:t>, </m:t>
                      </m:r>
                      <m:r>
                        <a:rPr lang="pt-BR" i="1" dirty="0" smtClean="0">
                          <a:latin typeface="Cambria Math" panose="02040503050406030204" pitchFamily="18" charset="0"/>
                        </a:rPr>
                        <m:t>𝑜</m:t>
                      </m:r>
                      <m:r>
                        <a:rPr lang="pt-BR" i="1" dirty="0" smtClean="0">
                          <a:latin typeface="Cambria Math" panose="02040503050406030204" pitchFamily="18" charset="0"/>
                        </a:rPr>
                        <m:t> </m:t>
                      </m:r>
                      <m:r>
                        <a:rPr lang="pt-BR" i="1" dirty="0" smtClean="0">
                          <a:latin typeface="Cambria Math" panose="02040503050406030204" pitchFamily="18" charset="0"/>
                        </a:rPr>
                        <m:t>𝛼</m:t>
                      </m:r>
                      <m:r>
                        <a:rPr lang="pt-BR" i="1" dirty="0" smtClean="0">
                          <a:latin typeface="Cambria Math" panose="02040503050406030204" pitchFamily="18" charset="0"/>
                        </a:rPr>
                        <m:t> = 0.005.</m:t>
                      </m:r>
                    </m:oMath>
                  </m:oMathPara>
                </a14:m>
                <a:endParaRPr lang="es-CO" dirty="0"/>
              </a:p>
            </p:txBody>
          </p:sp>
        </mc:Choice>
        <mc:Fallback xmlns="">
          <p:sp>
            <p:nvSpPr>
              <p:cNvPr id="13" name="CuadroTexto 12">
                <a:extLst>
                  <a:ext uri="{FF2B5EF4-FFF2-40B4-BE49-F238E27FC236}">
                    <a16:creationId xmlns:a16="http://schemas.microsoft.com/office/drawing/2014/main" id="{FC7D5C8D-5F29-4B8A-1D73-87CC4D1EC763}"/>
                  </a:ext>
                </a:extLst>
              </p:cNvPr>
              <p:cNvSpPr txBox="1">
                <a:spLocks noRot="1" noChangeAspect="1" noMove="1" noResize="1" noEditPoints="1" noAdjustHandles="1" noChangeArrowheads="1" noChangeShapeType="1" noTextEdit="1"/>
              </p:cNvSpPr>
              <p:nvPr/>
            </p:nvSpPr>
            <p:spPr>
              <a:xfrm>
                <a:off x="3103200" y="3587464"/>
                <a:ext cx="4572000" cy="369332"/>
              </a:xfrm>
              <a:prstGeom prst="rect">
                <a:avLst/>
              </a:prstGeom>
              <a:blipFill>
                <a:blip r:embed="rId7"/>
                <a:stretch>
                  <a:fillRect/>
                </a:stretch>
              </a:blipFill>
            </p:spPr>
            <p:txBody>
              <a:bodyPr/>
              <a:lstStyle/>
              <a:p>
                <a:r>
                  <a:rPr lang="es-CO">
                    <a:noFill/>
                  </a:rPr>
                  <a:t> </a:t>
                </a:r>
              </a:p>
            </p:txBody>
          </p:sp>
        </mc:Fallback>
      </mc:AlternateContent>
      <p:sp>
        <p:nvSpPr>
          <p:cNvPr id="15" name="CuadroTexto 14">
            <a:extLst>
              <a:ext uri="{FF2B5EF4-FFF2-40B4-BE49-F238E27FC236}">
                <a16:creationId xmlns:a16="http://schemas.microsoft.com/office/drawing/2014/main" id="{11855ECD-8C8F-635E-A302-B1F0FD74B467}"/>
              </a:ext>
            </a:extLst>
          </p:cNvPr>
          <p:cNvSpPr txBox="1"/>
          <p:nvPr/>
        </p:nvSpPr>
        <p:spPr>
          <a:xfrm>
            <a:off x="457200" y="3883218"/>
            <a:ext cx="4572000" cy="369332"/>
          </a:xfrm>
          <a:prstGeom prst="rect">
            <a:avLst/>
          </a:prstGeom>
          <a:noFill/>
        </p:spPr>
        <p:txBody>
          <a:bodyPr wrap="square">
            <a:spAutoFit/>
          </a:bodyPr>
          <a:lstStyle/>
          <a:p>
            <a:r>
              <a:rPr lang="es-ES" dirty="0"/>
              <a:t>Así, de la tabla A.4 con v = 14,</a:t>
            </a:r>
            <a:endParaRPr lang="es-CO" dirty="0"/>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ABDFB1BB-5BFD-4117-89F8-1528908E691D}"/>
                  </a:ext>
                </a:extLst>
              </p:cNvPr>
              <p:cNvSpPr txBox="1"/>
              <p:nvPr/>
            </p:nvSpPr>
            <p:spPr>
              <a:xfrm>
                <a:off x="914400" y="4385127"/>
                <a:ext cx="7133475" cy="369332"/>
              </a:xfrm>
              <a:prstGeom prst="rect">
                <a:avLst/>
              </a:prstGeom>
              <a:noFill/>
            </p:spPr>
            <p:txBody>
              <a:bodyPr wrap="square">
                <a:spAutoFit/>
              </a:bodyPr>
              <a:lstStyle/>
              <a:p>
                <a14:m>
                  <m:oMath xmlns:m="http://schemas.openxmlformats.org/officeDocument/2006/math">
                    <m:r>
                      <a:rPr lang="fr-FR" i="1" dirty="0" smtClean="0">
                        <a:latin typeface="Cambria Math" panose="02040503050406030204" pitchFamily="18" charset="0"/>
                      </a:rPr>
                      <m:t>𝑘</m:t>
                    </m:r>
                    <m:r>
                      <a:rPr lang="fr-FR" i="1" dirty="0" smtClean="0">
                        <a:latin typeface="Cambria Math" panose="02040503050406030204" pitchFamily="18" charset="0"/>
                      </a:rPr>
                      <m:t> = </m:t>
                    </m:r>
                    <m:r>
                      <a:rPr lang="es-ES" dirty="0">
                        <a:latin typeface="Cambria Math" panose="02040503050406030204" pitchFamily="18" charset="0"/>
                      </a:rPr>
                      <m:t>−</m:t>
                    </m:r>
                    <m:sSub>
                      <m:sSubPr>
                        <m:ctrlPr>
                          <a:rPr lang="fr-FR" i="1" dirty="0">
                            <a:latin typeface="Cambria Math" panose="02040503050406030204" pitchFamily="18" charset="0"/>
                          </a:rPr>
                        </m:ctrlPr>
                      </m:sSubPr>
                      <m:e>
                        <m:r>
                          <a:rPr lang="fr-FR" i="1" dirty="0">
                            <a:latin typeface="Cambria Math" panose="02040503050406030204" pitchFamily="18" charset="0"/>
                          </a:rPr>
                          <m:t>𝑡</m:t>
                        </m:r>
                      </m:e>
                      <m:sub>
                        <m:r>
                          <a:rPr lang="fr-FR" i="1" dirty="0">
                            <a:latin typeface="Cambria Math" panose="02040503050406030204" pitchFamily="18" charset="0"/>
                          </a:rPr>
                          <m:t>0.0</m:t>
                        </m:r>
                        <m:r>
                          <a:rPr lang="es-MX" b="0" i="1" dirty="0" smtClean="0">
                            <a:latin typeface="Cambria Math" panose="02040503050406030204" pitchFamily="18" charset="0"/>
                          </a:rPr>
                          <m:t>0</m:t>
                        </m:r>
                        <m:r>
                          <a:rPr lang="fr-FR" i="1" dirty="0">
                            <a:latin typeface="Cambria Math" panose="02040503050406030204" pitchFamily="18" charset="0"/>
                          </a:rPr>
                          <m:t>5</m:t>
                        </m:r>
                      </m:sub>
                    </m:sSub>
                    <m:r>
                      <a:rPr lang="fr-FR" i="1" dirty="0" smtClean="0">
                        <a:latin typeface="Cambria Math" panose="02040503050406030204" pitchFamily="18" charset="0"/>
                      </a:rPr>
                      <m:t>= −2.977 </m:t>
                    </m:r>
                    <m:r>
                      <a:rPr lang="fr-FR" i="1" dirty="0" smtClean="0">
                        <a:latin typeface="Cambria Math" panose="02040503050406030204" pitchFamily="18" charset="0"/>
                      </a:rPr>
                      <m:t>𝑦</m:t>
                    </m:r>
                    <m:r>
                      <a:rPr lang="fr-FR" i="1" dirty="0" smtClean="0">
                        <a:latin typeface="Cambria Math" panose="02040503050406030204" pitchFamily="18" charset="0"/>
                      </a:rPr>
                      <m:t> </m:t>
                    </m:r>
                    <m:r>
                      <a:rPr lang="fr-FR" i="1" dirty="0" smtClean="0">
                        <a:latin typeface="Cambria Math" panose="02040503050406030204" pitchFamily="18" charset="0"/>
                      </a:rPr>
                      <m:t>𝑃</m:t>
                    </m:r>
                    <m:r>
                      <a:rPr lang="fr-FR" i="1" dirty="0" smtClean="0">
                        <a:latin typeface="Cambria Math" panose="02040503050406030204" pitchFamily="18" charset="0"/>
                      </a:rPr>
                      <m:t> (−2.977 &lt; </m:t>
                    </m:r>
                    <m:r>
                      <a:rPr lang="fr-FR" i="1" dirty="0" smtClean="0">
                        <a:latin typeface="Cambria Math" panose="02040503050406030204" pitchFamily="18" charset="0"/>
                      </a:rPr>
                      <m:t>𝑇</m:t>
                    </m:r>
                    <m:r>
                      <a:rPr lang="fr-FR" i="1" dirty="0" smtClean="0">
                        <a:latin typeface="Cambria Math" panose="02040503050406030204" pitchFamily="18" charset="0"/>
                      </a:rPr>
                      <m:t> &lt; −1.761) = 0.045</m:t>
                    </m:r>
                  </m:oMath>
                </a14:m>
                <a:r>
                  <a:rPr lang="fr-FR" dirty="0"/>
                  <a:t>.</a:t>
                </a:r>
                <a:endParaRPr lang="es-CO" dirty="0"/>
              </a:p>
            </p:txBody>
          </p:sp>
        </mc:Choice>
        <mc:Fallback>
          <p:sp>
            <p:nvSpPr>
              <p:cNvPr id="17" name="CuadroTexto 16">
                <a:extLst>
                  <a:ext uri="{FF2B5EF4-FFF2-40B4-BE49-F238E27FC236}">
                    <a16:creationId xmlns:a16="http://schemas.microsoft.com/office/drawing/2014/main" id="{ABDFB1BB-5BFD-4117-89F8-1528908E691D}"/>
                  </a:ext>
                </a:extLst>
              </p:cNvPr>
              <p:cNvSpPr txBox="1">
                <a:spLocks noRot="1" noChangeAspect="1" noMove="1" noResize="1" noEditPoints="1" noAdjustHandles="1" noChangeArrowheads="1" noChangeShapeType="1" noTextEdit="1"/>
              </p:cNvSpPr>
              <p:nvPr/>
            </p:nvSpPr>
            <p:spPr>
              <a:xfrm>
                <a:off x="914400" y="4385127"/>
                <a:ext cx="7133475" cy="369332"/>
              </a:xfrm>
              <a:prstGeom prst="rect">
                <a:avLst/>
              </a:prstGeom>
              <a:blipFill>
                <a:blip r:embed="rId8"/>
                <a:stretch>
                  <a:fillRect t="-8197" b="-24590"/>
                </a:stretch>
              </a:blipFill>
            </p:spPr>
            <p:txBody>
              <a:bodyPr/>
              <a:lstStyle/>
              <a:p>
                <a:r>
                  <a:rPr lang="es-CO">
                    <a:noFill/>
                  </a:rPr>
                  <a:t> </a:t>
                </a:r>
              </a:p>
            </p:txBody>
          </p:sp>
        </mc:Fallback>
      </mc:AlternateContent>
    </p:spTree>
    <p:extLst>
      <p:ext uri="{BB962C8B-B14F-4D97-AF65-F5344CB8AC3E}">
        <p14:creationId xmlns:p14="http://schemas.microsoft.com/office/powerpoint/2010/main" val="45447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6EE9B99-7E36-4531-996A-C04F22888ECE}"/>
              </a:ext>
            </a:extLst>
          </p:cNvPr>
          <p:cNvSpPr txBox="1"/>
          <p:nvPr/>
        </p:nvSpPr>
        <p:spPr>
          <a:xfrm>
            <a:off x="2286000" y="2388413"/>
            <a:ext cx="45720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Calle 71 No. 9 - 84</a:t>
            </a:r>
            <a:endParaRPr lang="es-CO" dirty="0"/>
          </a:p>
        </p:txBody>
      </p:sp>
      <p:pic>
        <p:nvPicPr>
          <p:cNvPr id="5" name="Imagen 4">
            <a:extLst>
              <a:ext uri="{FF2B5EF4-FFF2-40B4-BE49-F238E27FC236}">
                <a16:creationId xmlns:a16="http://schemas.microsoft.com/office/drawing/2014/main" id="{9A9F1BD6-B5F8-47F1-975A-440284DF8D4F}"/>
              </a:ext>
            </a:extLst>
          </p:cNvPr>
          <p:cNvPicPr>
            <a:picLocks noChangeAspect="1"/>
          </p:cNvPicPr>
          <p:nvPr/>
        </p:nvPicPr>
        <p:blipFill>
          <a:blip r:embed="rId3"/>
          <a:stretch>
            <a:fillRect/>
          </a:stretch>
        </p:blipFill>
        <p:spPr>
          <a:xfrm>
            <a:off x="8246506" y="4133250"/>
            <a:ext cx="714301" cy="842024"/>
          </a:xfrm>
          <a:prstGeom prst="rect">
            <a:avLst/>
          </a:prstGeom>
        </p:spPr>
      </p:pic>
    </p:spTree>
    <p:extLst>
      <p:ext uri="{BB962C8B-B14F-4D97-AF65-F5344CB8AC3E}">
        <p14:creationId xmlns:p14="http://schemas.microsoft.com/office/powerpoint/2010/main" val="328844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4EC13A-025C-D45A-D426-583AA6EE0C12}"/>
              </a:ext>
            </a:extLst>
          </p:cNvPr>
          <p:cNvSpPr/>
          <p:nvPr/>
        </p:nvSpPr>
        <p:spPr>
          <a:xfrm>
            <a:off x="-7200" y="0"/>
            <a:ext cx="8071201" cy="432000"/>
          </a:xfrm>
          <a:prstGeom prst="rect">
            <a:avLst/>
          </a:prstGeom>
          <a:solidFill>
            <a:schemeClr val="accent3">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latin typeface="Tw Cen MT Condensed" panose="020B0606020104020203" pitchFamily="34" charset="0"/>
              </a:rPr>
              <a:t>DISTRIBUCIÓN GAMMA</a:t>
            </a:r>
            <a:endParaRPr lang="es-CO" sz="3600" dirty="0">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99E8B01C-4A38-DB54-488E-2913093EC635}"/>
                  </a:ext>
                </a:extLst>
              </p:cNvPr>
              <p:cNvSpPr txBox="1"/>
              <p:nvPr/>
            </p:nvSpPr>
            <p:spPr>
              <a:xfrm>
                <a:off x="223200" y="1282438"/>
                <a:ext cx="2764800" cy="599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𝛼</m:t>
                          </m:r>
                        </m:e>
                      </m:d>
                      <m:r>
                        <a:rPr lang="es-ES" b="0" i="1" smtClean="0">
                          <a:latin typeface="Cambria Math" panose="02040503050406030204" pitchFamily="18" charset="0"/>
                          <a:ea typeface="Cambria Math" panose="02040503050406030204" pitchFamily="18" charset="0"/>
                        </a:rPr>
                        <m:t>=</m:t>
                      </m:r>
                      <m:nary>
                        <m:naryPr>
                          <m:ctrlPr>
                            <a:rPr lang="es-CO" i="1" smtClean="0">
                              <a:latin typeface="Cambria Math" panose="02040503050406030204" pitchFamily="18" charset="0"/>
                            </a:rPr>
                          </m:ctrlPr>
                        </m:naryPr>
                        <m:sub>
                          <m:r>
                            <m:rPr>
                              <m:brk m:alnAt="23"/>
                            </m:rPr>
                            <a:rPr lang="es-ES" b="0" i="1" smtClean="0">
                              <a:latin typeface="Cambria Math" panose="02040503050406030204" pitchFamily="18" charset="0"/>
                            </a:rPr>
                            <m:t>0</m:t>
                          </m:r>
                        </m:sub>
                        <m:sup>
                          <m:r>
                            <a:rPr lang="es-CO" i="1" smtClean="0">
                              <a:latin typeface="Cambria Math" panose="02040503050406030204" pitchFamily="18" charset="0"/>
                              <a:ea typeface="Cambria Math" panose="02040503050406030204" pitchFamily="18" charset="0"/>
                            </a:rPr>
                            <m:t>∞</m:t>
                          </m:r>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−1</m:t>
                              </m:r>
                            </m:sup>
                          </m:sSup>
                        </m:e>
                      </m:nary>
                      <m:sSup>
                        <m:sSupPr>
                          <m:ctrlPr>
                            <a:rPr lang="es-CO"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r>
                        <a:rPr lang="es-ES" b="0" i="1" smtClean="0">
                          <a:latin typeface="Cambria Math" panose="02040503050406030204" pitchFamily="18" charset="0"/>
                        </a:rPr>
                        <m:t>𝑑𝑥</m:t>
                      </m:r>
                    </m:oMath>
                  </m:oMathPara>
                </a14:m>
                <a:endParaRPr lang="es-CO" dirty="0"/>
              </a:p>
            </p:txBody>
          </p:sp>
        </mc:Choice>
        <mc:Fallback xmlns="">
          <p:sp>
            <p:nvSpPr>
              <p:cNvPr id="3" name="CuadroTexto 2">
                <a:extLst>
                  <a:ext uri="{FF2B5EF4-FFF2-40B4-BE49-F238E27FC236}">
                    <a16:creationId xmlns:a16="http://schemas.microsoft.com/office/drawing/2014/main" id="{99E8B01C-4A38-DB54-488E-2913093EC635}"/>
                  </a:ext>
                </a:extLst>
              </p:cNvPr>
              <p:cNvSpPr txBox="1">
                <a:spLocks noRot="1" noChangeAspect="1" noMove="1" noResize="1" noEditPoints="1" noAdjustHandles="1" noChangeArrowheads="1" noChangeShapeType="1" noTextEdit="1"/>
              </p:cNvSpPr>
              <p:nvPr/>
            </p:nvSpPr>
            <p:spPr>
              <a:xfrm>
                <a:off x="223200" y="1282438"/>
                <a:ext cx="2764800" cy="599331"/>
              </a:xfrm>
              <a:prstGeom prst="rect">
                <a:avLst/>
              </a:prstGeom>
              <a:blipFill>
                <a:blip r:embed="rId2"/>
                <a:stretch>
                  <a:fillRect/>
                </a:stretch>
              </a:blipFill>
            </p:spPr>
            <p:txBody>
              <a:bodyPr/>
              <a:lstStyle/>
              <a:p>
                <a:r>
                  <a:rPr lang="es-CO">
                    <a:noFill/>
                  </a:rPr>
                  <a:t> </a:t>
                </a:r>
              </a:p>
            </p:txBody>
          </p:sp>
        </mc:Fallback>
      </mc:AlternateContent>
      <p:sp>
        <p:nvSpPr>
          <p:cNvPr id="4" name="CuadroTexto 3">
            <a:extLst>
              <a:ext uri="{FF2B5EF4-FFF2-40B4-BE49-F238E27FC236}">
                <a16:creationId xmlns:a16="http://schemas.microsoft.com/office/drawing/2014/main" id="{826834AB-068B-F555-ED51-EE2038BAFF58}"/>
              </a:ext>
            </a:extLst>
          </p:cNvPr>
          <p:cNvSpPr txBox="1"/>
          <p:nvPr/>
        </p:nvSpPr>
        <p:spPr>
          <a:xfrm>
            <a:off x="241200" y="749936"/>
            <a:ext cx="32364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La función Gamma se define como:</a:t>
            </a:r>
            <a:endParaRPr lang="es-CO" dirty="0"/>
          </a:p>
        </p:txBody>
      </p:sp>
      <p:sp>
        <p:nvSpPr>
          <p:cNvPr id="5" name="CuadroTexto 4">
            <a:extLst>
              <a:ext uri="{FF2B5EF4-FFF2-40B4-BE49-F238E27FC236}">
                <a16:creationId xmlns:a16="http://schemas.microsoft.com/office/drawing/2014/main" id="{EDA26EDE-B159-3B54-9C10-6CFDDBB2479F}"/>
              </a:ext>
            </a:extLst>
          </p:cNvPr>
          <p:cNvSpPr txBox="1"/>
          <p:nvPr/>
        </p:nvSpPr>
        <p:spPr>
          <a:xfrm>
            <a:off x="558000" y="2428287"/>
            <a:ext cx="1810800" cy="369332"/>
          </a:xfrm>
          <a:prstGeom prst="rect">
            <a:avLst/>
          </a:prstGeom>
          <a:noFill/>
        </p:spPr>
        <p:txBody>
          <a:bodyPr wrap="square">
            <a:spAutoFit/>
          </a:bodyPr>
          <a:lstStyle/>
          <a:p>
            <a:r>
              <a:rPr lang="es-ES" sz="1800" b="1" dirty="0">
                <a:effectLst/>
                <a:latin typeface="Arial Narrow" panose="020B0606020202030204" pitchFamily="34" charset="0"/>
                <a:ea typeface="Cambria" panose="02040503050406030204" pitchFamily="18" charset="0"/>
                <a:cs typeface="Times New Roman" panose="02020603050405020304" pitchFamily="18" charset="0"/>
              </a:rPr>
              <a:t>Propiedades:</a:t>
            </a:r>
            <a:endParaRPr lang="es-CO" b="1"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C8793A7-5CA4-D143-F7BD-BDD43CCCD184}"/>
                  </a:ext>
                </a:extLst>
              </p:cNvPr>
              <p:cNvSpPr txBox="1"/>
              <p:nvPr/>
            </p:nvSpPr>
            <p:spPr>
              <a:xfrm>
                <a:off x="280800" y="2703106"/>
                <a:ext cx="2088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=0!=1</m:t>
                      </m:r>
                    </m:oMath>
                  </m:oMathPara>
                </a14:m>
                <a:endParaRPr lang="es-CO" dirty="0"/>
              </a:p>
            </p:txBody>
          </p:sp>
        </mc:Choice>
        <mc:Fallback xmlns="">
          <p:sp>
            <p:nvSpPr>
              <p:cNvPr id="7" name="CuadroTexto 6">
                <a:extLst>
                  <a:ext uri="{FF2B5EF4-FFF2-40B4-BE49-F238E27FC236}">
                    <a16:creationId xmlns:a16="http://schemas.microsoft.com/office/drawing/2014/main" id="{6C8793A7-5CA4-D143-F7BD-BDD43CCCD184}"/>
                  </a:ext>
                </a:extLst>
              </p:cNvPr>
              <p:cNvSpPr txBox="1">
                <a:spLocks noRot="1" noChangeAspect="1" noMove="1" noResize="1" noEditPoints="1" noAdjustHandles="1" noChangeArrowheads="1" noChangeShapeType="1" noTextEdit="1"/>
              </p:cNvSpPr>
              <p:nvPr/>
            </p:nvSpPr>
            <p:spPr>
              <a:xfrm>
                <a:off x="280800" y="2703106"/>
                <a:ext cx="2088000" cy="36933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67A79FF-604B-9A09-5B8B-C465703D47F3}"/>
                  </a:ext>
                </a:extLst>
              </p:cNvPr>
              <p:cNvSpPr txBox="1"/>
              <p:nvPr/>
            </p:nvSpPr>
            <p:spPr>
              <a:xfrm>
                <a:off x="450000" y="3655181"/>
                <a:ext cx="1918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𝑛</m:t>
                          </m:r>
                        </m:e>
                      </m:d>
                      <m:r>
                        <a:rPr lang="es-ES" b="0" i="1" smtClean="0">
                          <a:latin typeface="Cambria Math" panose="02040503050406030204" pitchFamily="18" charset="0"/>
                          <a:ea typeface="Cambria Math" panose="02040503050406030204" pitchFamily="18" charset="0"/>
                        </a:rPr>
                        <m:t>=</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9" name="CuadroTexto 8">
                <a:extLst>
                  <a:ext uri="{FF2B5EF4-FFF2-40B4-BE49-F238E27FC236}">
                    <a16:creationId xmlns:a16="http://schemas.microsoft.com/office/drawing/2014/main" id="{667A79FF-604B-9A09-5B8B-C465703D47F3}"/>
                  </a:ext>
                </a:extLst>
              </p:cNvPr>
              <p:cNvSpPr txBox="1">
                <a:spLocks noRot="1" noChangeAspect="1" noMove="1" noResize="1" noEditPoints="1" noAdjustHandles="1" noChangeArrowheads="1" noChangeShapeType="1" noTextEdit="1"/>
              </p:cNvSpPr>
              <p:nvPr/>
            </p:nvSpPr>
            <p:spPr>
              <a:xfrm>
                <a:off x="450000" y="3655181"/>
                <a:ext cx="1918800" cy="36933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64E1F4D-481D-F180-0BB8-372AFA4B8FA5}"/>
                  </a:ext>
                </a:extLst>
              </p:cNvPr>
              <p:cNvSpPr txBox="1"/>
              <p:nvPr/>
            </p:nvSpPr>
            <p:spPr>
              <a:xfrm>
                <a:off x="223200" y="2989915"/>
                <a:ext cx="19188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d>
                        <m:dPr>
                          <m:ctrlPr>
                            <a:rPr lang="es-ES" b="0" i="1" smtClean="0">
                              <a:latin typeface="Cambria Math" panose="02040503050406030204" pitchFamily="18" charset="0"/>
                              <a:ea typeface="Cambria Math" panose="02040503050406030204" pitchFamily="18" charset="0"/>
                            </a:rPr>
                          </m:ctrlPr>
                        </m:dPr>
                        <m:e>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2</m:t>
                              </m:r>
                            </m:den>
                          </m:f>
                        </m:e>
                      </m:d>
                      <m:r>
                        <a:rPr lang="es-ES" b="0" i="1" smtClean="0">
                          <a:latin typeface="Cambria Math" panose="02040503050406030204" pitchFamily="18" charset="0"/>
                          <a:ea typeface="Cambria Math" panose="02040503050406030204" pitchFamily="18" charset="0"/>
                        </a:rPr>
                        <m:t>=</m:t>
                      </m:r>
                      <m:rad>
                        <m:radPr>
                          <m:degHide m:val="on"/>
                          <m:ctrlPr>
                            <a:rPr lang="es-ES" b="0" i="1" smtClean="0">
                              <a:latin typeface="Cambria Math" panose="02040503050406030204" pitchFamily="18" charset="0"/>
                              <a:ea typeface="Cambria Math" panose="02040503050406030204" pitchFamily="18" charset="0"/>
                            </a:rPr>
                          </m:ctrlPr>
                        </m:radPr>
                        <m:deg/>
                        <m:e>
                          <m:r>
                            <a:rPr lang="es-ES" b="0" i="1" smtClean="0">
                              <a:latin typeface="Cambria Math" panose="02040503050406030204" pitchFamily="18" charset="0"/>
                              <a:ea typeface="Cambria Math" panose="02040503050406030204" pitchFamily="18" charset="0"/>
                            </a:rPr>
                            <m:t>𝜋</m:t>
                          </m:r>
                        </m:e>
                      </m:rad>
                    </m:oMath>
                  </m:oMathPara>
                </a14:m>
                <a:endParaRPr lang="es-CO" dirty="0"/>
              </a:p>
            </p:txBody>
          </p:sp>
        </mc:Choice>
        <mc:Fallback xmlns="">
          <p:sp>
            <p:nvSpPr>
              <p:cNvPr id="10" name="CuadroTexto 9">
                <a:extLst>
                  <a:ext uri="{FF2B5EF4-FFF2-40B4-BE49-F238E27FC236}">
                    <a16:creationId xmlns:a16="http://schemas.microsoft.com/office/drawing/2014/main" id="{464E1F4D-481D-F180-0BB8-372AFA4B8FA5}"/>
                  </a:ext>
                </a:extLst>
              </p:cNvPr>
              <p:cNvSpPr txBox="1">
                <a:spLocks noRot="1" noChangeAspect="1" noMove="1" noResize="1" noEditPoints="1" noAdjustHandles="1" noChangeArrowheads="1" noChangeShapeType="1" noTextEdit="1"/>
              </p:cNvSpPr>
              <p:nvPr/>
            </p:nvSpPr>
            <p:spPr>
              <a:xfrm>
                <a:off x="223200" y="2989915"/>
                <a:ext cx="1918800" cy="714683"/>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B8FC949-AA55-A360-E25D-DA47BBC07FB8}"/>
                  </a:ext>
                </a:extLst>
              </p:cNvPr>
              <p:cNvSpPr txBox="1"/>
              <p:nvPr/>
            </p:nvSpPr>
            <p:spPr>
              <a:xfrm>
                <a:off x="3463203" y="726211"/>
                <a:ext cx="4572000" cy="1948995"/>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La variable aleatoria </a:t>
                </a:r>
                <a14:m>
                  <m:oMath xmlns:m="http://schemas.openxmlformats.org/officeDocument/2006/math">
                    <m:r>
                      <a:rPr lang="es-ES" sz="1800" i="1" dirty="0" smtClean="0">
                        <a:effectLst/>
                        <a:latin typeface="Cambria Math" panose="02040503050406030204" pitchFamily="18" charset="0"/>
                        <a:ea typeface="Cambria" panose="02040503050406030204" pitchFamily="18" charset="0"/>
                        <a:cs typeface="Times New Roman" panose="02020603050405020304" pitchFamily="18" charset="0"/>
                      </a:rPr>
                      <m:t>𝑋</m:t>
                    </m:r>
                  </m:oMath>
                </a14:m>
                <a:r>
                  <a:rPr lang="es-ES" sz="1800" dirty="0">
                    <a:effectLst/>
                    <a:latin typeface="Arial Narrow" panose="020B0606020202030204" pitchFamily="34" charset="0"/>
                    <a:ea typeface="Cambria" panose="02040503050406030204" pitchFamily="18" charset="0"/>
                    <a:cs typeface="Times New Roman" panose="02020603050405020304" pitchFamily="18" charset="0"/>
                  </a:rPr>
                  <a:t> tiene una distribución gamma, con parámetros </a:t>
                </a:r>
                <a14:m>
                  <m:oMath xmlns:m="http://schemas.openxmlformats.org/officeDocument/2006/math">
                    <m:r>
                      <a:rPr lang="es-ES" sz="1800" i="1" smtClean="0">
                        <a:effectLst/>
                        <a:latin typeface="Cambria Math" panose="02040503050406030204" pitchFamily="18" charset="0"/>
                        <a:ea typeface="Cambria Math" panose="02040503050406030204" pitchFamily="18" charset="0"/>
                        <a:cs typeface="Times New Roman" panose="02020603050405020304" pitchFamily="18" charset="0"/>
                      </a:rPr>
                      <m:t>𝛼</m:t>
                    </m:r>
                    <m:r>
                      <a:rPr lang="es-E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s-ES" sz="1800" b="0" i="1" smtClean="0">
                        <a:effectLst/>
                        <a:latin typeface="Cambria Math" panose="02040503050406030204" pitchFamily="18" charset="0"/>
                        <a:ea typeface="Cambria Math" panose="02040503050406030204" pitchFamily="18" charset="0"/>
                        <a:cs typeface="Times New Roman" panose="02020603050405020304" pitchFamily="18" charset="0"/>
                      </a:rPr>
                      <m:t>𝛽</m:t>
                    </m:r>
                  </m:oMath>
                </a14:m>
                <a:r>
                  <a:rPr lang="es-CO" dirty="0"/>
                  <a:t>, si su función de densidad es:</a:t>
                </a:r>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b="0" i="1" smtClean="0">
                                  <a:latin typeface="Cambria Math" panose="02040503050406030204" pitchFamily="18" charset="0"/>
                                </a:rPr>
                                <m:t>  </m:t>
                              </m:r>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a:rPr lang="es-ES" b="0" i="1" smtClean="0">
                                          <a:latin typeface="Cambria Math" panose="02040503050406030204" pitchFamily="18" charset="0"/>
                                        </a:rPr>
                                        <m:t>1</m:t>
                                      </m:r>
                                    </m:num>
                                    <m:den>
                                      <m:sSup>
                                        <m:sSupPr>
                                          <m:ctrlPr>
                                            <a:rPr lang="es-CO" i="1" smtClean="0">
                                              <a:latin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𝛽</m:t>
                                          </m:r>
                                        </m:e>
                                        <m:sup>
                                          <m:r>
                                            <a:rPr lang="es-CO" i="1" smtClean="0">
                                              <a:latin typeface="Cambria Math" panose="02040503050406030204" pitchFamily="18" charset="0"/>
                                              <a:ea typeface="Cambria Math" panose="02040503050406030204" pitchFamily="18" charset="0"/>
                                            </a:rPr>
                                            <m:t>𝛼</m:t>
                                          </m:r>
                                        </m:sup>
                                      </m:sSup>
                                      <m:r>
                                        <m:rPr>
                                          <m:sty m:val="p"/>
                                        </m:rPr>
                                        <a:rPr lang="el-GR" i="1" smtClean="0">
                                          <a:latin typeface="Cambria Math" panose="02040503050406030204" pitchFamily="18" charset="0"/>
                                          <a:ea typeface="Cambria Math" panose="02040503050406030204" pitchFamily="18" charset="0"/>
                                        </a:rPr>
                                        <m:t>Γ</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den>
                                  </m:f>
                                  <m:sSup>
                                    <m:sSupPr>
                                      <m:ctrlPr>
                                        <a:rPr lang="es-CO" i="1" smtClean="0">
                                          <a:latin typeface="Cambria Math" panose="02040503050406030204" pitchFamily="18" charset="0"/>
                                        </a:rPr>
                                      </m:ctrlPr>
                                    </m:sSupPr>
                                    <m:e>
                                      <m:r>
                                        <a:rPr lang="es-ES" b="0" i="1" smtClean="0">
                                          <a:latin typeface="Cambria Math" panose="02040503050406030204" pitchFamily="18" charset="0"/>
                                        </a:rPr>
                                        <m:t>𝑥</m:t>
                                      </m:r>
                                    </m:e>
                                    <m:sup>
                                      <m:r>
                                        <a:rPr lang="es-CO"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−1</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𝛽</m:t>
                                      </m:r>
                                    </m:sup>
                                  </m:sSup>
                                  <m:r>
                                    <a:rPr lang="es-ES" b="0" i="1" smtClean="0">
                                      <a:latin typeface="Cambria Math" panose="02040503050406030204" pitchFamily="18" charset="0"/>
                                    </a:rPr>
                                    <m:t>   </m:t>
                                  </m:r>
                                </m:e>
                                <m:e>
                                  <m:r>
                                    <a:rPr lang="es-ES" b="0" i="1" smtClean="0">
                                      <a:latin typeface="Cambria Math" panose="02040503050406030204" pitchFamily="18" charset="0"/>
                                    </a:rPr>
                                    <m:t>.</m:t>
                                  </m:r>
                                </m:e>
                              </m:eqArr>
                              <m:r>
                                <a:rPr lang="es-ES" b="0" i="1" smtClean="0">
                                  <a:latin typeface="Cambria Math" panose="02040503050406030204" pitchFamily="18" charset="0"/>
                                </a:rPr>
                                <m:t> ;</m:t>
                              </m:r>
                              <m:r>
                                <a:rPr lang="es-ES" b="0" i="1" smtClean="0">
                                  <a:latin typeface="Cambria Math" panose="02040503050406030204" pitchFamily="18" charset="0"/>
                                </a:rPr>
                                <m:t>𝑥</m:t>
                              </m:r>
                              <m:r>
                                <a:rPr lang="es-ES" b="0" i="1" smtClean="0">
                                  <a:latin typeface="Cambria Math" panose="02040503050406030204" pitchFamily="18" charset="0"/>
                                </a:rPr>
                                <m:t>&gt;0</m:t>
                              </m:r>
                            </m:e>
                            <m:e>
                              <m:r>
                                <a:rPr lang="es-ES" i="1">
                                  <a:latin typeface="Cambria Math" panose="02040503050406030204" pitchFamily="18" charset="0"/>
                                </a:rPr>
                                <m:t>0         </m:t>
                              </m:r>
                              <m:r>
                                <a:rPr lang="es-ES" i="1">
                                  <a:latin typeface="Cambria Math" panose="02040503050406030204" pitchFamily="18" charset="0"/>
                                </a:rPr>
                                <m:t>𝐸𝑛</m:t>
                              </m:r>
                              <m:r>
                                <a:rPr lang="es-ES" i="1">
                                  <a:latin typeface="Cambria Math" panose="02040503050406030204" pitchFamily="18" charset="0"/>
                                </a:rPr>
                                <m:t> </m:t>
                              </m:r>
                              <m:r>
                                <a:rPr lang="es-ES" i="1">
                                  <a:latin typeface="Cambria Math" panose="02040503050406030204" pitchFamily="18" charset="0"/>
                                </a:rPr>
                                <m:t>𝑐𝑢𝑎𝑙𝑞𝑢𝑖𝑒𝑟</m:t>
                              </m:r>
                              <m:r>
                                <a:rPr lang="es-ES" i="1">
                                  <a:latin typeface="Cambria Math" panose="02040503050406030204" pitchFamily="18" charset="0"/>
                                </a:rPr>
                                <m:t> </m:t>
                              </m:r>
                              <m:r>
                                <a:rPr lang="es-ES" i="1">
                                  <a:latin typeface="Cambria Math" panose="02040503050406030204" pitchFamily="18" charset="0"/>
                                </a:rPr>
                                <m:t>𝑜𝑡𝑟𝑜</m:t>
                              </m:r>
                              <m:r>
                                <a:rPr lang="es-ES" i="1">
                                  <a:latin typeface="Cambria Math" panose="02040503050406030204" pitchFamily="18" charset="0"/>
                                </a:rPr>
                                <m:t> </m:t>
                              </m:r>
                              <m:r>
                                <a:rPr lang="es-ES" i="1">
                                  <a:latin typeface="Cambria Math" panose="02040503050406030204" pitchFamily="18" charset="0"/>
                                </a:rPr>
                                <m:t>𝑐𝑎𝑠𝑜</m:t>
                              </m:r>
                            </m:e>
                          </m:eqArr>
                        </m:e>
                      </m:d>
                    </m:oMath>
                  </m:oMathPara>
                </a14:m>
                <a:endParaRPr lang="es-CO" dirty="0"/>
              </a:p>
            </p:txBody>
          </p:sp>
        </mc:Choice>
        <mc:Fallback xmlns="">
          <p:sp>
            <p:nvSpPr>
              <p:cNvPr id="11" name="CuadroTexto 10">
                <a:extLst>
                  <a:ext uri="{FF2B5EF4-FFF2-40B4-BE49-F238E27FC236}">
                    <a16:creationId xmlns:a16="http://schemas.microsoft.com/office/drawing/2014/main" id="{BB8FC949-AA55-A360-E25D-DA47BBC07FB8}"/>
                  </a:ext>
                </a:extLst>
              </p:cNvPr>
              <p:cNvSpPr txBox="1">
                <a:spLocks noRot="1" noChangeAspect="1" noMove="1" noResize="1" noEditPoints="1" noAdjustHandles="1" noChangeArrowheads="1" noChangeShapeType="1" noTextEdit="1"/>
              </p:cNvSpPr>
              <p:nvPr/>
            </p:nvSpPr>
            <p:spPr>
              <a:xfrm>
                <a:off x="3463203" y="726211"/>
                <a:ext cx="4572000" cy="1948995"/>
              </a:xfrm>
              <a:prstGeom prst="rect">
                <a:avLst/>
              </a:prstGeom>
              <a:blipFill>
                <a:blip r:embed="rId6"/>
                <a:stretch>
                  <a:fillRect l="-1067" t="-125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B58B56D-E130-7B1E-7B27-65C7F2F0B502}"/>
                  </a:ext>
                </a:extLst>
              </p:cNvPr>
              <p:cNvSpPr txBox="1"/>
              <p:nvPr/>
            </p:nvSpPr>
            <p:spPr>
              <a:xfrm>
                <a:off x="3463203" y="2662176"/>
                <a:ext cx="22164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Con </a:t>
                </a:r>
                <a14:m>
                  <m:oMath xmlns:m="http://schemas.openxmlformats.org/officeDocument/2006/math">
                    <m:r>
                      <a:rPr lang="es-ES" sz="1800" i="1" dirty="0" smtClean="0">
                        <a:effectLst/>
                        <a:latin typeface="Cambria Math" panose="02040503050406030204" pitchFamily="18" charset="0"/>
                        <a:ea typeface="Cambria" panose="02040503050406030204" pitchFamily="18" charset="0"/>
                        <a:cs typeface="Times New Roman" panose="02020603050405020304" pitchFamily="18" charset="0"/>
                      </a:rPr>
                      <m:t>𝑥</m:t>
                    </m:r>
                    <m:r>
                      <a:rPr lang="es-ES" sz="1800" b="0" i="1" dirty="0" smtClean="0">
                        <a:effectLst/>
                        <a:latin typeface="Cambria Math" panose="02040503050406030204" pitchFamily="18" charset="0"/>
                        <a:ea typeface="Cambria" panose="02040503050406030204" pitchFamily="18" charset="0"/>
                        <a:cs typeface="Times New Roman" panose="02020603050405020304" pitchFamily="18" charset="0"/>
                      </a:rPr>
                      <m:t>,</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𝛼</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𝛽</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&gt;0</m:t>
                    </m:r>
                  </m:oMath>
                </a14:m>
                <a:endParaRPr lang="es-CO" dirty="0"/>
              </a:p>
            </p:txBody>
          </p:sp>
        </mc:Choice>
        <mc:Fallback xmlns="">
          <p:sp>
            <p:nvSpPr>
              <p:cNvPr id="12" name="CuadroTexto 11">
                <a:extLst>
                  <a:ext uri="{FF2B5EF4-FFF2-40B4-BE49-F238E27FC236}">
                    <a16:creationId xmlns:a16="http://schemas.microsoft.com/office/drawing/2014/main" id="{FB58B56D-E130-7B1E-7B27-65C7F2F0B502}"/>
                  </a:ext>
                </a:extLst>
              </p:cNvPr>
              <p:cNvSpPr txBox="1">
                <a:spLocks noRot="1" noChangeAspect="1" noMove="1" noResize="1" noEditPoints="1" noAdjustHandles="1" noChangeArrowheads="1" noChangeShapeType="1" noTextEdit="1"/>
              </p:cNvSpPr>
              <p:nvPr/>
            </p:nvSpPr>
            <p:spPr>
              <a:xfrm>
                <a:off x="3463203" y="2662176"/>
                <a:ext cx="2216400" cy="369332"/>
              </a:xfrm>
              <a:prstGeom prst="rect">
                <a:avLst/>
              </a:prstGeom>
              <a:blipFill>
                <a:blip r:embed="rId7"/>
                <a:stretch>
                  <a:fillRect l="-2198" t="-11667" b="-25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609B8DA-4090-6A01-EF4A-F8F3804D2EC6}"/>
                  </a:ext>
                </a:extLst>
              </p:cNvPr>
              <p:cNvSpPr txBox="1"/>
              <p:nvPr/>
            </p:nvSpPr>
            <p:spPr>
              <a:xfrm>
                <a:off x="3719073" y="3757649"/>
                <a:ext cx="7714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𝛼𝛽</m:t>
                      </m:r>
                    </m:oMath>
                  </m:oMathPara>
                </a14:m>
                <a:endParaRPr lang="es-CO" dirty="0"/>
              </a:p>
            </p:txBody>
          </p:sp>
        </mc:Choice>
        <mc:Fallback xmlns="">
          <p:sp>
            <p:nvSpPr>
              <p:cNvPr id="13" name="CuadroTexto 12">
                <a:extLst>
                  <a:ext uri="{FF2B5EF4-FFF2-40B4-BE49-F238E27FC236}">
                    <a16:creationId xmlns:a16="http://schemas.microsoft.com/office/drawing/2014/main" id="{5609B8DA-4090-6A01-EF4A-F8F3804D2EC6}"/>
                  </a:ext>
                </a:extLst>
              </p:cNvPr>
              <p:cNvSpPr txBox="1">
                <a:spLocks noRot="1" noChangeAspect="1" noMove="1" noResize="1" noEditPoints="1" noAdjustHandles="1" noChangeArrowheads="1" noChangeShapeType="1" noTextEdit="1"/>
              </p:cNvSpPr>
              <p:nvPr/>
            </p:nvSpPr>
            <p:spPr>
              <a:xfrm>
                <a:off x="3719073" y="3757649"/>
                <a:ext cx="771430" cy="276999"/>
              </a:xfrm>
              <a:prstGeom prst="rect">
                <a:avLst/>
              </a:prstGeom>
              <a:blipFill>
                <a:blip r:embed="rId8"/>
                <a:stretch>
                  <a:fillRect l="-6299" t="-2174" r="-9449" b="-3260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E7320D7-925F-5239-C0BB-F4827CF7834B}"/>
                  </a:ext>
                </a:extLst>
              </p:cNvPr>
              <p:cNvSpPr txBox="1"/>
              <p:nvPr/>
            </p:nvSpPr>
            <p:spPr>
              <a:xfrm>
                <a:off x="5548388" y="3771549"/>
                <a:ext cx="1008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ea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𝜎</m:t>
                          </m:r>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𝛼</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𝛽</m:t>
                          </m:r>
                        </m:e>
                        <m:sup>
                          <m:r>
                            <a:rPr lang="es-ES" b="0" i="1" smtClean="0">
                              <a:latin typeface="Cambria Math" panose="02040503050406030204" pitchFamily="18" charset="0"/>
                              <a:ea typeface="Cambria Math" panose="02040503050406030204" pitchFamily="18" charset="0"/>
                            </a:rPr>
                            <m:t>2</m:t>
                          </m:r>
                        </m:sup>
                      </m:sSup>
                    </m:oMath>
                  </m:oMathPara>
                </a14:m>
                <a:endParaRPr lang="es-CO" dirty="0"/>
              </a:p>
            </p:txBody>
          </p:sp>
        </mc:Choice>
        <mc:Fallback xmlns="">
          <p:sp>
            <p:nvSpPr>
              <p:cNvPr id="14" name="CuadroTexto 13">
                <a:extLst>
                  <a:ext uri="{FF2B5EF4-FFF2-40B4-BE49-F238E27FC236}">
                    <a16:creationId xmlns:a16="http://schemas.microsoft.com/office/drawing/2014/main" id="{AE7320D7-925F-5239-C0BB-F4827CF7834B}"/>
                  </a:ext>
                </a:extLst>
              </p:cNvPr>
              <p:cNvSpPr txBox="1">
                <a:spLocks noRot="1" noChangeAspect="1" noMove="1" noResize="1" noEditPoints="1" noAdjustHandles="1" noChangeArrowheads="1" noChangeShapeType="1" noTextEdit="1"/>
              </p:cNvSpPr>
              <p:nvPr/>
            </p:nvSpPr>
            <p:spPr>
              <a:xfrm>
                <a:off x="5548388" y="3771549"/>
                <a:ext cx="1008418" cy="276999"/>
              </a:xfrm>
              <a:prstGeom prst="rect">
                <a:avLst/>
              </a:prstGeom>
              <a:blipFill>
                <a:blip r:embed="rId9"/>
                <a:stretch>
                  <a:fillRect l="-3012" t="-4444" r="-1807" b="-35556"/>
                </a:stretch>
              </a:blipFill>
            </p:spPr>
            <p:txBody>
              <a:bodyPr/>
              <a:lstStyle/>
              <a:p>
                <a:r>
                  <a:rPr lang="es-CO">
                    <a:noFill/>
                  </a:rPr>
                  <a:t> </a:t>
                </a:r>
              </a:p>
            </p:txBody>
          </p:sp>
        </mc:Fallback>
      </mc:AlternateContent>
      <p:sp>
        <p:nvSpPr>
          <p:cNvPr id="16" name="CuadroTexto 15">
            <a:extLst>
              <a:ext uri="{FF2B5EF4-FFF2-40B4-BE49-F238E27FC236}">
                <a16:creationId xmlns:a16="http://schemas.microsoft.com/office/drawing/2014/main" id="{7B2FEAEB-A74F-5FCB-2BE8-837C35271C8E}"/>
              </a:ext>
            </a:extLst>
          </p:cNvPr>
          <p:cNvSpPr txBox="1"/>
          <p:nvPr/>
        </p:nvSpPr>
        <p:spPr>
          <a:xfrm>
            <a:off x="3588005" y="3370855"/>
            <a:ext cx="2968801" cy="369332"/>
          </a:xfrm>
          <a:prstGeom prst="rect">
            <a:avLst/>
          </a:prstGeom>
          <a:noFill/>
        </p:spPr>
        <p:txBody>
          <a:bodyPr wrap="square">
            <a:spAutoFit/>
          </a:bodyPr>
          <a:lstStyle/>
          <a:p>
            <a:r>
              <a:rPr lang="es-ES" b="1" dirty="0"/>
              <a:t>Media                         Varianza</a:t>
            </a:r>
            <a:endParaRPr lang="es-CO" b="1" dirty="0"/>
          </a:p>
        </p:txBody>
      </p:sp>
      <p:sp>
        <p:nvSpPr>
          <p:cNvPr id="17" name="Rectángulo 16">
            <a:extLst>
              <a:ext uri="{FF2B5EF4-FFF2-40B4-BE49-F238E27FC236}">
                <a16:creationId xmlns:a16="http://schemas.microsoft.com/office/drawing/2014/main" id="{727C0044-63F9-2631-762D-4DE26A26FAB2}"/>
              </a:ext>
            </a:extLst>
          </p:cNvPr>
          <p:cNvSpPr/>
          <p:nvPr/>
        </p:nvSpPr>
        <p:spPr>
          <a:xfrm>
            <a:off x="241200" y="2332932"/>
            <a:ext cx="2448000" cy="1948995"/>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44AD3C0B-9BD0-08F2-308B-60B3CE59785F}"/>
              </a:ext>
            </a:extLst>
          </p:cNvPr>
          <p:cNvSpPr/>
          <p:nvPr/>
        </p:nvSpPr>
        <p:spPr>
          <a:xfrm>
            <a:off x="3463203" y="3370855"/>
            <a:ext cx="4233597" cy="913145"/>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E475CAA2-A797-03FE-2707-73ECD4780485}"/>
              </a:ext>
            </a:extLst>
          </p:cNvPr>
          <p:cNvSpPr/>
          <p:nvPr/>
        </p:nvSpPr>
        <p:spPr>
          <a:xfrm>
            <a:off x="3463203" y="752391"/>
            <a:ext cx="4233597" cy="2369112"/>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D276ED1A-FA7F-0752-B5A1-26D5357C9D73}"/>
                  </a:ext>
                </a:extLst>
              </p:cNvPr>
              <p:cNvSpPr txBox="1"/>
              <p:nvPr/>
            </p:nvSpPr>
            <p:spPr>
              <a:xfrm>
                <a:off x="1955635" y="4433461"/>
                <a:ext cx="4600574" cy="369332"/>
              </a:xfrm>
              <a:prstGeom prst="rect">
                <a:avLst/>
              </a:prstGeom>
              <a:noFill/>
            </p:spPr>
            <p:txBody>
              <a:bodyPr wrap="square">
                <a:spAutoFit/>
              </a:bodyPr>
              <a:lstStyle/>
              <a:p>
                <a:r>
                  <a:rPr lang="es-CO" dirty="0"/>
                  <a:t>Se denota como: </a:t>
                </a:r>
                <a14:m>
                  <m:oMath xmlns:m="http://schemas.openxmlformats.org/officeDocument/2006/math">
                    <m:r>
                      <a:rPr lang="es-CO" i="1" dirty="0" smtClean="0">
                        <a:latin typeface="Cambria Math" panose="02040503050406030204" pitchFamily="18" charset="0"/>
                      </a:rPr>
                      <m:t>𝑋</m:t>
                    </m:r>
                    <m:r>
                      <a:rPr lang="es-CO" i="1" dirty="0" smtClean="0">
                        <a:latin typeface="Cambria Math" panose="02040503050406030204" pitchFamily="18" charset="0"/>
                      </a:rPr>
                      <m:t> ∼ </m:t>
                    </m:r>
                    <m:r>
                      <m:rPr>
                        <m:sty m:val="p"/>
                      </m:rPr>
                      <a:rPr lang="el-GR" i="0" dirty="0">
                        <a:latin typeface="Cambria Math" panose="02040503050406030204" pitchFamily="18" charset="0"/>
                      </a:rPr>
                      <m:t>Γ</m:t>
                    </m:r>
                    <m:r>
                      <a:rPr lang="el-GR" i="1" dirty="0">
                        <a:latin typeface="Cambria Math" panose="02040503050406030204" pitchFamily="18" charset="0"/>
                      </a:rPr>
                      <m:t>(</m:t>
                    </m:r>
                    <m:r>
                      <a:rPr lang="es-CO" i="1" dirty="0">
                        <a:latin typeface="Cambria Math" panose="02040503050406030204" pitchFamily="18" charset="0"/>
                      </a:rPr>
                      <m:t>𝑝</m:t>
                    </m:r>
                    <m:r>
                      <a:rPr lang="es-CO" i="1" dirty="0">
                        <a:latin typeface="Cambria Math" panose="02040503050406030204" pitchFamily="18" charset="0"/>
                      </a:rPr>
                      <m:t>, </m:t>
                    </m:r>
                    <m:r>
                      <a:rPr lang="es-CO" i="1" dirty="0">
                        <a:latin typeface="Cambria Math" panose="02040503050406030204" pitchFamily="18" charset="0"/>
                      </a:rPr>
                      <m:t>𝑎</m:t>
                    </m:r>
                    <m:r>
                      <a:rPr lang="es-CO" i="1" dirty="0">
                        <a:latin typeface="Cambria Math" panose="02040503050406030204" pitchFamily="18" charset="0"/>
                      </a:rPr>
                      <m:t>)</m:t>
                    </m:r>
                  </m:oMath>
                </a14:m>
                <a:endParaRPr lang="es-CO" dirty="0"/>
              </a:p>
            </p:txBody>
          </p:sp>
        </mc:Choice>
        <mc:Fallback xmlns="">
          <p:sp>
            <p:nvSpPr>
              <p:cNvPr id="21" name="CuadroTexto 20">
                <a:extLst>
                  <a:ext uri="{FF2B5EF4-FFF2-40B4-BE49-F238E27FC236}">
                    <a16:creationId xmlns:a16="http://schemas.microsoft.com/office/drawing/2014/main" id="{D276ED1A-FA7F-0752-B5A1-26D5357C9D73}"/>
                  </a:ext>
                </a:extLst>
              </p:cNvPr>
              <p:cNvSpPr txBox="1">
                <a:spLocks noRot="1" noChangeAspect="1" noMove="1" noResize="1" noEditPoints="1" noAdjustHandles="1" noChangeArrowheads="1" noChangeShapeType="1" noTextEdit="1"/>
              </p:cNvSpPr>
              <p:nvPr/>
            </p:nvSpPr>
            <p:spPr>
              <a:xfrm>
                <a:off x="1955635" y="4433461"/>
                <a:ext cx="4600574" cy="369332"/>
              </a:xfrm>
              <a:prstGeom prst="rect">
                <a:avLst/>
              </a:prstGeom>
              <a:blipFill>
                <a:blip r:embed="rId10"/>
                <a:stretch>
                  <a:fillRect l="-1194" t="-8197" b="-24590"/>
                </a:stretch>
              </a:blipFill>
            </p:spPr>
            <p:txBody>
              <a:bodyPr/>
              <a:lstStyle/>
              <a:p>
                <a:r>
                  <a:rPr lang="es-CO">
                    <a:noFill/>
                  </a:rPr>
                  <a:t> </a:t>
                </a:r>
              </a:p>
            </p:txBody>
          </p:sp>
        </mc:Fallback>
      </mc:AlternateContent>
    </p:spTree>
    <p:extLst>
      <p:ext uri="{BB962C8B-B14F-4D97-AF65-F5344CB8AC3E}">
        <p14:creationId xmlns:p14="http://schemas.microsoft.com/office/powerpoint/2010/main" val="168738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tribución gamma - Wikipedia, la enciclopedia libre">
            <a:extLst>
              <a:ext uri="{FF2B5EF4-FFF2-40B4-BE49-F238E27FC236}">
                <a16:creationId xmlns:a16="http://schemas.microsoft.com/office/drawing/2014/main" id="{6E93C444-3163-0074-ECAA-87127E1D3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00" y="1101600"/>
            <a:ext cx="5265000" cy="3948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18D69592-AF86-1726-A8ED-724E07BAAB98}"/>
              </a:ext>
            </a:extLst>
          </p:cNvPr>
          <p:cNvSpPr/>
          <p:nvPr/>
        </p:nvSpPr>
        <p:spPr>
          <a:xfrm>
            <a:off x="-7200" y="0"/>
            <a:ext cx="8071201" cy="432000"/>
          </a:xfrm>
          <a:prstGeom prst="rect">
            <a:avLst/>
          </a:prstGeom>
          <a:solidFill>
            <a:schemeClr val="accent3">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latin typeface="Tw Cen MT Condensed" panose="020B0606020104020203" pitchFamily="34" charset="0"/>
              </a:rPr>
              <a:t>GRÁFICAS DISTRIBUCIÓN GAMMA</a:t>
            </a:r>
            <a:endParaRPr lang="es-CO" sz="3600" dirty="0">
              <a:latin typeface="Tw Cen MT Condensed" panose="020B0606020104020203" pitchFamily="34" charset="0"/>
            </a:endParaRPr>
          </a:p>
        </p:txBody>
      </p:sp>
    </p:spTree>
    <p:extLst>
      <p:ext uri="{BB962C8B-B14F-4D97-AF65-F5344CB8AC3E}">
        <p14:creationId xmlns:p14="http://schemas.microsoft.com/office/powerpoint/2010/main" val="359706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4EC13A-025C-D45A-D426-583AA6EE0C12}"/>
              </a:ext>
            </a:extLst>
          </p:cNvPr>
          <p:cNvSpPr/>
          <p:nvPr/>
        </p:nvSpPr>
        <p:spPr>
          <a:xfrm>
            <a:off x="-7200" y="0"/>
            <a:ext cx="8071201" cy="432000"/>
          </a:xfrm>
          <a:prstGeom prst="rect">
            <a:avLst/>
          </a:prstGeom>
          <a:solidFill>
            <a:srgbClr val="FFFF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DISTRIBUCIÓN EXPONENCIAL</a:t>
            </a:r>
            <a:endParaRPr lang="es-CO" sz="3600" dirty="0">
              <a:solidFill>
                <a:schemeClr val="tx1"/>
              </a:solidFill>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99E8B01C-4A38-DB54-488E-2913093EC635}"/>
                  </a:ext>
                </a:extLst>
              </p:cNvPr>
              <p:cNvSpPr txBox="1"/>
              <p:nvPr/>
            </p:nvSpPr>
            <p:spPr>
              <a:xfrm>
                <a:off x="354600" y="3428050"/>
                <a:ext cx="3569400" cy="599075"/>
              </a:xfrm>
              <a:prstGeom prst="rect">
                <a:avLst/>
              </a:prstGeom>
              <a:noFill/>
              <a:ln w="19050">
                <a:solidFill>
                  <a:schemeClr val="accent3">
                    <a:lumMod val="50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i="1" smtClean="0">
                          <a:latin typeface="Cambria Math" panose="02040503050406030204" pitchFamily="18" charset="0"/>
                          <a:ea typeface="Cambria Math" panose="02040503050406030204" pitchFamily="18" charset="0"/>
                        </a:rPr>
                        <m:t>P</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𝑋</m:t>
                          </m:r>
                          <m:r>
                            <a:rPr lang="es-ES" b="0" i="1" smtClean="0">
                              <a:latin typeface="Cambria Math" panose="02040503050406030204" pitchFamily="18" charset="0"/>
                              <a:ea typeface="Cambria Math" panose="02040503050406030204" pitchFamily="18" charset="0"/>
                            </a:rPr>
                            <m:t>&gt;</m:t>
                          </m:r>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f>
                        <m:fPr>
                          <m:ctrlPr>
                            <a:rPr lang="es-CO" i="1">
                              <a:latin typeface="Cambria Math" panose="02040503050406030204" pitchFamily="18" charset="0"/>
                            </a:rPr>
                          </m:ctrlPr>
                        </m:fPr>
                        <m:num>
                          <m:r>
                            <a:rPr lang="es-ES" i="1" smtClean="0">
                              <a:latin typeface="Cambria Math" panose="02040503050406030204" pitchFamily="18" charset="0"/>
                            </a:rPr>
                            <m:t>1</m:t>
                          </m:r>
                        </m:num>
                        <m:den>
                          <m:r>
                            <a:rPr lang="es-CO" i="1">
                              <a:latin typeface="Cambria Math" panose="02040503050406030204" pitchFamily="18" charset="0"/>
                              <a:ea typeface="Cambria Math" panose="02040503050406030204" pitchFamily="18" charset="0"/>
                            </a:rPr>
                            <m:t>𝛽</m:t>
                          </m:r>
                        </m:den>
                      </m:f>
                      <m:nary>
                        <m:naryPr>
                          <m:ctrlPr>
                            <a:rPr lang="es-CO" i="1">
                              <a:latin typeface="Cambria Math" panose="02040503050406030204" pitchFamily="18" charset="0"/>
                            </a:rPr>
                          </m:ctrlPr>
                        </m:naryPr>
                        <m:sub>
                          <m:r>
                            <a:rPr lang="es-ES" i="1" smtClean="0">
                              <a:latin typeface="Cambria Math" panose="02040503050406030204" pitchFamily="18" charset="0"/>
                            </a:rPr>
                            <m:t>𝑘</m:t>
                          </m:r>
                        </m:sub>
                        <m:sup>
                          <m:r>
                            <a:rPr lang="es-CO" i="1">
                              <a:latin typeface="Cambria Math" panose="02040503050406030204" pitchFamily="18" charset="0"/>
                              <a:ea typeface="Cambria Math" panose="02040503050406030204" pitchFamily="18" charset="0"/>
                            </a:rPr>
                            <m:t>∞</m:t>
                          </m:r>
                        </m:sup>
                        <m:e>
                          <m:sSup>
                            <m:sSupPr>
                              <m:ctrlPr>
                                <a:rPr lang="es-ES" i="1" smtClean="0">
                                  <a:latin typeface="Cambria Math" panose="02040503050406030204" pitchFamily="18" charset="0"/>
                                </a:rPr>
                              </m:ctrlPr>
                            </m:sSupPr>
                            <m:e>
                              <m:r>
                                <a:rPr lang="es-ES" i="1" smtClean="0">
                                  <a:latin typeface="Cambria Math" panose="02040503050406030204" pitchFamily="18" charset="0"/>
                                </a:rPr>
                                <m:t>𝑒</m:t>
                              </m:r>
                            </m:e>
                            <m:sup>
                              <m:r>
                                <a:rPr lang="es-ES" i="1" smtClean="0">
                                  <a:latin typeface="Cambria Math" panose="02040503050406030204" pitchFamily="18" charset="0"/>
                                </a:rPr>
                                <m:t>−</m:t>
                              </m:r>
                              <m:r>
                                <a:rPr lang="es-ES" i="1" smtClean="0">
                                  <a:latin typeface="Cambria Math" panose="02040503050406030204" pitchFamily="18" charset="0"/>
                                </a:rPr>
                                <m:t>𝑥</m:t>
                              </m:r>
                              <m:r>
                                <a:rPr lang="es-ES" i="1" smtClean="0">
                                  <a:latin typeface="Cambria Math" panose="02040503050406030204" pitchFamily="18" charset="0"/>
                                  <a:ea typeface="Cambria Math" panose="02040503050406030204" pitchFamily="18" charset="0"/>
                                </a:rPr>
                                <m:t>𝛽</m:t>
                              </m:r>
                            </m:sup>
                          </m:sSup>
                        </m:e>
                      </m:nary>
                      <m:r>
                        <a:rPr lang="es-ES" b="0" i="1" smtClean="0">
                          <a:latin typeface="Cambria Math" panose="02040503050406030204" pitchFamily="18" charset="0"/>
                        </a:rPr>
                        <m:t>𝑑𝑥</m:t>
                      </m:r>
                    </m:oMath>
                  </m:oMathPara>
                </a14:m>
                <a:endParaRPr lang="es-CO" dirty="0"/>
              </a:p>
            </p:txBody>
          </p:sp>
        </mc:Choice>
        <mc:Fallback xmlns="">
          <p:sp>
            <p:nvSpPr>
              <p:cNvPr id="3" name="CuadroTexto 2">
                <a:extLst>
                  <a:ext uri="{FF2B5EF4-FFF2-40B4-BE49-F238E27FC236}">
                    <a16:creationId xmlns:a16="http://schemas.microsoft.com/office/drawing/2014/main" id="{99E8B01C-4A38-DB54-488E-2913093EC635}"/>
                  </a:ext>
                </a:extLst>
              </p:cNvPr>
              <p:cNvSpPr txBox="1">
                <a:spLocks noRot="1" noChangeAspect="1" noMove="1" noResize="1" noEditPoints="1" noAdjustHandles="1" noChangeArrowheads="1" noChangeShapeType="1" noTextEdit="1"/>
              </p:cNvSpPr>
              <p:nvPr/>
            </p:nvSpPr>
            <p:spPr>
              <a:xfrm>
                <a:off x="354600" y="3428050"/>
                <a:ext cx="3569400" cy="599075"/>
              </a:xfrm>
              <a:prstGeom prst="rect">
                <a:avLst/>
              </a:prstGeom>
              <a:blipFill>
                <a:blip r:embed="rId2"/>
                <a:stretch>
                  <a:fillRect/>
                </a:stretch>
              </a:blipFill>
              <a:ln w="19050">
                <a:solidFill>
                  <a:schemeClr val="accent3">
                    <a:lumMod val="50000"/>
                  </a:schemeClr>
                </a:solid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BB8FC949-AA55-A360-E25D-DA47BBC07FB8}"/>
                  </a:ext>
                </a:extLst>
              </p:cNvPr>
              <p:cNvSpPr txBox="1"/>
              <p:nvPr/>
            </p:nvSpPr>
            <p:spPr>
              <a:xfrm>
                <a:off x="354600" y="602826"/>
                <a:ext cx="3461400" cy="923330"/>
              </a:xfrm>
              <a:prstGeom prst="rect">
                <a:avLst/>
              </a:prstGeom>
              <a:noFill/>
            </p:spPr>
            <p:txBody>
              <a:bodyPr wrap="square">
                <a:spAutoFit/>
              </a:bodyPr>
              <a:lstStyle/>
              <a:p>
                <a:pPr algn="just"/>
                <a:r>
                  <a:rPr lang="es-ES" dirty="0">
                    <a:latin typeface="Arial Narrow" panose="020B0606020202030204" pitchFamily="34" charset="0"/>
                    <a:ea typeface="Cambria" panose="02040503050406030204" pitchFamily="18" charset="0"/>
                    <a:cs typeface="Times New Roman" panose="02020603050405020304" pitchFamily="18" charset="0"/>
                  </a:rPr>
                  <a:t>Cuando la distribución gamma toma </a:t>
                </a:r>
                <a14:m>
                  <m:oMath xmlns:m="http://schemas.openxmlformats.org/officeDocument/2006/math">
                    <m:r>
                      <a:rPr lang="es-ES" i="1">
                        <a:latin typeface="Cambria Math" panose="02040503050406030204" pitchFamily="18" charset="0"/>
                        <a:ea typeface="Cambria Math" panose="02040503050406030204" pitchFamily="18" charset="0"/>
                        <a:cs typeface="Times New Roman" panose="02020603050405020304" pitchFamily="18" charset="0"/>
                      </a:rPr>
                      <m:t>𝛼</m:t>
                    </m:r>
                    <m:r>
                      <a:rPr lang="es-ES" i="1">
                        <a:latin typeface="Cambria Math" panose="02040503050406030204" pitchFamily="18" charset="0"/>
                        <a:ea typeface="Cambria Math" panose="02040503050406030204" pitchFamily="18" charset="0"/>
                        <a:cs typeface="Times New Roman" panose="02020603050405020304" pitchFamily="18" charset="0"/>
                      </a:rPr>
                      <m:t>=1, </m:t>
                    </m:r>
                  </m:oMath>
                </a14:m>
                <a:r>
                  <a:rPr lang="es-ES" dirty="0">
                    <a:latin typeface="Arial Narrow" panose="020B0606020202030204" pitchFamily="34" charset="0"/>
                    <a:ea typeface="Cambria" panose="02040503050406030204" pitchFamily="18" charset="0"/>
                    <a:cs typeface="Times New Roman" panose="02020603050405020304" pitchFamily="18" charset="0"/>
                  </a:rPr>
                  <a:t>se tiene una distribución exponencial.</a:t>
                </a:r>
              </a:p>
            </p:txBody>
          </p:sp>
        </mc:Choice>
        <mc:Fallback xmlns="">
          <p:sp>
            <p:nvSpPr>
              <p:cNvPr id="11" name="CuadroTexto 10">
                <a:extLst>
                  <a:ext uri="{FF2B5EF4-FFF2-40B4-BE49-F238E27FC236}">
                    <a16:creationId xmlns:a16="http://schemas.microsoft.com/office/drawing/2014/main" id="{BB8FC949-AA55-A360-E25D-DA47BBC07FB8}"/>
                  </a:ext>
                </a:extLst>
              </p:cNvPr>
              <p:cNvSpPr txBox="1">
                <a:spLocks noRot="1" noChangeAspect="1" noMove="1" noResize="1" noEditPoints="1" noAdjustHandles="1" noChangeArrowheads="1" noChangeShapeType="1" noTextEdit="1"/>
              </p:cNvSpPr>
              <p:nvPr/>
            </p:nvSpPr>
            <p:spPr>
              <a:xfrm>
                <a:off x="354600" y="602826"/>
                <a:ext cx="3461400" cy="923330"/>
              </a:xfrm>
              <a:prstGeom prst="rect">
                <a:avLst/>
              </a:prstGeom>
              <a:blipFill>
                <a:blip r:embed="rId3"/>
                <a:stretch>
                  <a:fillRect l="-1408" t="-3311" r="-1585" b="-1059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B58B56D-E130-7B1E-7B27-65C7F2F0B502}"/>
                  </a:ext>
                </a:extLst>
              </p:cNvPr>
              <p:cNvSpPr txBox="1"/>
              <p:nvPr/>
            </p:nvSpPr>
            <p:spPr>
              <a:xfrm>
                <a:off x="1041296" y="2875667"/>
                <a:ext cx="2216400" cy="369332"/>
              </a:xfrm>
              <a:prstGeom prst="rect">
                <a:avLst/>
              </a:prstGeom>
              <a:noFill/>
            </p:spPr>
            <p:txBody>
              <a:bodyPr wrap="square">
                <a:spAutoFit/>
              </a:bodyPr>
              <a:lstStyle/>
              <a:p>
                <a:r>
                  <a:rPr lang="es-ES" sz="1800" dirty="0">
                    <a:effectLst/>
                    <a:latin typeface="Arial Narrow" panose="020B0606020202030204" pitchFamily="34" charset="0"/>
                    <a:ea typeface="Cambria" panose="02040503050406030204" pitchFamily="18" charset="0"/>
                    <a:cs typeface="Times New Roman" panose="02020603050405020304" pitchFamily="18" charset="0"/>
                  </a:rPr>
                  <a:t>Con </a:t>
                </a:r>
                <a14:m>
                  <m:oMath xmlns:m="http://schemas.openxmlformats.org/officeDocument/2006/math">
                    <m:r>
                      <a:rPr lang="es-ES" sz="1800" i="1" dirty="0" smtClean="0">
                        <a:effectLst/>
                        <a:latin typeface="Cambria Math" panose="02040503050406030204" pitchFamily="18" charset="0"/>
                        <a:ea typeface="Cambria" panose="02040503050406030204" pitchFamily="18" charset="0"/>
                        <a:cs typeface="Times New Roman" panose="02020603050405020304" pitchFamily="18" charset="0"/>
                      </a:rPr>
                      <m:t>𝑥</m:t>
                    </m:r>
                    <m:r>
                      <a:rPr lang="es-ES" sz="1800" b="0" i="1" dirty="0" smtClean="0">
                        <a:effectLst/>
                        <a:latin typeface="Cambria Math" panose="02040503050406030204" pitchFamily="18" charset="0"/>
                        <a:ea typeface="Cambria" panose="02040503050406030204" pitchFamily="18" charset="0"/>
                        <a:cs typeface="Times New Roman" panose="02020603050405020304" pitchFamily="18" charset="0"/>
                      </a:rPr>
                      <m:t>,</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𝛽</m:t>
                    </m:r>
                    <m:r>
                      <a:rPr lang="es-ES" sz="1800" b="0" i="1" dirty="0" smtClean="0">
                        <a:effectLst/>
                        <a:latin typeface="Cambria Math" panose="02040503050406030204" pitchFamily="18" charset="0"/>
                        <a:ea typeface="Cambria Math" panose="02040503050406030204" pitchFamily="18" charset="0"/>
                        <a:cs typeface="Times New Roman" panose="02020603050405020304" pitchFamily="18" charset="0"/>
                      </a:rPr>
                      <m:t>&gt;0</m:t>
                    </m:r>
                  </m:oMath>
                </a14:m>
                <a:endParaRPr lang="es-CO" dirty="0"/>
              </a:p>
            </p:txBody>
          </p:sp>
        </mc:Choice>
        <mc:Fallback xmlns="">
          <p:sp>
            <p:nvSpPr>
              <p:cNvPr id="12" name="CuadroTexto 11">
                <a:extLst>
                  <a:ext uri="{FF2B5EF4-FFF2-40B4-BE49-F238E27FC236}">
                    <a16:creationId xmlns:a16="http://schemas.microsoft.com/office/drawing/2014/main" id="{FB58B56D-E130-7B1E-7B27-65C7F2F0B502}"/>
                  </a:ext>
                </a:extLst>
              </p:cNvPr>
              <p:cNvSpPr txBox="1">
                <a:spLocks noRot="1" noChangeAspect="1" noMove="1" noResize="1" noEditPoints="1" noAdjustHandles="1" noChangeArrowheads="1" noChangeShapeType="1" noTextEdit="1"/>
              </p:cNvSpPr>
              <p:nvPr/>
            </p:nvSpPr>
            <p:spPr>
              <a:xfrm>
                <a:off x="1041296" y="2875667"/>
                <a:ext cx="2216400" cy="369332"/>
              </a:xfrm>
              <a:prstGeom prst="rect">
                <a:avLst/>
              </a:prstGeom>
              <a:blipFill>
                <a:blip r:embed="rId4"/>
                <a:stretch>
                  <a:fillRect l="-2479" t="-11667" b="-2500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609B8DA-4090-6A01-EF4A-F8F3804D2EC6}"/>
                  </a:ext>
                </a:extLst>
              </p:cNvPr>
              <p:cNvSpPr txBox="1"/>
              <p:nvPr/>
            </p:nvSpPr>
            <p:spPr>
              <a:xfrm>
                <a:off x="702273" y="4484057"/>
                <a:ext cx="6335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oMath>
                  </m:oMathPara>
                </a14:m>
                <a:endParaRPr lang="es-CO" dirty="0"/>
              </a:p>
            </p:txBody>
          </p:sp>
        </mc:Choice>
        <mc:Fallback xmlns="">
          <p:sp>
            <p:nvSpPr>
              <p:cNvPr id="13" name="CuadroTexto 12">
                <a:extLst>
                  <a:ext uri="{FF2B5EF4-FFF2-40B4-BE49-F238E27FC236}">
                    <a16:creationId xmlns:a16="http://schemas.microsoft.com/office/drawing/2014/main" id="{5609B8DA-4090-6A01-EF4A-F8F3804D2EC6}"/>
                  </a:ext>
                </a:extLst>
              </p:cNvPr>
              <p:cNvSpPr txBox="1">
                <a:spLocks noRot="1" noChangeAspect="1" noMove="1" noResize="1" noEditPoints="1" noAdjustHandles="1" noChangeArrowheads="1" noChangeShapeType="1" noTextEdit="1"/>
              </p:cNvSpPr>
              <p:nvPr/>
            </p:nvSpPr>
            <p:spPr>
              <a:xfrm>
                <a:off x="702273" y="4484057"/>
                <a:ext cx="633571" cy="276999"/>
              </a:xfrm>
              <a:prstGeom prst="rect">
                <a:avLst/>
              </a:prstGeom>
              <a:blipFill>
                <a:blip r:embed="rId5"/>
                <a:stretch>
                  <a:fillRect l="-7692" t="-4444" r="-11538" b="-355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E7320D7-925F-5239-C0BB-F4827CF7834B}"/>
                  </a:ext>
                </a:extLst>
              </p:cNvPr>
              <p:cNvSpPr txBox="1"/>
              <p:nvPr/>
            </p:nvSpPr>
            <p:spPr>
              <a:xfrm>
                <a:off x="2531588" y="4497957"/>
                <a:ext cx="8635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O" i="1" smtClean="0">
                              <a:latin typeface="Cambria Math" panose="02040503050406030204" pitchFamily="18" charset="0"/>
                              <a:ea typeface="Cambria Math" panose="02040503050406030204" pitchFamily="18" charset="0"/>
                            </a:rPr>
                          </m:ctrlPr>
                        </m:sSupPr>
                        <m:e>
                          <m:r>
                            <a:rPr lang="es-CO" i="1" smtClean="0">
                              <a:latin typeface="Cambria Math" panose="02040503050406030204" pitchFamily="18" charset="0"/>
                              <a:ea typeface="Cambria Math" panose="02040503050406030204" pitchFamily="18" charset="0"/>
                            </a:rPr>
                            <m:t>𝜎</m:t>
                          </m:r>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𝛽</m:t>
                          </m:r>
                        </m:e>
                        <m:sup>
                          <m:r>
                            <a:rPr lang="es-ES" b="0" i="1" smtClean="0">
                              <a:latin typeface="Cambria Math" panose="02040503050406030204" pitchFamily="18" charset="0"/>
                              <a:ea typeface="Cambria Math" panose="02040503050406030204" pitchFamily="18" charset="0"/>
                            </a:rPr>
                            <m:t>2</m:t>
                          </m:r>
                        </m:sup>
                      </m:sSup>
                    </m:oMath>
                  </m:oMathPara>
                </a14:m>
                <a:endParaRPr lang="es-CO" dirty="0"/>
              </a:p>
            </p:txBody>
          </p:sp>
        </mc:Choice>
        <mc:Fallback xmlns="">
          <p:sp>
            <p:nvSpPr>
              <p:cNvPr id="14" name="CuadroTexto 13">
                <a:extLst>
                  <a:ext uri="{FF2B5EF4-FFF2-40B4-BE49-F238E27FC236}">
                    <a16:creationId xmlns:a16="http://schemas.microsoft.com/office/drawing/2014/main" id="{AE7320D7-925F-5239-C0BB-F4827CF7834B}"/>
                  </a:ext>
                </a:extLst>
              </p:cNvPr>
              <p:cNvSpPr txBox="1">
                <a:spLocks noRot="1" noChangeAspect="1" noMove="1" noResize="1" noEditPoints="1" noAdjustHandles="1" noChangeArrowheads="1" noChangeShapeType="1" noTextEdit="1"/>
              </p:cNvSpPr>
              <p:nvPr/>
            </p:nvSpPr>
            <p:spPr>
              <a:xfrm>
                <a:off x="2531588" y="4497957"/>
                <a:ext cx="863570" cy="276999"/>
              </a:xfrm>
              <a:prstGeom prst="rect">
                <a:avLst/>
              </a:prstGeom>
              <a:blipFill>
                <a:blip r:embed="rId6"/>
                <a:stretch>
                  <a:fillRect l="-3521" t="-4444" r="-2113" b="-35556"/>
                </a:stretch>
              </a:blipFill>
            </p:spPr>
            <p:txBody>
              <a:bodyPr/>
              <a:lstStyle/>
              <a:p>
                <a:r>
                  <a:rPr lang="es-CO">
                    <a:noFill/>
                  </a:rPr>
                  <a:t> </a:t>
                </a:r>
              </a:p>
            </p:txBody>
          </p:sp>
        </mc:Fallback>
      </mc:AlternateContent>
      <p:sp>
        <p:nvSpPr>
          <p:cNvPr id="16" name="CuadroTexto 15">
            <a:extLst>
              <a:ext uri="{FF2B5EF4-FFF2-40B4-BE49-F238E27FC236}">
                <a16:creationId xmlns:a16="http://schemas.microsoft.com/office/drawing/2014/main" id="{7B2FEAEB-A74F-5FCB-2BE8-837C35271C8E}"/>
              </a:ext>
            </a:extLst>
          </p:cNvPr>
          <p:cNvSpPr txBox="1"/>
          <p:nvPr/>
        </p:nvSpPr>
        <p:spPr>
          <a:xfrm>
            <a:off x="571205" y="4097263"/>
            <a:ext cx="2968801" cy="369332"/>
          </a:xfrm>
          <a:prstGeom prst="rect">
            <a:avLst/>
          </a:prstGeom>
          <a:noFill/>
        </p:spPr>
        <p:txBody>
          <a:bodyPr wrap="square">
            <a:spAutoFit/>
          </a:bodyPr>
          <a:lstStyle/>
          <a:p>
            <a:r>
              <a:rPr lang="es-ES" b="1" dirty="0"/>
              <a:t>Media                         Varianza</a:t>
            </a:r>
            <a:endParaRPr lang="es-CO" b="1" dirty="0"/>
          </a:p>
        </p:txBody>
      </p:sp>
      <p:sp>
        <p:nvSpPr>
          <p:cNvPr id="18" name="Rectángulo 17">
            <a:extLst>
              <a:ext uri="{FF2B5EF4-FFF2-40B4-BE49-F238E27FC236}">
                <a16:creationId xmlns:a16="http://schemas.microsoft.com/office/drawing/2014/main" id="{44AD3C0B-9BD0-08F2-308B-60B3CE59785F}"/>
              </a:ext>
            </a:extLst>
          </p:cNvPr>
          <p:cNvSpPr/>
          <p:nvPr/>
        </p:nvSpPr>
        <p:spPr>
          <a:xfrm>
            <a:off x="338404" y="4129551"/>
            <a:ext cx="3569400" cy="751973"/>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E475CAA2-A797-03FE-2707-73ECD4780485}"/>
              </a:ext>
            </a:extLst>
          </p:cNvPr>
          <p:cNvSpPr/>
          <p:nvPr/>
        </p:nvSpPr>
        <p:spPr>
          <a:xfrm>
            <a:off x="338404" y="549049"/>
            <a:ext cx="3585596" cy="2700333"/>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FDC9067-9B78-02B6-7553-1386B65D9652}"/>
                  </a:ext>
                </a:extLst>
              </p:cNvPr>
              <p:cNvSpPr txBox="1"/>
              <p:nvPr/>
            </p:nvSpPr>
            <p:spPr>
              <a:xfrm>
                <a:off x="-213300" y="1203671"/>
                <a:ext cx="4597200" cy="1671996"/>
              </a:xfrm>
              <a:prstGeom prst="rect">
                <a:avLst/>
              </a:prstGeom>
              <a:noFill/>
            </p:spPr>
            <p:txBody>
              <a:bodyPr wrap="square">
                <a:spAutoFit/>
              </a:bodyPr>
              <a:lstStyle/>
              <a:p>
                <a:pPr algn="ctr"/>
                <a:endParaRPr lang="es-ES" b="1" dirty="0">
                  <a:latin typeface="Arial Narrow" panose="020B0606020202030204" pitchFamily="34" charset="0"/>
                  <a:ea typeface="Cambria" panose="02040503050406030204" pitchFamily="18" charset="0"/>
                  <a:cs typeface="Times New Roman" panose="02020603050405020304" pitchFamily="18" charset="0"/>
                </a:endParaRPr>
              </a:p>
              <a:p>
                <a:pPr algn="ctr"/>
                <a:r>
                  <a:rPr lang="es-ES" b="1" dirty="0">
                    <a:latin typeface="Arial Narrow" panose="020B0606020202030204" pitchFamily="34" charset="0"/>
                    <a:ea typeface="Cambria" panose="02040503050406030204" pitchFamily="18" charset="0"/>
                    <a:cs typeface="Times New Roman" panose="02020603050405020304" pitchFamily="18" charset="0"/>
                  </a:rPr>
                  <a:t>Función de densidad</a:t>
                </a:r>
                <a:endParaRPr lang="es-CO" b="1" dirty="0"/>
              </a:p>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b="0" i="1" smtClean="0">
                                  <a:latin typeface="Cambria Math" panose="02040503050406030204" pitchFamily="18" charset="0"/>
                                </a:rPr>
                                <m:t>  </m:t>
                              </m:r>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a:rPr lang="es-ES" b="0" i="1" smtClean="0">
                                          <a:latin typeface="Cambria Math" panose="02040503050406030204" pitchFamily="18" charset="0"/>
                                        </a:rPr>
                                        <m:t>1</m:t>
                                      </m:r>
                                    </m:num>
                                    <m:den>
                                      <m:r>
                                        <a:rPr lang="es-CO" i="1">
                                          <a:latin typeface="Cambria Math" panose="02040503050406030204" pitchFamily="18" charset="0"/>
                                          <a:ea typeface="Cambria Math" panose="02040503050406030204" pitchFamily="18" charset="0"/>
                                        </a:rPr>
                                        <m:t>𝛽</m:t>
                                      </m:r>
                                    </m:den>
                                  </m:f>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𝛽</m:t>
                                      </m:r>
                                    </m:sup>
                                  </m:sSup>
                                  <m:r>
                                    <a:rPr lang="es-ES" b="0" i="1" smtClean="0">
                                      <a:latin typeface="Cambria Math" panose="02040503050406030204" pitchFamily="18" charset="0"/>
                                    </a:rPr>
                                    <m:t>                              </m:t>
                                  </m:r>
                                </m:e>
                                <m:e>
                                  <m:r>
                                    <a:rPr lang="es-ES" b="0" i="1" smtClean="0">
                                      <a:latin typeface="Cambria Math" panose="02040503050406030204" pitchFamily="18" charset="0"/>
                                    </a:rPr>
                                    <m:t>.</m:t>
                                  </m:r>
                                </m:e>
                              </m:eqArr>
                              <m:r>
                                <a:rPr lang="es-ES" b="0" i="1" smtClean="0">
                                  <a:latin typeface="Cambria Math" panose="02040503050406030204" pitchFamily="18" charset="0"/>
                                </a:rPr>
                                <m:t> </m:t>
                              </m:r>
                              <m:r>
                                <a:rPr lang="es-ES" b="0" i="1" smtClean="0">
                                  <a:latin typeface="Cambria Math" panose="02040503050406030204" pitchFamily="18" charset="0"/>
                                </a:rPr>
                                <m:t>𝑥</m:t>
                              </m:r>
                              <m:r>
                                <a:rPr lang="es-ES" b="0" i="1" smtClean="0">
                                  <a:latin typeface="Cambria Math" panose="02040503050406030204" pitchFamily="18" charset="0"/>
                                </a:rPr>
                                <m:t>&gt;0</m:t>
                              </m:r>
                            </m:e>
                            <m:e>
                              <m:r>
                                <a:rPr lang="es-ES" i="1">
                                  <a:latin typeface="Cambria Math" panose="02040503050406030204" pitchFamily="18" charset="0"/>
                                </a:rPr>
                                <m:t>0         </m:t>
                              </m:r>
                              <m:r>
                                <a:rPr lang="es-ES" i="1">
                                  <a:latin typeface="Cambria Math" panose="02040503050406030204" pitchFamily="18" charset="0"/>
                                </a:rPr>
                                <m:t>𝐸𝑛</m:t>
                              </m:r>
                              <m:r>
                                <a:rPr lang="es-ES" i="1">
                                  <a:latin typeface="Cambria Math" panose="02040503050406030204" pitchFamily="18" charset="0"/>
                                </a:rPr>
                                <m:t> </m:t>
                              </m:r>
                              <m:r>
                                <a:rPr lang="es-ES" i="1">
                                  <a:latin typeface="Cambria Math" panose="02040503050406030204" pitchFamily="18" charset="0"/>
                                </a:rPr>
                                <m:t>𝑐𝑢𝑎𝑙𝑞𝑢𝑖𝑒𝑟</m:t>
                              </m:r>
                              <m:r>
                                <a:rPr lang="es-ES" i="1">
                                  <a:latin typeface="Cambria Math" panose="02040503050406030204" pitchFamily="18" charset="0"/>
                                </a:rPr>
                                <m:t> </m:t>
                              </m:r>
                              <m:r>
                                <a:rPr lang="es-ES" i="1">
                                  <a:latin typeface="Cambria Math" panose="02040503050406030204" pitchFamily="18" charset="0"/>
                                </a:rPr>
                                <m:t>𝑜𝑡𝑟𝑜</m:t>
                              </m:r>
                              <m:r>
                                <a:rPr lang="es-ES" i="1">
                                  <a:latin typeface="Cambria Math" panose="02040503050406030204" pitchFamily="18" charset="0"/>
                                </a:rPr>
                                <m:t> </m:t>
                              </m:r>
                              <m:r>
                                <a:rPr lang="es-ES" i="1">
                                  <a:latin typeface="Cambria Math" panose="02040503050406030204" pitchFamily="18" charset="0"/>
                                </a:rPr>
                                <m:t>𝑐𝑎𝑠𝑜</m:t>
                              </m:r>
                            </m:e>
                          </m:eqArr>
                        </m:e>
                      </m:d>
                    </m:oMath>
                  </m:oMathPara>
                </a14:m>
                <a:endParaRPr lang="es-CO" dirty="0"/>
              </a:p>
            </p:txBody>
          </p:sp>
        </mc:Choice>
        <mc:Fallback xmlns="">
          <p:sp>
            <p:nvSpPr>
              <p:cNvPr id="8" name="CuadroTexto 7">
                <a:extLst>
                  <a:ext uri="{FF2B5EF4-FFF2-40B4-BE49-F238E27FC236}">
                    <a16:creationId xmlns:a16="http://schemas.microsoft.com/office/drawing/2014/main" id="{AFDC9067-9B78-02B6-7553-1386B65D9652}"/>
                  </a:ext>
                </a:extLst>
              </p:cNvPr>
              <p:cNvSpPr txBox="1">
                <a:spLocks noRot="1" noChangeAspect="1" noMove="1" noResize="1" noEditPoints="1" noAdjustHandles="1" noChangeArrowheads="1" noChangeShapeType="1" noTextEdit="1"/>
              </p:cNvSpPr>
              <p:nvPr/>
            </p:nvSpPr>
            <p:spPr>
              <a:xfrm>
                <a:off x="-213300" y="1203671"/>
                <a:ext cx="4597200" cy="1671996"/>
              </a:xfrm>
              <a:prstGeom prst="rect">
                <a:avLst/>
              </a:prstGeom>
              <a:blipFill>
                <a:blip r:embed="rId7"/>
                <a:stretch>
                  <a:fillRect/>
                </a:stretch>
              </a:blipFill>
            </p:spPr>
            <p:txBody>
              <a:bodyPr/>
              <a:lstStyle/>
              <a:p>
                <a:r>
                  <a:rPr lang="es-CO">
                    <a:noFill/>
                  </a:rPr>
                  <a:t> </a:t>
                </a:r>
              </a:p>
            </p:txBody>
          </p:sp>
        </mc:Fallback>
      </mc:AlternateContent>
      <p:pic>
        <p:nvPicPr>
          <p:cNvPr id="2050" name="Picture 2" descr="Distribución exponencial - Wikipedia, la enciclopedia libre">
            <a:extLst>
              <a:ext uri="{FF2B5EF4-FFF2-40B4-BE49-F238E27FC236}">
                <a16:creationId xmlns:a16="http://schemas.microsoft.com/office/drawing/2014/main" id="{FF6F3AA5-CC79-2AF3-DAF6-3432E5ED2C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3634" y="732721"/>
            <a:ext cx="3746424" cy="2997139"/>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FBBF33C1-F3BC-0E87-BE70-4D189461C623}"/>
              </a:ext>
            </a:extLst>
          </p:cNvPr>
          <p:cNvSpPr txBox="1"/>
          <p:nvPr/>
        </p:nvSpPr>
        <p:spPr>
          <a:xfrm>
            <a:off x="4289628" y="512422"/>
            <a:ext cx="3405150" cy="369332"/>
          </a:xfrm>
          <a:prstGeom prst="rect">
            <a:avLst/>
          </a:prstGeom>
          <a:noFill/>
        </p:spPr>
        <p:txBody>
          <a:bodyPr wrap="square">
            <a:spAutoFit/>
          </a:bodyPr>
          <a:lstStyle/>
          <a:p>
            <a:pPr algn="ctr"/>
            <a:r>
              <a:rPr lang="es-ES" b="1" dirty="0">
                <a:latin typeface="Tw Cen MT Condensed" panose="020B0606020104020203" pitchFamily="34" charset="0"/>
              </a:rPr>
              <a:t>GRÁFICA </a:t>
            </a:r>
            <a:r>
              <a:rPr lang="es-ES" sz="1800" b="1" dirty="0">
                <a:latin typeface="Tw Cen MT Condensed" panose="020B0606020104020203" pitchFamily="34" charset="0"/>
              </a:rPr>
              <a:t>DISTRIBUCIÓN EXPONENCIAL</a:t>
            </a:r>
            <a:endParaRPr lang="es-CO" sz="1800" b="1" dirty="0">
              <a:latin typeface="Tw Cen MT Condensed" panose="020B0606020104020203" pitchFamily="34" charset="0"/>
            </a:endParaRP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42B2B50B-6DCD-F818-7EAB-CC1E8A7584D4}"/>
                  </a:ext>
                </a:extLst>
              </p:cNvPr>
              <p:cNvSpPr txBox="1"/>
              <p:nvPr/>
            </p:nvSpPr>
            <p:spPr>
              <a:xfrm>
                <a:off x="4383900" y="3570497"/>
                <a:ext cx="3220538" cy="369332"/>
              </a:xfrm>
              <a:prstGeom prst="rect">
                <a:avLst/>
              </a:prstGeom>
              <a:noFill/>
            </p:spPr>
            <p:txBody>
              <a:bodyPr wrap="square">
                <a:spAutoFit/>
              </a:bodyPr>
              <a:lstStyle/>
              <a:p>
                <a:r>
                  <a:rPr lang="es-CO" dirty="0"/>
                  <a:t>Se denota como </a:t>
                </a:r>
                <a14:m>
                  <m:oMath xmlns:m="http://schemas.openxmlformats.org/officeDocument/2006/math">
                    <m:r>
                      <a:rPr lang="es-CO" i="1" dirty="0" smtClean="0">
                        <a:latin typeface="Cambria Math" panose="02040503050406030204" pitchFamily="18" charset="0"/>
                      </a:rPr>
                      <m:t>𝑋</m:t>
                    </m:r>
                    <m:r>
                      <a:rPr lang="es-CO" i="1" dirty="0" smtClean="0">
                        <a:latin typeface="Cambria Math" panose="02040503050406030204" pitchFamily="18" charset="0"/>
                      </a:rPr>
                      <m:t> ∼</m:t>
                    </m:r>
                    <m:r>
                      <a:rPr lang="es-CO" i="1" dirty="0" err="1">
                        <a:latin typeface="Cambria Math" panose="02040503050406030204" pitchFamily="18" charset="0"/>
                      </a:rPr>
                      <m:t>𝐸𝑥𝑝</m:t>
                    </m:r>
                    <m:r>
                      <a:rPr lang="es-CO" i="1" dirty="0">
                        <a:latin typeface="Cambria Math" panose="02040503050406030204" pitchFamily="18" charset="0"/>
                      </a:rPr>
                      <m:t>(</m:t>
                    </m:r>
                    <m:r>
                      <a:rPr lang="es-CO" i="1" dirty="0">
                        <a:latin typeface="Cambria Math" panose="02040503050406030204" pitchFamily="18" charset="0"/>
                      </a:rPr>
                      <m:t>𝑎</m:t>
                    </m:r>
                    <m:r>
                      <a:rPr lang="es-CO" i="1" dirty="0">
                        <a:latin typeface="Cambria Math" panose="02040503050406030204" pitchFamily="18" charset="0"/>
                      </a:rPr>
                      <m:t>)</m:t>
                    </m:r>
                  </m:oMath>
                </a14:m>
                <a:endParaRPr lang="es-CO" dirty="0"/>
              </a:p>
            </p:txBody>
          </p:sp>
        </mc:Choice>
        <mc:Fallback xmlns="">
          <p:sp>
            <p:nvSpPr>
              <p:cNvPr id="22" name="CuadroTexto 21">
                <a:extLst>
                  <a:ext uri="{FF2B5EF4-FFF2-40B4-BE49-F238E27FC236}">
                    <a16:creationId xmlns:a16="http://schemas.microsoft.com/office/drawing/2014/main" id="{42B2B50B-6DCD-F818-7EAB-CC1E8A7584D4}"/>
                  </a:ext>
                </a:extLst>
              </p:cNvPr>
              <p:cNvSpPr txBox="1">
                <a:spLocks noRot="1" noChangeAspect="1" noMove="1" noResize="1" noEditPoints="1" noAdjustHandles="1" noChangeArrowheads="1" noChangeShapeType="1" noTextEdit="1"/>
              </p:cNvSpPr>
              <p:nvPr/>
            </p:nvSpPr>
            <p:spPr>
              <a:xfrm>
                <a:off x="4383900" y="3570497"/>
                <a:ext cx="3220538" cy="369332"/>
              </a:xfrm>
              <a:prstGeom prst="rect">
                <a:avLst/>
              </a:prstGeom>
              <a:blipFill>
                <a:blip r:embed="rId9"/>
                <a:stretch>
                  <a:fillRect l="-1515" t="-10000" b="-26667"/>
                </a:stretch>
              </a:blipFill>
            </p:spPr>
            <p:txBody>
              <a:bodyPr/>
              <a:lstStyle/>
              <a:p>
                <a:r>
                  <a:rPr lang="es-CO">
                    <a:noFill/>
                  </a:rPr>
                  <a:t> </a:t>
                </a:r>
              </a:p>
            </p:txBody>
          </p:sp>
        </mc:Fallback>
      </mc:AlternateContent>
      <p:sp>
        <p:nvSpPr>
          <p:cNvPr id="24" name="CuadroTexto 23">
            <a:extLst>
              <a:ext uri="{FF2B5EF4-FFF2-40B4-BE49-F238E27FC236}">
                <a16:creationId xmlns:a16="http://schemas.microsoft.com/office/drawing/2014/main" id="{28CA96FF-B228-2C17-34F1-ED64FD5C2BC3}"/>
              </a:ext>
            </a:extLst>
          </p:cNvPr>
          <p:cNvSpPr txBox="1"/>
          <p:nvPr/>
        </p:nvSpPr>
        <p:spPr>
          <a:xfrm>
            <a:off x="3924000" y="3865927"/>
            <a:ext cx="4140001" cy="1200329"/>
          </a:xfrm>
          <a:prstGeom prst="rect">
            <a:avLst/>
          </a:prstGeom>
          <a:noFill/>
        </p:spPr>
        <p:txBody>
          <a:bodyPr wrap="square">
            <a:spAutoFit/>
          </a:bodyPr>
          <a:lstStyle/>
          <a:p>
            <a:pPr algn="just"/>
            <a:r>
              <a:rPr lang="es-ES" dirty="0"/>
              <a:t>Representa el tiempo de espera entre dos ocurrencias consecutivas de un suceso cuando las ocurrencias se dan de forma independiente.</a:t>
            </a:r>
            <a:endParaRPr lang="es-CO" dirty="0"/>
          </a:p>
        </p:txBody>
      </p:sp>
    </p:spTree>
    <p:extLst>
      <p:ext uri="{BB962C8B-B14F-4D97-AF65-F5344CB8AC3E}">
        <p14:creationId xmlns:p14="http://schemas.microsoft.com/office/powerpoint/2010/main" val="343602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4EC13A-025C-D45A-D426-583AA6EE0C12}"/>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DISTRIBUCIÓN BETA</a:t>
            </a:r>
            <a:endParaRPr lang="es-CO" sz="3600" dirty="0">
              <a:solidFill>
                <a:schemeClr val="tx1"/>
              </a:solidFill>
              <a:latin typeface="Tw Cen MT Condensed" panose="020B0606020104020203" pitchFamily="34" charset="0"/>
            </a:endParaRPr>
          </a:p>
        </p:txBody>
      </p:sp>
      <p:sp>
        <p:nvSpPr>
          <p:cNvPr id="11" name="CuadroTexto 10">
            <a:extLst>
              <a:ext uri="{FF2B5EF4-FFF2-40B4-BE49-F238E27FC236}">
                <a16:creationId xmlns:a16="http://schemas.microsoft.com/office/drawing/2014/main" id="{BB8FC949-AA55-A360-E25D-DA47BBC07FB8}"/>
              </a:ext>
            </a:extLst>
          </p:cNvPr>
          <p:cNvSpPr txBox="1"/>
          <p:nvPr/>
        </p:nvSpPr>
        <p:spPr>
          <a:xfrm>
            <a:off x="104776" y="498387"/>
            <a:ext cx="7812950" cy="1200329"/>
          </a:xfrm>
          <a:prstGeom prst="rect">
            <a:avLst/>
          </a:prstGeom>
          <a:noFill/>
        </p:spPr>
        <p:txBody>
          <a:bodyPr wrap="square">
            <a:spAutoFit/>
          </a:bodyPr>
          <a:lstStyle/>
          <a:p>
            <a:pPr algn="just"/>
            <a:r>
              <a:rPr lang="es-ES" sz="2400" dirty="0">
                <a:latin typeface="Arial Narrow" panose="020B0606020202030204" pitchFamily="34" charset="0"/>
                <a:ea typeface="Cambria" panose="02040503050406030204" pitchFamily="18" charset="0"/>
                <a:cs typeface="Times New Roman" panose="02020603050405020304" pitchFamily="18" charset="0"/>
              </a:rPr>
              <a:t>La distribución beta tiene muchas aplicaciones a experimentos o fenómenos aleatorios que tienen asociadas variables aleatorias que representen proporciones (valores entre cero y uno).</a:t>
            </a:r>
          </a:p>
        </p:txBody>
      </p:sp>
      <p:sp>
        <p:nvSpPr>
          <p:cNvPr id="16" name="CuadroTexto 15">
            <a:extLst>
              <a:ext uri="{FF2B5EF4-FFF2-40B4-BE49-F238E27FC236}">
                <a16:creationId xmlns:a16="http://schemas.microsoft.com/office/drawing/2014/main" id="{7B2FEAEB-A74F-5FCB-2BE8-837C35271C8E}"/>
              </a:ext>
            </a:extLst>
          </p:cNvPr>
          <p:cNvSpPr txBox="1"/>
          <p:nvPr/>
        </p:nvSpPr>
        <p:spPr>
          <a:xfrm>
            <a:off x="2076470" y="3795685"/>
            <a:ext cx="4497690" cy="369332"/>
          </a:xfrm>
          <a:prstGeom prst="rect">
            <a:avLst/>
          </a:prstGeom>
          <a:noFill/>
        </p:spPr>
        <p:txBody>
          <a:bodyPr wrap="square">
            <a:spAutoFit/>
          </a:bodyPr>
          <a:lstStyle/>
          <a:p>
            <a:r>
              <a:rPr lang="es-ES" b="1" dirty="0"/>
              <a:t>Media                                              Varianza</a:t>
            </a:r>
            <a:endParaRPr lang="es-CO" b="1" dirty="0"/>
          </a:p>
        </p:txBody>
      </p:sp>
      <p:sp>
        <p:nvSpPr>
          <p:cNvPr id="18" name="Rectángulo 17">
            <a:extLst>
              <a:ext uri="{FF2B5EF4-FFF2-40B4-BE49-F238E27FC236}">
                <a16:creationId xmlns:a16="http://schemas.microsoft.com/office/drawing/2014/main" id="{44AD3C0B-9BD0-08F2-308B-60B3CE59785F}"/>
              </a:ext>
            </a:extLst>
          </p:cNvPr>
          <p:cNvSpPr/>
          <p:nvPr/>
        </p:nvSpPr>
        <p:spPr>
          <a:xfrm>
            <a:off x="1836758" y="3721483"/>
            <a:ext cx="4857020" cy="1173198"/>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E475CAA2-A797-03FE-2707-73ECD4780485}"/>
              </a:ext>
            </a:extLst>
          </p:cNvPr>
          <p:cNvSpPr/>
          <p:nvPr/>
        </p:nvSpPr>
        <p:spPr>
          <a:xfrm>
            <a:off x="1342373" y="1708098"/>
            <a:ext cx="5724108" cy="1847079"/>
          </a:xfrm>
          <a:prstGeom prst="rect">
            <a:avLst/>
          </a:prstGeom>
          <a:noFill/>
          <a:ln w="1905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FDC9067-9B78-02B6-7553-1386B65D9652}"/>
                  </a:ext>
                </a:extLst>
              </p:cNvPr>
              <p:cNvSpPr txBox="1"/>
              <p:nvPr/>
            </p:nvSpPr>
            <p:spPr>
              <a:xfrm>
                <a:off x="1392311" y="1742515"/>
                <a:ext cx="5724108" cy="1400896"/>
              </a:xfrm>
              <a:prstGeom prst="rect">
                <a:avLst/>
              </a:prstGeom>
              <a:noFill/>
            </p:spPr>
            <p:txBody>
              <a:bodyPr wrap="square">
                <a:spAutoFit/>
              </a:bodyPr>
              <a:lstStyle/>
              <a:p>
                <a:pPr algn="ctr"/>
                <a:r>
                  <a:rPr lang="es-ES" b="1" dirty="0">
                    <a:latin typeface="Arial Narrow" panose="020B0606020202030204" pitchFamily="34" charset="0"/>
                    <a:ea typeface="Cambria" panose="02040503050406030204" pitchFamily="18" charset="0"/>
                    <a:cs typeface="Times New Roman" panose="02020603050405020304" pitchFamily="18" charset="0"/>
                  </a:rPr>
                  <a:t>Función de densidad</a:t>
                </a: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d>
                        <m:dPr>
                          <m:begChr m:val="{"/>
                          <m:endChr m:val=""/>
                          <m:ctrlPr>
                            <a:rPr lang="es-CO"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b="0" i="1" smtClean="0">
                                  <a:latin typeface="Cambria Math" panose="02040503050406030204" pitchFamily="18" charset="0"/>
                                </a:rPr>
                                <m:t>  </m:t>
                              </m:r>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m:t>
                                      </m:r>
                                    </m:num>
                                    <m:den>
                                      <m:r>
                                        <m:rPr>
                                          <m:sty m:val="p"/>
                                        </m:rPr>
                                        <a:rPr lang="el-GR" i="1">
                                          <a:latin typeface="Cambria Math" panose="02040503050406030204" pitchFamily="18" charset="0"/>
                                          <a:ea typeface="Cambria Math" panose="02040503050406030204" pitchFamily="18" charset="0"/>
                                        </a:rPr>
                                        <m:t>Γ</m:t>
                                      </m:r>
                                      <m:r>
                                        <a:rPr lang="es-ES" i="1">
                                          <a:latin typeface="Cambria Math" panose="02040503050406030204" pitchFamily="18" charset="0"/>
                                          <a:ea typeface="Cambria Math" panose="02040503050406030204" pitchFamily="18" charset="0"/>
                                        </a:rPr>
                                        <m:t>(</m:t>
                                      </m:r>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Γ</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m:t>
                                      </m:r>
                                    </m:den>
                                  </m:f>
                                  <m:sSup>
                                    <m:sSupPr>
                                      <m:ctrlPr>
                                        <a:rPr lang="es-CO"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−1</m:t>
                                      </m:r>
                                    </m:sup>
                                  </m:sSup>
                                  <m:sSup>
                                    <m:sSupPr>
                                      <m:ctrlPr>
                                        <a:rPr lang="es-CO"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e>
                                    <m:sup>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−1</m:t>
                                      </m:r>
                                    </m:sup>
                                  </m:sSup>
                                  <m:r>
                                    <a:rPr lang="es-ES" b="0" i="1" smtClean="0">
                                      <a:latin typeface="Cambria Math" panose="02040503050406030204" pitchFamily="18" charset="0"/>
                                      <a:ea typeface="Cambria Math" panose="02040503050406030204" pitchFamily="18" charset="0"/>
                                    </a:rPr>
                                    <m:t>     </m:t>
                                  </m:r>
                                </m:e>
                                <m:e>
                                  <m:r>
                                    <a:rPr lang="es-ES" b="0" i="1" smtClean="0">
                                      <a:latin typeface="Cambria Math" panose="02040503050406030204" pitchFamily="18" charset="0"/>
                                    </a:rPr>
                                    <m:t>.</m:t>
                                  </m:r>
                                </m:e>
                              </m:eqArr>
                              <m:r>
                                <a:rPr lang="es-ES" b="0" i="1" smtClean="0">
                                  <a:latin typeface="Cambria Math" panose="02040503050406030204" pitchFamily="18" charset="0"/>
                                </a:rPr>
                                <m:t> 0&lt;</m:t>
                              </m:r>
                              <m:r>
                                <a:rPr lang="es-ES" b="0" i="1" smtClean="0">
                                  <a:latin typeface="Cambria Math" panose="02040503050406030204" pitchFamily="18" charset="0"/>
                                </a:rPr>
                                <m:t>𝑥</m:t>
                              </m:r>
                              <m:r>
                                <a:rPr lang="es-ES" b="0" i="1" smtClean="0">
                                  <a:latin typeface="Cambria Math" panose="02040503050406030204" pitchFamily="18" charset="0"/>
                                </a:rPr>
                                <m:t>&lt;1</m:t>
                              </m:r>
                            </m:e>
                            <m:e>
                              <m:r>
                                <a:rPr lang="es-ES" i="1">
                                  <a:latin typeface="Cambria Math" panose="02040503050406030204" pitchFamily="18" charset="0"/>
                                </a:rPr>
                                <m:t>0         </m:t>
                              </m:r>
                              <m:r>
                                <a:rPr lang="es-ES" i="1">
                                  <a:latin typeface="Cambria Math" panose="02040503050406030204" pitchFamily="18" charset="0"/>
                                </a:rPr>
                                <m:t>𝐸𝑛</m:t>
                              </m:r>
                              <m:r>
                                <a:rPr lang="es-ES" i="1">
                                  <a:latin typeface="Cambria Math" panose="02040503050406030204" pitchFamily="18" charset="0"/>
                                </a:rPr>
                                <m:t> </m:t>
                              </m:r>
                              <m:r>
                                <a:rPr lang="es-ES" i="1">
                                  <a:latin typeface="Cambria Math" panose="02040503050406030204" pitchFamily="18" charset="0"/>
                                </a:rPr>
                                <m:t>𝑐𝑢𝑎𝑙𝑞𝑢𝑖𝑒𝑟</m:t>
                              </m:r>
                              <m:r>
                                <a:rPr lang="es-ES" i="1">
                                  <a:latin typeface="Cambria Math" panose="02040503050406030204" pitchFamily="18" charset="0"/>
                                </a:rPr>
                                <m:t> </m:t>
                              </m:r>
                              <m:r>
                                <a:rPr lang="es-ES" i="1">
                                  <a:latin typeface="Cambria Math" panose="02040503050406030204" pitchFamily="18" charset="0"/>
                                </a:rPr>
                                <m:t>𝑜𝑡𝑟𝑜</m:t>
                              </m:r>
                              <m:r>
                                <a:rPr lang="es-ES" i="1">
                                  <a:latin typeface="Cambria Math" panose="02040503050406030204" pitchFamily="18" charset="0"/>
                                </a:rPr>
                                <m:t> </m:t>
                              </m:r>
                              <m:r>
                                <a:rPr lang="es-ES" i="1">
                                  <a:latin typeface="Cambria Math" panose="02040503050406030204" pitchFamily="18" charset="0"/>
                                </a:rPr>
                                <m:t>𝑐𝑎𝑠𝑜</m:t>
                              </m:r>
                            </m:e>
                          </m:eqArr>
                        </m:e>
                      </m:d>
                    </m:oMath>
                  </m:oMathPara>
                </a14:m>
                <a:endParaRPr lang="es-CO" dirty="0"/>
              </a:p>
            </p:txBody>
          </p:sp>
        </mc:Choice>
        <mc:Fallback xmlns="">
          <p:sp>
            <p:nvSpPr>
              <p:cNvPr id="8" name="CuadroTexto 7">
                <a:extLst>
                  <a:ext uri="{FF2B5EF4-FFF2-40B4-BE49-F238E27FC236}">
                    <a16:creationId xmlns:a16="http://schemas.microsoft.com/office/drawing/2014/main" id="{AFDC9067-9B78-02B6-7553-1386B65D9652}"/>
                  </a:ext>
                </a:extLst>
              </p:cNvPr>
              <p:cNvSpPr txBox="1">
                <a:spLocks noRot="1" noChangeAspect="1" noMove="1" noResize="1" noEditPoints="1" noAdjustHandles="1" noChangeArrowheads="1" noChangeShapeType="1" noTextEdit="1"/>
              </p:cNvSpPr>
              <p:nvPr/>
            </p:nvSpPr>
            <p:spPr>
              <a:xfrm>
                <a:off x="1392311" y="1742515"/>
                <a:ext cx="5724108" cy="1400896"/>
              </a:xfrm>
              <a:prstGeom prst="rect">
                <a:avLst/>
              </a:prstGeom>
              <a:blipFill>
                <a:blip r:embed="rId3"/>
                <a:stretch>
                  <a:fillRect t="-217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22DF0C7-8546-1CE3-F776-BAB6E7887EA5}"/>
                  </a:ext>
                </a:extLst>
              </p:cNvPr>
              <p:cNvSpPr txBox="1"/>
              <p:nvPr/>
            </p:nvSpPr>
            <p:spPr>
              <a:xfrm>
                <a:off x="1342373" y="3137194"/>
                <a:ext cx="4606713" cy="369332"/>
              </a:xfrm>
              <a:prstGeom prst="rect">
                <a:avLst/>
              </a:prstGeom>
              <a:noFill/>
            </p:spPr>
            <p:txBody>
              <a:bodyPr wrap="square">
                <a:spAutoFit/>
              </a:bodyPr>
              <a:lstStyle/>
              <a:p>
                <a:r>
                  <a:rPr lang="es-ES" dirty="0">
                    <a:latin typeface="Arial Narrow" panose="020B0606020202030204" pitchFamily="34" charset="0"/>
                    <a:ea typeface="Cambria" panose="02040503050406030204" pitchFamily="18" charset="0"/>
                    <a:cs typeface="Times New Roman" panose="02020603050405020304" pitchFamily="18" charset="0"/>
                  </a:rPr>
                  <a:t>Se denota por  	</a:t>
                </a:r>
                <a14:m>
                  <m:oMath xmlns:m="http://schemas.openxmlformats.org/officeDocument/2006/math">
                    <m:r>
                      <m:rPr>
                        <m:sty m:val="p"/>
                      </m:rPr>
                      <a:rPr lang="es-ES" b="0" i="0" dirty="0" smtClean="0">
                        <a:latin typeface="Cambria Math" panose="02040503050406030204" pitchFamily="18" charset="0"/>
                        <a:ea typeface="Cambria Math" panose="02040503050406030204" pitchFamily="18" charset="0"/>
                        <a:cs typeface="Times New Roman" panose="02020603050405020304" pitchFamily="18" charset="0"/>
                      </a:rPr>
                      <m:t>X</m:t>
                    </m:r>
                    <m:r>
                      <a:rPr lang="es-ES" i="1" dirty="0" smtClean="0">
                        <a:latin typeface="Cambria Math" panose="02040503050406030204" pitchFamily="18" charset="0"/>
                        <a:ea typeface="Cambria Math" panose="02040503050406030204" pitchFamily="18" charset="0"/>
                        <a:cs typeface="Times New Roman" panose="02020603050405020304" pitchFamily="18" charset="0"/>
                      </a:rPr>
                      <m:t>~</m:t>
                    </m:r>
                    <m:r>
                      <a:rPr lang="es-ES" i="1" dirty="0" smtClean="0">
                        <a:latin typeface="Cambria Math" panose="02040503050406030204" pitchFamily="18" charset="0"/>
                        <a:ea typeface="Cambria Math" panose="02040503050406030204" pitchFamily="18" charset="0"/>
                        <a:cs typeface="Times New Roman" panose="02020603050405020304" pitchFamily="18" charset="0"/>
                      </a:rPr>
                      <m:t>𝛽</m:t>
                    </m:r>
                    <m:r>
                      <a:rPr lang="es-ES"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s-ES" i="1">
                        <a:latin typeface="Cambria Math" panose="02040503050406030204" pitchFamily="18" charset="0"/>
                        <a:ea typeface="Cambria Math" panose="02040503050406030204" pitchFamily="18" charset="0"/>
                      </a:rPr>
                      <m:t>𝛼</m:t>
                    </m:r>
                    <m:r>
                      <a:rPr lang="es-ES"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s-ES" i="1">
                        <a:latin typeface="Cambria Math" panose="02040503050406030204" pitchFamily="18" charset="0"/>
                        <a:ea typeface="Cambria Math" panose="02040503050406030204" pitchFamily="18" charset="0"/>
                      </a:rPr>
                      <m:t>𝛽</m:t>
                    </m:r>
                    <m:r>
                      <a:rPr lang="es-ES"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s-ES" dirty="0">
                    <a:latin typeface="Arial Narrow" panose="020B0606020202030204" pitchFamily="34" charset="0"/>
                    <a:ea typeface="Cambria" panose="02040503050406030204" pitchFamily="18" charset="0"/>
                    <a:cs typeface="Times New Roman" panose="02020603050405020304" pitchFamily="18" charset="0"/>
                  </a:rPr>
                  <a:t> </a:t>
                </a:r>
                <a:endParaRPr lang="es-CO" dirty="0"/>
              </a:p>
            </p:txBody>
          </p:sp>
        </mc:Choice>
        <mc:Fallback xmlns="">
          <p:sp>
            <p:nvSpPr>
              <p:cNvPr id="7" name="CuadroTexto 6">
                <a:extLst>
                  <a:ext uri="{FF2B5EF4-FFF2-40B4-BE49-F238E27FC236}">
                    <a16:creationId xmlns:a16="http://schemas.microsoft.com/office/drawing/2014/main" id="{A22DF0C7-8546-1CE3-F776-BAB6E7887EA5}"/>
                  </a:ext>
                </a:extLst>
              </p:cNvPr>
              <p:cNvSpPr txBox="1">
                <a:spLocks noRot="1" noChangeAspect="1" noMove="1" noResize="1" noEditPoints="1" noAdjustHandles="1" noChangeArrowheads="1" noChangeShapeType="1" noTextEdit="1"/>
              </p:cNvSpPr>
              <p:nvPr/>
            </p:nvSpPr>
            <p:spPr>
              <a:xfrm>
                <a:off x="1342373" y="3137194"/>
                <a:ext cx="4606713" cy="369332"/>
              </a:xfrm>
              <a:prstGeom prst="rect">
                <a:avLst/>
              </a:prstGeom>
              <a:blipFill>
                <a:blip r:embed="rId4"/>
                <a:stretch>
                  <a:fillRect l="-1058" t="-11667" b="-25000"/>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1FD3D2A8-AF5A-7281-A687-BDF23E22621F}"/>
              </a:ext>
            </a:extLst>
          </p:cNvPr>
          <p:cNvPicPr>
            <a:picLocks noChangeAspect="1"/>
          </p:cNvPicPr>
          <p:nvPr/>
        </p:nvPicPr>
        <p:blipFill>
          <a:blip r:embed="rId5"/>
          <a:stretch>
            <a:fillRect/>
          </a:stretch>
        </p:blipFill>
        <p:spPr>
          <a:xfrm>
            <a:off x="2142450" y="4099377"/>
            <a:ext cx="3771900" cy="733425"/>
          </a:xfrm>
          <a:prstGeom prst="rect">
            <a:avLst/>
          </a:prstGeom>
        </p:spPr>
      </p:pic>
    </p:spTree>
    <p:extLst>
      <p:ext uri="{BB962C8B-B14F-4D97-AF65-F5344CB8AC3E}">
        <p14:creationId xmlns:p14="http://schemas.microsoft.com/office/powerpoint/2010/main" val="187975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648AE4-4022-CD26-47BE-E06A539DEC34}"/>
              </a:ext>
            </a:extLst>
          </p:cNvPr>
          <p:cNvPicPr>
            <a:picLocks noChangeAspect="1"/>
          </p:cNvPicPr>
          <p:nvPr/>
        </p:nvPicPr>
        <p:blipFill>
          <a:blip r:embed="rId2"/>
          <a:stretch>
            <a:fillRect/>
          </a:stretch>
        </p:blipFill>
        <p:spPr>
          <a:xfrm>
            <a:off x="1816220" y="523875"/>
            <a:ext cx="4060706" cy="4397510"/>
          </a:xfrm>
          <a:prstGeom prst="rect">
            <a:avLst/>
          </a:prstGeom>
        </p:spPr>
      </p:pic>
      <p:sp>
        <p:nvSpPr>
          <p:cNvPr id="4" name="Rectángulo 3">
            <a:extLst>
              <a:ext uri="{FF2B5EF4-FFF2-40B4-BE49-F238E27FC236}">
                <a16:creationId xmlns:a16="http://schemas.microsoft.com/office/drawing/2014/main" id="{8D5AFE6F-1E1C-543A-9D3D-F4AEDB89B302}"/>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GRÁFICAS DISTRIBUCIÓN BETA</a:t>
            </a:r>
            <a:endParaRPr lang="es-CO" sz="3600" dirty="0">
              <a:solidFill>
                <a:schemeClr val="tx1"/>
              </a:solidFill>
              <a:latin typeface="Tw Cen MT Condensed" panose="020B0606020104020203" pitchFamily="34" charset="0"/>
            </a:endParaRPr>
          </a:p>
        </p:txBody>
      </p:sp>
    </p:spTree>
    <p:extLst>
      <p:ext uri="{BB962C8B-B14F-4D97-AF65-F5344CB8AC3E}">
        <p14:creationId xmlns:p14="http://schemas.microsoft.com/office/powerpoint/2010/main" val="1597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4EC13A-025C-D45A-D426-583AA6EE0C12}"/>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DISTRIBUCIÓN WEIBULL</a:t>
            </a:r>
            <a:endParaRPr lang="es-CO" sz="3600" dirty="0">
              <a:solidFill>
                <a:schemeClr val="tx1"/>
              </a:solidFill>
              <a:latin typeface="Tw Cen MT Condensed" panose="020B0606020104020203" pitchFamily="34" charset="0"/>
            </a:endParaRPr>
          </a:p>
        </p:txBody>
      </p:sp>
      <p:sp>
        <p:nvSpPr>
          <p:cNvPr id="11" name="CuadroTexto 10">
            <a:extLst>
              <a:ext uri="{FF2B5EF4-FFF2-40B4-BE49-F238E27FC236}">
                <a16:creationId xmlns:a16="http://schemas.microsoft.com/office/drawing/2014/main" id="{BB8FC949-AA55-A360-E25D-DA47BBC07FB8}"/>
              </a:ext>
            </a:extLst>
          </p:cNvPr>
          <p:cNvSpPr txBox="1"/>
          <p:nvPr/>
        </p:nvSpPr>
        <p:spPr>
          <a:xfrm>
            <a:off x="295276" y="1029320"/>
            <a:ext cx="3267074" cy="3416320"/>
          </a:xfrm>
          <a:prstGeom prst="rect">
            <a:avLst/>
          </a:prstGeom>
          <a:noFill/>
          <a:ln w="19050">
            <a:solidFill>
              <a:schemeClr val="accent3">
                <a:lumMod val="50000"/>
              </a:schemeClr>
            </a:solidFill>
          </a:ln>
        </p:spPr>
        <p:txBody>
          <a:bodyPr wrap="square">
            <a:spAutoFit/>
          </a:bodyPr>
          <a:lstStyle/>
          <a:p>
            <a:pPr algn="just"/>
            <a:r>
              <a:rPr lang="es-ES" sz="2400" dirty="0">
                <a:latin typeface="Arial Narrow" panose="020B0606020202030204" pitchFamily="34" charset="0"/>
                <a:ea typeface="Cambria" panose="02040503050406030204" pitchFamily="18" charset="0"/>
                <a:cs typeface="Times New Roman" panose="02020603050405020304" pitchFamily="18" charset="0"/>
              </a:rPr>
              <a:t>Esta distribución modela el esfuerzo al que se someten los materiales.</a:t>
            </a:r>
          </a:p>
          <a:p>
            <a:pPr algn="just"/>
            <a:r>
              <a:rPr lang="es-ES" sz="2400" dirty="0">
                <a:latin typeface="Arial Narrow" panose="020B0606020202030204" pitchFamily="34" charset="0"/>
                <a:ea typeface="Cambria" panose="02040503050406030204" pitchFamily="18" charset="0"/>
                <a:cs typeface="Times New Roman" panose="02020603050405020304" pitchFamily="18" charset="0"/>
              </a:rPr>
              <a:t>Posteriormente esta distribución se ha usado como modelo para tiempo de fallo para una amplia variedad de componentes mecánicos y eléctricos.</a:t>
            </a:r>
          </a:p>
        </p:txBody>
      </p:sp>
      <p:sp>
        <p:nvSpPr>
          <p:cNvPr id="12" name="CuadroTexto 11">
            <a:extLst>
              <a:ext uri="{FF2B5EF4-FFF2-40B4-BE49-F238E27FC236}">
                <a16:creationId xmlns:a16="http://schemas.microsoft.com/office/drawing/2014/main" id="{903A76C6-72DF-B0E2-42E1-306214AE412E}"/>
              </a:ext>
            </a:extLst>
          </p:cNvPr>
          <p:cNvSpPr txBox="1"/>
          <p:nvPr/>
        </p:nvSpPr>
        <p:spPr>
          <a:xfrm>
            <a:off x="3182440" y="844654"/>
            <a:ext cx="4600574" cy="369332"/>
          </a:xfrm>
          <a:prstGeom prst="rect">
            <a:avLst/>
          </a:prstGeom>
          <a:noFill/>
        </p:spPr>
        <p:txBody>
          <a:bodyPr wrap="square">
            <a:spAutoFit/>
          </a:bodyPr>
          <a:lstStyle/>
          <a:p>
            <a:pPr algn="ctr"/>
            <a:r>
              <a:rPr lang="es-ES" b="1" dirty="0">
                <a:latin typeface="Arial Narrow" panose="020B0606020202030204" pitchFamily="34" charset="0"/>
                <a:ea typeface="Cambria" panose="02040503050406030204" pitchFamily="18" charset="0"/>
                <a:cs typeface="Times New Roman" panose="02020603050405020304" pitchFamily="18" charset="0"/>
              </a:rPr>
              <a:t>Función de densidad</a:t>
            </a:r>
          </a:p>
        </p:txBody>
      </p:sp>
      <p:sp>
        <p:nvSpPr>
          <p:cNvPr id="14" name="CuadroTexto 13">
            <a:extLst>
              <a:ext uri="{FF2B5EF4-FFF2-40B4-BE49-F238E27FC236}">
                <a16:creationId xmlns:a16="http://schemas.microsoft.com/office/drawing/2014/main" id="{7F5F0606-D907-AE35-4F38-55585A10F71F}"/>
              </a:ext>
            </a:extLst>
          </p:cNvPr>
          <p:cNvSpPr txBox="1"/>
          <p:nvPr/>
        </p:nvSpPr>
        <p:spPr>
          <a:xfrm>
            <a:off x="3463427" y="2770373"/>
            <a:ext cx="4600574" cy="369332"/>
          </a:xfrm>
          <a:prstGeom prst="rect">
            <a:avLst/>
          </a:prstGeom>
          <a:noFill/>
        </p:spPr>
        <p:txBody>
          <a:bodyPr wrap="square">
            <a:spAutoFit/>
          </a:bodyPr>
          <a:lstStyle/>
          <a:p>
            <a:pPr algn="ctr"/>
            <a:r>
              <a:rPr lang="es-ES" b="1" dirty="0">
                <a:latin typeface="Arial Narrow" panose="020B0606020202030204" pitchFamily="34" charset="0"/>
                <a:ea typeface="Cambria" panose="02040503050406030204" pitchFamily="18" charset="0"/>
                <a:cs typeface="Times New Roman" panose="02020603050405020304" pitchFamily="18" charset="0"/>
              </a:rPr>
              <a:t>Función de distribución acumulativa</a:t>
            </a:r>
          </a:p>
        </p:txBody>
      </p:sp>
      <p:pic>
        <p:nvPicPr>
          <p:cNvPr id="5" name="Imagen 4">
            <a:extLst>
              <a:ext uri="{FF2B5EF4-FFF2-40B4-BE49-F238E27FC236}">
                <a16:creationId xmlns:a16="http://schemas.microsoft.com/office/drawing/2014/main" id="{F4878AF5-C6E5-1EA2-28FA-96926C91617D}"/>
              </a:ext>
            </a:extLst>
          </p:cNvPr>
          <p:cNvPicPr>
            <a:picLocks noChangeAspect="1"/>
          </p:cNvPicPr>
          <p:nvPr/>
        </p:nvPicPr>
        <p:blipFill>
          <a:blip r:embed="rId2"/>
          <a:stretch>
            <a:fillRect/>
          </a:stretch>
        </p:blipFill>
        <p:spPr>
          <a:xfrm>
            <a:off x="3806326" y="1419278"/>
            <a:ext cx="3914775" cy="895350"/>
          </a:xfrm>
          <a:prstGeom prst="rect">
            <a:avLst/>
          </a:prstGeom>
        </p:spPr>
      </p:pic>
      <p:pic>
        <p:nvPicPr>
          <p:cNvPr id="10" name="Imagen 9">
            <a:extLst>
              <a:ext uri="{FF2B5EF4-FFF2-40B4-BE49-F238E27FC236}">
                <a16:creationId xmlns:a16="http://schemas.microsoft.com/office/drawing/2014/main" id="{019764C2-B5A3-DAA1-D2D6-2C85AB35BBE8}"/>
              </a:ext>
            </a:extLst>
          </p:cNvPr>
          <p:cNvPicPr>
            <a:picLocks noChangeAspect="1"/>
          </p:cNvPicPr>
          <p:nvPr/>
        </p:nvPicPr>
        <p:blipFill>
          <a:blip r:embed="rId3"/>
          <a:stretch>
            <a:fillRect/>
          </a:stretch>
        </p:blipFill>
        <p:spPr>
          <a:xfrm>
            <a:off x="4312778" y="3174016"/>
            <a:ext cx="3000794" cy="495369"/>
          </a:xfrm>
          <a:prstGeom prst="rect">
            <a:avLst/>
          </a:prstGeom>
        </p:spPr>
      </p:pic>
      <p:pic>
        <p:nvPicPr>
          <p:cNvPr id="15" name="Imagen 14">
            <a:extLst>
              <a:ext uri="{FF2B5EF4-FFF2-40B4-BE49-F238E27FC236}">
                <a16:creationId xmlns:a16="http://schemas.microsoft.com/office/drawing/2014/main" id="{49AA685A-3FD3-C34B-E6B2-06B7C610A5DE}"/>
              </a:ext>
            </a:extLst>
          </p:cNvPr>
          <p:cNvPicPr>
            <a:picLocks noChangeAspect="1"/>
          </p:cNvPicPr>
          <p:nvPr/>
        </p:nvPicPr>
        <p:blipFill>
          <a:blip r:embed="rId4"/>
          <a:stretch>
            <a:fillRect/>
          </a:stretch>
        </p:blipFill>
        <p:spPr>
          <a:xfrm>
            <a:off x="4312778" y="4146446"/>
            <a:ext cx="1676400" cy="304800"/>
          </a:xfrm>
          <a:prstGeom prst="rect">
            <a:avLst/>
          </a:prstGeom>
        </p:spPr>
      </p:pic>
    </p:spTree>
    <p:extLst>
      <p:ext uri="{BB962C8B-B14F-4D97-AF65-F5344CB8AC3E}">
        <p14:creationId xmlns:p14="http://schemas.microsoft.com/office/powerpoint/2010/main" val="194589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5143BF9-3C7E-0938-3742-155B91183CA9}"/>
              </a:ext>
            </a:extLst>
          </p:cNvPr>
          <p:cNvSpPr txBox="1"/>
          <p:nvPr/>
        </p:nvSpPr>
        <p:spPr>
          <a:xfrm>
            <a:off x="644400" y="846949"/>
            <a:ext cx="6303600" cy="933064"/>
          </a:xfrm>
          <a:prstGeom prst="rect">
            <a:avLst/>
          </a:prstGeom>
          <a:noFill/>
        </p:spPr>
        <p:txBody>
          <a:bodyPr wrap="square">
            <a:spAutoFit/>
          </a:bodyPr>
          <a:lstStyle/>
          <a:p>
            <a:r>
              <a:rPr lang="es-ES" dirty="0"/>
              <a:t>El tiempo de vida X, en horas, de un artículo en el taller mecánico tiene una distribución de Weibull con α = 0.01 y β = 2. ¿Cuál es la probabilidad de que falle antes de 8 horas de uso?</a:t>
            </a:r>
            <a:endParaRPr lang="es-CO" dirty="0"/>
          </a:p>
        </p:txBody>
      </p:sp>
      <p:pic>
        <p:nvPicPr>
          <p:cNvPr id="5" name="Imagen 4">
            <a:extLst>
              <a:ext uri="{FF2B5EF4-FFF2-40B4-BE49-F238E27FC236}">
                <a16:creationId xmlns:a16="http://schemas.microsoft.com/office/drawing/2014/main" id="{800ED9D5-75DE-6129-BE95-B8861A893C0C}"/>
              </a:ext>
            </a:extLst>
          </p:cNvPr>
          <p:cNvPicPr>
            <a:picLocks noChangeAspect="1"/>
          </p:cNvPicPr>
          <p:nvPr/>
        </p:nvPicPr>
        <p:blipFill>
          <a:blip r:embed="rId2"/>
          <a:stretch>
            <a:fillRect/>
          </a:stretch>
        </p:blipFill>
        <p:spPr>
          <a:xfrm>
            <a:off x="1128187" y="2111475"/>
            <a:ext cx="3705225" cy="333375"/>
          </a:xfrm>
          <a:prstGeom prst="rect">
            <a:avLst/>
          </a:prstGeom>
        </p:spPr>
      </p:pic>
      <p:pic>
        <p:nvPicPr>
          <p:cNvPr id="7" name="Imagen 6">
            <a:extLst>
              <a:ext uri="{FF2B5EF4-FFF2-40B4-BE49-F238E27FC236}">
                <a16:creationId xmlns:a16="http://schemas.microsoft.com/office/drawing/2014/main" id="{45A5DBF7-402B-AF99-7F5D-F95BD2846EFD}"/>
              </a:ext>
            </a:extLst>
          </p:cNvPr>
          <p:cNvPicPr>
            <a:picLocks noChangeAspect="1"/>
          </p:cNvPicPr>
          <p:nvPr/>
        </p:nvPicPr>
        <p:blipFill>
          <a:blip r:embed="rId3"/>
          <a:stretch>
            <a:fillRect/>
          </a:stretch>
        </p:blipFill>
        <p:spPr>
          <a:xfrm>
            <a:off x="4946287" y="2040037"/>
            <a:ext cx="1800225" cy="476250"/>
          </a:xfrm>
          <a:prstGeom prst="rect">
            <a:avLst/>
          </a:prstGeom>
        </p:spPr>
      </p:pic>
      <p:sp>
        <p:nvSpPr>
          <p:cNvPr id="8" name="Rectángulo 7">
            <a:extLst>
              <a:ext uri="{FF2B5EF4-FFF2-40B4-BE49-F238E27FC236}">
                <a16:creationId xmlns:a16="http://schemas.microsoft.com/office/drawing/2014/main" id="{B3150FD6-F5D6-3719-6CD9-64516C802737}"/>
              </a:ext>
            </a:extLst>
          </p:cNvPr>
          <p:cNvSpPr/>
          <p:nvPr/>
        </p:nvSpPr>
        <p:spPr>
          <a:xfrm>
            <a:off x="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Ejemplo: DISTRIBUCIÓN WEIBULL</a:t>
            </a:r>
            <a:endParaRPr lang="es-CO" sz="3600" dirty="0">
              <a:solidFill>
                <a:schemeClr val="tx1"/>
              </a:solidFill>
              <a:latin typeface="Tw Cen MT Condensed" panose="020B0606020104020203" pitchFamily="34" charset="0"/>
            </a:endParaRPr>
          </a:p>
        </p:txBody>
      </p:sp>
    </p:spTree>
    <p:extLst>
      <p:ext uri="{BB962C8B-B14F-4D97-AF65-F5344CB8AC3E}">
        <p14:creationId xmlns:p14="http://schemas.microsoft.com/office/powerpoint/2010/main" val="421566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221A6C1-0650-341E-54F4-97FAC403FD3F}"/>
              </a:ext>
            </a:extLst>
          </p:cNvPr>
          <p:cNvSpPr/>
          <p:nvPr/>
        </p:nvSpPr>
        <p:spPr>
          <a:xfrm>
            <a:off x="-7200" y="0"/>
            <a:ext cx="8071201" cy="432000"/>
          </a:xfrm>
          <a:prstGeom prst="rect">
            <a:avLst/>
          </a:prstGeom>
          <a:solidFill>
            <a:schemeClr val="accent5">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latin typeface="Tw Cen MT Condensed" panose="020B0606020104020203" pitchFamily="34" charset="0"/>
              </a:rPr>
              <a:t>DISTRIBUCIÓN T- </a:t>
            </a:r>
            <a:r>
              <a:rPr lang="es-ES" sz="3600" dirty="0" err="1">
                <a:solidFill>
                  <a:schemeClr val="tx1"/>
                </a:solidFill>
                <a:latin typeface="Tw Cen MT Condensed" panose="020B0606020104020203" pitchFamily="34" charset="0"/>
              </a:rPr>
              <a:t>Student</a:t>
            </a:r>
            <a:endParaRPr lang="es-CO" sz="3600" dirty="0">
              <a:solidFill>
                <a:schemeClr val="tx1"/>
              </a:solidFill>
              <a:latin typeface="Tw Cen MT Condensed" panose="020B0606020104020203" pitchFamily="34" charset="0"/>
            </a:endParaRPr>
          </a:p>
        </p:txBody>
      </p:sp>
      <p:sp>
        <p:nvSpPr>
          <p:cNvPr id="4" name="CuadroTexto 3">
            <a:extLst>
              <a:ext uri="{FF2B5EF4-FFF2-40B4-BE49-F238E27FC236}">
                <a16:creationId xmlns:a16="http://schemas.microsoft.com/office/drawing/2014/main" id="{5FE8E3F2-1DA4-23DD-7A9B-9B1724827257}"/>
              </a:ext>
            </a:extLst>
          </p:cNvPr>
          <p:cNvSpPr txBox="1"/>
          <p:nvPr/>
        </p:nvSpPr>
        <p:spPr>
          <a:xfrm>
            <a:off x="266025" y="537299"/>
            <a:ext cx="7524750" cy="923330"/>
          </a:xfrm>
          <a:prstGeom prst="rect">
            <a:avLst/>
          </a:prstGeom>
          <a:noFill/>
        </p:spPr>
        <p:txBody>
          <a:bodyPr wrap="square">
            <a:spAutoFit/>
          </a:bodyPr>
          <a:lstStyle/>
          <a:p>
            <a:pPr marL="285750" indent="-285750" algn="just">
              <a:buFont typeface="Arial" panose="020B0604020202020204" pitchFamily="34" charset="0"/>
              <a:buChar char="•"/>
            </a:pPr>
            <a:r>
              <a:rPr lang="es-ES" dirty="0"/>
              <a:t>Es una distribución de probabilidad que estima el valor de la media de una </a:t>
            </a:r>
            <a:r>
              <a:rPr lang="es-ES" b="1" dirty="0"/>
              <a:t>muestra pequeña </a:t>
            </a:r>
            <a:r>
              <a:rPr lang="es-ES" dirty="0"/>
              <a:t>extraída de una población que sigue una distribución normal y de la cual </a:t>
            </a:r>
            <a:r>
              <a:rPr lang="es-ES" b="1" dirty="0"/>
              <a:t>no conocemos su desviación típica</a:t>
            </a:r>
            <a:r>
              <a:rPr lang="es-ES" dirty="0"/>
              <a:t>.</a:t>
            </a:r>
            <a:endParaRPr lang="es-CO" b="1" dirty="0"/>
          </a:p>
        </p:txBody>
      </p:sp>
      <p:sp>
        <p:nvSpPr>
          <p:cNvPr id="6" name="CuadroTexto 5">
            <a:extLst>
              <a:ext uri="{FF2B5EF4-FFF2-40B4-BE49-F238E27FC236}">
                <a16:creationId xmlns:a16="http://schemas.microsoft.com/office/drawing/2014/main" id="{301B199F-9CE4-D7CD-94C9-B8F7C23B3824}"/>
              </a:ext>
            </a:extLst>
          </p:cNvPr>
          <p:cNvSpPr txBox="1"/>
          <p:nvPr/>
        </p:nvSpPr>
        <p:spPr>
          <a:xfrm>
            <a:off x="266025" y="1591472"/>
            <a:ext cx="7524750" cy="646331"/>
          </a:xfrm>
          <a:prstGeom prst="rect">
            <a:avLst/>
          </a:prstGeom>
          <a:noFill/>
        </p:spPr>
        <p:txBody>
          <a:bodyPr wrap="square">
            <a:spAutoFit/>
          </a:bodyPr>
          <a:lstStyle>
            <a:defPPr>
              <a:defRPr lang="es-ES"/>
            </a:defPPr>
            <a:lvl1pPr algn="just"/>
          </a:lstStyle>
          <a:p>
            <a:pPr marL="285750" indent="-285750">
              <a:buFont typeface="Arial" panose="020B0604020202020204" pitchFamily="34" charset="0"/>
              <a:buChar char="•"/>
            </a:pPr>
            <a:r>
              <a:rPr lang="es-ES" dirty="0"/>
              <a:t>A diferencia de la distribución normal que depende de la media y la varianza, la distribución t solo depende de los grados de libertad</a:t>
            </a:r>
            <a:endParaRPr lang="es-CO"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D30BAD8-252E-63CB-43FE-300486195797}"/>
                  </a:ext>
                </a:extLst>
              </p:cNvPr>
              <p:cNvSpPr txBox="1"/>
              <p:nvPr/>
            </p:nvSpPr>
            <p:spPr>
              <a:xfrm>
                <a:off x="266025" y="3381911"/>
                <a:ext cx="3762375" cy="1200329"/>
              </a:xfrm>
              <a:prstGeom prst="rect">
                <a:avLst/>
              </a:prstGeom>
              <a:noFill/>
            </p:spPr>
            <p:txBody>
              <a:bodyPr wrap="square">
                <a:spAutoFit/>
              </a:bodyPr>
              <a:lstStyle/>
              <a:p>
                <a:pPr marL="285750" indent="-285750" algn="just">
                  <a:buFont typeface="Arial" panose="020B0604020202020204" pitchFamily="34" charset="0"/>
                  <a:buChar char="•"/>
                </a:pPr>
                <a:r>
                  <a:rPr lang="es-ES" dirty="0"/>
                  <a:t>Es más variable que </a:t>
                </a:r>
                <a14:m>
                  <m:oMath xmlns:m="http://schemas.openxmlformats.org/officeDocument/2006/math">
                    <m:r>
                      <a:rPr lang="es-ES" i="1" dirty="0" smtClean="0">
                        <a:latin typeface="Cambria Math" panose="02040503050406030204" pitchFamily="18" charset="0"/>
                      </a:rPr>
                      <m:t>𝑧</m:t>
                    </m:r>
                  </m:oMath>
                </a14:m>
                <a:r>
                  <a:rPr lang="es-ES" dirty="0"/>
                  <a:t>, con “colas más pesadas”; esto es, la curva </a:t>
                </a:r>
                <a14:m>
                  <m:oMath xmlns:m="http://schemas.openxmlformats.org/officeDocument/2006/math">
                    <m:r>
                      <a:rPr lang="es-ES" i="1" dirty="0" smtClean="0">
                        <a:latin typeface="Cambria Math" panose="02040503050406030204" pitchFamily="18" charset="0"/>
                      </a:rPr>
                      <m:t>𝑡</m:t>
                    </m:r>
                  </m:oMath>
                </a14:m>
                <a:r>
                  <a:rPr lang="es-ES" dirty="0"/>
                  <a:t> no aproxima al eje horizontal con la misma rapidez que </a:t>
                </a:r>
                <a14:m>
                  <m:oMath xmlns:m="http://schemas.openxmlformats.org/officeDocument/2006/math">
                    <m:r>
                      <a:rPr lang="es-ES" i="1" dirty="0" smtClean="0">
                        <a:latin typeface="Cambria Math" panose="02040503050406030204" pitchFamily="18" charset="0"/>
                      </a:rPr>
                      <m:t>𝑧</m:t>
                    </m:r>
                  </m:oMath>
                </a14:m>
                <a:endParaRPr lang="es-CO" dirty="0"/>
              </a:p>
            </p:txBody>
          </p:sp>
        </mc:Choice>
        <mc:Fallback xmlns="">
          <p:sp>
            <p:nvSpPr>
              <p:cNvPr id="10" name="CuadroTexto 9">
                <a:extLst>
                  <a:ext uri="{FF2B5EF4-FFF2-40B4-BE49-F238E27FC236}">
                    <a16:creationId xmlns:a16="http://schemas.microsoft.com/office/drawing/2014/main" id="{7D30BAD8-252E-63CB-43FE-300486195797}"/>
                  </a:ext>
                </a:extLst>
              </p:cNvPr>
              <p:cNvSpPr txBox="1">
                <a:spLocks noRot="1" noChangeAspect="1" noMove="1" noResize="1" noEditPoints="1" noAdjustHandles="1" noChangeArrowheads="1" noChangeShapeType="1" noTextEdit="1"/>
              </p:cNvSpPr>
              <p:nvPr/>
            </p:nvSpPr>
            <p:spPr>
              <a:xfrm>
                <a:off x="266025" y="3381911"/>
                <a:ext cx="3762375" cy="1200329"/>
              </a:xfrm>
              <a:prstGeom prst="rect">
                <a:avLst/>
              </a:prstGeom>
              <a:blipFill>
                <a:blip r:embed="rId2"/>
                <a:stretch>
                  <a:fillRect l="-1135" t="-3046" r="-1297" b="-710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DC5E24D4-F2F4-2784-96BE-A1D074E1D120}"/>
                  </a:ext>
                </a:extLst>
              </p:cNvPr>
              <p:cNvSpPr txBox="1"/>
              <p:nvPr/>
            </p:nvSpPr>
            <p:spPr>
              <a:xfrm>
                <a:off x="266025" y="2348192"/>
                <a:ext cx="7524750" cy="923330"/>
              </a:xfrm>
              <a:prstGeom prst="rect">
                <a:avLst/>
              </a:prstGeom>
              <a:noFill/>
            </p:spPr>
            <p:txBody>
              <a:bodyPr wrap="square">
                <a:spAutoFit/>
              </a:bodyPr>
              <a:lstStyle/>
              <a:p>
                <a:pPr marL="285750" indent="-285750" algn="just">
                  <a:buFont typeface="Arial" panose="020B0604020202020204" pitchFamily="34" charset="0"/>
                  <a:buChar char="•"/>
                </a:pPr>
                <a:r>
                  <a:rPr lang="es-ES" dirty="0"/>
                  <a:t>La forma de la distribución </a:t>
                </a:r>
                <a14:m>
                  <m:oMath xmlns:m="http://schemas.openxmlformats.org/officeDocument/2006/math">
                    <m:r>
                      <a:rPr lang="es-ES" i="1" dirty="0" smtClean="0">
                        <a:latin typeface="Cambria Math" panose="02040503050406030204" pitchFamily="18" charset="0"/>
                      </a:rPr>
                      <m:t>𝑡</m:t>
                    </m:r>
                  </m:oMath>
                </a14:m>
                <a:r>
                  <a:rPr lang="es-ES" dirty="0"/>
                  <a:t> depende del tamaño muestral </a:t>
                </a:r>
                <a14:m>
                  <m:oMath xmlns:m="http://schemas.openxmlformats.org/officeDocument/2006/math">
                    <m:r>
                      <a:rPr lang="es-ES" i="1" dirty="0" smtClean="0">
                        <a:latin typeface="Cambria Math" panose="02040503050406030204" pitchFamily="18" charset="0"/>
                      </a:rPr>
                      <m:t>𝑛</m:t>
                    </m:r>
                  </m:oMath>
                </a14:m>
                <a:r>
                  <a:rPr lang="es-ES" dirty="0"/>
                  <a:t>. A medida que </a:t>
                </a:r>
                <a14:m>
                  <m:oMath xmlns:m="http://schemas.openxmlformats.org/officeDocument/2006/math">
                    <m:r>
                      <a:rPr lang="es-ES" i="1" dirty="0" smtClean="0">
                        <a:latin typeface="Cambria Math" panose="02040503050406030204" pitchFamily="18" charset="0"/>
                      </a:rPr>
                      <m:t>𝑛</m:t>
                    </m:r>
                  </m:oMath>
                </a14:m>
                <a:r>
                  <a:rPr lang="es-ES" dirty="0"/>
                  <a:t> aumenta, la variabilidad de </a:t>
                </a:r>
                <a14:m>
                  <m:oMath xmlns:m="http://schemas.openxmlformats.org/officeDocument/2006/math">
                    <m:r>
                      <a:rPr lang="es-ES" i="1" dirty="0" smtClean="0">
                        <a:latin typeface="Cambria Math" panose="02040503050406030204" pitchFamily="18" charset="0"/>
                      </a:rPr>
                      <m:t>𝑡</m:t>
                    </m:r>
                    <m:r>
                      <a:rPr lang="es-ES" i="1" dirty="0" smtClean="0">
                        <a:latin typeface="Cambria Math" panose="02040503050406030204" pitchFamily="18" charset="0"/>
                      </a:rPr>
                      <m:t> </m:t>
                    </m:r>
                  </m:oMath>
                </a14:m>
                <a:r>
                  <a:rPr lang="es-ES" dirty="0"/>
                  <a:t>disminuye porque la estimación </a:t>
                </a:r>
                <a14:m>
                  <m:oMath xmlns:m="http://schemas.openxmlformats.org/officeDocument/2006/math">
                    <m:r>
                      <a:rPr lang="es-ES" i="1" dirty="0" smtClean="0">
                        <a:latin typeface="Cambria Math" panose="02040503050406030204" pitchFamily="18" charset="0"/>
                      </a:rPr>
                      <m:t>𝑠</m:t>
                    </m:r>
                  </m:oMath>
                </a14:m>
                <a:r>
                  <a:rPr lang="es-ES" dirty="0"/>
                  <a:t> de </a:t>
                </a:r>
                <a14:m>
                  <m:oMath xmlns:m="http://schemas.openxmlformats.org/officeDocument/2006/math">
                    <m:r>
                      <a:rPr lang="es-ES" i="1" dirty="0" smtClean="0">
                        <a:latin typeface="Cambria Math" panose="02040503050406030204" pitchFamily="18" charset="0"/>
                      </a:rPr>
                      <m:t>𝑠</m:t>
                    </m:r>
                  </m:oMath>
                </a14:m>
                <a:r>
                  <a:rPr lang="es-ES" dirty="0"/>
                  <a:t> está basada en más y más información.</a:t>
                </a:r>
                <a:endParaRPr lang="es-CO" dirty="0"/>
              </a:p>
            </p:txBody>
          </p:sp>
        </mc:Choice>
        <mc:Fallback xmlns="">
          <p:sp>
            <p:nvSpPr>
              <p:cNvPr id="12" name="CuadroTexto 11">
                <a:extLst>
                  <a:ext uri="{FF2B5EF4-FFF2-40B4-BE49-F238E27FC236}">
                    <a16:creationId xmlns:a16="http://schemas.microsoft.com/office/drawing/2014/main" id="{DC5E24D4-F2F4-2784-96BE-A1D074E1D120}"/>
                  </a:ext>
                </a:extLst>
              </p:cNvPr>
              <p:cNvSpPr txBox="1">
                <a:spLocks noRot="1" noChangeAspect="1" noMove="1" noResize="1" noEditPoints="1" noAdjustHandles="1" noChangeArrowheads="1" noChangeShapeType="1" noTextEdit="1"/>
              </p:cNvSpPr>
              <p:nvPr/>
            </p:nvSpPr>
            <p:spPr>
              <a:xfrm>
                <a:off x="266025" y="2348192"/>
                <a:ext cx="7524750" cy="923330"/>
              </a:xfrm>
              <a:prstGeom prst="rect">
                <a:avLst/>
              </a:prstGeom>
              <a:blipFill>
                <a:blip r:embed="rId3"/>
                <a:stretch>
                  <a:fillRect l="-567" t="-3289" r="-648" b="-9211"/>
                </a:stretch>
              </a:blipFill>
            </p:spPr>
            <p:txBody>
              <a:bodyPr/>
              <a:lstStyle/>
              <a:p>
                <a:r>
                  <a:rPr lang="es-CO">
                    <a:noFill/>
                  </a:rPr>
                  <a:t> </a:t>
                </a:r>
              </a:p>
            </p:txBody>
          </p:sp>
        </mc:Fallback>
      </mc:AlternateContent>
      <p:pic>
        <p:nvPicPr>
          <p:cNvPr id="14" name="Imagen 13">
            <a:extLst>
              <a:ext uri="{FF2B5EF4-FFF2-40B4-BE49-F238E27FC236}">
                <a16:creationId xmlns:a16="http://schemas.microsoft.com/office/drawing/2014/main" id="{BBEBA29E-0D17-13F9-EF6A-F9F7AFCBEA72}"/>
              </a:ext>
            </a:extLst>
          </p:cNvPr>
          <p:cNvPicPr>
            <a:picLocks noChangeAspect="1"/>
          </p:cNvPicPr>
          <p:nvPr/>
        </p:nvPicPr>
        <p:blipFill>
          <a:blip r:embed="rId4"/>
          <a:stretch>
            <a:fillRect/>
          </a:stretch>
        </p:blipFill>
        <p:spPr>
          <a:xfrm>
            <a:off x="4028400" y="3453261"/>
            <a:ext cx="3918449" cy="1547364"/>
          </a:xfrm>
          <a:prstGeom prst="rect">
            <a:avLst/>
          </a:prstGeom>
        </p:spPr>
      </p:pic>
    </p:spTree>
    <p:extLst>
      <p:ext uri="{BB962C8B-B14F-4D97-AF65-F5344CB8AC3E}">
        <p14:creationId xmlns:p14="http://schemas.microsoft.com/office/powerpoint/2010/main" val="19275188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1003</Words>
  <Application>Microsoft Office PowerPoint</Application>
  <PresentationFormat>Presentación en pantalla (16:9)</PresentationFormat>
  <Paragraphs>80</Paragraphs>
  <Slides>15</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-apple-system</vt:lpstr>
      <vt:lpstr>Arial</vt:lpstr>
      <vt:lpstr>Arial Narrow</vt:lpstr>
      <vt:lpstr>Calibri</vt:lpstr>
      <vt:lpstr>Cambria</vt:lpstr>
      <vt:lpstr>Cambria Math</vt:lpstr>
      <vt:lpstr>libre_franklinregular</vt:lpstr>
      <vt:lpstr>Times New Roman</vt:lpstr>
      <vt:lpstr>Tw Cen MT Condensed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FUA-CRAI</cp:lastModifiedBy>
  <cp:revision>42</cp:revision>
  <dcterms:created xsi:type="dcterms:W3CDTF">2018-10-16T22:27:03Z</dcterms:created>
  <dcterms:modified xsi:type="dcterms:W3CDTF">2022-08-29T16:55:22Z</dcterms:modified>
</cp:coreProperties>
</file>