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0" r:id="rId3"/>
    <p:sldId id="524" r:id="rId4"/>
    <p:sldId id="528" r:id="rId5"/>
    <p:sldId id="525" r:id="rId6"/>
    <p:sldId id="527" r:id="rId7"/>
    <p:sldId id="536" r:id="rId8"/>
    <p:sldId id="537" r:id="rId9"/>
    <p:sldId id="539" r:id="rId10"/>
    <p:sldId id="538" r:id="rId11"/>
    <p:sldId id="541" r:id="rId12"/>
    <p:sldId id="542" r:id="rId13"/>
    <p:sldId id="540" r:id="rId14"/>
    <p:sldId id="543" r:id="rId15"/>
    <p:sldId id="544" r:id="rId16"/>
    <p:sldId id="545" r:id="rId17"/>
    <p:sldId id="546" r:id="rId18"/>
    <p:sldId id="547" r:id="rId19"/>
    <p:sldId id="548" r:id="rId20"/>
    <p:sldId id="549" r:id="rId21"/>
    <p:sldId id="497"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E61D2-F5FF-4680-BA8E-1282CDCBA6A8}" type="datetimeFigureOut">
              <a:rPr lang="es-CO" smtClean="0"/>
              <a:t>22/09/2023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D0886-8AF2-4927-B6D3-7666F4534083}" type="slidenum">
              <a:rPr lang="es-CO" smtClean="0"/>
              <a:t>‹Nº›</a:t>
            </a:fld>
            <a:endParaRPr lang="es-CO"/>
          </a:p>
        </p:txBody>
      </p:sp>
    </p:spTree>
    <p:extLst>
      <p:ext uri="{BB962C8B-B14F-4D97-AF65-F5344CB8AC3E}">
        <p14:creationId xmlns:p14="http://schemas.microsoft.com/office/powerpoint/2010/main" val="266792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12D359A-E0F9-45BD-8073-8ABF2D1C9A14}" type="slidenum">
              <a:rPr lang="es-CO" smtClean="0"/>
              <a:t>2</a:t>
            </a:fld>
            <a:endParaRPr lang="es-CO"/>
          </a:p>
        </p:txBody>
      </p:sp>
    </p:spTree>
    <p:extLst>
      <p:ext uri="{BB962C8B-B14F-4D97-AF65-F5344CB8AC3E}">
        <p14:creationId xmlns:p14="http://schemas.microsoft.com/office/powerpoint/2010/main" val="4190864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11</a:t>
            </a:fld>
            <a:endParaRPr lang="es-CO"/>
          </a:p>
        </p:txBody>
      </p:sp>
    </p:spTree>
    <p:extLst>
      <p:ext uri="{BB962C8B-B14F-4D97-AF65-F5344CB8AC3E}">
        <p14:creationId xmlns:p14="http://schemas.microsoft.com/office/powerpoint/2010/main" val="1072964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12</a:t>
            </a:fld>
            <a:endParaRPr lang="es-CO"/>
          </a:p>
        </p:txBody>
      </p:sp>
    </p:spTree>
    <p:extLst>
      <p:ext uri="{BB962C8B-B14F-4D97-AF65-F5344CB8AC3E}">
        <p14:creationId xmlns:p14="http://schemas.microsoft.com/office/powerpoint/2010/main" val="939714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es una disciplina interdisciplinaria que combina conceptos y técnicas de diversas áreas, como estadística, matemáticas, programación, bases de datos y dominios específicos de conocimiento. Su objetivo es obtener conocimientos y tomar decisiones basadas en datos para resolver problemas y aprovechar oportunidades. A continuación, se presentan los fundamentos clave de la ciencia de datos:</a:t>
            </a:r>
          </a:p>
          <a:p>
            <a:pPr>
              <a:buFont typeface="+mj-lt"/>
              <a:buAutoNum type="arabicPeriod"/>
            </a:pPr>
            <a:r>
              <a:rPr lang="es-ES" dirty="0"/>
              <a:t>Recopilación de datos: La ciencia de datos comienza con la recopilación de datos relevantes para el problema que se quiere resolver. Estos datos pueden provenir de diversas fuentes, como bases de datos, archivos, sensores, redes sociales o páginas web.</a:t>
            </a:r>
          </a:p>
          <a:p>
            <a:pPr>
              <a:buFont typeface="+mj-lt"/>
              <a:buAutoNum type="arabicPeriod"/>
            </a:pPr>
            <a:r>
              <a:rPr lang="es-ES" dirty="0"/>
              <a:t>Limpieza de datos: Antes de analizar los datos, es esencial limpiarlos y prepararlos adecuadamente. Esto implica eliminar valores faltantes, eliminar duplicados, corregir errores y asegurar que los datos estén en el formato adecuado para el análisis.</a:t>
            </a:r>
          </a:p>
          <a:p>
            <a:pPr>
              <a:buFont typeface="+mj-lt"/>
              <a:buAutoNum type="arabicPeriod"/>
            </a:pPr>
            <a:r>
              <a:rPr lang="es-ES" dirty="0"/>
              <a:t>Análisis exploratorio de datos: Una vez que los datos están limpios, se realiza un análisis exploratorio para comprender su estructura y patrones. Gráficos y estadísticas descriptivas se utilizan para obtener una visión general de los datos y detectar posibles relaciones o tendencias.</a:t>
            </a:r>
          </a:p>
          <a:p>
            <a:pPr>
              <a:buFont typeface="+mj-lt"/>
              <a:buAutoNum type="arabicPeriod"/>
            </a:pPr>
            <a:r>
              <a:rPr lang="es-ES" dirty="0"/>
              <a:t>Modelado estadístico y aprendizaje automático: En esta etapa, se aplican técnicas de modelado estadístico y aprendizaje automático para extraer conocimientos y patrones ocultos en los datos. Estos modelos pueden ser utilizados para predecir futuros resultados o clasificar nuevas instancias.</a:t>
            </a:r>
          </a:p>
          <a:p>
            <a:pPr>
              <a:buFont typeface="+mj-lt"/>
              <a:buAutoNum type="arabicPeriod"/>
            </a:pPr>
            <a:r>
              <a:rPr lang="es-ES" dirty="0"/>
              <a:t>Evaluación del modelo: Es fundamental evaluar la precisión y el rendimiento del modelo utilizando conjuntos de datos de prueba independientes. Esto ayuda a garantizar que el modelo sea generalizable y útil para futuras predicciones.</a:t>
            </a:r>
          </a:p>
          <a:p>
            <a:pPr>
              <a:buFont typeface="+mj-lt"/>
              <a:buAutoNum type="arabicPeriod"/>
            </a:pPr>
            <a:r>
              <a:rPr lang="es-ES" dirty="0"/>
              <a:t>Visualización de datos: La visualización de datos es una parte esencial de la ciencia de datos, ya que permite comunicar los resultados y hallazgos de manera efectiva a los interesados. Gráficos y tablas se utilizan para presentar la información de manera comprensible.</a:t>
            </a:r>
          </a:p>
          <a:p>
            <a:pPr>
              <a:buFont typeface="+mj-lt"/>
              <a:buAutoNum type="arabicPeriod"/>
            </a:pPr>
            <a:r>
              <a:rPr lang="es-ES" dirty="0"/>
              <a:t>Toma de decisiones informada: Con los conocimientos obtenidos del análisis de datos, se pueden tomar decisiones más informadas y fundamentadas. La ciencia de datos proporciona una base objetiva para resolver problemas y evaluar estrategias.</a:t>
            </a:r>
          </a:p>
          <a:p>
            <a:pPr>
              <a:buFont typeface="+mj-lt"/>
              <a:buAutoNum type="arabicPeriod"/>
            </a:pPr>
            <a:r>
              <a:rPr lang="es-ES" dirty="0"/>
              <a:t>Ética y privacidad: La ciencia de datos debe abordar cuestiones éticas y de privacidad en la recopilación, almacenamiento y uso de datos. Es esencial proteger la privacidad de los individuos y asegurarse de que el análisis de datos se realice de manera responsable y transparente.</a:t>
            </a:r>
          </a:p>
          <a:p>
            <a:pPr>
              <a:buFont typeface="+mj-lt"/>
              <a:buAutoNum type="arabicPeriod"/>
            </a:pPr>
            <a:r>
              <a:rPr lang="es-ES" dirty="0"/>
              <a:t>Continuo aprendizaje: La ciencia de datos es un campo en constante evolución. Los científicos de datos deben estar abiertos a aprender </a:t>
            </a:r>
          </a:p>
          <a:p>
            <a:pPr>
              <a:buFont typeface="+mj-lt"/>
              <a:buAutoNum type="arabicPeriod" startAt="9"/>
            </a:pPr>
            <a:r>
              <a:rPr lang="es-ES" dirty="0"/>
              <a:t>nuevas técnicas y herramientas a medida que surgen avances tecnológicos y metodológicos.</a:t>
            </a:r>
          </a:p>
          <a:p>
            <a:r>
              <a:rPr lang="es-ES" dirty="0"/>
              <a:t>Estos fundamentos son solo una introducción a la ciencia de datos, y la disciplina en sí es mucho más amplia y compleja. Sin embargo, comprendiendo estos conceptos básicos, se puede empezar a abordar problemas y proyectos de ciencia de datos de manera más informada.</a:t>
            </a:r>
          </a:p>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13</a:t>
            </a:fld>
            <a:endParaRPr lang="es-CO"/>
          </a:p>
        </p:txBody>
      </p:sp>
    </p:spTree>
    <p:extLst>
      <p:ext uri="{BB962C8B-B14F-4D97-AF65-F5344CB8AC3E}">
        <p14:creationId xmlns:p14="http://schemas.microsoft.com/office/powerpoint/2010/main" val="1441035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es una disciplina interdisciplinaria que combina conceptos y técnicas de diversas áreas, como estadística, matemáticas, programación, bases de datos y dominios específicos de conocimiento. Su objetivo es obtener conocimientos y tomar decisiones basadas en datos para resolver problemas y aprovechar oportunidades. A continuación, se presentan los fundamentos clave de la ciencia de datos:</a:t>
            </a:r>
          </a:p>
          <a:p>
            <a:pPr>
              <a:buFont typeface="+mj-lt"/>
              <a:buAutoNum type="arabicPeriod"/>
            </a:pPr>
            <a:r>
              <a:rPr lang="es-ES" dirty="0"/>
              <a:t>Recopilación de datos: La ciencia de datos comienza con la recopilación de datos relevantes para el problema que se quiere resolver. Estos datos pueden provenir de diversas fuentes, como bases de datos, archivos, sensores, redes sociales o páginas web.</a:t>
            </a:r>
          </a:p>
          <a:p>
            <a:pPr>
              <a:buFont typeface="+mj-lt"/>
              <a:buAutoNum type="arabicPeriod"/>
            </a:pPr>
            <a:r>
              <a:rPr lang="es-ES" dirty="0"/>
              <a:t>Limpieza de datos: Antes de analizar los datos, es esencial limpiarlos y prepararlos adecuadamente. Esto implica eliminar valores faltantes, eliminar duplicados, corregir errores y asegurar que los datos estén en el formato adecuado para el análisis.</a:t>
            </a:r>
          </a:p>
          <a:p>
            <a:pPr>
              <a:buFont typeface="+mj-lt"/>
              <a:buAutoNum type="arabicPeriod"/>
            </a:pPr>
            <a:r>
              <a:rPr lang="es-ES" dirty="0"/>
              <a:t>Análisis exploratorio de datos: Una vez que los datos están limpios, se realiza un análisis exploratorio para comprender su estructura y patrones. Gráficos y estadísticas descriptivas se utilizan para obtener una visión general de los datos y detectar posibles relaciones o tendencias.</a:t>
            </a:r>
          </a:p>
          <a:p>
            <a:pPr>
              <a:buFont typeface="+mj-lt"/>
              <a:buAutoNum type="arabicPeriod"/>
            </a:pPr>
            <a:r>
              <a:rPr lang="es-ES" dirty="0"/>
              <a:t>Modelado estadístico y aprendizaje automático: En esta etapa, se aplican técnicas de modelado estadístico y aprendizaje automático para extraer conocimientos y patrones ocultos en los datos. Estos modelos pueden ser utilizados para predecir futuros resultados o clasificar nuevas instancias.</a:t>
            </a:r>
          </a:p>
          <a:p>
            <a:pPr>
              <a:buFont typeface="+mj-lt"/>
              <a:buAutoNum type="arabicPeriod"/>
            </a:pPr>
            <a:r>
              <a:rPr lang="es-ES" dirty="0"/>
              <a:t>Evaluación del modelo: Es fundamental evaluar la precisión y el rendimiento del modelo utilizando conjuntos de datos de prueba independientes. Esto ayuda a garantizar que el modelo sea generalizable y útil para futuras predicciones.</a:t>
            </a:r>
          </a:p>
          <a:p>
            <a:pPr>
              <a:buFont typeface="+mj-lt"/>
              <a:buAutoNum type="arabicPeriod"/>
            </a:pPr>
            <a:r>
              <a:rPr lang="es-ES" dirty="0"/>
              <a:t>Visualización de datos: La visualización de datos es una parte esencial de la ciencia de datos, ya que permite comunicar los resultados y hallazgos de manera efectiva a los interesados. Gráficos y tablas se utilizan para presentar la información de manera comprensible.</a:t>
            </a:r>
          </a:p>
          <a:p>
            <a:pPr>
              <a:buFont typeface="+mj-lt"/>
              <a:buAutoNum type="arabicPeriod"/>
            </a:pPr>
            <a:r>
              <a:rPr lang="es-ES" dirty="0"/>
              <a:t>Toma de decisiones informada: Con los conocimientos obtenidos del análisis de datos, se pueden tomar decisiones más informadas y fundamentadas. La ciencia de datos proporciona una base objetiva para resolver problemas y evaluar estrategias.</a:t>
            </a:r>
          </a:p>
          <a:p>
            <a:pPr>
              <a:buFont typeface="+mj-lt"/>
              <a:buAutoNum type="arabicPeriod"/>
            </a:pPr>
            <a:r>
              <a:rPr lang="es-ES" dirty="0"/>
              <a:t>Ética y privacidad: La ciencia de datos debe abordar cuestiones éticas y de privacidad en la recopilación, almacenamiento y uso de datos. Es esencial proteger la privacidad de los individuos y asegurarse de que el análisis de datos se realice de manera responsable y transparente.</a:t>
            </a:r>
          </a:p>
          <a:p>
            <a:pPr>
              <a:buFont typeface="+mj-lt"/>
              <a:buAutoNum type="arabicPeriod"/>
            </a:pPr>
            <a:r>
              <a:rPr lang="es-ES" dirty="0"/>
              <a:t>Continuo aprendizaje: La ciencia de datos es un campo en constante evolución. Los científicos de datos deben estar abiertos a aprender </a:t>
            </a:r>
          </a:p>
          <a:p>
            <a:pPr>
              <a:buFont typeface="+mj-lt"/>
              <a:buAutoNum type="arabicPeriod" startAt="9"/>
            </a:pPr>
            <a:r>
              <a:rPr lang="es-ES" dirty="0"/>
              <a:t>nuevas técnicas y herramientas a medida que surgen avances tecnológicos y metodológicos.</a:t>
            </a:r>
          </a:p>
          <a:p>
            <a:r>
              <a:rPr lang="es-ES" dirty="0"/>
              <a:t>Estos fundamentos son solo una introducción a la ciencia de datos, y la disciplina en sí es mucho más amplia y compleja. Sin embargo, comprendiendo estos conceptos básicos, se puede empezar a abordar problemas y proyectos de ciencia de datos de manera más informada.</a:t>
            </a:r>
          </a:p>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14</a:t>
            </a:fld>
            <a:endParaRPr lang="es-CO"/>
          </a:p>
        </p:txBody>
      </p:sp>
    </p:spTree>
    <p:extLst>
      <p:ext uri="{BB962C8B-B14F-4D97-AF65-F5344CB8AC3E}">
        <p14:creationId xmlns:p14="http://schemas.microsoft.com/office/powerpoint/2010/main" val="1187019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es una disciplina interdisciplinaria que combina conceptos y técnicas de diversas áreas, como estadística, matemáticas, programación, bases de datos y dominios específicos de conocimiento. Su objetivo es obtener conocimientos y tomar decisiones basadas en datos para resolver problemas y aprovechar oportunidades. A continuación, se presentan los fundamentos clave de la ciencia de datos:</a:t>
            </a:r>
          </a:p>
          <a:p>
            <a:pPr>
              <a:buFont typeface="+mj-lt"/>
              <a:buAutoNum type="arabicPeriod"/>
            </a:pPr>
            <a:r>
              <a:rPr lang="es-ES" dirty="0"/>
              <a:t>Recopilación de datos: La ciencia de datos comienza con la recopilación de datos relevantes para el problema que se quiere resolver. Estos datos pueden provenir de diversas fuentes, como bases de datos, archivos, sensores, redes sociales o páginas web.</a:t>
            </a:r>
          </a:p>
          <a:p>
            <a:pPr>
              <a:buFont typeface="+mj-lt"/>
              <a:buAutoNum type="arabicPeriod"/>
            </a:pPr>
            <a:r>
              <a:rPr lang="es-ES" dirty="0"/>
              <a:t>Limpieza de datos: Antes de analizar los datos, es esencial limpiarlos y prepararlos adecuadamente. Esto implica eliminar valores faltantes, eliminar duplicados, corregir errores y asegurar que los datos estén en el formato adecuado para el análisis.</a:t>
            </a:r>
          </a:p>
          <a:p>
            <a:pPr>
              <a:buFont typeface="+mj-lt"/>
              <a:buAutoNum type="arabicPeriod"/>
            </a:pPr>
            <a:r>
              <a:rPr lang="es-ES" dirty="0"/>
              <a:t>Análisis exploratorio de datos: Una vez que los datos están limpios, se realiza un análisis exploratorio para comprender su estructura y patrones. Gráficos y estadísticas descriptivas se utilizan para obtener una visión general de los datos y detectar posibles relaciones o tendencias.</a:t>
            </a:r>
          </a:p>
          <a:p>
            <a:pPr>
              <a:buFont typeface="+mj-lt"/>
              <a:buAutoNum type="arabicPeriod"/>
            </a:pPr>
            <a:r>
              <a:rPr lang="es-ES" dirty="0"/>
              <a:t>Modelado estadístico y aprendizaje automático: En esta etapa, se aplican técnicas de modelado estadístico y aprendizaje automático para extraer conocimientos y patrones ocultos en los datos. Estos modelos pueden ser utilizados para predecir futuros resultados o clasificar nuevas instancias.</a:t>
            </a:r>
          </a:p>
          <a:p>
            <a:pPr>
              <a:buFont typeface="+mj-lt"/>
              <a:buAutoNum type="arabicPeriod"/>
            </a:pPr>
            <a:r>
              <a:rPr lang="es-ES" dirty="0"/>
              <a:t>Evaluación del modelo: Es fundamental evaluar la precisión y el rendimiento del modelo utilizando conjuntos de datos de prueba independientes. Esto ayuda a garantizar que el modelo sea generalizable y útil para futuras predicciones.</a:t>
            </a:r>
          </a:p>
          <a:p>
            <a:pPr>
              <a:buFont typeface="+mj-lt"/>
              <a:buAutoNum type="arabicPeriod"/>
            </a:pPr>
            <a:r>
              <a:rPr lang="es-ES" dirty="0"/>
              <a:t>Visualización de datos: La visualización de datos es una parte esencial de la ciencia de datos, ya que permite comunicar los resultados y hallazgos de manera efectiva a los interesados. Gráficos y tablas se utilizan para presentar la información de manera comprensible.</a:t>
            </a:r>
          </a:p>
          <a:p>
            <a:pPr>
              <a:buFont typeface="+mj-lt"/>
              <a:buAutoNum type="arabicPeriod"/>
            </a:pPr>
            <a:r>
              <a:rPr lang="es-ES" dirty="0"/>
              <a:t>Toma de decisiones informada: Con los conocimientos obtenidos del análisis de datos, se pueden tomar decisiones más informadas y fundamentadas. La ciencia de datos proporciona una base objetiva para resolver problemas y evaluar estrategias.</a:t>
            </a:r>
          </a:p>
          <a:p>
            <a:pPr>
              <a:buFont typeface="+mj-lt"/>
              <a:buAutoNum type="arabicPeriod"/>
            </a:pPr>
            <a:r>
              <a:rPr lang="es-ES" dirty="0"/>
              <a:t>Ética y privacidad: La ciencia de datos debe abordar cuestiones éticas y de privacidad en la recopilación, almacenamiento y uso de datos. Es esencial proteger la privacidad de los individuos y asegurarse de que el análisis de datos se realice de manera responsable y transparente.</a:t>
            </a:r>
          </a:p>
          <a:p>
            <a:pPr>
              <a:buFont typeface="+mj-lt"/>
              <a:buAutoNum type="arabicPeriod"/>
            </a:pPr>
            <a:r>
              <a:rPr lang="es-ES" dirty="0"/>
              <a:t>Continuo aprendizaje: La ciencia de datos es un campo en constante evolución. Los científicos de datos deben estar abiertos a aprender </a:t>
            </a:r>
          </a:p>
          <a:p>
            <a:pPr>
              <a:buFont typeface="+mj-lt"/>
              <a:buAutoNum type="arabicPeriod" startAt="9"/>
            </a:pPr>
            <a:r>
              <a:rPr lang="es-ES" dirty="0"/>
              <a:t>nuevas técnicas y herramientas a medida que surgen avances tecnológicos y metodológicos.</a:t>
            </a:r>
          </a:p>
          <a:p>
            <a:r>
              <a:rPr lang="es-ES" dirty="0"/>
              <a:t>Estos fundamentos son solo una introducción a la ciencia de datos, y la disciplina en sí es mucho más amplia y compleja. Sin embargo, comprendiendo estos conceptos básicos, se puede empezar a abordar problemas y proyectos de ciencia de datos de manera más informada.</a:t>
            </a:r>
          </a:p>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15</a:t>
            </a:fld>
            <a:endParaRPr lang="es-CO"/>
          </a:p>
        </p:txBody>
      </p:sp>
    </p:spTree>
    <p:extLst>
      <p:ext uri="{BB962C8B-B14F-4D97-AF65-F5344CB8AC3E}">
        <p14:creationId xmlns:p14="http://schemas.microsoft.com/office/powerpoint/2010/main" val="4177433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es una disciplina interdisciplinaria que combina conceptos y técnicas de diversas áreas, como estadística, matemáticas, programación, bases de datos y dominios específicos de conocimiento. Su objetivo es obtener conocimientos y tomar decisiones basadas en datos para resolver problemas y aprovechar oportunidades. A continuación, se presentan los fundamentos clave de la ciencia de datos:</a:t>
            </a:r>
          </a:p>
          <a:p>
            <a:pPr>
              <a:buFont typeface="+mj-lt"/>
              <a:buAutoNum type="arabicPeriod"/>
            </a:pPr>
            <a:r>
              <a:rPr lang="es-ES" dirty="0"/>
              <a:t>Recopilación de datos: La ciencia de datos comienza con la recopilación de datos relevantes para el problema que se quiere resolver. Estos datos pueden provenir de diversas fuentes, como bases de datos, archivos, sensores, redes sociales o páginas web.</a:t>
            </a:r>
          </a:p>
          <a:p>
            <a:pPr>
              <a:buFont typeface="+mj-lt"/>
              <a:buAutoNum type="arabicPeriod"/>
            </a:pPr>
            <a:r>
              <a:rPr lang="es-ES" dirty="0"/>
              <a:t>Limpieza de datos: Antes de analizar los datos, es esencial limpiarlos y prepararlos adecuadamente. Esto implica eliminar valores faltantes, eliminar duplicados, corregir errores y asegurar que los datos estén en el formato adecuado para el análisis.</a:t>
            </a:r>
          </a:p>
          <a:p>
            <a:pPr>
              <a:buFont typeface="+mj-lt"/>
              <a:buAutoNum type="arabicPeriod"/>
            </a:pPr>
            <a:r>
              <a:rPr lang="es-ES" dirty="0"/>
              <a:t>Análisis exploratorio de datos: Una vez que los datos están limpios, se realiza un análisis exploratorio para comprender su estructura y patrones. Gráficos y estadísticas descriptivas se utilizan para obtener una visión general de los datos y detectar posibles relaciones o tendencias.</a:t>
            </a:r>
          </a:p>
          <a:p>
            <a:pPr>
              <a:buFont typeface="+mj-lt"/>
              <a:buAutoNum type="arabicPeriod"/>
            </a:pPr>
            <a:r>
              <a:rPr lang="es-ES" dirty="0"/>
              <a:t>Modelado estadístico y aprendizaje automático: En esta etapa, se aplican técnicas de modelado estadístico y aprendizaje automático para extraer conocimientos y patrones ocultos en los datos. Estos modelos pueden ser utilizados para predecir futuros resultados o clasificar nuevas instancias.</a:t>
            </a:r>
          </a:p>
          <a:p>
            <a:pPr>
              <a:buFont typeface="+mj-lt"/>
              <a:buAutoNum type="arabicPeriod"/>
            </a:pPr>
            <a:r>
              <a:rPr lang="es-ES" dirty="0"/>
              <a:t>Evaluación del modelo: Es fundamental evaluar la precisión y el rendimiento del modelo utilizando conjuntos de datos de prueba independientes. Esto ayuda a garantizar que el modelo sea generalizable y útil para futuras predicciones.</a:t>
            </a:r>
          </a:p>
          <a:p>
            <a:pPr>
              <a:buFont typeface="+mj-lt"/>
              <a:buAutoNum type="arabicPeriod"/>
            </a:pPr>
            <a:r>
              <a:rPr lang="es-ES" dirty="0"/>
              <a:t>Visualización de datos: La visualización de datos es una parte esencial de la ciencia de datos, ya que permite comunicar los resultados y hallazgos de manera efectiva a los interesados. Gráficos y tablas se utilizan para presentar la información de manera comprensible.</a:t>
            </a:r>
          </a:p>
          <a:p>
            <a:pPr>
              <a:buFont typeface="+mj-lt"/>
              <a:buAutoNum type="arabicPeriod"/>
            </a:pPr>
            <a:r>
              <a:rPr lang="es-ES" dirty="0"/>
              <a:t>Toma de decisiones informada: Con los conocimientos obtenidos del análisis de datos, se pueden tomar decisiones más informadas y fundamentadas. La ciencia de datos proporciona una base objetiva para resolver problemas y evaluar estrategias.</a:t>
            </a:r>
          </a:p>
          <a:p>
            <a:pPr>
              <a:buFont typeface="+mj-lt"/>
              <a:buAutoNum type="arabicPeriod"/>
            </a:pPr>
            <a:r>
              <a:rPr lang="es-ES" dirty="0"/>
              <a:t>Ética y privacidad: La ciencia de datos debe abordar cuestiones éticas y de privacidad en la recopilación, almacenamiento y uso de datos. Es esencial proteger la privacidad de los individuos y asegurarse de que el análisis de datos se realice de manera responsable y transparente.</a:t>
            </a:r>
          </a:p>
          <a:p>
            <a:pPr>
              <a:buFont typeface="+mj-lt"/>
              <a:buAutoNum type="arabicPeriod"/>
            </a:pPr>
            <a:r>
              <a:rPr lang="es-ES" dirty="0"/>
              <a:t>Continuo aprendizaje: La ciencia de datos es un campo en constante evolución. Los científicos de datos deben estar abiertos a aprender </a:t>
            </a:r>
          </a:p>
          <a:p>
            <a:pPr>
              <a:buFont typeface="+mj-lt"/>
              <a:buAutoNum type="arabicPeriod" startAt="9"/>
            </a:pPr>
            <a:r>
              <a:rPr lang="es-ES" dirty="0"/>
              <a:t>nuevas técnicas y herramientas a medida que surgen avances tecnológicos y metodológicos.</a:t>
            </a:r>
          </a:p>
          <a:p>
            <a:r>
              <a:rPr lang="es-ES" dirty="0"/>
              <a:t>Estos fundamentos son solo una introducción a la ciencia de datos, y la disciplina en sí es mucho más amplia y compleja. Sin embargo, comprendiendo estos conceptos básicos, se puede empezar a abordar problemas y proyectos de ciencia de datos de manera más informada.</a:t>
            </a:r>
          </a:p>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16</a:t>
            </a:fld>
            <a:endParaRPr lang="es-CO"/>
          </a:p>
        </p:txBody>
      </p:sp>
    </p:spTree>
    <p:extLst>
      <p:ext uri="{BB962C8B-B14F-4D97-AF65-F5344CB8AC3E}">
        <p14:creationId xmlns:p14="http://schemas.microsoft.com/office/powerpoint/2010/main" val="1880720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es una disciplina interdisciplinaria que combina conceptos y técnicas de diversas áreas, como estadística, matemáticas, programación, bases de datos y dominios específicos de conocimiento. Su objetivo es obtener conocimientos y tomar decisiones basadas en datos para resolver problemas y aprovechar oportunidades. A continuación, se presentan los fundamentos clave de la ciencia de datos:</a:t>
            </a:r>
          </a:p>
          <a:p>
            <a:pPr>
              <a:buFont typeface="+mj-lt"/>
              <a:buAutoNum type="arabicPeriod"/>
            </a:pPr>
            <a:r>
              <a:rPr lang="es-ES" dirty="0"/>
              <a:t>Recopilación de datos: La ciencia de datos comienza con la recopilación de datos relevantes para el problema que se quiere resolver. Estos datos pueden provenir de diversas fuentes, como bases de datos, archivos, sensores, redes sociales o páginas web.</a:t>
            </a:r>
          </a:p>
          <a:p>
            <a:pPr>
              <a:buFont typeface="+mj-lt"/>
              <a:buAutoNum type="arabicPeriod"/>
            </a:pPr>
            <a:r>
              <a:rPr lang="es-ES" dirty="0"/>
              <a:t>Limpieza de datos: Antes de analizar los datos, es esencial limpiarlos y prepararlos adecuadamente. Esto implica eliminar valores faltantes, eliminar duplicados, corregir errores y asegurar que los datos estén en el formato adecuado para el análisis.</a:t>
            </a:r>
          </a:p>
          <a:p>
            <a:pPr>
              <a:buFont typeface="+mj-lt"/>
              <a:buAutoNum type="arabicPeriod"/>
            </a:pPr>
            <a:r>
              <a:rPr lang="es-ES" dirty="0"/>
              <a:t>Análisis exploratorio de datos: Una vez que los datos están limpios, se realiza un análisis exploratorio para comprender su estructura y patrones. Gráficos y estadísticas descriptivas se utilizan para obtener una visión general de los datos y detectar posibles relaciones o tendencias.</a:t>
            </a:r>
          </a:p>
          <a:p>
            <a:pPr>
              <a:buFont typeface="+mj-lt"/>
              <a:buAutoNum type="arabicPeriod"/>
            </a:pPr>
            <a:r>
              <a:rPr lang="es-ES" dirty="0"/>
              <a:t>Modelado estadístico y aprendizaje automático: En esta etapa, se aplican técnicas de modelado estadístico y aprendizaje automático para extraer conocimientos y patrones ocultos en los datos. Estos modelos pueden ser utilizados para predecir futuros resultados o clasificar nuevas instancias.</a:t>
            </a:r>
          </a:p>
          <a:p>
            <a:pPr>
              <a:buFont typeface="+mj-lt"/>
              <a:buAutoNum type="arabicPeriod"/>
            </a:pPr>
            <a:r>
              <a:rPr lang="es-ES" dirty="0"/>
              <a:t>Evaluación del modelo: Es fundamental evaluar la precisión y el rendimiento del modelo utilizando conjuntos de datos de prueba independientes. Esto ayuda a garantizar que el modelo sea generalizable y útil para futuras predicciones.</a:t>
            </a:r>
          </a:p>
          <a:p>
            <a:pPr>
              <a:buFont typeface="+mj-lt"/>
              <a:buAutoNum type="arabicPeriod"/>
            </a:pPr>
            <a:r>
              <a:rPr lang="es-ES" dirty="0"/>
              <a:t>Visualización de datos: La visualización de datos es una parte esencial de la ciencia de datos, ya que permite comunicar los resultados y hallazgos de manera efectiva a los interesados. Gráficos y tablas se utilizan para presentar la información de manera comprensible.</a:t>
            </a:r>
          </a:p>
          <a:p>
            <a:pPr>
              <a:buFont typeface="+mj-lt"/>
              <a:buAutoNum type="arabicPeriod"/>
            </a:pPr>
            <a:r>
              <a:rPr lang="es-ES" dirty="0"/>
              <a:t>Toma de decisiones informada: Con los conocimientos obtenidos del análisis de datos, se pueden tomar decisiones más informadas y fundamentadas. La ciencia de datos proporciona una base objetiva para resolver problemas y evaluar estrategias.</a:t>
            </a:r>
          </a:p>
          <a:p>
            <a:pPr>
              <a:buFont typeface="+mj-lt"/>
              <a:buAutoNum type="arabicPeriod"/>
            </a:pPr>
            <a:r>
              <a:rPr lang="es-ES" dirty="0"/>
              <a:t>Ética y privacidad: La ciencia de datos debe abordar cuestiones éticas y de privacidad en la recopilación, almacenamiento y uso de datos. Es esencial proteger la privacidad de los individuos y asegurarse de que el análisis de datos se realice de manera responsable y transparente.</a:t>
            </a:r>
          </a:p>
          <a:p>
            <a:pPr>
              <a:buFont typeface="+mj-lt"/>
              <a:buAutoNum type="arabicPeriod"/>
            </a:pPr>
            <a:r>
              <a:rPr lang="es-ES" dirty="0"/>
              <a:t>Continuo aprendizaje: La ciencia de datos es un campo en constante evolución. Los científicos de datos deben estar abiertos a aprender </a:t>
            </a:r>
          </a:p>
          <a:p>
            <a:pPr>
              <a:buFont typeface="+mj-lt"/>
              <a:buAutoNum type="arabicPeriod" startAt="9"/>
            </a:pPr>
            <a:r>
              <a:rPr lang="es-ES" dirty="0"/>
              <a:t>nuevas técnicas y herramientas a medida que surgen avances tecnológicos y metodológicos.</a:t>
            </a:r>
          </a:p>
          <a:p>
            <a:r>
              <a:rPr lang="es-ES" dirty="0"/>
              <a:t>Estos fundamentos son solo una introducción a la ciencia de datos, y la disciplina en sí es mucho más amplia y compleja. Sin embargo, comprendiendo estos conceptos básicos, se puede empezar a abordar problemas y proyectos de ciencia de datos de manera más informada.</a:t>
            </a:r>
          </a:p>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17</a:t>
            </a:fld>
            <a:endParaRPr lang="es-CO"/>
          </a:p>
        </p:txBody>
      </p:sp>
    </p:spTree>
    <p:extLst>
      <p:ext uri="{BB962C8B-B14F-4D97-AF65-F5344CB8AC3E}">
        <p14:creationId xmlns:p14="http://schemas.microsoft.com/office/powerpoint/2010/main" val="1382906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es una disciplina interdisciplinaria que combina conceptos y técnicas de diversas áreas, como estadística, matemáticas, programación, bases de datos y dominios específicos de conocimiento. Su objetivo es obtener conocimientos y tomar decisiones basadas en datos para resolver problemas y aprovechar oportunidades. A continuación, se presentan los fundamentos clave de la ciencia de datos:</a:t>
            </a:r>
          </a:p>
          <a:p>
            <a:pPr>
              <a:buFont typeface="+mj-lt"/>
              <a:buAutoNum type="arabicPeriod"/>
            </a:pPr>
            <a:r>
              <a:rPr lang="es-ES" dirty="0"/>
              <a:t>Recopilación de datos: La ciencia de datos comienza con la recopilación de datos relevantes para el problema que se quiere resolver. Estos datos pueden provenir de diversas fuentes, como bases de datos, archivos, sensores, redes sociales o páginas web.</a:t>
            </a:r>
          </a:p>
          <a:p>
            <a:pPr>
              <a:buFont typeface="+mj-lt"/>
              <a:buAutoNum type="arabicPeriod"/>
            </a:pPr>
            <a:r>
              <a:rPr lang="es-ES" dirty="0"/>
              <a:t>Limpieza de datos: Antes de analizar los datos, es esencial limpiarlos y prepararlos adecuadamente. Esto implica eliminar valores faltantes, eliminar duplicados, corregir errores y asegurar que los datos estén en el formato adecuado para el análisis.</a:t>
            </a:r>
          </a:p>
          <a:p>
            <a:pPr>
              <a:buFont typeface="+mj-lt"/>
              <a:buAutoNum type="arabicPeriod"/>
            </a:pPr>
            <a:r>
              <a:rPr lang="es-ES" dirty="0"/>
              <a:t>Análisis exploratorio de datos: Una vez que los datos están limpios, se realiza un análisis exploratorio para comprender su estructura y patrones. Gráficos y estadísticas descriptivas se utilizan para obtener una visión general de los datos y detectar posibles relaciones o tendencias.</a:t>
            </a:r>
          </a:p>
          <a:p>
            <a:pPr>
              <a:buFont typeface="+mj-lt"/>
              <a:buAutoNum type="arabicPeriod"/>
            </a:pPr>
            <a:r>
              <a:rPr lang="es-ES" dirty="0"/>
              <a:t>Modelado estadístico y aprendizaje automático: En esta etapa, se aplican técnicas de modelado estadístico y aprendizaje automático para extraer conocimientos y patrones ocultos en los datos. Estos modelos pueden ser utilizados para predecir futuros resultados o clasificar nuevas instancias.</a:t>
            </a:r>
          </a:p>
          <a:p>
            <a:pPr>
              <a:buFont typeface="+mj-lt"/>
              <a:buAutoNum type="arabicPeriod"/>
            </a:pPr>
            <a:r>
              <a:rPr lang="es-ES" dirty="0"/>
              <a:t>Evaluación del modelo: Es fundamental evaluar la precisión y el rendimiento del modelo utilizando conjuntos de datos de prueba independientes. Esto ayuda a garantizar que el modelo sea generalizable y útil para futuras predicciones.</a:t>
            </a:r>
          </a:p>
          <a:p>
            <a:pPr>
              <a:buFont typeface="+mj-lt"/>
              <a:buAutoNum type="arabicPeriod"/>
            </a:pPr>
            <a:r>
              <a:rPr lang="es-ES" dirty="0"/>
              <a:t>Visualización de datos: La visualización de datos es una parte esencial de la ciencia de datos, ya que permite comunicar los resultados y hallazgos de manera efectiva a los interesados. Gráficos y tablas se utilizan para presentar la información de manera comprensible.</a:t>
            </a:r>
          </a:p>
          <a:p>
            <a:pPr>
              <a:buFont typeface="+mj-lt"/>
              <a:buAutoNum type="arabicPeriod"/>
            </a:pPr>
            <a:r>
              <a:rPr lang="es-ES" dirty="0"/>
              <a:t>Toma de decisiones informada: Con los conocimientos obtenidos del análisis de datos, se pueden tomar decisiones más informadas y fundamentadas. La ciencia de datos proporciona una base objetiva para resolver problemas y evaluar estrategias.</a:t>
            </a:r>
          </a:p>
          <a:p>
            <a:pPr>
              <a:buFont typeface="+mj-lt"/>
              <a:buAutoNum type="arabicPeriod"/>
            </a:pPr>
            <a:r>
              <a:rPr lang="es-ES" dirty="0"/>
              <a:t>Ética y privacidad: La ciencia de datos debe abordar cuestiones éticas y de privacidad en la recopilación, almacenamiento y uso de datos. Es esencial proteger la privacidad de los individuos y asegurarse de que el análisis de datos se realice de manera responsable y transparente.</a:t>
            </a:r>
          </a:p>
          <a:p>
            <a:pPr>
              <a:buFont typeface="+mj-lt"/>
              <a:buAutoNum type="arabicPeriod"/>
            </a:pPr>
            <a:r>
              <a:rPr lang="es-ES" dirty="0"/>
              <a:t>Continuo aprendizaje: La ciencia de datos es un campo en constante evolución. Los científicos de datos deben estar abiertos a aprender </a:t>
            </a:r>
          </a:p>
          <a:p>
            <a:pPr>
              <a:buFont typeface="+mj-lt"/>
              <a:buAutoNum type="arabicPeriod" startAt="9"/>
            </a:pPr>
            <a:r>
              <a:rPr lang="es-ES" dirty="0"/>
              <a:t>nuevas técnicas y herramientas a medida que surgen avances tecnológicos y metodológicos.</a:t>
            </a:r>
          </a:p>
          <a:p>
            <a:r>
              <a:rPr lang="es-ES" dirty="0"/>
              <a:t>Estos fundamentos son solo una introducción a la ciencia de datos, y la disciplina en sí es mucho más amplia y compleja. Sin embargo, comprendiendo estos conceptos básicos, se puede empezar a abordar problemas y proyectos de ciencia de datos de manera más informada.</a:t>
            </a:r>
          </a:p>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18</a:t>
            </a:fld>
            <a:endParaRPr lang="es-CO"/>
          </a:p>
        </p:txBody>
      </p:sp>
    </p:spTree>
    <p:extLst>
      <p:ext uri="{BB962C8B-B14F-4D97-AF65-F5344CB8AC3E}">
        <p14:creationId xmlns:p14="http://schemas.microsoft.com/office/powerpoint/2010/main" val="2701481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es una disciplina interdisciplinaria que combina conceptos y técnicas de diversas áreas, como estadística, matemáticas, programación, bases de datos y dominios específicos de conocimiento. Su objetivo es obtener conocimientos y tomar decisiones basadas en datos para resolver problemas y aprovechar oportunidades. A continuación, se presentan los fundamentos clave de la ciencia de datos:</a:t>
            </a:r>
          </a:p>
          <a:p>
            <a:pPr>
              <a:buFont typeface="+mj-lt"/>
              <a:buAutoNum type="arabicPeriod"/>
            </a:pPr>
            <a:r>
              <a:rPr lang="es-ES" dirty="0"/>
              <a:t>Recopilación de datos: La ciencia de datos comienza con la recopilación de datos relevantes para el problema que se quiere resolver. Estos datos pueden provenir de diversas fuentes, como bases de datos, archivos, sensores, redes sociales o páginas web.</a:t>
            </a:r>
          </a:p>
          <a:p>
            <a:pPr>
              <a:buFont typeface="+mj-lt"/>
              <a:buAutoNum type="arabicPeriod"/>
            </a:pPr>
            <a:r>
              <a:rPr lang="es-ES" dirty="0"/>
              <a:t>Limpieza de datos: Antes de analizar los datos, es esencial limpiarlos y prepararlos adecuadamente. Esto implica eliminar valores faltantes, eliminar duplicados, corregir errores y asegurar que los datos estén en el formato adecuado para el análisis.</a:t>
            </a:r>
          </a:p>
          <a:p>
            <a:pPr>
              <a:buFont typeface="+mj-lt"/>
              <a:buAutoNum type="arabicPeriod"/>
            </a:pPr>
            <a:r>
              <a:rPr lang="es-ES" dirty="0"/>
              <a:t>Análisis exploratorio de datos: Una vez que los datos están limpios, se realiza un análisis exploratorio para comprender su estructura y patrones. Gráficos y estadísticas descriptivas se utilizan para obtener una visión general de los datos y detectar posibles relaciones o tendencias.</a:t>
            </a:r>
          </a:p>
          <a:p>
            <a:pPr>
              <a:buFont typeface="+mj-lt"/>
              <a:buAutoNum type="arabicPeriod"/>
            </a:pPr>
            <a:r>
              <a:rPr lang="es-ES" dirty="0"/>
              <a:t>Modelado estadístico y aprendizaje automático: En esta etapa, se aplican técnicas de modelado estadístico y aprendizaje automático para extraer conocimientos y patrones ocultos en los datos. Estos modelos pueden ser utilizados para predecir futuros resultados o clasificar nuevas instancias.</a:t>
            </a:r>
          </a:p>
          <a:p>
            <a:pPr>
              <a:buFont typeface="+mj-lt"/>
              <a:buAutoNum type="arabicPeriod"/>
            </a:pPr>
            <a:r>
              <a:rPr lang="es-ES" dirty="0"/>
              <a:t>Evaluación del modelo: Es fundamental evaluar la precisión y el rendimiento del modelo utilizando conjuntos de datos de prueba independientes. Esto ayuda a garantizar que el modelo sea generalizable y útil para futuras predicciones.</a:t>
            </a:r>
          </a:p>
          <a:p>
            <a:pPr>
              <a:buFont typeface="+mj-lt"/>
              <a:buAutoNum type="arabicPeriod"/>
            </a:pPr>
            <a:r>
              <a:rPr lang="es-ES" dirty="0"/>
              <a:t>Visualización de datos: La visualización de datos es una parte esencial de la ciencia de datos, ya que permite comunicar los resultados y hallazgos de manera efectiva a los interesados. Gráficos y tablas se utilizan para presentar la información de manera comprensible.</a:t>
            </a:r>
          </a:p>
          <a:p>
            <a:pPr>
              <a:buFont typeface="+mj-lt"/>
              <a:buAutoNum type="arabicPeriod"/>
            </a:pPr>
            <a:r>
              <a:rPr lang="es-ES" dirty="0"/>
              <a:t>Toma de decisiones informada: Con los conocimientos obtenidos del análisis de datos, se pueden tomar decisiones más informadas y fundamentadas. La ciencia de datos proporciona una base objetiva para resolver problemas y evaluar estrategias.</a:t>
            </a:r>
          </a:p>
          <a:p>
            <a:pPr>
              <a:buFont typeface="+mj-lt"/>
              <a:buAutoNum type="arabicPeriod"/>
            </a:pPr>
            <a:r>
              <a:rPr lang="es-ES" dirty="0"/>
              <a:t>Ética y privacidad: La ciencia de datos debe abordar cuestiones éticas y de privacidad en la recopilación, almacenamiento y uso de datos. Es esencial proteger la privacidad de los individuos y asegurarse de que el análisis de datos se realice de manera responsable y transparente.</a:t>
            </a:r>
          </a:p>
          <a:p>
            <a:pPr>
              <a:buFont typeface="+mj-lt"/>
              <a:buAutoNum type="arabicPeriod"/>
            </a:pPr>
            <a:r>
              <a:rPr lang="es-ES" dirty="0"/>
              <a:t>Continuo aprendizaje: La ciencia de datos es un campo en constante evolución. Los científicos de datos deben estar abiertos a aprender </a:t>
            </a:r>
          </a:p>
          <a:p>
            <a:pPr>
              <a:buFont typeface="+mj-lt"/>
              <a:buAutoNum type="arabicPeriod" startAt="9"/>
            </a:pPr>
            <a:r>
              <a:rPr lang="es-ES" dirty="0"/>
              <a:t>nuevas técnicas y herramientas a medida que surgen avances tecnológicos y metodológicos.</a:t>
            </a:r>
          </a:p>
          <a:p>
            <a:r>
              <a:rPr lang="es-ES" dirty="0"/>
              <a:t>Estos fundamentos son solo una introducción a la ciencia de datos, y la disciplina en sí es mucho más amplia y compleja. Sin embargo, comprendiendo estos conceptos básicos, se puede empezar a abordar problemas y proyectos de ciencia de datos de manera más informada.</a:t>
            </a:r>
          </a:p>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19</a:t>
            </a:fld>
            <a:endParaRPr lang="es-CO"/>
          </a:p>
        </p:txBody>
      </p:sp>
    </p:spTree>
    <p:extLst>
      <p:ext uri="{BB962C8B-B14F-4D97-AF65-F5344CB8AC3E}">
        <p14:creationId xmlns:p14="http://schemas.microsoft.com/office/powerpoint/2010/main" val="1446377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ciencia de datos es una disciplina interdisciplinaria que combina conceptos y técnicas de diversas áreas, como estadística, matemáticas, programación, bases de datos y dominios específicos de conocimiento. Su objetivo es obtener conocimientos y tomar decisiones basadas en datos para resolver problemas y aprovechar oportunidades. A continuación, se presentan los fundamentos clave de la ciencia de datos:</a:t>
            </a:r>
          </a:p>
          <a:p>
            <a:pPr>
              <a:buFont typeface="+mj-lt"/>
              <a:buAutoNum type="arabicPeriod"/>
            </a:pPr>
            <a:r>
              <a:rPr lang="es-ES" dirty="0"/>
              <a:t>Recopilación de datos: La ciencia de datos comienza con la recopilación de datos relevantes para el problema que se quiere resolver. Estos datos pueden provenir de diversas fuentes, como bases de datos, archivos, sensores, redes sociales o páginas web.</a:t>
            </a:r>
          </a:p>
          <a:p>
            <a:pPr>
              <a:buFont typeface="+mj-lt"/>
              <a:buAutoNum type="arabicPeriod"/>
            </a:pPr>
            <a:r>
              <a:rPr lang="es-ES" dirty="0"/>
              <a:t>Limpieza de datos: Antes de analizar los datos, es esencial limpiarlos y prepararlos adecuadamente. Esto implica eliminar valores faltantes, eliminar duplicados, corregir errores y asegurar que los datos estén en el formato adecuado para el análisis.</a:t>
            </a:r>
          </a:p>
          <a:p>
            <a:pPr>
              <a:buFont typeface="+mj-lt"/>
              <a:buAutoNum type="arabicPeriod"/>
            </a:pPr>
            <a:r>
              <a:rPr lang="es-ES" dirty="0"/>
              <a:t>Análisis exploratorio de datos: Una vez que los datos están limpios, se realiza un análisis exploratorio para comprender su estructura y patrones. Gráficos y estadísticas descriptivas se utilizan para obtener una visión general de los datos y detectar posibles relaciones o tendencias.</a:t>
            </a:r>
          </a:p>
          <a:p>
            <a:pPr>
              <a:buFont typeface="+mj-lt"/>
              <a:buAutoNum type="arabicPeriod"/>
            </a:pPr>
            <a:r>
              <a:rPr lang="es-ES" dirty="0"/>
              <a:t>Modelado estadístico y aprendizaje automático: En esta etapa, se aplican técnicas de modelado estadístico y aprendizaje automático para extraer conocimientos y patrones ocultos en los datos. Estos modelos pueden ser utilizados para predecir futuros resultados o clasificar nuevas instancias.</a:t>
            </a:r>
          </a:p>
          <a:p>
            <a:pPr>
              <a:buFont typeface="+mj-lt"/>
              <a:buAutoNum type="arabicPeriod"/>
            </a:pPr>
            <a:r>
              <a:rPr lang="es-ES" dirty="0"/>
              <a:t>Evaluación del modelo: Es fundamental evaluar la precisión y el rendimiento del modelo utilizando conjuntos de datos de prueba independientes. Esto ayuda a garantizar que el modelo sea generalizable y útil para futuras predicciones.</a:t>
            </a:r>
          </a:p>
          <a:p>
            <a:pPr>
              <a:buFont typeface="+mj-lt"/>
              <a:buAutoNum type="arabicPeriod"/>
            </a:pPr>
            <a:r>
              <a:rPr lang="es-ES" dirty="0"/>
              <a:t>Visualización de datos: La visualización de datos es una parte esencial de la ciencia de datos, ya que permite comunicar los resultados y hallazgos de manera efectiva a los interesados. Gráficos y tablas se utilizan para presentar la información de manera comprensible.</a:t>
            </a:r>
          </a:p>
          <a:p>
            <a:pPr>
              <a:buFont typeface="+mj-lt"/>
              <a:buAutoNum type="arabicPeriod"/>
            </a:pPr>
            <a:r>
              <a:rPr lang="es-ES" dirty="0"/>
              <a:t>Toma de decisiones informada: Con los conocimientos obtenidos del análisis de datos, se pueden tomar decisiones más informadas y fundamentadas. La ciencia de datos proporciona una base objetiva para resolver problemas y evaluar estrategias.</a:t>
            </a:r>
          </a:p>
          <a:p>
            <a:pPr>
              <a:buFont typeface="+mj-lt"/>
              <a:buAutoNum type="arabicPeriod"/>
            </a:pPr>
            <a:r>
              <a:rPr lang="es-ES" dirty="0"/>
              <a:t>Ética y privacidad: La ciencia de datos debe abordar cuestiones éticas y de privacidad en la recopilación, almacenamiento y uso de datos. Es esencial proteger la privacidad de los individuos y asegurarse de que el análisis de datos se realice de manera responsable y transparente.</a:t>
            </a:r>
          </a:p>
          <a:p>
            <a:pPr>
              <a:buFont typeface="+mj-lt"/>
              <a:buAutoNum type="arabicPeriod"/>
            </a:pPr>
            <a:r>
              <a:rPr lang="es-ES" dirty="0"/>
              <a:t>Continuo aprendizaje: La ciencia de datos es un campo en constante evolución. Los científicos de datos deben estar abiertos a aprender </a:t>
            </a:r>
          </a:p>
          <a:p>
            <a:pPr>
              <a:buFont typeface="+mj-lt"/>
              <a:buAutoNum type="arabicPeriod" startAt="9"/>
            </a:pPr>
            <a:r>
              <a:rPr lang="es-ES" dirty="0"/>
              <a:t>nuevas técnicas y herramientas a medida que surgen avances tecnológicos y metodológicos.</a:t>
            </a:r>
          </a:p>
          <a:p>
            <a:r>
              <a:rPr lang="es-ES" dirty="0"/>
              <a:t>Estos fundamentos son solo una introducción a la ciencia de datos, y la disciplina en sí es mucho más amplia y compleja. Sin embargo, comprendiendo estos conceptos básicos, se puede empezar a abordar problemas y proyectos de ciencia de datos de manera más informada.</a:t>
            </a:r>
          </a:p>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20</a:t>
            </a:fld>
            <a:endParaRPr lang="es-CO"/>
          </a:p>
        </p:txBody>
      </p:sp>
    </p:spTree>
    <p:extLst>
      <p:ext uri="{BB962C8B-B14F-4D97-AF65-F5344CB8AC3E}">
        <p14:creationId xmlns:p14="http://schemas.microsoft.com/office/powerpoint/2010/main" val="80752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3</a:t>
            </a:fld>
            <a:endParaRPr lang="es-CO"/>
          </a:p>
        </p:txBody>
      </p:sp>
    </p:spTree>
    <p:extLst>
      <p:ext uri="{BB962C8B-B14F-4D97-AF65-F5344CB8AC3E}">
        <p14:creationId xmlns:p14="http://schemas.microsoft.com/office/powerpoint/2010/main" val="115598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4</a:t>
            </a:fld>
            <a:endParaRPr lang="es-CO"/>
          </a:p>
        </p:txBody>
      </p:sp>
    </p:spTree>
    <p:extLst>
      <p:ext uri="{BB962C8B-B14F-4D97-AF65-F5344CB8AC3E}">
        <p14:creationId xmlns:p14="http://schemas.microsoft.com/office/powerpoint/2010/main" val="15873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5</a:t>
            </a:fld>
            <a:endParaRPr lang="es-CO"/>
          </a:p>
        </p:txBody>
      </p:sp>
    </p:spTree>
    <p:extLst>
      <p:ext uri="{BB962C8B-B14F-4D97-AF65-F5344CB8AC3E}">
        <p14:creationId xmlns:p14="http://schemas.microsoft.com/office/powerpoint/2010/main" val="2150663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6</a:t>
            </a:fld>
            <a:endParaRPr lang="es-CO"/>
          </a:p>
        </p:txBody>
      </p:sp>
    </p:spTree>
    <p:extLst>
      <p:ext uri="{BB962C8B-B14F-4D97-AF65-F5344CB8AC3E}">
        <p14:creationId xmlns:p14="http://schemas.microsoft.com/office/powerpoint/2010/main" val="855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7</a:t>
            </a:fld>
            <a:endParaRPr lang="es-CO"/>
          </a:p>
        </p:txBody>
      </p:sp>
    </p:spTree>
    <p:extLst>
      <p:ext uri="{BB962C8B-B14F-4D97-AF65-F5344CB8AC3E}">
        <p14:creationId xmlns:p14="http://schemas.microsoft.com/office/powerpoint/2010/main" val="3418169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8</a:t>
            </a:fld>
            <a:endParaRPr lang="es-CO"/>
          </a:p>
        </p:txBody>
      </p:sp>
    </p:spTree>
    <p:extLst>
      <p:ext uri="{BB962C8B-B14F-4D97-AF65-F5344CB8AC3E}">
        <p14:creationId xmlns:p14="http://schemas.microsoft.com/office/powerpoint/2010/main" val="1828727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9</a:t>
            </a:fld>
            <a:endParaRPr lang="es-CO"/>
          </a:p>
        </p:txBody>
      </p:sp>
    </p:spTree>
    <p:extLst>
      <p:ext uri="{BB962C8B-B14F-4D97-AF65-F5344CB8AC3E}">
        <p14:creationId xmlns:p14="http://schemas.microsoft.com/office/powerpoint/2010/main" val="3922389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F437254-E42A-F545-8964-B7FF0DE08E1D}" type="slidenum">
              <a:rPr lang="es-CO" smtClean="0"/>
              <a:t>10</a:t>
            </a:fld>
            <a:endParaRPr lang="es-CO"/>
          </a:p>
        </p:txBody>
      </p:sp>
    </p:spTree>
    <p:extLst>
      <p:ext uri="{BB962C8B-B14F-4D97-AF65-F5344CB8AC3E}">
        <p14:creationId xmlns:p14="http://schemas.microsoft.com/office/powerpoint/2010/main" val="58300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3AE2C-06A2-C8B5-049C-1A86D3EA5B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70D94DC-7E55-368A-B145-FBF5271B8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59FDF7A-9D21-C60F-63D6-4B187E8DDDC1}"/>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5" name="Marcador de pie de página 4">
            <a:extLst>
              <a:ext uri="{FF2B5EF4-FFF2-40B4-BE49-F238E27FC236}">
                <a16:creationId xmlns:a16="http://schemas.microsoft.com/office/drawing/2014/main" id="{B213C4F8-F5C5-9437-8A86-DBB60B8AE04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18560F-3530-257C-6688-518B0166569A}"/>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310569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A22A9-2534-4D8A-7AA7-3DF84163EE7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F51716B-69A6-4BB0-B6BE-DD970CC3EFD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E7DF00-38E4-F7DC-D550-5FA5788F7726}"/>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5" name="Marcador de pie de página 4">
            <a:extLst>
              <a:ext uri="{FF2B5EF4-FFF2-40B4-BE49-F238E27FC236}">
                <a16:creationId xmlns:a16="http://schemas.microsoft.com/office/drawing/2014/main" id="{01678960-F13B-45B8-34BC-9AD6DB555FD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F2C8263-91D5-8754-068C-8885F0CA1EA0}"/>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1049995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223EA9-5381-7B94-17E5-512C0F33E9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D238367-E8DC-F9A6-380C-FB8B48E744D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3BB1B12-DB19-971C-89BD-CE3EFF916522}"/>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5" name="Marcador de pie de página 4">
            <a:extLst>
              <a:ext uri="{FF2B5EF4-FFF2-40B4-BE49-F238E27FC236}">
                <a16:creationId xmlns:a16="http://schemas.microsoft.com/office/drawing/2014/main" id="{BD0E680E-0788-6B22-10D9-B97381301A6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442D775-D653-B53C-9EB5-4478D1038CA0}"/>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60386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A442C-1107-52DC-E3AE-FE2E51D60AB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0416F4E-489B-66CA-38B8-269C86872E2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B089D3B-A5AF-0489-AB5B-E87A2CD3E368}"/>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5" name="Marcador de pie de página 4">
            <a:extLst>
              <a:ext uri="{FF2B5EF4-FFF2-40B4-BE49-F238E27FC236}">
                <a16:creationId xmlns:a16="http://schemas.microsoft.com/office/drawing/2014/main" id="{39401FC1-5917-BCC2-6882-E1FFEC8631C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C671AD1-5A38-8E7A-3AFD-DAE8BB2C0915}"/>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333996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95A16-2137-3AB7-8015-CC044F7D381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6E17A1C-B72F-2FCD-4626-64272DD24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82DF9CF-AECC-B6B6-A044-2BCB657801C0}"/>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5" name="Marcador de pie de página 4">
            <a:extLst>
              <a:ext uri="{FF2B5EF4-FFF2-40B4-BE49-F238E27FC236}">
                <a16:creationId xmlns:a16="http://schemas.microsoft.com/office/drawing/2014/main" id="{7901E447-31A6-B3D6-DF30-F22E763CD0E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21C8CEA-41E4-6901-AA19-7C2D45E95B60}"/>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423249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E769D-1890-B66C-20BF-81FA83B4853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BB6567-3F72-FCB6-D1A2-3BB32E8E2C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BFD5014-32B2-8F25-F964-EFF808F3C2B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A782FC6-E565-3E10-A308-C3170DDECE65}"/>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6" name="Marcador de pie de página 5">
            <a:extLst>
              <a:ext uri="{FF2B5EF4-FFF2-40B4-BE49-F238E27FC236}">
                <a16:creationId xmlns:a16="http://schemas.microsoft.com/office/drawing/2014/main" id="{FC5852FC-1415-826E-4791-4F9ABA62DF6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373D7BC-4716-DB9F-F676-E28084CDD506}"/>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399031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E9EFA3-D1CB-48A0-9BFB-08AFE0533B9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2FBBD5B-9FBF-05B1-C9A6-71AACF5DE2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FA5864-3A4E-2CA1-8284-F79E774C96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1F9046C-CA09-F148-5B99-7B89A0200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46D787D-9327-E371-D99D-EC9BF9770F0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F7155C57-B2E5-80D3-4090-D74682E21E5E}"/>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8" name="Marcador de pie de página 7">
            <a:extLst>
              <a:ext uri="{FF2B5EF4-FFF2-40B4-BE49-F238E27FC236}">
                <a16:creationId xmlns:a16="http://schemas.microsoft.com/office/drawing/2014/main" id="{67C32452-05CF-C9F8-97A5-FBE0B7B0DEF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A824A85-A56D-76B3-0951-F61CDAA1624B}"/>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177280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084C5-6EC0-4CA0-43C4-9ED9CF51891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74413F3-4A71-22D7-23CE-CB4543F24EF4}"/>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4" name="Marcador de pie de página 3">
            <a:extLst>
              <a:ext uri="{FF2B5EF4-FFF2-40B4-BE49-F238E27FC236}">
                <a16:creationId xmlns:a16="http://schemas.microsoft.com/office/drawing/2014/main" id="{90863DE7-C1D1-2304-E8B3-7DE107183B7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8FE9114-83CA-91E7-B4DD-F0771A2048AE}"/>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68318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369F1B7-07AB-449C-A0D2-002E3071E771}"/>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3" name="Marcador de pie de página 2">
            <a:extLst>
              <a:ext uri="{FF2B5EF4-FFF2-40B4-BE49-F238E27FC236}">
                <a16:creationId xmlns:a16="http://schemas.microsoft.com/office/drawing/2014/main" id="{EFE832D6-8AD5-6745-65E0-EC432956485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D897C85-D8B4-F47F-F437-68A27EAE1994}"/>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103515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572A6-F332-25AD-EA7E-E6B9A482ED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126F81E-4C68-2D3C-96B6-9D3216D621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B07C354-A768-DEE4-D442-C1856567E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C47507-1BAB-EFC0-88DF-A061BF5AC337}"/>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6" name="Marcador de pie de página 5">
            <a:extLst>
              <a:ext uri="{FF2B5EF4-FFF2-40B4-BE49-F238E27FC236}">
                <a16:creationId xmlns:a16="http://schemas.microsoft.com/office/drawing/2014/main" id="{BF10DB49-902D-56BA-1569-F6979667784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1BE3EFA-12DB-5FC2-6A42-D4D447C3C479}"/>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174155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0DED2-B967-3627-DA99-1C405FFB02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F8AEB0B-6647-B597-27D7-02EC918E4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627829A-D675-06C8-E817-2DB37F30A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911671-2C0D-6413-D4D8-D6B5E34DEA0B}"/>
              </a:ext>
            </a:extLst>
          </p:cNvPr>
          <p:cNvSpPr>
            <a:spLocks noGrp="1"/>
          </p:cNvSpPr>
          <p:nvPr>
            <p:ph type="dt" sz="half" idx="10"/>
          </p:nvPr>
        </p:nvSpPr>
        <p:spPr/>
        <p:txBody>
          <a:bodyPr/>
          <a:lstStyle/>
          <a:p>
            <a:fld id="{788F71C8-4114-496C-975E-96F2196E9C51}" type="datetimeFigureOut">
              <a:rPr lang="es-CO" smtClean="0"/>
              <a:t>22/09/2023</a:t>
            </a:fld>
            <a:endParaRPr lang="es-CO"/>
          </a:p>
        </p:txBody>
      </p:sp>
      <p:sp>
        <p:nvSpPr>
          <p:cNvPr id="6" name="Marcador de pie de página 5">
            <a:extLst>
              <a:ext uri="{FF2B5EF4-FFF2-40B4-BE49-F238E27FC236}">
                <a16:creationId xmlns:a16="http://schemas.microsoft.com/office/drawing/2014/main" id="{8624C0D7-C771-9EC4-0C15-8F525BDF144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513365F-D39A-7447-AB0A-43E67C4A565E}"/>
              </a:ext>
            </a:extLst>
          </p:cNvPr>
          <p:cNvSpPr>
            <a:spLocks noGrp="1"/>
          </p:cNvSpPr>
          <p:nvPr>
            <p:ph type="sldNum" sz="quarter" idx="12"/>
          </p:nvPr>
        </p:nvSpPr>
        <p:spPr/>
        <p:txBody>
          <a:bodyPr/>
          <a:lstStyle/>
          <a:p>
            <a:fld id="{BC3B7E54-FA1A-4449-BFC8-7FA9AC9DEBA2}" type="slidenum">
              <a:rPr lang="es-CO" smtClean="0"/>
              <a:t>‹Nº›</a:t>
            </a:fld>
            <a:endParaRPr lang="es-CO"/>
          </a:p>
        </p:txBody>
      </p:sp>
    </p:spTree>
    <p:extLst>
      <p:ext uri="{BB962C8B-B14F-4D97-AF65-F5344CB8AC3E}">
        <p14:creationId xmlns:p14="http://schemas.microsoft.com/office/powerpoint/2010/main" val="11918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8C6451-04D8-70AC-EFA8-C4C8E67A58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430851-73A2-47EE-F72A-C82788E2A4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A88EAC5-9EBF-4C4B-A6FC-A5D989D55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F71C8-4114-496C-975E-96F2196E9C51}" type="datetimeFigureOut">
              <a:rPr lang="es-CO" smtClean="0"/>
              <a:t>22/09/2023</a:t>
            </a:fld>
            <a:endParaRPr lang="es-CO"/>
          </a:p>
        </p:txBody>
      </p:sp>
      <p:sp>
        <p:nvSpPr>
          <p:cNvPr id="5" name="Marcador de pie de página 4">
            <a:extLst>
              <a:ext uri="{FF2B5EF4-FFF2-40B4-BE49-F238E27FC236}">
                <a16:creationId xmlns:a16="http://schemas.microsoft.com/office/drawing/2014/main" id="{E29193C2-D133-E729-F245-6FEADBA0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50DB556-3C14-6343-0D20-735BE1E636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B7E54-FA1A-4449-BFC8-7FA9AC9DEBA2}" type="slidenum">
              <a:rPr lang="es-CO" smtClean="0"/>
              <a:t>‹Nº›</a:t>
            </a:fld>
            <a:endParaRPr lang="es-CO"/>
          </a:p>
        </p:txBody>
      </p:sp>
    </p:spTree>
    <p:extLst>
      <p:ext uri="{BB962C8B-B14F-4D97-AF65-F5344CB8AC3E}">
        <p14:creationId xmlns:p14="http://schemas.microsoft.com/office/powerpoint/2010/main" val="481703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64C8F4-9F54-28A0-1A16-F01AFC73016D}"/>
              </a:ext>
            </a:extLst>
          </p:cNvPr>
          <p:cNvSpPr>
            <a:spLocks noGrp="1"/>
          </p:cNvSpPr>
          <p:nvPr>
            <p:ph type="ctrTitle"/>
          </p:nvPr>
        </p:nvSpPr>
        <p:spPr/>
        <p:txBody>
          <a:bodyPr/>
          <a:lstStyle/>
          <a:p>
            <a:endParaRPr lang="es-CO"/>
          </a:p>
        </p:txBody>
      </p:sp>
      <p:sp>
        <p:nvSpPr>
          <p:cNvPr id="3" name="Subtítulo 2">
            <a:extLst>
              <a:ext uri="{FF2B5EF4-FFF2-40B4-BE49-F238E27FC236}">
                <a16:creationId xmlns:a16="http://schemas.microsoft.com/office/drawing/2014/main" id="{AD33F817-9501-41F6-95D5-BFBBBC954946}"/>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87604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90B5D8-BBCD-BF5A-1F14-CFAFC4C7A569}"/>
              </a:ext>
            </a:extLst>
          </p:cNvPr>
          <p:cNvSpPr txBox="1"/>
          <p:nvPr/>
        </p:nvSpPr>
        <p:spPr>
          <a:xfrm>
            <a:off x="339250" y="257184"/>
            <a:ext cx="3804487" cy="830997"/>
          </a:xfrm>
          <a:prstGeom prst="rect">
            <a:avLst/>
          </a:prstGeom>
          <a:noFill/>
        </p:spPr>
        <p:txBody>
          <a:bodyPr wrap="square" rtlCol="0">
            <a:spAutoFit/>
          </a:bodyPr>
          <a:lstStyle/>
          <a:p>
            <a:r>
              <a:rPr lang="es-ES" sz="3200" b="1" dirty="0"/>
              <a:t>Bases de datos</a:t>
            </a:r>
          </a:p>
          <a:p>
            <a:r>
              <a:rPr lang="es-ES" sz="1600" dirty="0"/>
              <a:t>Del Modelo ER al Modelo Relacional </a:t>
            </a:r>
          </a:p>
        </p:txBody>
      </p:sp>
      <p:sp>
        <p:nvSpPr>
          <p:cNvPr id="7" name="CuadroTexto 6">
            <a:extLst>
              <a:ext uri="{FF2B5EF4-FFF2-40B4-BE49-F238E27FC236}">
                <a16:creationId xmlns:a16="http://schemas.microsoft.com/office/drawing/2014/main" id="{9A7BF405-B45A-E8D7-1257-CE4AB6BAA066}"/>
              </a:ext>
            </a:extLst>
          </p:cNvPr>
          <p:cNvSpPr txBox="1"/>
          <p:nvPr/>
        </p:nvSpPr>
        <p:spPr>
          <a:xfrm>
            <a:off x="836270" y="1443841"/>
            <a:ext cx="9835588" cy="3416320"/>
          </a:xfrm>
          <a:prstGeom prst="rect">
            <a:avLst/>
          </a:prstGeom>
          <a:noFill/>
        </p:spPr>
        <p:txBody>
          <a:bodyPr wrap="square">
            <a:spAutoFit/>
          </a:bodyPr>
          <a:lstStyle/>
          <a:p>
            <a:pPr marL="285750" indent="-285750" algn="l">
              <a:buFont typeface="Arial" panose="020B0604020202020204" pitchFamily="34" charset="0"/>
              <a:buChar char="•"/>
            </a:pPr>
            <a:r>
              <a:rPr lang="es-ES" b="0" i="0" dirty="0">
                <a:solidFill>
                  <a:srgbClr val="000000"/>
                </a:solidFill>
                <a:effectLst/>
                <a:latin typeface="Roboto" panose="02000000000000000000" pitchFamily="2" charset="0"/>
              </a:rPr>
              <a:t>Toda entidad se transforma en una tabla</a:t>
            </a:r>
          </a:p>
          <a:p>
            <a:pPr marL="285750" indent="-285750" algn="l">
              <a:buFont typeface="Arial" panose="020B0604020202020204" pitchFamily="34" charset="0"/>
              <a:buChar char="•"/>
            </a:pPr>
            <a:endParaRPr lang="es-ES" b="0" i="0" dirty="0">
              <a:solidFill>
                <a:srgbClr val="000000"/>
              </a:solidFill>
              <a:effectLst/>
              <a:latin typeface="Roboto" panose="02000000000000000000" pitchFamily="2" charset="0"/>
            </a:endParaRPr>
          </a:p>
          <a:p>
            <a:pPr marL="285750" indent="-285750" algn="l">
              <a:buFont typeface="Arial" panose="020B0604020202020204" pitchFamily="34" charset="0"/>
              <a:buChar char="•"/>
            </a:pPr>
            <a:r>
              <a:rPr lang="es-ES" b="0" i="0" dirty="0">
                <a:solidFill>
                  <a:srgbClr val="000000"/>
                </a:solidFill>
                <a:effectLst/>
                <a:latin typeface="Roboto" panose="02000000000000000000" pitchFamily="2" charset="0"/>
              </a:rPr>
              <a:t>Todo atributo se transforma en una columna dentro de la tabla a la que pertenece</a:t>
            </a:r>
          </a:p>
          <a:p>
            <a:pPr marL="285750" indent="-285750" algn="l">
              <a:buFont typeface="Arial" panose="020B0604020202020204" pitchFamily="34" charset="0"/>
              <a:buChar char="•"/>
            </a:pPr>
            <a:endParaRPr lang="es-ES" b="0" i="0" dirty="0">
              <a:solidFill>
                <a:srgbClr val="000000"/>
              </a:solidFill>
              <a:effectLst/>
              <a:latin typeface="Roboto" panose="02000000000000000000" pitchFamily="2" charset="0"/>
            </a:endParaRPr>
          </a:p>
          <a:p>
            <a:pPr marL="285750" indent="-285750" algn="l">
              <a:buFont typeface="Arial" panose="020B0604020202020204" pitchFamily="34" charset="0"/>
              <a:buChar char="•"/>
            </a:pPr>
            <a:r>
              <a:rPr lang="es-ES" b="0" i="0" dirty="0">
                <a:solidFill>
                  <a:srgbClr val="000000"/>
                </a:solidFill>
                <a:effectLst/>
                <a:latin typeface="Roboto" panose="02000000000000000000" pitchFamily="2" charset="0"/>
              </a:rPr>
              <a:t>El identificador de la entidad se convierte en la clave primaria de la tabla</a:t>
            </a:r>
          </a:p>
          <a:p>
            <a:pPr marL="285750" indent="-285750" algn="l">
              <a:buFont typeface="Arial" panose="020B0604020202020204" pitchFamily="34" charset="0"/>
              <a:buChar char="•"/>
            </a:pPr>
            <a:endParaRPr lang="es-ES" dirty="0">
              <a:solidFill>
                <a:srgbClr val="000000"/>
              </a:solidFill>
              <a:latin typeface="Roboto" panose="02000000000000000000" pitchFamily="2" charset="0"/>
            </a:endParaRPr>
          </a:p>
          <a:p>
            <a:pPr marL="285750" indent="-285750">
              <a:buFont typeface="Arial" panose="020B0604020202020204" pitchFamily="34" charset="0"/>
              <a:buChar char="•"/>
            </a:pPr>
            <a:r>
              <a:rPr lang="es-ES" b="0" i="0" dirty="0">
                <a:solidFill>
                  <a:srgbClr val="000000"/>
                </a:solidFill>
                <a:effectLst/>
                <a:latin typeface="Roboto" panose="02000000000000000000" pitchFamily="2" charset="0"/>
              </a:rPr>
              <a:t>En las relaciones 1:N la clave primaria de la entidad con cardinalidad 1 pasa a la tabla de la entidad cuya cardinalidad es N</a:t>
            </a:r>
          </a:p>
          <a:p>
            <a:pPr algn="l"/>
            <a:endParaRPr lang="es-ES" b="0" i="0" dirty="0">
              <a:solidFill>
                <a:srgbClr val="000000"/>
              </a:solidFill>
              <a:effectLst/>
              <a:latin typeface="Roboto" panose="02000000000000000000" pitchFamily="2" charset="0"/>
            </a:endParaRPr>
          </a:p>
          <a:p>
            <a:pPr marL="285750" indent="-285750" algn="l">
              <a:buFont typeface="Arial" panose="020B0604020202020204" pitchFamily="34" charset="0"/>
              <a:buChar char="•"/>
            </a:pPr>
            <a:r>
              <a:rPr lang="es-ES" b="0" i="0" dirty="0">
                <a:solidFill>
                  <a:srgbClr val="000000"/>
                </a:solidFill>
                <a:effectLst/>
                <a:latin typeface="Roboto" panose="02000000000000000000" pitchFamily="2" charset="0"/>
              </a:rPr>
              <a:t>Toda relación N:M se convierte en una tabla que tendrá como clave primaria las dos claves primarias de las entidades que se asocian</a:t>
            </a:r>
          </a:p>
          <a:p>
            <a:pPr marL="285750" indent="-285750" algn="l">
              <a:buFont typeface="Arial" panose="020B0604020202020204" pitchFamily="34" charset="0"/>
              <a:buChar char="•"/>
            </a:pPr>
            <a:endParaRPr lang="es-ES" dirty="0">
              <a:solidFill>
                <a:srgbClr val="000000"/>
              </a:solidFill>
              <a:latin typeface="Roboto" panose="02000000000000000000" pitchFamily="2" charset="0"/>
            </a:endParaRPr>
          </a:p>
        </p:txBody>
      </p:sp>
    </p:spTree>
    <p:extLst>
      <p:ext uri="{BB962C8B-B14F-4D97-AF65-F5344CB8AC3E}">
        <p14:creationId xmlns:p14="http://schemas.microsoft.com/office/powerpoint/2010/main" val="351884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90B5D8-BBCD-BF5A-1F14-CFAFC4C7A569}"/>
              </a:ext>
            </a:extLst>
          </p:cNvPr>
          <p:cNvSpPr txBox="1"/>
          <p:nvPr/>
        </p:nvSpPr>
        <p:spPr>
          <a:xfrm>
            <a:off x="339250" y="257184"/>
            <a:ext cx="3804487" cy="830997"/>
          </a:xfrm>
          <a:prstGeom prst="rect">
            <a:avLst/>
          </a:prstGeom>
          <a:noFill/>
        </p:spPr>
        <p:txBody>
          <a:bodyPr wrap="square" rtlCol="0">
            <a:spAutoFit/>
          </a:bodyPr>
          <a:lstStyle/>
          <a:p>
            <a:r>
              <a:rPr lang="es-ES" sz="3200" b="1" dirty="0"/>
              <a:t>Bases de datos</a:t>
            </a:r>
          </a:p>
          <a:p>
            <a:r>
              <a:rPr lang="es-ES" sz="1600" dirty="0"/>
              <a:t>Del Modelo ER al Modelo Relacional </a:t>
            </a:r>
          </a:p>
        </p:txBody>
      </p:sp>
      <p:sp>
        <p:nvSpPr>
          <p:cNvPr id="7" name="CuadroTexto 6">
            <a:extLst>
              <a:ext uri="{FF2B5EF4-FFF2-40B4-BE49-F238E27FC236}">
                <a16:creationId xmlns:a16="http://schemas.microsoft.com/office/drawing/2014/main" id="{9A7BF405-B45A-E8D7-1257-CE4AB6BAA066}"/>
              </a:ext>
            </a:extLst>
          </p:cNvPr>
          <p:cNvSpPr txBox="1"/>
          <p:nvPr/>
        </p:nvSpPr>
        <p:spPr>
          <a:xfrm>
            <a:off x="578735" y="1443841"/>
            <a:ext cx="11123270" cy="3170099"/>
          </a:xfrm>
          <a:prstGeom prst="rect">
            <a:avLst/>
          </a:prstGeom>
          <a:noFill/>
        </p:spPr>
        <p:txBody>
          <a:bodyPr wrap="square">
            <a:spAutoFit/>
          </a:bodyPr>
          <a:lstStyle/>
          <a:p>
            <a:r>
              <a:rPr lang="es-ES" sz="2000" b="0" dirty="0">
                <a:solidFill>
                  <a:srgbClr val="222222"/>
                </a:solidFill>
                <a:effectLst/>
                <a:latin typeface="Verdana" panose="020B0604030504040204" pitchFamily="34" charset="0"/>
              </a:rPr>
              <a:t>Una empresa vende productos a varios clientes. Se necesita conocer los datos</a:t>
            </a:r>
          </a:p>
          <a:p>
            <a:r>
              <a:rPr lang="es-ES" sz="2000" b="0" dirty="0">
                <a:solidFill>
                  <a:srgbClr val="222222"/>
                </a:solidFill>
                <a:effectLst/>
                <a:latin typeface="Verdana" panose="020B0604030504040204" pitchFamily="34" charset="0"/>
              </a:rPr>
              <a:t>personales de los clientes (nombre, apellidos, identificación, dirección y fecha de nacimiento). Cada producto tiene un nombre y un código, así como un precio unitario. Un cliente puede comprar varios productos a la empresa, y un mismo producto puede ser comprado por varios clientes.</a:t>
            </a:r>
          </a:p>
          <a:p>
            <a:endParaRPr lang="es-ES" sz="2000" dirty="0">
              <a:solidFill>
                <a:srgbClr val="222222"/>
              </a:solidFill>
              <a:latin typeface="Verdana" panose="020B0604030504040204" pitchFamily="34" charset="0"/>
            </a:endParaRPr>
          </a:p>
          <a:p>
            <a:r>
              <a:rPr lang="es-ES" sz="2000" b="0" dirty="0">
                <a:solidFill>
                  <a:srgbClr val="222222"/>
                </a:solidFill>
                <a:effectLst/>
                <a:latin typeface="Verdana" panose="020B0604030504040204" pitchFamily="34" charset="0"/>
              </a:rPr>
              <a:t>Los productos son suministrados por diferentes proveedores. Se debe tener en cuenta que un producto sólo puede ser suministrado por un proveedor, y que un proveedor puede suministrar diferentes productos. De cada proveedor se desea conocer el NIT, nombre y dirección</a:t>
            </a:r>
          </a:p>
        </p:txBody>
      </p:sp>
    </p:spTree>
    <p:extLst>
      <p:ext uri="{BB962C8B-B14F-4D97-AF65-F5344CB8AC3E}">
        <p14:creationId xmlns:p14="http://schemas.microsoft.com/office/powerpoint/2010/main" val="364673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90B5D8-BBCD-BF5A-1F14-CFAFC4C7A569}"/>
              </a:ext>
            </a:extLst>
          </p:cNvPr>
          <p:cNvSpPr txBox="1"/>
          <p:nvPr/>
        </p:nvSpPr>
        <p:spPr>
          <a:xfrm>
            <a:off x="339250" y="257184"/>
            <a:ext cx="3804487" cy="830997"/>
          </a:xfrm>
          <a:prstGeom prst="rect">
            <a:avLst/>
          </a:prstGeom>
          <a:noFill/>
        </p:spPr>
        <p:txBody>
          <a:bodyPr wrap="square" rtlCol="0">
            <a:spAutoFit/>
          </a:bodyPr>
          <a:lstStyle/>
          <a:p>
            <a:r>
              <a:rPr lang="es-ES" sz="3200" b="1" dirty="0"/>
              <a:t>Bases de datos</a:t>
            </a:r>
          </a:p>
          <a:p>
            <a:r>
              <a:rPr lang="es-ES" sz="1600" dirty="0"/>
              <a:t>Del Modelo ER al Modelo Relacional </a:t>
            </a:r>
          </a:p>
        </p:txBody>
      </p:sp>
      <p:pic>
        <p:nvPicPr>
          <p:cNvPr id="1026" name="Picture 2">
            <a:extLst>
              <a:ext uri="{FF2B5EF4-FFF2-40B4-BE49-F238E27FC236}">
                <a16:creationId xmlns:a16="http://schemas.microsoft.com/office/drawing/2014/main" id="{46752BEF-00A6-DA50-00F3-7A21C016B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63" y="1088181"/>
            <a:ext cx="12605134" cy="575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13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Círculo&#10;&#10;Descripción generada automáticamente">
            <a:extLst>
              <a:ext uri="{FF2B5EF4-FFF2-40B4-BE49-F238E27FC236}">
                <a16:creationId xmlns:a16="http://schemas.microsoft.com/office/drawing/2014/main" id="{64A4FBBF-7D28-FD00-918C-5D299F395DE9}"/>
              </a:ext>
            </a:extLst>
          </p:cNvPr>
          <p:cNvPicPr>
            <a:picLocks noChangeAspect="1"/>
          </p:cNvPicPr>
          <p:nvPr/>
        </p:nvPicPr>
        <p:blipFill>
          <a:blip r:embed="rId3"/>
          <a:stretch>
            <a:fillRect/>
          </a:stretch>
        </p:blipFill>
        <p:spPr>
          <a:xfrm>
            <a:off x="10293132" y="150797"/>
            <a:ext cx="1732623" cy="730946"/>
          </a:xfrm>
          <a:prstGeom prst="rect">
            <a:avLst/>
          </a:prstGeom>
        </p:spPr>
      </p:pic>
      <p:sp>
        <p:nvSpPr>
          <p:cNvPr id="3" name="CuadroTexto 2">
            <a:extLst>
              <a:ext uri="{FF2B5EF4-FFF2-40B4-BE49-F238E27FC236}">
                <a16:creationId xmlns:a16="http://schemas.microsoft.com/office/drawing/2014/main" id="{65455B07-02B1-4A90-EC04-CDDE9D38487C}"/>
              </a:ext>
            </a:extLst>
          </p:cNvPr>
          <p:cNvSpPr txBox="1"/>
          <p:nvPr/>
        </p:nvSpPr>
        <p:spPr>
          <a:xfrm>
            <a:off x="339250" y="257184"/>
            <a:ext cx="5615235" cy="830997"/>
          </a:xfrm>
          <a:prstGeom prst="rect">
            <a:avLst/>
          </a:prstGeom>
          <a:noFill/>
        </p:spPr>
        <p:txBody>
          <a:bodyPr wrap="square" rtlCol="0">
            <a:spAutoFit/>
          </a:bodyPr>
          <a:lstStyle/>
          <a:p>
            <a:r>
              <a:rPr lang="es-ES" sz="3200" b="1" dirty="0"/>
              <a:t>Sistemas de Información</a:t>
            </a:r>
          </a:p>
          <a:p>
            <a:r>
              <a:rPr lang="es-ES" sz="1600" dirty="0"/>
              <a:t>Sesión 1 – SQL </a:t>
            </a:r>
            <a:r>
              <a:rPr lang="es-ES" sz="1600" dirty="0" err="1"/>
              <a:t>Statements</a:t>
            </a:r>
            <a:r>
              <a:rPr lang="es-ES" sz="1600" dirty="0"/>
              <a:t> </a:t>
            </a:r>
            <a:endParaRPr lang="es-CO" sz="1050" dirty="0"/>
          </a:p>
        </p:txBody>
      </p:sp>
      <p:pic>
        <p:nvPicPr>
          <p:cNvPr id="6" name="Imagen 5" descr="Diagrama&#10;&#10;Descripción generada automáticamente">
            <a:extLst>
              <a:ext uri="{FF2B5EF4-FFF2-40B4-BE49-F238E27FC236}">
                <a16:creationId xmlns:a16="http://schemas.microsoft.com/office/drawing/2014/main" id="{AC119417-B9FE-DC6C-1A50-E0F7F95CC7D0}"/>
              </a:ext>
            </a:extLst>
          </p:cNvPr>
          <p:cNvPicPr>
            <a:picLocks noChangeAspect="1"/>
          </p:cNvPicPr>
          <p:nvPr/>
        </p:nvPicPr>
        <p:blipFill>
          <a:blip r:embed="rId4"/>
          <a:stretch>
            <a:fillRect/>
          </a:stretch>
        </p:blipFill>
        <p:spPr>
          <a:xfrm>
            <a:off x="1604214" y="1402655"/>
            <a:ext cx="8700541" cy="5090742"/>
          </a:xfrm>
          <a:prstGeom prst="rect">
            <a:avLst/>
          </a:prstGeom>
        </p:spPr>
      </p:pic>
    </p:spTree>
    <p:extLst>
      <p:ext uri="{BB962C8B-B14F-4D97-AF65-F5344CB8AC3E}">
        <p14:creationId xmlns:p14="http://schemas.microsoft.com/office/powerpoint/2010/main" val="305646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Círculo&#10;&#10;Descripción generada automáticamente">
            <a:extLst>
              <a:ext uri="{FF2B5EF4-FFF2-40B4-BE49-F238E27FC236}">
                <a16:creationId xmlns:a16="http://schemas.microsoft.com/office/drawing/2014/main" id="{64A4FBBF-7D28-FD00-918C-5D299F395DE9}"/>
              </a:ext>
            </a:extLst>
          </p:cNvPr>
          <p:cNvPicPr>
            <a:picLocks noChangeAspect="1"/>
          </p:cNvPicPr>
          <p:nvPr/>
        </p:nvPicPr>
        <p:blipFill>
          <a:blip r:embed="rId3"/>
          <a:stretch>
            <a:fillRect/>
          </a:stretch>
        </p:blipFill>
        <p:spPr>
          <a:xfrm>
            <a:off x="10293132" y="150797"/>
            <a:ext cx="1732623" cy="730946"/>
          </a:xfrm>
          <a:prstGeom prst="rect">
            <a:avLst/>
          </a:prstGeom>
        </p:spPr>
      </p:pic>
      <p:sp>
        <p:nvSpPr>
          <p:cNvPr id="3" name="CuadroTexto 2">
            <a:extLst>
              <a:ext uri="{FF2B5EF4-FFF2-40B4-BE49-F238E27FC236}">
                <a16:creationId xmlns:a16="http://schemas.microsoft.com/office/drawing/2014/main" id="{65455B07-02B1-4A90-EC04-CDDE9D38487C}"/>
              </a:ext>
            </a:extLst>
          </p:cNvPr>
          <p:cNvSpPr txBox="1"/>
          <p:nvPr/>
        </p:nvSpPr>
        <p:spPr>
          <a:xfrm>
            <a:off x="339250" y="257184"/>
            <a:ext cx="5615235" cy="830997"/>
          </a:xfrm>
          <a:prstGeom prst="rect">
            <a:avLst/>
          </a:prstGeom>
          <a:noFill/>
        </p:spPr>
        <p:txBody>
          <a:bodyPr wrap="square" rtlCol="0">
            <a:spAutoFit/>
          </a:bodyPr>
          <a:lstStyle/>
          <a:p>
            <a:r>
              <a:rPr lang="es-ES" sz="3200" b="1" dirty="0"/>
              <a:t>Sistemas de Información</a:t>
            </a:r>
          </a:p>
          <a:p>
            <a:r>
              <a:rPr lang="es-ES" sz="1600" dirty="0"/>
              <a:t>SQL </a:t>
            </a:r>
            <a:r>
              <a:rPr lang="es-ES" sz="1600" dirty="0" err="1"/>
              <a:t>Statements</a:t>
            </a:r>
            <a:r>
              <a:rPr lang="es-ES" sz="1600" dirty="0"/>
              <a:t> – DDL - </a:t>
            </a:r>
            <a:r>
              <a:rPr lang="es-ES" sz="1600" dirty="0" err="1"/>
              <a:t>Create</a:t>
            </a:r>
            <a:endParaRPr lang="es-CO" sz="1050" dirty="0"/>
          </a:p>
        </p:txBody>
      </p:sp>
      <p:sp>
        <p:nvSpPr>
          <p:cNvPr id="4" name="CuadroTexto 3">
            <a:extLst>
              <a:ext uri="{FF2B5EF4-FFF2-40B4-BE49-F238E27FC236}">
                <a16:creationId xmlns:a16="http://schemas.microsoft.com/office/drawing/2014/main" id="{62FFE5CF-A6C9-FD18-9090-902FAC304288}"/>
              </a:ext>
            </a:extLst>
          </p:cNvPr>
          <p:cNvSpPr txBox="1"/>
          <p:nvPr/>
        </p:nvSpPr>
        <p:spPr>
          <a:xfrm>
            <a:off x="3945795" y="1466482"/>
            <a:ext cx="3127222" cy="369332"/>
          </a:xfrm>
          <a:prstGeom prst="rect">
            <a:avLst/>
          </a:prstGeom>
          <a:noFill/>
        </p:spPr>
        <p:txBody>
          <a:bodyPr wrap="square">
            <a:spAutoFit/>
          </a:bodyPr>
          <a:lstStyle/>
          <a:p>
            <a:pPr marL="0" marR="0">
              <a:spcBef>
                <a:spcPts val="0"/>
              </a:spcBef>
              <a:spcAft>
                <a:spcPts val="0"/>
              </a:spcAft>
            </a:pPr>
            <a:r>
              <a:rPr lang="es-CO" sz="1800" b="1" dirty="0" err="1">
                <a:solidFill>
                  <a:srgbClr val="800000"/>
                </a:solidFill>
                <a:effectLst/>
                <a:latin typeface="Consolas" panose="020B0609020204030204" pitchFamily="49" charset="0"/>
              </a:rPr>
              <a:t>create</a:t>
            </a:r>
            <a:r>
              <a:rPr lang="es-CO" sz="1800" dirty="0">
                <a:solidFill>
                  <a:srgbClr val="000000"/>
                </a:solidFill>
                <a:effectLst/>
                <a:latin typeface="Consolas" panose="020B0609020204030204" pitchFamily="49" charset="0"/>
              </a:rPr>
              <a:t> </a:t>
            </a:r>
            <a:r>
              <a:rPr lang="es-CO" sz="1800" b="1" dirty="0" err="1">
                <a:solidFill>
                  <a:srgbClr val="800000"/>
                </a:solidFill>
                <a:effectLst/>
                <a:latin typeface="Consolas" panose="020B0609020204030204" pitchFamily="49" charset="0"/>
              </a:rPr>
              <a:t>database</a:t>
            </a:r>
            <a:r>
              <a:rPr lang="es-CO" sz="1800" dirty="0">
                <a:solidFill>
                  <a:srgbClr val="000000"/>
                </a:solidFill>
                <a:effectLst/>
                <a:latin typeface="Consolas" panose="020B0609020204030204" pitchFamily="49" charset="0"/>
              </a:rPr>
              <a:t> ventas</a:t>
            </a:r>
            <a:r>
              <a:rPr lang="es-CO" sz="1800" dirty="0">
                <a:solidFill>
                  <a:srgbClr val="FF0000"/>
                </a:solidFill>
                <a:effectLst/>
                <a:latin typeface="Consolas" panose="020B0609020204030204" pitchFamily="49" charset="0"/>
              </a:rPr>
              <a:t>;</a:t>
            </a:r>
            <a:endParaRPr lang="es-CO" sz="1800" dirty="0">
              <a:solidFill>
                <a:srgbClr val="000000"/>
              </a:solidFill>
              <a:effectLst/>
              <a:latin typeface="Consolas" panose="020B0609020204030204" pitchFamily="49" charset="0"/>
            </a:endParaRPr>
          </a:p>
        </p:txBody>
      </p:sp>
      <p:sp>
        <p:nvSpPr>
          <p:cNvPr id="5" name="CuadroTexto 4">
            <a:extLst>
              <a:ext uri="{FF2B5EF4-FFF2-40B4-BE49-F238E27FC236}">
                <a16:creationId xmlns:a16="http://schemas.microsoft.com/office/drawing/2014/main" id="{D154A360-AAE0-A898-8A17-ED9D1B7A9931}"/>
              </a:ext>
            </a:extLst>
          </p:cNvPr>
          <p:cNvSpPr txBox="1"/>
          <p:nvPr/>
        </p:nvSpPr>
        <p:spPr>
          <a:xfrm>
            <a:off x="868101" y="1457513"/>
            <a:ext cx="2662177" cy="369332"/>
          </a:xfrm>
          <a:prstGeom prst="rect">
            <a:avLst/>
          </a:prstGeom>
          <a:noFill/>
        </p:spPr>
        <p:txBody>
          <a:bodyPr wrap="square" rtlCol="0">
            <a:spAutoFit/>
          </a:bodyPr>
          <a:lstStyle/>
          <a:p>
            <a:r>
              <a:rPr lang="es-ES" b="1" dirty="0"/>
              <a:t>Crear base de datos:</a:t>
            </a:r>
            <a:endParaRPr lang="es-CO" b="1" dirty="0"/>
          </a:p>
        </p:txBody>
      </p:sp>
      <p:sp>
        <p:nvSpPr>
          <p:cNvPr id="7" name="CuadroTexto 6">
            <a:extLst>
              <a:ext uri="{FF2B5EF4-FFF2-40B4-BE49-F238E27FC236}">
                <a16:creationId xmlns:a16="http://schemas.microsoft.com/office/drawing/2014/main" id="{CFA13C62-53B9-10D1-8344-0A79CBC24983}"/>
              </a:ext>
            </a:extLst>
          </p:cNvPr>
          <p:cNvSpPr txBox="1"/>
          <p:nvPr/>
        </p:nvSpPr>
        <p:spPr>
          <a:xfrm>
            <a:off x="3634452" y="2083443"/>
            <a:ext cx="1493134" cy="369332"/>
          </a:xfrm>
          <a:prstGeom prst="rect">
            <a:avLst/>
          </a:prstGeom>
          <a:noFill/>
        </p:spPr>
        <p:txBody>
          <a:bodyPr wrap="square" rtlCol="0">
            <a:spAutoFit/>
          </a:bodyPr>
          <a:lstStyle/>
          <a:p>
            <a:r>
              <a:rPr lang="es-ES" dirty="0"/>
              <a:t>Comando SQL</a:t>
            </a:r>
            <a:endParaRPr lang="es-CO" dirty="0"/>
          </a:p>
        </p:txBody>
      </p:sp>
      <p:sp>
        <p:nvSpPr>
          <p:cNvPr id="9" name="CuadroTexto 8">
            <a:extLst>
              <a:ext uri="{FF2B5EF4-FFF2-40B4-BE49-F238E27FC236}">
                <a16:creationId xmlns:a16="http://schemas.microsoft.com/office/drawing/2014/main" id="{0E500EA9-B50F-3216-DDBE-C874F44284DA}"/>
              </a:ext>
            </a:extLst>
          </p:cNvPr>
          <p:cNvSpPr txBox="1"/>
          <p:nvPr/>
        </p:nvSpPr>
        <p:spPr>
          <a:xfrm>
            <a:off x="6317849" y="2083443"/>
            <a:ext cx="1493134" cy="369332"/>
          </a:xfrm>
          <a:prstGeom prst="rect">
            <a:avLst/>
          </a:prstGeom>
          <a:noFill/>
        </p:spPr>
        <p:txBody>
          <a:bodyPr wrap="square" rtlCol="0">
            <a:spAutoFit/>
          </a:bodyPr>
          <a:lstStyle/>
          <a:p>
            <a:r>
              <a:rPr lang="es-ES" dirty="0"/>
              <a:t>Nombre BD</a:t>
            </a:r>
            <a:endParaRPr lang="es-CO" dirty="0"/>
          </a:p>
        </p:txBody>
      </p:sp>
      <p:cxnSp>
        <p:nvCxnSpPr>
          <p:cNvPr id="11" name="Conector recto de flecha 10">
            <a:extLst>
              <a:ext uri="{FF2B5EF4-FFF2-40B4-BE49-F238E27FC236}">
                <a16:creationId xmlns:a16="http://schemas.microsoft.com/office/drawing/2014/main" id="{0814F8FE-DC7B-2484-3608-8AD9E61EECFE}"/>
              </a:ext>
            </a:extLst>
          </p:cNvPr>
          <p:cNvCxnSpPr>
            <a:stCxn id="7" idx="0"/>
          </p:cNvCxnSpPr>
          <p:nvPr/>
        </p:nvCxnSpPr>
        <p:spPr>
          <a:xfrm flipV="1">
            <a:off x="4381019" y="1826845"/>
            <a:ext cx="237280" cy="2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55C05E97-1905-1725-1610-828642BB87FC}"/>
              </a:ext>
            </a:extLst>
          </p:cNvPr>
          <p:cNvCxnSpPr>
            <a:stCxn id="9" idx="0"/>
          </p:cNvCxnSpPr>
          <p:nvPr/>
        </p:nvCxnSpPr>
        <p:spPr>
          <a:xfrm flipH="1" flipV="1">
            <a:off x="6667018" y="1826845"/>
            <a:ext cx="397398" cy="2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36CC8A4F-28C9-2CE3-1C20-BE6801701CF3}"/>
              </a:ext>
            </a:extLst>
          </p:cNvPr>
          <p:cNvSpPr txBox="1"/>
          <p:nvPr/>
        </p:nvSpPr>
        <p:spPr>
          <a:xfrm>
            <a:off x="868100" y="2885070"/>
            <a:ext cx="2662177" cy="369332"/>
          </a:xfrm>
          <a:prstGeom prst="rect">
            <a:avLst/>
          </a:prstGeom>
          <a:noFill/>
        </p:spPr>
        <p:txBody>
          <a:bodyPr wrap="square" rtlCol="0">
            <a:spAutoFit/>
          </a:bodyPr>
          <a:lstStyle/>
          <a:p>
            <a:r>
              <a:rPr lang="es-ES" b="1" dirty="0"/>
              <a:t>Crear tabla en BD:</a:t>
            </a:r>
            <a:endParaRPr lang="es-CO" b="1" dirty="0"/>
          </a:p>
        </p:txBody>
      </p:sp>
      <p:sp>
        <p:nvSpPr>
          <p:cNvPr id="16" name="CuadroTexto 15">
            <a:extLst>
              <a:ext uri="{FF2B5EF4-FFF2-40B4-BE49-F238E27FC236}">
                <a16:creationId xmlns:a16="http://schemas.microsoft.com/office/drawing/2014/main" id="{E9AF60FB-77B2-F0AA-B44F-3ED294DEBF53}"/>
              </a:ext>
            </a:extLst>
          </p:cNvPr>
          <p:cNvSpPr txBox="1"/>
          <p:nvPr/>
        </p:nvSpPr>
        <p:spPr>
          <a:xfrm>
            <a:off x="3945795" y="2890451"/>
            <a:ext cx="4017380" cy="376507"/>
          </a:xfrm>
          <a:prstGeom prst="rect">
            <a:avLst/>
          </a:prstGeom>
          <a:noFill/>
        </p:spPr>
        <p:txBody>
          <a:bodyPr wrap="square">
            <a:spAutoFit/>
          </a:bodyPr>
          <a:lstStyle/>
          <a:p>
            <a:pPr marL="0" marR="0">
              <a:spcBef>
                <a:spcPts val="0"/>
              </a:spcBef>
              <a:spcAft>
                <a:spcPts val="0"/>
              </a:spcAft>
            </a:pPr>
            <a:r>
              <a:rPr lang="es-CO" sz="1800" b="1" dirty="0" err="1">
                <a:solidFill>
                  <a:srgbClr val="800000"/>
                </a:solidFill>
                <a:effectLst/>
                <a:latin typeface="Consolas" panose="020B0609020204030204" pitchFamily="49" charset="0"/>
              </a:rPr>
              <a:t>create</a:t>
            </a:r>
            <a:r>
              <a:rPr lang="es-CO" sz="1800" dirty="0">
                <a:solidFill>
                  <a:srgbClr val="000000"/>
                </a:solidFill>
                <a:effectLst/>
                <a:latin typeface="Consolas" panose="020B0609020204030204" pitchFamily="49" charset="0"/>
              </a:rPr>
              <a:t> </a:t>
            </a:r>
            <a:r>
              <a:rPr lang="es-CO" sz="1800" b="1" dirty="0">
                <a:solidFill>
                  <a:srgbClr val="800000"/>
                </a:solidFill>
                <a:effectLst/>
                <a:latin typeface="Consolas" panose="020B0609020204030204" pitchFamily="49" charset="0"/>
              </a:rPr>
              <a:t>table</a:t>
            </a:r>
            <a:r>
              <a:rPr lang="es-CO" sz="1800" dirty="0">
                <a:solidFill>
                  <a:srgbClr val="000000"/>
                </a:solidFill>
                <a:effectLst/>
                <a:latin typeface="Consolas" panose="020B0609020204030204" pitchFamily="49" charset="0"/>
              </a:rPr>
              <a:t> proveedor</a:t>
            </a:r>
          </a:p>
        </p:txBody>
      </p:sp>
      <p:sp>
        <p:nvSpPr>
          <p:cNvPr id="17" name="CuadroTexto 16">
            <a:extLst>
              <a:ext uri="{FF2B5EF4-FFF2-40B4-BE49-F238E27FC236}">
                <a16:creationId xmlns:a16="http://schemas.microsoft.com/office/drawing/2014/main" id="{956E400E-2ACB-0A57-5B85-EEE8A8E47E2E}"/>
              </a:ext>
            </a:extLst>
          </p:cNvPr>
          <p:cNvSpPr txBox="1"/>
          <p:nvPr/>
        </p:nvSpPr>
        <p:spPr>
          <a:xfrm>
            <a:off x="3428038" y="3590078"/>
            <a:ext cx="1493134" cy="369332"/>
          </a:xfrm>
          <a:prstGeom prst="rect">
            <a:avLst/>
          </a:prstGeom>
          <a:noFill/>
        </p:spPr>
        <p:txBody>
          <a:bodyPr wrap="square" rtlCol="0">
            <a:spAutoFit/>
          </a:bodyPr>
          <a:lstStyle/>
          <a:p>
            <a:r>
              <a:rPr lang="es-ES" dirty="0"/>
              <a:t>Comando SQL</a:t>
            </a:r>
            <a:endParaRPr lang="es-CO" dirty="0"/>
          </a:p>
        </p:txBody>
      </p:sp>
      <p:sp>
        <p:nvSpPr>
          <p:cNvPr id="18" name="CuadroTexto 17">
            <a:extLst>
              <a:ext uri="{FF2B5EF4-FFF2-40B4-BE49-F238E27FC236}">
                <a16:creationId xmlns:a16="http://schemas.microsoft.com/office/drawing/2014/main" id="{C199655F-41C4-8A8B-B1F3-CF4B0DE0EA5D}"/>
              </a:ext>
            </a:extLst>
          </p:cNvPr>
          <p:cNvSpPr txBox="1"/>
          <p:nvPr/>
        </p:nvSpPr>
        <p:spPr>
          <a:xfrm>
            <a:off x="6111435" y="3590078"/>
            <a:ext cx="1493134" cy="369332"/>
          </a:xfrm>
          <a:prstGeom prst="rect">
            <a:avLst/>
          </a:prstGeom>
          <a:noFill/>
        </p:spPr>
        <p:txBody>
          <a:bodyPr wrap="square" rtlCol="0">
            <a:spAutoFit/>
          </a:bodyPr>
          <a:lstStyle/>
          <a:p>
            <a:r>
              <a:rPr lang="es-ES" dirty="0"/>
              <a:t>Nombre tabla</a:t>
            </a:r>
            <a:endParaRPr lang="es-CO" dirty="0"/>
          </a:p>
        </p:txBody>
      </p:sp>
      <p:cxnSp>
        <p:nvCxnSpPr>
          <p:cNvPr id="19" name="Conector recto de flecha 18">
            <a:extLst>
              <a:ext uri="{FF2B5EF4-FFF2-40B4-BE49-F238E27FC236}">
                <a16:creationId xmlns:a16="http://schemas.microsoft.com/office/drawing/2014/main" id="{1BAED339-D3E5-D52A-7B55-AEC106D20427}"/>
              </a:ext>
            </a:extLst>
          </p:cNvPr>
          <p:cNvCxnSpPr>
            <a:stCxn id="17" idx="0"/>
          </p:cNvCxnSpPr>
          <p:nvPr/>
        </p:nvCxnSpPr>
        <p:spPr>
          <a:xfrm flipV="1">
            <a:off x="4174605" y="3333480"/>
            <a:ext cx="237280" cy="2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CE430B74-E1AE-8222-BB7A-16B558B76BB5}"/>
              </a:ext>
            </a:extLst>
          </p:cNvPr>
          <p:cNvCxnSpPr>
            <a:stCxn id="18" idx="0"/>
          </p:cNvCxnSpPr>
          <p:nvPr/>
        </p:nvCxnSpPr>
        <p:spPr>
          <a:xfrm flipH="1" flipV="1">
            <a:off x="6460604" y="3333480"/>
            <a:ext cx="397398" cy="2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6812E229-EC08-D777-4B14-B1A197F49D09}"/>
              </a:ext>
            </a:extLst>
          </p:cNvPr>
          <p:cNvSpPr txBox="1"/>
          <p:nvPr/>
        </p:nvSpPr>
        <p:spPr>
          <a:xfrm>
            <a:off x="868100" y="4611810"/>
            <a:ext cx="2245491" cy="1477328"/>
          </a:xfrm>
          <a:prstGeom prst="rect">
            <a:avLst/>
          </a:prstGeom>
          <a:noFill/>
        </p:spPr>
        <p:txBody>
          <a:bodyPr wrap="square" rtlCol="0">
            <a:spAutoFit/>
          </a:bodyPr>
          <a:lstStyle/>
          <a:p>
            <a:r>
              <a:rPr lang="es-ES" b="1" dirty="0" err="1"/>
              <a:t>Constraints</a:t>
            </a:r>
            <a:r>
              <a:rPr lang="es-ES" b="1" dirty="0"/>
              <a:t>:</a:t>
            </a:r>
          </a:p>
          <a:p>
            <a:r>
              <a:rPr lang="es-ES" dirty="0"/>
              <a:t>Los SQL </a:t>
            </a:r>
            <a:r>
              <a:rPr lang="es-ES" dirty="0" err="1"/>
              <a:t>Constraint</a:t>
            </a:r>
            <a:r>
              <a:rPr lang="es-ES" dirty="0"/>
              <a:t> se usan para especificar reglas para los datos en la tabla</a:t>
            </a:r>
            <a:endParaRPr lang="es-CO" dirty="0"/>
          </a:p>
        </p:txBody>
      </p:sp>
      <p:sp>
        <p:nvSpPr>
          <p:cNvPr id="24" name="CuadroTexto 23">
            <a:extLst>
              <a:ext uri="{FF2B5EF4-FFF2-40B4-BE49-F238E27FC236}">
                <a16:creationId xmlns:a16="http://schemas.microsoft.com/office/drawing/2014/main" id="{E0C899B9-D91A-DADA-C4FA-5A1FAECD411A}"/>
              </a:ext>
            </a:extLst>
          </p:cNvPr>
          <p:cNvSpPr txBox="1"/>
          <p:nvPr/>
        </p:nvSpPr>
        <p:spPr>
          <a:xfrm>
            <a:off x="3436719" y="4334812"/>
            <a:ext cx="8161114" cy="2031325"/>
          </a:xfrm>
          <a:prstGeom prst="rect">
            <a:avLst/>
          </a:prstGeom>
          <a:noFill/>
        </p:spPr>
        <p:txBody>
          <a:bodyPr wrap="square" rtlCol="0">
            <a:spAutoFit/>
          </a:bodyPr>
          <a:lstStyle/>
          <a:p>
            <a:r>
              <a:rPr lang="es-ES" b="1" dirty="0">
                <a:solidFill>
                  <a:schemeClr val="accent1"/>
                </a:solidFill>
              </a:rPr>
              <a:t>NOT NULL: </a:t>
            </a:r>
            <a:r>
              <a:rPr lang="es-ES" dirty="0"/>
              <a:t>Asegura que la columna en la tabla no puede tener valores nulos</a:t>
            </a:r>
          </a:p>
          <a:p>
            <a:pPr>
              <a:tabLst>
                <a:tab pos="266700" algn="l"/>
              </a:tabLst>
            </a:pPr>
            <a:r>
              <a:rPr lang="es-ES" b="1" dirty="0">
                <a:solidFill>
                  <a:schemeClr val="accent1"/>
                </a:solidFill>
              </a:rPr>
              <a:t>UNIQUE: </a:t>
            </a:r>
            <a:r>
              <a:rPr lang="es-ES" dirty="0"/>
              <a:t>Asegura que todos los valores de la columna en la tabla  son diferentes</a:t>
            </a:r>
          </a:p>
          <a:p>
            <a:pPr>
              <a:tabLst>
                <a:tab pos="266700" algn="l"/>
              </a:tabLst>
            </a:pPr>
            <a:r>
              <a:rPr lang="es-ES" b="1" dirty="0">
                <a:solidFill>
                  <a:schemeClr val="accent1"/>
                </a:solidFill>
              </a:rPr>
              <a:t>PRIMARY KEY: </a:t>
            </a:r>
            <a:r>
              <a:rPr lang="es-ES" dirty="0"/>
              <a:t>Combinación de </a:t>
            </a:r>
            <a:r>
              <a:rPr lang="es-ES" dirty="0" err="1"/>
              <a:t>not</a:t>
            </a:r>
            <a:r>
              <a:rPr lang="es-ES" dirty="0"/>
              <a:t> </a:t>
            </a:r>
            <a:r>
              <a:rPr lang="es-ES" dirty="0" err="1"/>
              <a:t>null</a:t>
            </a:r>
            <a:r>
              <a:rPr lang="es-ES" dirty="0"/>
              <a:t> y </a:t>
            </a:r>
            <a:r>
              <a:rPr lang="es-ES" dirty="0" err="1"/>
              <a:t>unique</a:t>
            </a:r>
            <a:r>
              <a:rPr lang="es-ES" dirty="0"/>
              <a:t> identifica cada registro de la tabla</a:t>
            </a:r>
          </a:p>
          <a:p>
            <a:pPr>
              <a:tabLst>
                <a:tab pos="266700" algn="l"/>
              </a:tabLst>
            </a:pPr>
            <a:r>
              <a:rPr lang="es-ES" b="1" dirty="0">
                <a:solidFill>
                  <a:schemeClr val="accent1"/>
                </a:solidFill>
              </a:rPr>
              <a:t>FOREIGN KEY: </a:t>
            </a:r>
            <a:r>
              <a:rPr lang="es-ES" dirty="0"/>
              <a:t>Previene acciones que destruirían enlaces entre tablas</a:t>
            </a:r>
          </a:p>
          <a:p>
            <a:pPr>
              <a:tabLst>
                <a:tab pos="266700" algn="l"/>
              </a:tabLst>
            </a:pPr>
            <a:r>
              <a:rPr lang="es-ES" b="1" dirty="0">
                <a:solidFill>
                  <a:schemeClr val="accent1"/>
                </a:solidFill>
              </a:rPr>
              <a:t>CHECK: </a:t>
            </a:r>
            <a:r>
              <a:rPr lang="es-ES" dirty="0"/>
              <a:t>Asegura que los valores en una columna satisfacen una condición específica</a:t>
            </a:r>
          </a:p>
          <a:p>
            <a:pPr>
              <a:tabLst>
                <a:tab pos="266700" algn="l"/>
              </a:tabLst>
            </a:pPr>
            <a:r>
              <a:rPr lang="es-ES" b="1" dirty="0">
                <a:solidFill>
                  <a:schemeClr val="accent1"/>
                </a:solidFill>
              </a:rPr>
              <a:t>DEFAULT: </a:t>
            </a:r>
            <a:r>
              <a:rPr lang="es-ES" dirty="0"/>
              <a:t>Carga un valor por defecto si no se escribe un valor específico en el campo</a:t>
            </a:r>
          </a:p>
          <a:p>
            <a:pPr>
              <a:tabLst>
                <a:tab pos="266700" algn="l"/>
              </a:tabLst>
            </a:pPr>
            <a:r>
              <a:rPr lang="es-ES" b="1" dirty="0">
                <a:solidFill>
                  <a:schemeClr val="accent1"/>
                </a:solidFill>
              </a:rPr>
              <a:t>CREATE INDEX: </a:t>
            </a:r>
            <a:r>
              <a:rPr lang="es-ES" dirty="0"/>
              <a:t>Se usa para crear y obtener datos desde la base de datos </a:t>
            </a:r>
            <a:r>
              <a:rPr lang="es-ES" dirty="0" err="1"/>
              <a:t>rapidamente</a:t>
            </a:r>
            <a:endParaRPr lang="es-CO" b="1" dirty="0">
              <a:solidFill>
                <a:schemeClr val="accent1"/>
              </a:solidFill>
            </a:endParaRPr>
          </a:p>
        </p:txBody>
      </p:sp>
    </p:spTree>
    <p:extLst>
      <p:ext uri="{BB962C8B-B14F-4D97-AF65-F5344CB8AC3E}">
        <p14:creationId xmlns:p14="http://schemas.microsoft.com/office/powerpoint/2010/main" val="407330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Círculo&#10;&#10;Descripción generada automáticamente">
            <a:extLst>
              <a:ext uri="{FF2B5EF4-FFF2-40B4-BE49-F238E27FC236}">
                <a16:creationId xmlns:a16="http://schemas.microsoft.com/office/drawing/2014/main" id="{64A4FBBF-7D28-FD00-918C-5D299F395DE9}"/>
              </a:ext>
            </a:extLst>
          </p:cNvPr>
          <p:cNvPicPr>
            <a:picLocks noChangeAspect="1"/>
          </p:cNvPicPr>
          <p:nvPr/>
        </p:nvPicPr>
        <p:blipFill>
          <a:blip r:embed="rId3"/>
          <a:stretch>
            <a:fillRect/>
          </a:stretch>
        </p:blipFill>
        <p:spPr>
          <a:xfrm>
            <a:off x="10293132" y="150797"/>
            <a:ext cx="1732623" cy="730946"/>
          </a:xfrm>
          <a:prstGeom prst="rect">
            <a:avLst/>
          </a:prstGeom>
        </p:spPr>
      </p:pic>
      <p:sp>
        <p:nvSpPr>
          <p:cNvPr id="3" name="CuadroTexto 2">
            <a:extLst>
              <a:ext uri="{FF2B5EF4-FFF2-40B4-BE49-F238E27FC236}">
                <a16:creationId xmlns:a16="http://schemas.microsoft.com/office/drawing/2014/main" id="{65455B07-02B1-4A90-EC04-CDDE9D38487C}"/>
              </a:ext>
            </a:extLst>
          </p:cNvPr>
          <p:cNvSpPr txBox="1"/>
          <p:nvPr/>
        </p:nvSpPr>
        <p:spPr>
          <a:xfrm>
            <a:off x="339250" y="257184"/>
            <a:ext cx="5615235" cy="830997"/>
          </a:xfrm>
          <a:prstGeom prst="rect">
            <a:avLst/>
          </a:prstGeom>
          <a:noFill/>
        </p:spPr>
        <p:txBody>
          <a:bodyPr wrap="square" rtlCol="0">
            <a:spAutoFit/>
          </a:bodyPr>
          <a:lstStyle/>
          <a:p>
            <a:r>
              <a:rPr lang="es-ES" sz="3200" b="1" dirty="0"/>
              <a:t>Sistemas de Información</a:t>
            </a:r>
          </a:p>
          <a:p>
            <a:r>
              <a:rPr lang="es-ES" sz="1600" dirty="0"/>
              <a:t>SQL </a:t>
            </a:r>
            <a:r>
              <a:rPr lang="es-ES" sz="1600" dirty="0" err="1"/>
              <a:t>Statements</a:t>
            </a:r>
            <a:r>
              <a:rPr lang="es-ES" sz="1600" dirty="0"/>
              <a:t> – DDL</a:t>
            </a:r>
            <a:endParaRPr lang="es-CO" sz="1050" dirty="0"/>
          </a:p>
        </p:txBody>
      </p:sp>
      <p:sp>
        <p:nvSpPr>
          <p:cNvPr id="6" name="CuadroTexto 5">
            <a:extLst>
              <a:ext uri="{FF2B5EF4-FFF2-40B4-BE49-F238E27FC236}">
                <a16:creationId xmlns:a16="http://schemas.microsoft.com/office/drawing/2014/main" id="{3D1DC437-9B1D-7217-B734-7430E8A3CA58}"/>
              </a:ext>
            </a:extLst>
          </p:cNvPr>
          <p:cNvSpPr txBox="1"/>
          <p:nvPr/>
        </p:nvSpPr>
        <p:spPr>
          <a:xfrm>
            <a:off x="339250" y="1476697"/>
            <a:ext cx="1205679" cy="369332"/>
          </a:xfrm>
          <a:prstGeom prst="rect">
            <a:avLst/>
          </a:prstGeom>
          <a:noFill/>
        </p:spPr>
        <p:txBody>
          <a:bodyPr wrap="square">
            <a:spAutoFit/>
          </a:bodyPr>
          <a:lstStyle/>
          <a:p>
            <a:r>
              <a:rPr lang="es-ES" b="1" dirty="0"/>
              <a:t>NOT NULL:</a:t>
            </a:r>
            <a:endParaRPr lang="es-ES" dirty="0"/>
          </a:p>
        </p:txBody>
      </p:sp>
      <p:sp>
        <p:nvSpPr>
          <p:cNvPr id="12" name="CuadroTexto 11">
            <a:extLst>
              <a:ext uri="{FF2B5EF4-FFF2-40B4-BE49-F238E27FC236}">
                <a16:creationId xmlns:a16="http://schemas.microsoft.com/office/drawing/2014/main" id="{01F86D81-6AE7-3116-D93E-8D70083502A2}"/>
              </a:ext>
            </a:extLst>
          </p:cNvPr>
          <p:cNvSpPr txBox="1"/>
          <p:nvPr/>
        </p:nvSpPr>
        <p:spPr>
          <a:xfrm>
            <a:off x="2105877" y="1476697"/>
            <a:ext cx="5036422"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Personas (</a:t>
            </a:r>
            <a:br>
              <a:rPr lang="en-US" dirty="0"/>
            </a:br>
            <a:r>
              <a:rPr lang="en-US" b="0" i="0" dirty="0">
                <a:solidFill>
                  <a:srgbClr val="000000"/>
                </a:solidFill>
                <a:effectLst/>
                <a:latin typeface="Consolas" panose="020B0609020204030204" pitchFamily="49" charset="0"/>
              </a:rPr>
              <a:t>    ID int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FirstName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Age int</a:t>
            </a:r>
            <a:br>
              <a:rPr lang="en-US" dirty="0"/>
            </a:br>
            <a:r>
              <a:rPr lang="en-US" b="0" i="0" dirty="0">
                <a:solidFill>
                  <a:srgbClr val="000000"/>
                </a:solidFill>
                <a:effectLst/>
                <a:latin typeface="Consolas" panose="020B0609020204030204" pitchFamily="49" charset="0"/>
              </a:rPr>
              <a:t>);</a:t>
            </a:r>
            <a:endParaRPr lang="es-CO" dirty="0"/>
          </a:p>
        </p:txBody>
      </p:sp>
      <p:sp>
        <p:nvSpPr>
          <p:cNvPr id="22" name="CuadroTexto 21">
            <a:extLst>
              <a:ext uri="{FF2B5EF4-FFF2-40B4-BE49-F238E27FC236}">
                <a16:creationId xmlns:a16="http://schemas.microsoft.com/office/drawing/2014/main" id="{797B5396-5306-8313-7EF8-F939F6E0E66A}"/>
              </a:ext>
            </a:extLst>
          </p:cNvPr>
          <p:cNvSpPr txBox="1"/>
          <p:nvPr/>
        </p:nvSpPr>
        <p:spPr>
          <a:xfrm>
            <a:off x="339250" y="3776242"/>
            <a:ext cx="1096072" cy="369332"/>
          </a:xfrm>
          <a:prstGeom prst="rect">
            <a:avLst/>
          </a:prstGeom>
          <a:noFill/>
        </p:spPr>
        <p:txBody>
          <a:bodyPr wrap="square">
            <a:spAutoFit/>
          </a:bodyPr>
          <a:lstStyle/>
          <a:p>
            <a:r>
              <a:rPr lang="es-ES" b="1" dirty="0"/>
              <a:t>UNIQUE:</a:t>
            </a:r>
            <a:endParaRPr lang="es-CO" dirty="0"/>
          </a:p>
        </p:txBody>
      </p:sp>
      <p:sp>
        <p:nvSpPr>
          <p:cNvPr id="25" name="CuadroTexto 24">
            <a:extLst>
              <a:ext uri="{FF2B5EF4-FFF2-40B4-BE49-F238E27FC236}">
                <a16:creationId xmlns:a16="http://schemas.microsoft.com/office/drawing/2014/main" id="{C1380F8F-2175-8CDB-580F-7E17E3206F96}"/>
              </a:ext>
            </a:extLst>
          </p:cNvPr>
          <p:cNvSpPr txBox="1"/>
          <p:nvPr/>
        </p:nvSpPr>
        <p:spPr>
          <a:xfrm>
            <a:off x="2105877" y="3776242"/>
            <a:ext cx="5556564" cy="2031325"/>
          </a:xfrm>
          <a:prstGeom prst="rect">
            <a:avLst/>
          </a:prstGeom>
          <a:noFill/>
        </p:spPr>
        <p:txBody>
          <a:bodyPr wrap="square">
            <a:spAutoFit/>
          </a:bodyPr>
          <a:lstStyle/>
          <a:p>
            <a:pPr marL="0" marR="0">
              <a:spcBef>
                <a:spcPts val="0"/>
              </a:spcBef>
              <a:spcAft>
                <a:spcPts val="0"/>
              </a:spcAft>
            </a:pPr>
            <a:r>
              <a:rPr lang="en-US" dirty="0">
                <a:solidFill>
                  <a:srgbClr val="0000CD"/>
                </a:solidFill>
                <a:latin typeface="Consolas" panose="020B0609020204030204" pitchFamily="49" charset="0"/>
              </a:rPr>
              <a:t>CREATE TABLE </a:t>
            </a:r>
            <a:r>
              <a:rPr lang="en-US" sz="1800" dirty="0">
                <a:solidFill>
                  <a:srgbClr val="000000"/>
                </a:solidFill>
                <a:effectLst/>
                <a:latin typeface="Consolas" panose="020B0609020204030204" pitchFamily="49" charset="0"/>
              </a:rPr>
              <a:t>Persons (</a:t>
            </a:r>
          </a:p>
          <a:p>
            <a:pPr marL="0" marR="0">
              <a:spcBef>
                <a:spcPts val="0"/>
              </a:spcBef>
              <a:spcAft>
                <a:spcPts val="0"/>
              </a:spcAft>
            </a:pPr>
            <a:r>
              <a:rPr lang="en-US" dirty="0">
                <a:solidFill>
                  <a:srgbClr val="000000"/>
                </a:solidFill>
                <a:latin typeface="Consolas" panose="020B0609020204030204" pitchFamily="49" charset="0"/>
              </a:rPr>
              <a:t>ID int</a:t>
            </a:r>
            <a:r>
              <a:rPr lang="en-US" sz="1800" dirty="0">
                <a:solidFill>
                  <a:srgbClr val="000000"/>
                </a:solidFill>
                <a:effectLst/>
                <a:latin typeface="Consolas" panose="020B0609020204030204" pitchFamily="49" charset="0"/>
              </a:rPr>
              <a:t> </a:t>
            </a:r>
            <a:r>
              <a:rPr lang="en-US" dirty="0">
                <a:solidFill>
                  <a:srgbClr val="0000CD"/>
                </a:solidFill>
                <a:latin typeface="Consolas" panose="020B0609020204030204" pitchFamily="49" charset="0"/>
              </a:rPr>
              <a:t>NOT NULL</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err="1">
                <a:solidFill>
                  <a:srgbClr val="000000"/>
                </a:solidFill>
                <a:effectLst/>
                <a:latin typeface="Consolas" panose="020B0609020204030204" pitchFamily="49" charset="0"/>
              </a:rPr>
              <a:t>LastName</a:t>
            </a:r>
            <a:r>
              <a:rPr lang="en-US" sz="180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varchar</a:t>
            </a:r>
            <a:r>
              <a:rPr lang="en-US" sz="1800" dirty="0">
                <a:solidFill>
                  <a:srgbClr val="000000"/>
                </a:solidFill>
                <a:effectLst/>
                <a:latin typeface="Consolas" panose="020B0609020204030204" pitchFamily="49" charset="0"/>
              </a:rPr>
              <a:t>(</a:t>
            </a:r>
            <a:r>
              <a:rPr lang="en-US" dirty="0">
                <a:solidFill>
                  <a:srgbClr val="FF0000"/>
                </a:solidFill>
                <a:latin typeface="Consolas" panose="020B0609020204030204" pitchFamily="49" charset="0"/>
              </a:rPr>
              <a:t>255</a:t>
            </a:r>
            <a:r>
              <a:rPr lang="en-US" sz="1800" dirty="0">
                <a:solidFill>
                  <a:srgbClr val="000000"/>
                </a:solidFill>
                <a:effectLst/>
                <a:latin typeface="Consolas" panose="020B0609020204030204" pitchFamily="49" charset="0"/>
              </a:rPr>
              <a:t>) </a:t>
            </a:r>
            <a:r>
              <a:rPr lang="en-US" dirty="0">
                <a:solidFill>
                  <a:srgbClr val="0000CD"/>
                </a:solidFill>
                <a:latin typeface="Consolas" panose="020B0609020204030204" pitchFamily="49" charset="0"/>
              </a:rPr>
              <a:t>NOT NULL</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FirstName </a:t>
            </a:r>
            <a:r>
              <a:rPr lang="en-US" dirty="0">
                <a:solidFill>
                  <a:srgbClr val="000000"/>
                </a:solidFill>
                <a:latin typeface="Consolas" panose="020B0609020204030204" pitchFamily="49" charset="0"/>
              </a:rPr>
              <a:t>varchar</a:t>
            </a:r>
            <a:r>
              <a:rPr lang="en-US" sz="1800" dirty="0">
                <a:solidFill>
                  <a:srgbClr val="000000"/>
                </a:solidFill>
                <a:effectLst/>
                <a:latin typeface="Consolas" panose="020B0609020204030204" pitchFamily="49" charset="0"/>
              </a:rPr>
              <a:t>(</a:t>
            </a:r>
            <a:r>
              <a:rPr lang="en-US" dirty="0">
                <a:solidFill>
                  <a:srgbClr val="FF0000"/>
                </a:solidFill>
                <a:latin typeface="Consolas" panose="020B0609020204030204" pitchFamily="49" charset="0"/>
              </a:rPr>
              <a:t>255</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Age </a:t>
            </a:r>
            <a:r>
              <a:rPr lang="en-US" dirty="0">
                <a:solidFill>
                  <a:srgbClr val="000000"/>
                </a:solidFill>
                <a:latin typeface="Consolas" panose="020B0609020204030204" pitchFamily="49" charset="0"/>
              </a:rPr>
              <a:t>int</a:t>
            </a:r>
            <a:r>
              <a:rPr lang="en-US" sz="1800" dirty="0">
                <a:solidFill>
                  <a:srgbClr val="000000"/>
                </a:solidFill>
                <a:effectLst/>
                <a:latin typeface="Consolas" panose="020B0609020204030204" pitchFamily="49" charset="0"/>
              </a:rPr>
              <a:t>,</a:t>
            </a:r>
          </a:p>
          <a:p>
            <a:pPr marL="0" marR="0">
              <a:spcBef>
                <a:spcPts val="0"/>
              </a:spcBef>
              <a:spcAft>
                <a:spcPts val="0"/>
              </a:spcAft>
            </a:pPr>
            <a:r>
              <a:rPr lang="en-US" dirty="0">
                <a:solidFill>
                  <a:srgbClr val="0000CD"/>
                </a:solidFill>
                <a:latin typeface="Consolas" panose="020B0609020204030204" pitchFamily="49" charset="0"/>
              </a:rPr>
              <a:t>CONSTRAINT</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UC_Person</a:t>
            </a:r>
            <a:r>
              <a:rPr lang="en-US" sz="1800" dirty="0">
                <a:solidFill>
                  <a:srgbClr val="000000"/>
                </a:solidFill>
                <a:effectLst/>
                <a:latin typeface="Consolas" panose="020B0609020204030204" pitchFamily="49" charset="0"/>
              </a:rPr>
              <a:t> </a:t>
            </a:r>
            <a:r>
              <a:rPr lang="en-US" dirty="0">
                <a:solidFill>
                  <a:srgbClr val="0000CD"/>
                </a:solidFill>
                <a:latin typeface="Consolas" panose="020B0609020204030204" pitchFamily="49" charset="0"/>
              </a:rPr>
              <a:t>UNIQUE</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ID,LastName</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a:t>
            </a:r>
            <a:r>
              <a:rPr lang="en-US" sz="1800" dirty="0">
                <a:solidFill>
                  <a:srgbClr val="FF0000"/>
                </a:solidFill>
                <a:effectLst/>
                <a:latin typeface="Consolas" panose="020B0609020204030204" pitchFamily="49" charset="0"/>
              </a:rPr>
              <a:t>;</a:t>
            </a:r>
            <a:endParaRPr lang="en-US" sz="1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048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Círculo&#10;&#10;Descripción generada automáticamente">
            <a:extLst>
              <a:ext uri="{FF2B5EF4-FFF2-40B4-BE49-F238E27FC236}">
                <a16:creationId xmlns:a16="http://schemas.microsoft.com/office/drawing/2014/main" id="{64A4FBBF-7D28-FD00-918C-5D299F395DE9}"/>
              </a:ext>
            </a:extLst>
          </p:cNvPr>
          <p:cNvPicPr>
            <a:picLocks noChangeAspect="1"/>
          </p:cNvPicPr>
          <p:nvPr/>
        </p:nvPicPr>
        <p:blipFill>
          <a:blip r:embed="rId3"/>
          <a:stretch>
            <a:fillRect/>
          </a:stretch>
        </p:blipFill>
        <p:spPr>
          <a:xfrm>
            <a:off x="10293132" y="150797"/>
            <a:ext cx="1732623" cy="730946"/>
          </a:xfrm>
          <a:prstGeom prst="rect">
            <a:avLst/>
          </a:prstGeom>
        </p:spPr>
      </p:pic>
      <p:sp>
        <p:nvSpPr>
          <p:cNvPr id="3" name="CuadroTexto 2">
            <a:extLst>
              <a:ext uri="{FF2B5EF4-FFF2-40B4-BE49-F238E27FC236}">
                <a16:creationId xmlns:a16="http://schemas.microsoft.com/office/drawing/2014/main" id="{65455B07-02B1-4A90-EC04-CDDE9D38487C}"/>
              </a:ext>
            </a:extLst>
          </p:cNvPr>
          <p:cNvSpPr txBox="1"/>
          <p:nvPr/>
        </p:nvSpPr>
        <p:spPr>
          <a:xfrm>
            <a:off x="339250" y="257184"/>
            <a:ext cx="5615235" cy="830997"/>
          </a:xfrm>
          <a:prstGeom prst="rect">
            <a:avLst/>
          </a:prstGeom>
          <a:noFill/>
        </p:spPr>
        <p:txBody>
          <a:bodyPr wrap="square" rtlCol="0">
            <a:spAutoFit/>
          </a:bodyPr>
          <a:lstStyle/>
          <a:p>
            <a:r>
              <a:rPr lang="es-ES" sz="3200" b="1" dirty="0"/>
              <a:t>Sistemas de Información</a:t>
            </a:r>
          </a:p>
          <a:p>
            <a:r>
              <a:rPr lang="es-ES" sz="1600" dirty="0"/>
              <a:t>SQL </a:t>
            </a:r>
            <a:r>
              <a:rPr lang="es-ES" sz="1600" dirty="0" err="1"/>
              <a:t>Statements</a:t>
            </a:r>
            <a:r>
              <a:rPr lang="es-ES" sz="1600" dirty="0"/>
              <a:t> – DDL</a:t>
            </a:r>
            <a:endParaRPr lang="es-CO" sz="1050" dirty="0"/>
          </a:p>
        </p:txBody>
      </p:sp>
      <p:sp>
        <p:nvSpPr>
          <p:cNvPr id="6" name="CuadroTexto 5">
            <a:extLst>
              <a:ext uri="{FF2B5EF4-FFF2-40B4-BE49-F238E27FC236}">
                <a16:creationId xmlns:a16="http://schemas.microsoft.com/office/drawing/2014/main" id="{3D1DC437-9B1D-7217-B734-7430E8A3CA58}"/>
              </a:ext>
            </a:extLst>
          </p:cNvPr>
          <p:cNvSpPr txBox="1"/>
          <p:nvPr/>
        </p:nvSpPr>
        <p:spPr>
          <a:xfrm>
            <a:off x="339249" y="1476697"/>
            <a:ext cx="1547423" cy="369332"/>
          </a:xfrm>
          <a:prstGeom prst="rect">
            <a:avLst/>
          </a:prstGeom>
          <a:noFill/>
        </p:spPr>
        <p:txBody>
          <a:bodyPr wrap="square">
            <a:spAutoFit/>
          </a:bodyPr>
          <a:lstStyle/>
          <a:p>
            <a:r>
              <a:rPr lang="es-ES" b="1" dirty="0"/>
              <a:t>PRIMARY KEY:</a:t>
            </a:r>
            <a:endParaRPr lang="es-ES" dirty="0"/>
          </a:p>
        </p:txBody>
      </p:sp>
      <p:sp>
        <p:nvSpPr>
          <p:cNvPr id="12" name="CuadroTexto 11">
            <a:extLst>
              <a:ext uri="{FF2B5EF4-FFF2-40B4-BE49-F238E27FC236}">
                <a16:creationId xmlns:a16="http://schemas.microsoft.com/office/drawing/2014/main" id="{01F86D81-6AE7-3116-D93E-8D70083502A2}"/>
              </a:ext>
            </a:extLst>
          </p:cNvPr>
          <p:cNvSpPr txBox="1"/>
          <p:nvPr/>
        </p:nvSpPr>
        <p:spPr>
          <a:xfrm>
            <a:off x="2105877" y="1476697"/>
            <a:ext cx="6690882" cy="2031325"/>
          </a:xfrm>
          <a:prstGeom prst="rect">
            <a:avLst/>
          </a:prstGeom>
          <a:noFill/>
        </p:spPr>
        <p:txBody>
          <a:bodyPr wrap="square">
            <a:spAutoFit/>
          </a:bodyPr>
          <a:lstStyle/>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Persons (</a:t>
            </a:r>
            <a:br>
              <a:rPr lang="en-US" dirty="0"/>
            </a:br>
            <a:r>
              <a:rPr lang="en-US" b="0" i="0" dirty="0">
                <a:solidFill>
                  <a:srgbClr val="000000"/>
                </a:solidFill>
                <a:effectLst/>
                <a:latin typeface="Consolas" panose="020B0609020204030204" pitchFamily="49" charset="0"/>
              </a:rPr>
              <a:t>    ID int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FirstName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Age int,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CONSTRAINT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PK_Person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PRIMARY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KEY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ID,LastName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s-CO" dirty="0"/>
          </a:p>
        </p:txBody>
      </p:sp>
      <p:sp>
        <p:nvSpPr>
          <p:cNvPr id="22" name="CuadroTexto 21">
            <a:extLst>
              <a:ext uri="{FF2B5EF4-FFF2-40B4-BE49-F238E27FC236}">
                <a16:creationId xmlns:a16="http://schemas.microsoft.com/office/drawing/2014/main" id="{797B5396-5306-8313-7EF8-F939F6E0E66A}"/>
              </a:ext>
            </a:extLst>
          </p:cNvPr>
          <p:cNvSpPr txBox="1"/>
          <p:nvPr/>
        </p:nvSpPr>
        <p:spPr>
          <a:xfrm>
            <a:off x="339250" y="3776242"/>
            <a:ext cx="1547422" cy="369332"/>
          </a:xfrm>
          <a:prstGeom prst="rect">
            <a:avLst/>
          </a:prstGeom>
          <a:noFill/>
        </p:spPr>
        <p:txBody>
          <a:bodyPr wrap="square">
            <a:spAutoFit/>
          </a:bodyPr>
          <a:lstStyle/>
          <a:p>
            <a:r>
              <a:rPr lang="es-ES" b="1" dirty="0"/>
              <a:t>FOREIGN KEY:</a:t>
            </a:r>
            <a:endParaRPr lang="es-CO" dirty="0"/>
          </a:p>
        </p:txBody>
      </p:sp>
      <p:sp>
        <p:nvSpPr>
          <p:cNvPr id="25" name="CuadroTexto 24">
            <a:extLst>
              <a:ext uri="{FF2B5EF4-FFF2-40B4-BE49-F238E27FC236}">
                <a16:creationId xmlns:a16="http://schemas.microsoft.com/office/drawing/2014/main" id="{C1380F8F-2175-8CDB-580F-7E17E3206F96}"/>
              </a:ext>
            </a:extLst>
          </p:cNvPr>
          <p:cNvSpPr txBox="1"/>
          <p:nvPr/>
        </p:nvSpPr>
        <p:spPr>
          <a:xfrm>
            <a:off x="2105876" y="3776242"/>
            <a:ext cx="9040543" cy="2308324"/>
          </a:xfrm>
          <a:prstGeom prst="rect">
            <a:avLst/>
          </a:prstGeom>
          <a:noFill/>
        </p:spPr>
        <p:txBody>
          <a:bodyPr wrap="square">
            <a:spAutoFit/>
          </a:bodyPr>
          <a:lstStyle/>
          <a:p>
            <a:pPr marL="0" marR="0">
              <a:spcBef>
                <a:spcPts val="0"/>
              </a:spcBef>
              <a:spcAft>
                <a:spcPts val="0"/>
              </a:spcAft>
            </a:pPr>
            <a:r>
              <a:rPr lang="es-CO" dirty="0">
                <a:solidFill>
                  <a:srgbClr val="0000CD"/>
                </a:solidFill>
                <a:latin typeface="Consolas" panose="020B0609020204030204" pitchFamily="49" charset="0"/>
              </a:rPr>
              <a:t>CREATE TABLE </a:t>
            </a:r>
            <a:r>
              <a:rPr lang="es-CO" sz="1800" dirty="0">
                <a:solidFill>
                  <a:srgbClr val="000000"/>
                </a:solidFill>
                <a:effectLst/>
                <a:latin typeface="Consolas" panose="020B0609020204030204" pitchFamily="49" charset="0"/>
              </a:rPr>
              <a:t>producto (</a:t>
            </a:r>
          </a:p>
          <a:p>
            <a:pPr marL="0" marR="0">
              <a:spcBef>
                <a:spcPts val="0"/>
              </a:spcBef>
              <a:spcAft>
                <a:spcPts val="0"/>
              </a:spcAft>
            </a:pPr>
            <a:r>
              <a:rPr lang="es-CO" sz="1800" dirty="0" err="1">
                <a:solidFill>
                  <a:srgbClr val="000000"/>
                </a:solidFill>
                <a:effectLst/>
                <a:latin typeface="Consolas" panose="020B0609020204030204" pitchFamily="49" charset="0"/>
              </a:rPr>
              <a:t>cod_producto</a:t>
            </a:r>
            <a:r>
              <a:rPr lang="es-CO" sz="1800" dirty="0">
                <a:solidFill>
                  <a:srgbClr val="000000"/>
                </a:solidFill>
                <a:effectLst/>
                <a:latin typeface="Consolas" panose="020B0609020204030204" pitchFamily="49" charset="0"/>
              </a:rPr>
              <a:t> </a:t>
            </a:r>
            <a:r>
              <a:rPr lang="es-CO" dirty="0" err="1">
                <a:solidFill>
                  <a:srgbClr val="000000"/>
                </a:solidFill>
                <a:latin typeface="Consolas" panose="020B0609020204030204" pitchFamily="49" charset="0"/>
              </a:rPr>
              <a:t>varchar</a:t>
            </a:r>
            <a:r>
              <a:rPr lang="es-CO" sz="1800" dirty="0">
                <a:solidFill>
                  <a:srgbClr val="000000"/>
                </a:solidFill>
                <a:effectLst/>
                <a:latin typeface="Consolas" panose="020B0609020204030204" pitchFamily="49" charset="0"/>
              </a:rPr>
              <a:t>(</a:t>
            </a:r>
            <a:r>
              <a:rPr lang="es-CO" dirty="0">
                <a:solidFill>
                  <a:srgbClr val="FF0000"/>
                </a:solidFill>
                <a:latin typeface="Consolas" panose="020B0609020204030204" pitchFamily="49" charset="0"/>
              </a:rPr>
              <a:t>15</a:t>
            </a:r>
            <a:r>
              <a:rPr lang="es-CO" sz="1800" dirty="0">
                <a:solidFill>
                  <a:srgbClr val="000000"/>
                </a:solidFill>
                <a:effectLst/>
                <a:latin typeface="Consolas" panose="020B0609020204030204" pitchFamily="49" charset="0"/>
              </a:rPr>
              <a:t>) </a:t>
            </a:r>
            <a:r>
              <a:rPr lang="es-CO" dirty="0">
                <a:solidFill>
                  <a:srgbClr val="0000CD"/>
                </a:solidFill>
                <a:latin typeface="Consolas" panose="020B0609020204030204" pitchFamily="49" charset="0"/>
              </a:rPr>
              <a:t>NOT NULL</a:t>
            </a:r>
            <a:r>
              <a:rPr lang="es-CO" sz="1800" dirty="0">
                <a:solidFill>
                  <a:srgbClr val="000000"/>
                </a:solidFill>
                <a:effectLst/>
                <a:latin typeface="Consolas" panose="020B0609020204030204" pitchFamily="49" charset="0"/>
              </a:rPr>
              <a:t>,</a:t>
            </a:r>
          </a:p>
          <a:p>
            <a:pPr marL="0" marR="0">
              <a:spcBef>
                <a:spcPts val="0"/>
              </a:spcBef>
              <a:spcAft>
                <a:spcPts val="0"/>
              </a:spcAft>
            </a:pPr>
            <a:r>
              <a:rPr lang="es-CO" sz="1800" dirty="0" err="1">
                <a:solidFill>
                  <a:srgbClr val="000000"/>
                </a:solidFill>
                <a:effectLst/>
                <a:latin typeface="Consolas" panose="020B0609020204030204" pitchFamily="49" charset="0"/>
              </a:rPr>
              <a:t>nit_prov_producto</a:t>
            </a:r>
            <a:r>
              <a:rPr lang="es-CO" sz="1800" dirty="0">
                <a:solidFill>
                  <a:srgbClr val="000000"/>
                </a:solidFill>
                <a:effectLst/>
                <a:latin typeface="Consolas" panose="020B0609020204030204" pitchFamily="49" charset="0"/>
              </a:rPr>
              <a:t> </a:t>
            </a:r>
            <a:r>
              <a:rPr lang="es-CO" dirty="0" err="1">
                <a:solidFill>
                  <a:srgbClr val="000000"/>
                </a:solidFill>
                <a:latin typeface="Consolas" panose="020B0609020204030204" pitchFamily="49" charset="0"/>
              </a:rPr>
              <a:t>varchar</a:t>
            </a:r>
            <a:r>
              <a:rPr lang="es-CO" sz="1800" dirty="0">
                <a:solidFill>
                  <a:srgbClr val="000000"/>
                </a:solidFill>
                <a:effectLst/>
                <a:latin typeface="Consolas" panose="020B0609020204030204" pitchFamily="49" charset="0"/>
              </a:rPr>
              <a:t>(</a:t>
            </a:r>
            <a:r>
              <a:rPr lang="es-CO" dirty="0">
                <a:solidFill>
                  <a:srgbClr val="FF0000"/>
                </a:solidFill>
                <a:latin typeface="Consolas" panose="020B0609020204030204" pitchFamily="49" charset="0"/>
              </a:rPr>
              <a:t>15</a:t>
            </a:r>
            <a:r>
              <a:rPr lang="es-CO" sz="1800" dirty="0">
                <a:solidFill>
                  <a:srgbClr val="000000"/>
                </a:solidFill>
                <a:effectLst/>
                <a:latin typeface="Consolas" panose="020B0609020204030204" pitchFamily="49" charset="0"/>
              </a:rPr>
              <a:t>) </a:t>
            </a:r>
            <a:r>
              <a:rPr lang="es-CO" dirty="0">
                <a:solidFill>
                  <a:srgbClr val="0000CD"/>
                </a:solidFill>
                <a:latin typeface="Consolas" panose="020B0609020204030204" pitchFamily="49" charset="0"/>
              </a:rPr>
              <a:t>NOT NULL</a:t>
            </a:r>
            <a:r>
              <a:rPr lang="es-CO" sz="1800" dirty="0">
                <a:solidFill>
                  <a:srgbClr val="000000"/>
                </a:solidFill>
                <a:effectLst/>
                <a:latin typeface="Consolas" panose="020B0609020204030204" pitchFamily="49" charset="0"/>
              </a:rPr>
              <a:t>,</a:t>
            </a:r>
          </a:p>
          <a:p>
            <a:pPr marL="0" marR="0">
              <a:spcBef>
                <a:spcPts val="0"/>
              </a:spcBef>
              <a:spcAft>
                <a:spcPts val="0"/>
              </a:spcAft>
            </a:pPr>
            <a:r>
              <a:rPr lang="es-CO" sz="1800" dirty="0" err="1">
                <a:solidFill>
                  <a:srgbClr val="000000"/>
                </a:solidFill>
                <a:effectLst/>
                <a:latin typeface="Consolas" panose="020B0609020204030204" pitchFamily="49" charset="0"/>
              </a:rPr>
              <a:t>nom_producto</a:t>
            </a:r>
            <a:r>
              <a:rPr lang="es-CO" sz="1800" dirty="0">
                <a:solidFill>
                  <a:srgbClr val="000000"/>
                </a:solidFill>
                <a:effectLst/>
                <a:latin typeface="Consolas" panose="020B0609020204030204" pitchFamily="49" charset="0"/>
              </a:rPr>
              <a:t> </a:t>
            </a:r>
            <a:r>
              <a:rPr lang="es-CO" dirty="0" err="1">
                <a:solidFill>
                  <a:srgbClr val="000000"/>
                </a:solidFill>
                <a:latin typeface="Consolas" panose="020B0609020204030204" pitchFamily="49" charset="0"/>
              </a:rPr>
              <a:t>varchar</a:t>
            </a:r>
            <a:r>
              <a:rPr lang="es-CO" sz="1800" dirty="0">
                <a:solidFill>
                  <a:srgbClr val="000000"/>
                </a:solidFill>
                <a:effectLst/>
                <a:latin typeface="Consolas" panose="020B0609020204030204" pitchFamily="49" charset="0"/>
              </a:rPr>
              <a:t> (</a:t>
            </a:r>
            <a:r>
              <a:rPr lang="es-CO" dirty="0">
                <a:solidFill>
                  <a:srgbClr val="FF0000"/>
                </a:solidFill>
                <a:latin typeface="Consolas" panose="020B0609020204030204" pitchFamily="49" charset="0"/>
              </a:rPr>
              <a:t>30</a:t>
            </a:r>
            <a:r>
              <a:rPr lang="es-CO" sz="1800" dirty="0">
                <a:solidFill>
                  <a:srgbClr val="000000"/>
                </a:solidFill>
                <a:effectLst/>
                <a:latin typeface="Consolas" panose="020B0609020204030204" pitchFamily="49" charset="0"/>
              </a:rPr>
              <a:t>),</a:t>
            </a:r>
          </a:p>
          <a:p>
            <a:pPr marL="0" marR="0">
              <a:spcBef>
                <a:spcPts val="0"/>
              </a:spcBef>
              <a:spcAft>
                <a:spcPts val="0"/>
              </a:spcAft>
            </a:pPr>
            <a:r>
              <a:rPr lang="es-CO" sz="1800" dirty="0" err="1">
                <a:solidFill>
                  <a:srgbClr val="000000"/>
                </a:solidFill>
                <a:effectLst/>
                <a:latin typeface="Consolas" panose="020B0609020204030204" pitchFamily="49" charset="0"/>
              </a:rPr>
              <a:t>precio_unitario_producto</a:t>
            </a:r>
            <a:r>
              <a:rPr lang="es-CO" sz="1800" dirty="0">
                <a:solidFill>
                  <a:srgbClr val="000000"/>
                </a:solidFill>
                <a:effectLst/>
                <a:latin typeface="Consolas" panose="020B0609020204030204" pitchFamily="49" charset="0"/>
              </a:rPr>
              <a:t> </a:t>
            </a:r>
            <a:r>
              <a:rPr lang="es-CO" dirty="0" err="1">
                <a:solidFill>
                  <a:srgbClr val="000000"/>
                </a:solidFill>
                <a:latin typeface="Consolas" panose="020B0609020204030204" pitchFamily="49" charset="0"/>
              </a:rPr>
              <a:t>int</a:t>
            </a:r>
            <a:r>
              <a:rPr lang="es-CO" sz="1800" dirty="0">
                <a:solidFill>
                  <a:srgbClr val="000000"/>
                </a:solidFill>
                <a:effectLst/>
                <a:latin typeface="Consolas" panose="020B0609020204030204" pitchFamily="49" charset="0"/>
              </a:rPr>
              <a:t>, </a:t>
            </a:r>
          </a:p>
          <a:p>
            <a:pPr marL="0" marR="0">
              <a:spcBef>
                <a:spcPts val="0"/>
              </a:spcBef>
              <a:spcAft>
                <a:spcPts val="0"/>
              </a:spcAft>
            </a:pPr>
            <a:r>
              <a:rPr lang="es-CO" dirty="0">
                <a:solidFill>
                  <a:srgbClr val="0000CD"/>
                </a:solidFill>
                <a:latin typeface="Consolas" panose="020B0609020204030204" pitchFamily="49" charset="0"/>
              </a:rPr>
              <a:t>PRIMARY KEY</a:t>
            </a:r>
            <a:r>
              <a:rPr lang="es-CO" sz="1800" dirty="0">
                <a:solidFill>
                  <a:srgbClr val="000000"/>
                </a:solidFill>
                <a:effectLst/>
                <a:latin typeface="Consolas" panose="020B0609020204030204" pitchFamily="49" charset="0"/>
              </a:rPr>
              <a:t>(</a:t>
            </a:r>
            <a:r>
              <a:rPr lang="es-CO" sz="1800" dirty="0" err="1">
                <a:solidFill>
                  <a:srgbClr val="000000"/>
                </a:solidFill>
                <a:effectLst/>
                <a:latin typeface="Consolas" panose="020B0609020204030204" pitchFamily="49" charset="0"/>
              </a:rPr>
              <a:t>cod_producto</a:t>
            </a:r>
            <a:r>
              <a:rPr lang="es-CO" sz="1800" dirty="0">
                <a:solidFill>
                  <a:srgbClr val="000000"/>
                </a:solidFill>
                <a:effectLst/>
                <a:latin typeface="Consolas" panose="020B0609020204030204" pitchFamily="49" charset="0"/>
              </a:rPr>
              <a:t>),</a:t>
            </a:r>
          </a:p>
          <a:p>
            <a:pPr marL="0" marR="0">
              <a:spcBef>
                <a:spcPts val="0"/>
              </a:spcBef>
              <a:spcAft>
                <a:spcPts val="0"/>
              </a:spcAft>
            </a:pPr>
            <a:r>
              <a:rPr lang="es-CO" dirty="0">
                <a:solidFill>
                  <a:srgbClr val="0000CD"/>
                </a:solidFill>
                <a:latin typeface="Consolas" panose="020B0609020204030204" pitchFamily="49" charset="0"/>
              </a:rPr>
              <a:t>FOREIGN KEY</a:t>
            </a:r>
            <a:r>
              <a:rPr lang="es-CO" sz="1800" dirty="0">
                <a:solidFill>
                  <a:srgbClr val="000000"/>
                </a:solidFill>
                <a:effectLst/>
                <a:latin typeface="Consolas" panose="020B0609020204030204" pitchFamily="49" charset="0"/>
              </a:rPr>
              <a:t> (</a:t>
            </a:r>
            <a:r>
              <a:rPr lang="es-CO" sz="1800" dirty="0" err="1">
                <a:solidFill>
                  <a:srgbClr val="000000"/>
                </a:solidFill>
                <a:effectLst/>
                <a:latin typeface="Consolas" panose="020B0609020204030204" pitchFamily="49" charset="0"/>
              </a:rPr>
              <a:t>nit_prov_producto</a:t>
            </a:r>
            <a:r>
              <a:rPr lang="es-CO" sz="1800" dirty="0">
                <a:solidFill>
                  <a:srgbClr val="000000"/>
                </a:solidFill>
                <a:effectLst/>
                <a:latin typeface="Consolas" panose="020B0609020204030204" pitchFamily="49" charset="0"/>
              </a:rPr>
              <a:t>) </a:t>
            </a:r>
            <a:r>
              <a:rPr lang="es-CO" dirty="0">
                <a:solidFill>
                  <a:srgbClr val="0000CD"/>
                </a:solidFill>
                <a:latin typeface="Consolas" panose="020B0609020204030204" pitchFamily="49" charset="0"/>
              </a:rPr>
              <a:t>REFERENCES </a:t>
            </a:r>
            <a:r>
              <a:rPr lang="es-CO" sz="1800" dirty="0">
                <a:solidFill>
                  <a:srgbClr val="000000"/>
                </a:solidFill>
                <a:effectLst/>
                <a:latin typeface="Consolas" panose="020B0609020204030204" pitchFamily="49" charset="0"/>
              </a:rPr>
              <a:t>proveedor (</a:t>
            </a:r>
            <a:r>
              <a:rPr lang="es-CO" sz="1800" dirty="0" err="1">
                <a:solidFill>
                  <a:srgbClr val="000000"/>
                </a:solidFill>
                <a:effectLst/>
                <a:latin typeface="Consolas" panose="020B0609020204030204" pitchFamily="49" charset="0"/>
              </a:rPr>
              <a:t>nit_prov</a:t>
            </a:r>
            <a:r>
              <a:rPr lang="es-CO" sz="1800" dirty="0">
                <a:solidFill>
                  <a:srgbClr val="000000"/>
                </a:solidFill>
                <a:effectLst/>
                <a:latin typeface="Consolas" panose="020B0609020204030204" pitchFamily="49" charset="0"/>
              </a:rPr>
              <a:t>)</a:t>
            </a:r>
          </a:p>
          <a:p>
            <a:pPr marL="0" marR="0">
              <a:spcBef>
                <a:spcPts val="0"/>
              </a:spcBef>
              <a:spcAft>
                <a:spcPts val="0"/>
              </a:spcAft>
            </a:pPr>
            <a:r>
              <a:rPr lang="es-CO" sz="1800" dirty="0">
                <a:solidFill>
                  <a:srgbClr val="000000"/>
                </a:solidFill>
                <a:effectLst/>
                <a:latin typeface="Consolas" panose="020B0609020204030204" pitchFamily="49" charset="0"/>
              </a:rPr>
              <a:t>)</a:t>
            </a:r>
            <a:r>
              <a:rPr lang="es-CO" sz="1800" dirty="0">
                <a:solidFill>
                  <a:srgbClr val="FF0000"/>
                </a:solidFill>
                <a:effectLst/>
                <a:latin typeface="Consolas" panose="020B0609020204030204" pitchFamily="49" charset="0"/>
              </a:rPr>
              <a:t>;</a:t>
            </a:r>
            <a:endParaRPr lang="es-CO" sz="1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109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Círculo&#10;&#10;Descripción generada automáticamente">
            <a:extLst>
              <a:ext uri="{FF2B5EF4-FFF2-40B4-BE49-F238E27FC236}">
                <a16:creationId xmlns:a16="http://schemas.microsoft.com/office/drawing/2014/main" id="{64A4FBBF-7D28-FD00-918C-5D299F395DE9}"/>
              </a:ext>
            </a:extLst>
          </p:cNvPr>
          <p:cNvPicPr>
            <a:picLocks noChangeAspect="1"/>
          </p:cNvPicPr>
          <p:nvPr/>
        </p:nvPicPr>
        <p:blipFill>
          <a:blip r:embed="rId3"/>
          <a:stretch>
            <a:fillRect/>
          </a:stretch>
        </p:blipFill>
        <p:spPr>
          <a:xfrm>
            <a:off x="10293132" y="150797"/>
            <a:ext cx="1732623" cy="730946"/>
          </a:xfrm>
          <a:prstGeom prst="rect">
            <a:avLst/>
          </a:prstGeom>
        </p:spPr>
      </p:pic>
      <p:sp>
        <p:nvSpPr>
          <p:cNvPr id="3" name="CuadroTexto 2">
            <a:extLst>
              <a:ext uri="{FF2B5EF4-FFF2-40B4-BE49-F238E27FC236}">
                <a16:creationId xmlns:a16="http://schemas.microsoft.com/office/drawing/2014/main" id="{65455B07-02B1-4A90-EC04-CDDE9D38487C}"/>
              </a:ext>
            </a:extLst>
          </p:cNvPr>
          <p:cNvSpPr txBox="1"/>
          <p:nvPr/>
        </p:nvSpPr>
        <p:spPr>
          <a:xfrm>
            <a:off x="339250" y="257184"/>
            <a:ext cx="5615235" cy="830997"/>
          </a:xfrm>
          <a:prstGeom prst="rect">
            <a:avLst/>
          </a:prstGeom>
          <a:noFill/>
        </p:spPr>
        <p:txBody>
          <a:bodyPr wrap="square" rtlCol="0">
            <a:spAutoFit/>
          </a:bodyPr>
          <a:lstStyle/>
          <a:p>
            <a:r>
              <a:rPr lang="es-ES" sz="3200" b="1" dirty="0"/>
              <a:t>Sistemas de Información</a:t>
            </a:r>
          </a:p>
          <a:p>
            <a:r>
              <a:rPr lang="es-ES" sz="1600" dirty="0"/>
              <a:t>SQL </a:t>
            </a:r>
            <a:r>
              <a:rPr lang="es-ES" sz="1600" dirty="0" err="1"/>
              <a:t>Statements</a:t>
            </a:r>
            <a:r>
              <a:rPr lang="es-ES" sz="1600" dirty="0"/>
              <a:t> – DDL</a:t>
            </a:r>
            <a:endParaRPr lang="es-CO" sz="1050" dirty="0"/>
          </a:p>
        </p:txBody>
      </p:sp>
      <p:sp>
        <p:nvSpPr>
          <p:cNvPr id="6" name="CuadroTexto 5">
            <a:extLst>
              <a:ext uri="{FF2B5EF4-FFF2-40B4-BE49-F238E27FC236}">
                <a16:creationId xmlns:a16="http://schemas.microsoft.com/office/drawing/2014/main" id="{3D1DC437-9B1D-7217-B734-7430E8A3CA58}"/>
              </a:ext>
            </a:extLst>
          </p:cNvPr>
          <p:cNvSpPr txBox="1"/>
          <p:nvPr/>
        </p:nvSpPr>
        <p:spPr>
          <a:xfrm>
            <a:off x="339249" y="1476697"/>
            <a:ext cx="1547423" cy="369332"/>
          </a:xfrm>
          <a:prstGeom prst="rect">
            <a:avLst/>
          </a:prstGeom>
          <a:noFill/>
        </p:spPr>
        <p:txBody>
          <a:bodyPr wrap="square">
            <a:spAutoFit/>
          </a:bodyPr>
          <a:lstStyle/>
          <a:p>
            <a:r>
              <a:rPr lang="es-ES" b="1" dirty="0"/>
              <a:t>CHECK:</a:t>
            </a:r>
            <a:endParaRPr lang="es-ES" dirty="0"/>
          </a:p>
        </p:txBody>
      </p:sp>
      <p:sp>
        <p:nvSpPr>
          <p:cNvPr id="12" name="CuadroTexto 11">
            <a:extLst>
              <a:ext uri="{FF2B5EF4-FFF2-40B4-BE49-F238E27FC236}">
                <a16:creationId xmlns:a16="http://schemas.microsoft.com/office/drawing/2014/main" id="{01F86D81-6AE7-3116-D93E-8D70083502A2}"/>
              </a:ext>
            </a:extLst>
          </p:cNvPr>
          <p:cNvSpPr txBox="1"/>
          <p:nvPr/>
        </p:nvSpPr>
        <p:spPr>
          <a:xfrm>
            <a:off x="2105876" y="1476697"/>
            <a:ext cx="8658579" cy="2308324"/>
          </a:xfrm>
          <a:prstGeom prst="rect">
            <a:avLst/>
          </a:prstGeom>
          <a:noFill/>
        </p:spPr>
        <p:txBody>
          <a:bodyPr wrap="square">
            <a:spAutoFit/>
          </a:bodyPr>
          <a:lstStyle/>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Persons (</a:t>
            </a:r>
            <a:br>
              <a:rPr lang="en-US" dirty="0"/>
            </a:br>
            <a:r>
              <a:rPr lang="en-US" b="0" i="0" dirty="0">
                <a:solidFill>
                  <a:srgbClr val="000000"/>
                </a:solidFill>
                <a:effectLst/>
                <a:latin typeface="Consolas" panose="020B0609020204030204" pitchFamily="49" charset="0"/>
              </a:rPr>
              <a:t>    ID int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FirstName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Age int,</a:t>
            </a:r>
            <a:br>
              <a:rPr lang="en-US" dirty="0"/>
            </a:br>
            <a:r>
              <a:rPr lang="en-US" b="0" i="0" dirty="0">
                <a:solidFill>
                  <a:srgbClr val="000000"/>
                </a:solidFill>
                <a:effectLst/>
                <a:latin typeface="Consolas" panose="020B0609020204030204" pitchFamily="49" charset="0"/>
              </a:rPr>
              <a:t>    City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CONSTRAINT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CHK_Person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CHECK</a:t>
            </a:r>
            <a:r>
              <a:rPr lang="en-US" b="0" i="0" dirty="0">
                <a:solidFill>
                  <a:srgbClr val="000000"/>
                </a:solidFill>
                <a:effectLst/>
                <a:latin typeface="Consolas" panose="020B0609020204030204" pitchFamily="49" charset="0"/>
              </a:rPr>
              <a:t> (Age&gt;=</a:t>
            </a:r>
            <a:r>
              <a:rPr lang="en-US" b="0" i="0" dirty="0">
                <a:solidFill>
                  <a:srgbClr val="FF0000"/>
                </a:solidFill>
                <a:effectLst/>
                <a:latin typeface="Consolas" panose="020B0609020204030204" pitchFamily="49" charset="0"/>
              </a:rPr>
              <a:t>18</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City=</a:t>
            </a:r>
            <a:r>
              <a:rPr lang="en-US" b="0" i="0" dirty="0">
                <a:solidFill>
                  <a:srgbClr val="A52A2A"/>
                </a:solidFill>
                <a:effectLst/>
                <a:latin typeface="Consolas" panose="020B0609020204030204" pitchFamily="49" charset="0"/>
              </a:rPr>
              <a:t>'Sandnes'</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s-CO" dirty="0"/>
          </a:p>
        </p:txBody>
      </p:sp>
      <p:sp>
        <p:nvSpPr>
          <p:cNvPr id="22" name="CuadroTexto 21">
            <a:extLst>
              <a:ext uri="{FF2B5EF4-FFF2-40B4-BE49-F238E27FC236}">
                <a16:creationId xmlns:a16="http://schemas.microsoft.com/office/drawing/2014/main" id="{797B5396-5306-8313-7EF8-F939F6E0E66A}"/>
              </a:ext>
            </a:extLst>
          </p:cNvPr>
          <p:cNvSpPr txBox="1"/>
          <p:nvPr/>
        </p:nvSpPr>
        <p:spPr>
          <a:xfrm>
            <a:off x="339250" y="3776242"/>
            <a:ext cx="1547422" cy="369332"/>
          </a:xfrm>
          <a:prstGeom prst="rect">
            <a:avLst/>
          </a:prstGeom>
          <a:noFill/>
        </p:spPr>
        <p:txBody>
          <a:bodyPr wrap="square">
            <a:spAutoFit/>
          </a:bodyPr>
          <a:lstStyle/>
          <a:p>
            <a:r>
              <a:rPr lang="es-ES" b="1" dirty="0"/>
              <a:t>DEFAULT:</a:t>
            </a:r>
            <a:endParaRPr lang="es-CO" dirty="0"/>
          </a:p>
        </p:txBody>
      </p:sp>
      <p:sp>
        <p:nvSpPr>
          <p:cNvPr id="25" name="CuadroTexto 24">
            <a:extLst>
              <a:ext uri="{FF2B5EF4-FFF2-40B4-BE49-F238E27FC236}">
                <a16:creationId xmlns:a16="http://schemas.microsoft.com/office/drawing/2014/main" id="{C1380F8F-2175-8CDB-580F-7E17E3206F96}"/>
              </a:ext>
            </a:extLst>
          </p:cNvPr>
          <p:cNvSpPr txBox="1"/>
          <p:nvPr/>
        </p:nvSpPr>
        <p:spPr>
          <a:xfrm>
            <a:off x="2105876" y="3776242"/>
            <a:ext cx="9040543" cy="2031325"/>
          </a:xfrm>
          <a:prstGeom prst="rect">
            <a:avLst/>
          </a:prstGeom>
          <a:noFill/>
        </p:spPr>
        <p:txBody>
          <a:bodyPr wrap="square">
            <a:spAutoFit/>
          </a:bodyPr>
          <a:lstStyle/>
          <a:p>
            <a:pPr marL="0" marR="0">
              <a:spcBef>
                <a:spcPts val="0"/>
              </a:spcBef>
              <a:spcAft>
                <a:spcPts val="0"/>
              </a:spcAft>
            </a:pPr>
            <a:r>
              <a:rPr lang="en-US" sz="1800" b="1" dirty="0">
                <a:solidFill>
                  <a:srgbClr val="800000"/>
                </a:solidFill>
                <a:effectLst/>
                <a:latin typeface="Consolas" panose="020B0609020204030204" pitchFamily="49" charset="0"/>
              </a:rPr>
              <a:t>CREATE</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TABLE</a:t>
            </a:r>
            <a:r>
              <a:rPr lang="en-US" sz="1800" dirty="0">
                <a:solidFill>
                  <a:srgbClr val="000000"/>
                </a:solidFill>
                <a:effectLst/>
                <a:latin typeface="Consolas" panose="020B0609020204030204" pitchFamily="49" charset="0"/>
              </a:rPr>
              <a:t> Persons(</a:t>
            </a:r>
          </a:p>
          <a:p>
            <a:pPr marL="0" marR="0">
              <a:spcBef>
                <a:spcPts val="0"/>
              </a:spcBef>
              <a:spcAft>
                <a:spcPts val="0"/>
              </a:spcAft>
            </a:pPr>
            <a:r>
              <a:rPr lang="en-US" sz="1800" dirty="0">
                <a:solidFill>
                  <a:srgbClr val="000000"/>
                </a:solidFill>
                <a:effectLst/>
                <a:latin typeface="Consolas" panose="020B0609020204030204" pitchFamily="49" charset="0"/>
              </a:rPr>
              <a:t>ID </a:t>
            </a:r>
            <a:r>
              <a:rPr lang="en-US" sz="1800" b="1" dirty="0">
                <a:solidFill>
                  <a:srgbClr val="000080"/>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NOT</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NULL</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err="1">
                <a:solidFill>
                  <a:srgbClr val="000000"/>
                </a:solidFill>
                <a:effectLst/>
                <a:latin typeface="Consolas" panose="020B0609020204030204" pitchFamily="49" charset="0"/>
              </a:rPr>
              <a:t>LastName</a:t>
            </a:r>
            <a:r>
              <a:rPr lang="en-US" sz="1800" dirty="0">
                <a:solidFill>
                  <a:srgbClr val="000000"/>
                </a:solidFill>
                <a:effectLst/>
                <a:latin typeface="Consolas" panose="020B0609020204030204" pitchFamily="49" charset="0"/>
              </a:rPr>
              <a:t> </a:t>
            </a:r>
            <a:r>
              <a:rPr lang="en-US" sz="1800" b="1" dirty="0">
                <a:solidFill>
                  <a:srgbClr val="000080"/>
                </a:solidFill>
                <a:effectLst/>
                <a:latin typeface="Consolas" panose="020B0609020204030204" pitchFamily="49" charset="0"/>
              </a:rPr>
              <a:t>varchar</a:t>
            </a:r>
            <a:r>
              <a:rPr lang="en-US" sz="1800" dirty="0">
                <a:solidFill>
                  <a:srgbClr val="000000"/>
                </a:solidFill>
                <a:effectLst/>
                <a:latin typeface="Consolas" panose="020B0609020204030204" pitchFamily="49" charset="0"/>
              </a:rPr>
              <a:t>(</a:t>
            </a:r>
            <a:r>
              <a:rPr lang="en-US" sz="1800" dirty="0">
                <a:solidFill>
                  <a:srgbClr val="0000FF"/>
                </a:solidFill>
                <a:effectLst/>
                <a:latin typeface="Consolas" panose="020B0609020204030204" pitchFamily="49" charset="0"/>
              </a:rPr>
              <a:t>255</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NOT</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NULL</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FirstName </a:t>
            </a:r>
            <a:r>
              <a:rPr lang="en-US" sz="1800" b="1" dirty="0">
                <a:solidFill>
                  <a:srgbClr val="000080"/>
                </a:solidFill>
                <a:effectLst/>
                <a:latin typeface="Consolas" panose="020B0609020204030204" pitchFamily="49" charset="0"/>
              </a:rPr>
              <a:t>varchar</a:t>
            </a:r>
            <a:r>
              <a:rPr lang="en-US" sz="1800" dirty="0">
                <a:solidFill>
                  <a:srgbClr val="000000"/>
                </a:solidFill>
                <a:effectLst/>
                <a:latin typeface="Consolas" panose="020B0609020204030204" pitchFamily="49" charset="0"/>
              </a:rPr>
              <a:t>(</a:t>
            </a:r>
            <a:r>
              <a:rPr lang="en-US" sz="1800" dirty="0">
                <a:solidFill>
                  <a:srgbClr val="0000FF"/>
                </a:solidFill>
                <a:effectLst/>
                <a:latin typeface="Consolas" panose="020B0609020204030204" pitchFamily="49" charset="0"/>
              </a:rPr>
              <a:t>255</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Age </a:t>
            </a:r>
            <a:r>
              <a:rPr lang="en-US" sz="1800" b="1" dirty="0">
                <a:solidFill>
                  <a:srgbClr val="000080"/>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City </a:t>
            </a:r>
            <a:r>
              <a:rPr lang="en-US" sz="1800" b="1" dirty="0">
                <a:solidFill>
                  <a:srgbClr val="000080"/>
                </a:solidFill>
                <a:effectLst/>
                <a:latin typeface="Consolas" panose="020B0609020204030204" pitchFamily="49" charset="0"/>
              </a:rPr>
              <a:t>varchar</a:t>
            </a:r>
            <a:r>
              <a:rPr lang="en-US" sz="1800" dirty="0">
                <a:solidFill>
                  <a:srgbClr val="000000"/>
                </a:solidFill>
                <a:effectLst/>
                <a:latin typeface="Consolas" panose="020B0609020204030204" pitchFamily="49" charset="0"/>
              </a:rPr>
              <a:t>(</a:t>
            </a:r>
            <a:r>
              <a:rPr lang="en-US" sz="1800" dirty="0">
                <a:solidFill>
                  <a:srgbClr val="0000FF"/>
                </a:solidFill>
                <a:effectLst/>
                <a:latin typeface="Consolas" panose="020B0609020204030204" pitchFamily="49" charset="0"/>
              </a:rPr>
              <a:t>255</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DEFAULT</a:t>
            </a:r>
            <a:r>
              <a:rPr lang="en-US" sz="1800" dirty="0">
                <a:solidFill>
                  <a:srgbClr val="000000"/>
                </a:solidFill>
                <a:effectLst/>
                <a:latin typeface="Consolas" panose="020B0609020204030204" pitchFamily="49" charset="0"/>
              </a:rPr>
              <a:t> </a:t>
            </a:r>
            <a:r>
              <a:rPr lang="en-US" sz="1800" dirty="0">
                <a:solidFill>
                  <a:srgbClr val="008000"/>
                </a:solidFill>
                <a:effectLst/>
                <a:latin typeface="Consolas" panose="020B0609020204030204" pitchFamily="49" charset="0"/>
              </a:rPr>
              <a:t>'Sandnes'</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a:solidFill>
                  <a:srgbClr val="000000"/>
                </a:solidFill>
                <a:effectLst/>
                <a:latin typeface="Consolas" panose="020B0609020204030204" pitchFamily="49" charset="0"/>
              </a:rPr>
              <a:t>)</a:t>
            </a:r>
            <a:r>
              <a:rPr lang="en-US" sz="1800" dirty="0">
                <a:solidFill>
                  <a:srgbClr val="FF0000"/>
                </a:solidFill>
                <a:effectLst/>
                <a:latin typeface="Consolas" panose="020B0609020204030204" pitchFamily="49" charset="0"/>
              </a:rPr>
              <a:t>;</a:t>
            </a:r>
            <a:endParaRPr lang="en-US" sz="1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1865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Círculo&#10;&#10;Descripción generada automáticamente">
            <a:extLst>
              <a:ext uri="{FF2B5EF4-FFF2-40B4-BE49-F238E27FC236}">
                <a16:creationId xmlns:a16="http://schemas.microsoft.com/office/drawing/2014/main" id="{64A4FBBF-7D28-FD00-918C-5D299F395DE9}"/>
              </a:ext>
            </a:extLst>
          </p:cNvPr>
          <p:cNvPicPr>
            <a:picLocks noChangeAspect="1"/>
          </p:cNvPicPr>
          <p:nvPr/>
        </p:nvPicPr>
        <p:blipFill>
          <a:blip r:embed="rId3"/>
          <a:stretch>
            <a:fillRect/>
          </a:stretch>
        </p:blipFill>
        <p:spPr>
          <a:xfrm>
            <a:off x="10293132" y="150797"/>
            <a:ext cx="1732623" cy="730946"/>
          </a:xfrm>
          <a:prstGeom prst="rect">
            <a:avLst/>
          </a:prstGeom>
        </p:spPr>
      </p:pic>
      <p:sp>
        <p:nvSpPr>
          <p:cNvPr id="3" name="CuadroTexto 2">
            <a:extLst>
              <a:ext uri="{FF2B5EF4-FFF2-40B4-BE49-F238E27FC236}">
                <a16:creationId xmlns:a16="http://schemas.microsoft.com/office/drawing/2014/main" id="{65455B07-02B1-4A90-EC04-CDDE9D38487C}"/>
              </a:ext>
            </a:extLst>
          </p:cNvPr>
          <p:cNvSpPr txBox="1"/>
          <p:nvPr/>
        </p:nvSpPr>
        <p:spPr>
          <a:xfrm>
            <a:off x="339250" y="257184"/>
            <a:ext cx="5615235" cy="830997"/>
          </a:xfrm>
          <a:prstGeom prst="rect">
            <a:avLst/>
          </a:prstGeom>
          <a:noFill/>
        </p:spPr>
        <p:txBody>
          <a:bodyPr wrap="square" rtlCol="0">
            <a:spAutoFit/>
          </a:bodyPr>
          <a:lstStyle/>
          <a:p>
            <a:r>
              <a:rPr lang="es-ES" sz="3200" b="1" dirty="0"/>
              <a:t>Sistemas de Información</a:t>
            </a:r>
          </a:p>
          <a:p>
            <a:r>
              <a:rPr lang="es-ES" sz="1600" dirty="0"/>
              <a:t>SQL </a:t>
            </a:r>
            <a:r>
              <a:rPr lang="es-ES" sz="1600" dirty="0" err="1"/>
              <a:t>Statements</a:t>
            </a:r>
            <a:r>
              <a:rPr lang="es-ES" sz="1600" dirty="0"/>
              <a:t> – DDL</a:t>
            </a:r>
            <a:endParaRPr lang="es-CO" sz="1050" dirty="0"/>
          </a:p>
        </p:txBody>
      </p:sp>
      <p:sp>
        <p:nvSpPr>
          <p:cNvPr id="6" name="CuadroTexto 5">
            <a:extLst>
              <a:ext uri="{FF2B5EF4-FFF2-40B4-BE49-F238E27FC236}">
                <a16:creationId xmlns:a16="http://schemas.microsoft.com/office/drawing/2014/main" id="{3D1DC437-9B1D-7217-B734-7430E8A3CA58}"/>
              </a:ext>
            </a:extLst>
          </p:cNvPr>
          <p:cNvSpPr txBox="1"/>
          <p:nvPr/>
        </p:nvSpPr>
        <p:spPr>
          <a:xfrm>
            <a:off x="339249" y="1476697"/>
            <a:ext cx="1547423" cy="369332"/>
          </a:xfrm>
          <a:prstGeom prst="rect">
            <a:avLst/>
          </a:prstGeom>
          <a:noFill/>
        </p:spPr>
        <p:txBody>
          <a:bodyPr wrap="square">
            <a:spAutoFit/>
          </a:bodyPr>
          <a:lstStyle/>
          <a:p>
            <a:r>
              <a:rPr lang="es-ES" b="1" dirty="0"/>
              <a:t>INDEX:</a:t>
            </a:r>
            <a:endParaRPr lang="es-ES" dirty="0"/>
          </a:p>
        </p:txBody>
      </p:sp>
      <p:sp>
        <p:nvSpPr>
          <p:cNvPr id="12" name="CuadroTexto 11">
            <a:extLst>
              <a:ext uri="{FF2B5EF4-FFF2-40B4-BE49-F238E27FC236}">
                <a16:creationId xmlns:a16="http://schemas.microsoft.com/office/drawing/2014/main" id="{01F86D81-6AE7-3116-D93E-8D70083502A2}"/>
              </a:ext>
            </a:extLst>
          </p:cNvPr>
          <p:cNvSpPr txBox="1"/>
          <p:nvPr/>
        </p:nvSpPr>
        <p:spPr>
          <a:xfrm>
            <a:off x="2105876" y="1476697"/>
            <a:ext cx="8658579" cy="1754326"/>
          </a:xfrm>
          <a:prstGeom prst="rect">
            <a:avLst/>
          </a:prstGeom>
          <a:noFill/>
        </p:spPr>
        <p:txBody>
          <a:bodyPr wrap="square">
            <a:spAutoFit/>
          </a:bodyPr>
          <a:lstStyle/>
          <a:p>
            <a:pPr marL="0" marR="0">
              <a:spcBef>
                <a:spcPts val="0"/>
              </a:spcBef>
              <a:spcAft>
                <a:spcPts val="0"/>
              </a:spcAft>
            </a:pPr>
            <a:r>
              <a:rPr lang="en-US" sz="1800" b="1" dirty="0">
                <a:solidFill>
                  <a:srgbClr val="800000"/>
                </a:solidFill>
                <a:effectLst/>
                <a:latin typeface="Consolas" panose="020B0609020204030204" pitchFamily="49" charset="0"/>
              </a:rPr>
              <a:t>CREATE</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INDEX</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idx_lastname</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b="1" dirty="0">
                <a:solidFill>
                  <a:srgbClr val="800000"/>
                </a:solidFill>
                <a:effectLst/>
                <a:latin typeface="Consolas" panose="020B0609020204030204" pitchFamily="49" charset="0"/>
              </a:rPr>
              <a:t>ON</a:t>
            </a:r>
            <a:r>
              <a:rPr lang="en-US" sz="1800" dirty="0">
                <a:solidFill>
                  <a:srgbClr val="000000"/>
                </a:solidFill>
                <a:effectLst/>
                <a:latin typeface="Consolas" panose="020B0609020204030204" pitchFamily="49" charset="0"/>
              </a:rPr>
              <a:t> Persons (</a:t>
            </a:r>
            <a:r>
              <a:rPr lang="en-US" sz="1800" dirty="0" err="1">
                <a:solidFill>
                  <a:srgbClr val="000000"/>
                </a:solidFill>
                <a:effectLst/>
                <a:latin typeface="Consolas" panose="020B0609020204030204" pitchFamily="49" charset="0"/>
              </a:rPr>
              <a:t>LastName</a:t>
            </a:r>
            <a:r>
              <a:rPr lang="en-US" sz="1800" dirty="0">
                <a:solidFill>
                  <a:srgbClr val="000000"/>
                </a:solidFill>
                <a:effectLst/>
                <a:latin typeface="Consolas" panose="020B0609020204030204" pitchFamily="49" charset="0"/>
              </a:rPr>
              <a:t>)</a:t>
            </a:r>
            <a:r>
              <a:rPr lang="en-US" sz="1800" dirty="0">
                <a:solidFill>
                  <a:srgbClr val="FF0000"/>
                </a:solidFill>
                <a:effectLst/>
                <a:latin typeface="Consolas" panose="020B0609020204030204" pitchFamily="49" charset="0"/>
              </a:rPr>
              <a:t>;</a:t>
            </a:r>
          </a:p>
          <a:p>
            <a:pPr marL="0" marR="0">
              <a:spcBef>
                <a:spcPts val="0"/>
              </a:spcBef>
              <a:spcAft>
                <a:spcPts val="0"/>
              </a:spcAft>
            </a:pPr>
            <a:endParaRPr lang="en-US" dirty="0">
              <a:solidFill>
                <a:srgbClr val="FF0000"/>
              </a:solidFill>
              <a:latin typeface="Consolas" panose="020B0609020204030204" pitchFamily="49" charset="0"/>
            </a:endParaRPr>
          </a:p>
          <a:p>
            <a:pPr marL="0" marR="0">
              <a:spcBef>
                <a:spcPts val="0"/>
              </a:spcBef>
              <a:spcAft>
                <a:spcPts val="0"/>
              </a:spcAft>
            </a:pPr>
            <a:r>
              <a:rPr lang="en-US" sz="1800" b="1" dirty="0">
                <a:solidFill>
                  <a:srgbClr val="800000"/>
                </a:solidFill>
                <a:effectLst/>
                <a:latin typeface="Consolas" panose="020B0609020204030204" pitchFamily="49" charset="0"/>
              </a:rPr>
              <a:t>CREATE</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INDEX</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idx_pname</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b="1" dirty="0">
                <a:solidFill>
                  <a:srgbClr val="800000"/>
                </a:solidFill>
                <a:effectLst/>
                <a:latin typeface="Consolas" panose="020B0609020204030204" pitchFamily="49" charset="0"/>
              </a:rPr>
              <a:t>ON</a:t>
            </a:r>
            <a:r>
              <a:rPr lang="en-US" sz="1800" dirty="0">
                <a:solidFill>
                  <a:srgbClr val="000000"/>
                </a:solidFill>
                <a:effectLst/>
                <a:latin typeface="Consolas" panose="020B0609020204030204" pitchFamily="49" charset="0"/>
              </a:rPr>
              <a:t> Persons (</a:t>
            </a:r>
            <a:r>
              <a:rPr lang="en-US" sz="1800" dirty="0" err="1">
                <a:solidFill>
                  <a:srgbClr val="000000"/>
                </a:solidFill>
                <a:effectLst/>
                <a:latin typeface="Consolas" panose="020B0609020204030204" pitchFamily="49" charset="0"/>
              </a:rPr>
              <a:t>LastName</a:t>
            </a:r>
            <a:r>
              <a:rPr lang="en-US" sz="1800" dirty="0">
                <a:solidFill>
                  <a:srgbClr val="000000"/>
                </a:solidFill>
                <a:effectLst/>
                <a:latin typeface="Consolas" panose="020B0609020204030204" pitchFamily="49" charset="0"/>
              </a:rPr>
              <a:t>, FirstName)</a:t>
            </a:r>
            <a:r>
              <a:rPr lang="en-US" sz="1800" dirty="0">
                <a:solidFill>
                  <a:srgbClr val="FF0000"/>
                </a:solidFill>
                <a:effectLst/>
                <a:latin typeface="Consolas" panose="020B0609020204030204" pitchFamily="49" charset="0"/>
              </a:rPr>
              <a:t>;</a:t>
            </a:r>
            <a:endParaRPr lang="en-US" sz="1800" dirty="0">
              <a:solidFill>
                <a:srgbClr val="000000"/>
              </a:solidFill>
              <a:effectLst/>
              <a:latin typeface="Consolas" panose="020B0609020204030204" pitchFamily="49" charset="0"/>
            </a:endParaRPr>
          </a:p>
          <a:p>
            <a:pPr marL="0" marR="0">
              <a:spcBef>
                <a:spcPts val="0"/>
              </a:spcBef>
              <a:spcAft>
                <a:spcPts val="0"/>
              </a:spcAft>
            </a:pPr>
            <a:endParaRPr lang="en-US" sz="1800" dirty="0">
              <a:solidFill>
                <a:srgbClr val="000000"/>
              </a:solidFill>
              <a:effectLst/>
              <a:latin typeface="Consolas" panose="020B0609020204030204" pitchFamily="49" charset="0"/>
            </a:endParaRPr>
          </a:p>
        </p:txBody>
      </p:sp>
      <p:sp>
        <p:nvSpPr>
          <p:cNvPr id="22" name="CuadroTexto 21">
            <a:extLst>
              <a:ext uri="{FF2B5EF4-FFF2-40B4-BE49-F238E27FC236}">
                <a16:creationId xmlns:a16="http://schemas.microsoft.com/office/drawing/2014/main" id="{797B5396-5306-8313-7EF8-F939F6E0E66A}"/>
              </a:ext>
            </a:extLst>
          </p:cNvPr>
          <p:cNvSpPr txBox="1"/>
          <p:nvPr/>
        </p:nvSpPr>
        <p:spPr>
          <a:xfrm>
            <a:off x="339250" y="3776242"/>
            <a:ext cx="1547422" cy="369332"/>
          </a:xfrm>
          <a:prstGeom prst="rect">
            <a:avLst/>
          </a:prstGeom>
          <a:noFill/>
        </p:spPr>
        <p:txBody>
          <a:bodyPr wrap="square">
            <a:spAutoFit/>
          </a:bodyPr>
          <a:lstStyle/>
          <a:p>
            <a:r>
              <a:rPr lang="es-ES" b="1" dirty="0"/>
              <a:t>DEFAULT:</a:t>
            </a:r>
            <a:endParaRPr lang="es-CO" dirty="0"/>
          </a:p>
        </p:txBody>
      </p:sp>
      <p:sp>
        <p:nvSpPr>
          <p:cNvPr id="25" name="CuadroTexto 24">
            <a:extLst>
              <a:ext uri="{FF2B5EF4-FFF2-40B4-BE49-F238E27FC236}">
                <a16:creationId xmlns:a16="http://schemas.microsoft.com/office/drawing/2014/main" id="{C1380F8F-2175-8CDB-580F-7E17E3206F96}"/>
              </a:ext>
            </a:extLst>
          </p:cNvPr>
          <p:cNvSpPr txBox="1"/>
          <p:nvPr/>
        </p:nvSpPr>
        <p:spPr>
          <a:xfrm>
            <a:off x="2105876" y="3776242"/>
            <a:ext cx="9040543" cy="2031325"/>
          </a:xfrm>
          <a:prstGeom prst="rect">
            <a:avLst/>
          </a:prstGeom>
          <a:noFill/>
        </p:spPr>
        <p:txBody>
          <a:bodyPr wrap="square">
            <a:spAutoFit/>
          </a:bodyPr>
          <a:lstStyle/>
          <a:p>
            <a:pPr marL="0" marR="0">
              <a:spcBef>
                <a:spcPts val="0"/>
              </a:spcBef>
              <a:spcAft>
                <a:spcPts val="0"/>
              </a:spcAft>
            </a:pPr>
            <a:r>
              <a:rPr lang="en-US" sz="1800" b="1" dirty="0">
                <a:solidFill>
                  <a:srgbClr val="800000"/>
                </a:solidFill>
                <a:effectLst/>
                <a:latin typeface="Consolas" panose="020B0609020204030204" pitchFamily="49" charset="0"/>
              </a:rPr>
              <a:t>CREATE</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TABLE</a:t>
            </a:r>
            <a:r>
              <a:rPr lang="en-US" sz="1800" dirty="0">
                <a:solidFill>
                  <a:srgbClr val="000000"/>
                </a:solidFill>
                <a:effectLst/>
                <a:latin typeface="Consolas" panose="020B0609020204030204" pitchFamily="49" charset="0"/>
              </a:rPr>
              <a:t> Persons(</a:t>
            </a:r>
          </a:p>
          <a:p>
            <a:pPr marL="0" marR="0">
              <a:spcBef>
                <a:spcPts val="0"/>
              </a:spcBef>
              <a:spcAft>
                <a:spcPts val="0"/>
              </a:spcAft>
            </a:pPr>
            <a:r>
              <a:rPr lang="en-US" sz="1800" dirty="0">
                <a:solidFill>
                  <a:srgbClr val="000000"/>
                </a:solidFill>
                <a:effectLst/>
                <a:latin typeface="Consolas" panose="020B0609020204030204" pitchFamily="49" charset="0"/>
              </a:rPr>
              <a:t>ID </a:t>
            </a:r>
            <a:r>
              <a:rPr lang="en-US" sz="1800" b="1" dirty="0">
                <a:solidFill>
                  <a:srgbClr val="000080"/>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NOT</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NULL</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err="1">
                <a:solidFill>
                  <a:srgbClr val="000000"/>
                </a:solidFill>
                <a:effectLst/>
                <a:latin typeface="Consolas" panose="020B0609020204030204" pitchFamily="49" charset="0"/>
              </a:rPr>
              <a:t>LastName</a:t>
            </a:r>
            <a:r>
              <a:rPr lang="en-US" sz="1800" dirty="0">
                <a:solidFill>
                  <a:srgbClr val="000000"/>
                </a:solidFill>
                <a:effectLst/>
                <a:latin typeface="Consolas" panose="020B0609020204030204" pitchFamily="49" charset="0"/>
              </a:rPr>
              <a:t> </a:t>
            </a:r>
            <a:r>
              <a:rPr lang="en-US" sz="1800" b="1" dirty="0">
                <a:solidFill>
                  <a:srgbClr val="000080"/>
                </a:solidFill>
                <a:effectLst/>
                <a:latin typeface="Consolas" panose="020B0609020204030204" pitchFamily="49" charset="0"/>
              </a:rPr>
              <a:t>varchar</a:t>
            </a:r>
            <a:r>
              <a:rPr lang="en-US" sz="1800" dirty="0">
                <a:solidFill>
                  <a:srgbClr val="000000"/>
                </a:solidFill>
                <a:effectLst/>
                <a:latin typeface="Consolas" panose="020B0609020204030204" pitchFamily="49" charset="0"/>
              </a:rPr>
              <a:t>(</a:t>
            </a:r>
            <a:r>
              <a:rPr lang="en-US" sz="1800" dirty="0">
                <a:solidFill>
                  <a:srgbClr val="0000FF"/>
                </a:solidFill>
                <a:effectLst/>
                <a:latin typeface="Consolas" panose="020B0609020204030204" pitchFamily="49" charset="0"/>
              </a:rPr>
              <a:t>255</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NOT</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NULL</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FirstName </a:t>
            </a:r>
            <a:r>
              <a:rPr lang="en-US" sz="1800" b="1" dirty="0">
                <a:solidFill>
                  <a:srgbClr val="000080"/>
                </a:solidFill>
                <a:effectLst/>
                <a:latin typeface="Consolas" panose="020B0609020204030204" pitchFamily="49" charset="0"/>
              </a:rPr>
              <a:t>varchar</a:t>
            </a:r>
            <a:r>
              <a:rPr lang="en-US" sz="1800" dirty="0">
                <a:solidFill>
                  <a:srgbClr val="000000"/>
                </a:solidFill>
                <a:effectLst/>
                <a:latin typeface="Consolas" panose="020B0609020204030204" pitchFamily="49" charset="0"/>
              </a:rPr>
              <a:t>(</a:t>
            </a:r>
            <a:r>
              <a:rPr lang="en-US" sz="1800" dirty="0">
                <a:solidFill>
                  <a:srgbClr val="0000FF"/>
                </a:solidFill>
                <a:effectLst/>
                <a:latin typeface="Consolas" panose="020B0609020204030204" pitchFamily="49" charset="0"/>
              </a:rPr>
              <a:t>255</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Age </a:t>
            </a:r>
            <a:r>
              <a:rPr lang="en-US" sz="1800" b="1" dirty="0">
                <a:solidFill>
                  <a:srgbClr val="000080"/>
                </a:solidFill>
                <a:effectLst/>
                <a:latin typeface="Consolas" panose="020B0609020204030204" pitchFamily="49" charset="0"/>
              </a:rPr>
              <a:t>int</a:t>
            </a:r>
            <a:r>
              <a:rPr lang="en-US" sz="1800" dirty="0">
                <a:solidFill>
                  <a:srgbClr val="000000"/>
                </a:solidFill>
                <a:effectLst/>
                <a:latin typeface="Consolas" panose="020B0609020204030204" pitchFamily="49" charset="0"/>
              </a:rPr>
              <a:t>,</a:t>
            </a:r>
          </a:p>
          <a:p>
            <a:pPr marL="0" marR="0">
              <a:spcBef>
                <a:spcPts val="0"/>
              </a:spcBef>
              <a:spcAft>
                <a:spcPts val="0"/>
              </a:spcAft>
            </a:pPr>
            <a:r>
              <a:rPr lang="en-US" sz="1800" dirty="0">
                <a:solidFill>
                  <a:srgbClr val="000000"/>
                </a:solidFill>
                <a:effectLst/>
                <a:latin typeface="Consolas" panose="020B0609020204030204" pitchFamily="49" charset="0"/>
              </a:rPr>
              <a:t>City </a:t>
            </a:r>
            <a:r>
              <a:rPr lang="en-US" sz="1800" b="1" dirty="0">
                <a:solidFill>
                  <a:srgbClr val="000080"/>
                </a:solidFill>
                <a:effectLst/>
                <a:latin typeface="Consolas" panose="020B0609020204030204" pitchFamily="49" charset="0"/>
              </a:rPr>
              <a:t>varchar</a:t>
            </a:r>
            <a:r>
              <a:rPr lang="en-US" sz="1800" dirty="0">
                <a:solidFill>
                  <a:srgbClr val="000000"/>
                </a:solidFill>
                <a:effectLst/>
                <a:latin typeface="Consolas" panose="020B0609020204030204" pitchFamily="49" charset="0"/>
              </a:rPr>
              <a:t>(</a:t>
            </a:r>
            <a:r>
              <a:rPr lang="en-US" sz="1800" dirty="0">
                <a:solidFill>
                  <a:srgbClr val="0000FF"/>
                </a:solidFill>
                <a:effectLst/>
                <a:latin typeface="Consolas" panose="020B0609020204030204" pitchFamily="49" charset="0"/>
              </a:rPr>
              <a:t>255</a:t>
            </a:r>
            <a:r>
              <a:rPr lang="en-US" sz="1800" dirty="0">
                <a:solidFill>
                  <a:srgbClr val="000000"/>
                </a:solidFill>
                <a:effectLst/>
                <a:latin typeface="Consolas" panose="020B0609020204030204" pitchFamily="49" charset="0"/>
              </a:rPr>
              <a:t>) </a:t>
            </a:r>
            <a:r>
              <a:rPr lang="en-US" sz="1800" b="1" dirty="0">
                <a:solidFill>
                  <a:srgbClr val="800000"/>
                </a:solidFill>
                <a:effectLst/>
                <a:latin typeface="Consolas" panose="020B0609020204030204" pitchFamily="49" charset="0"/>
              </a:rPr>
              <a:t>DEFAULT</a:t>
            </a:r>
            <a:r>
              <a:rPr lang="en-US" sz="1800" dirty="0">
                <a:solidFill>
                  <a:srgbClr val="000000"/>
                </a:solidFill>
                <a:effectLst/>
                <a:latin typeface="Consolas" panose="020B0609020204030204" pitchFamily="49" charset="0"/>
              </a:rPr>
              <a:t> </a:t>
            </a:r>
            <a:r>
              <a:rPr lang="en-US" sz="1800" dirty="0">
                <a:solidFill>
                  <a:srgbClr val="008000"/>
                </a:solidFill>
                <a:effectLst/>
                <a:latin typeface="Consolas" panose="020B0609020204030204" pitchFamily="49" charset="0"/>
              </a:rPr>
              <a:t>'Sandnes'</a:t>
            </a:r>
            <a:endParaRPr lang="en-US" sz="1800" dirty="0">
              <a:solidFill>
                <a:srgbClr val="000000"/>
              </a:solidFill>
              <a:effectLst/>
              <a:latin typeface="Consolas" panose="020B0609020204030204" pitchFamily="49" charset="0"/>
            </a:endParaRPr>
          </a:p>
          <a:p>
            <a:pPr marL="0" marR="0">
              <a:spcBef>
                <a:spcPts val="0"/>
              </a:spcBef>
              <a:spcAft>
                <a:spcPts val="0"/>
              </a:spcAft>
            </a:pPr>
            <a:r>
              <a:rPr lang="en-US" sz="1800" dirty="0">
                <a:solidFill>
                  <a:srgbClr val="000000"/>
                </a:solidFill>
                <a:effectLst/>
                <a:latin typeface="Consolas" panose="020B0609020204030204" pitchFamily="49" charset="0"/>
              </a:rPr>
              <a:t>)</a:t>
            </a:r>
            <a:r>
              <a:rPr lang="en-US" sz="1800" dirty="0">
                <a:solidFill>
                  <a:srgbClr val="FF0000"/>
                </a:solidFill>
                <a:effectLst/>
                <a:latin typeface="Consolas" panose="020B0609020204030204" pitchFamily="49" charset="0"/>
              </a:rPr>
              <a:t>;</a:t>
            </a:r>
            <a:endParaRPr lang="en-US" sz="1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7403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Círculo&#10;&#10;Descripción generada automáticamente">
            <a:extLst>
              <a:ext uri="{FF2B5EF4-FFF2-40B4-BE49-F238E27FC236}">
                <a16:creationId xmlns:a16="http://schemas.microsoft.com/office/drawing/2014/main" id="{64A4FBBF-7D28-FD00-918C-5D299F395DE9}"/>
              </a:ext>
            </a:extLst>
          </p:cNvPr>
          <p:cNvPicPr>
            <a:picLocks noChangeAspect="1"/>
          </p:cNvPicPr>
          <p:nvPr/>
        </p:nvPicPr>
        <p:blipFill>
          <a:blip r:embed="rId3"/>
          <a:stretch>
            <a:fillRect/>
          </a:stretch>
        </p:blipFill>
        <p:spPr>
          <a:xfrm>
            <a:off x="10293132" y="150797"/>
            <a:ext cx="1732623" cy="730946"/>
          </a:xfrm>
          <a:prstGeom prst="rect">
            <a:avLst/>
          </a:prstGeom>
        </p:spPr>
      </p:pic>
      <p:sp>
        <p:nvSpPr>
          <p:cNvPr id="3" name="CuadroTexto 2">
            <a:extLst>
              <a:ext uri="{FF2B5EF4-FFF2-40B4-BE49-F238E27FC236}">
                <a16:creationId xmlns:a16="http://schemas.microsoft.com/office/drawing/2014/main" id="{65455B07-02B1-4A90-EC04-CDDE9D38487C}"/>
              </a:ext>
            </a:extLst>
          </p:cNvPr>
          <p:cNvSpPr txBox="1"/>
          <p:nvPr/>
        </p:nvSpPr>
        <p:spPr>
          <a:xfrm>
            <a:off x="339250" y="257184"/>
            <a:ext cx="5615235" cy="830997"/>
          </a:xfrm>
          <a:prstGeom prst="rect">
            <a:avLst/>
          </a:prstGeom>
          <a:noFill/>
        </p:spPr>
        <p:txBody>
          <a:bodyPr wrap="square" rtlCol="0">
            <a:spAutoFit/>
          </a:bodyPr>
          <a:lstStyle/>
          <a:p>
            <a:r>
              <a:rPr lang="es-ES" sz="3200" b="1" dirty="0"/>
              <a:t>Sistemas de Información</a:t>
            </a:r>
          </a:p>
          <a:p>
            <a:r>
              <a:rPr lang="es-ES" sz="1600" dirty="0"/>
              <a:t>SQL </a:t>
            </a:r>
            <a:r>
              <a:rPr lang="es-ES" sz="1600" dirty="0" err="1"/>
              <a:t>Statements</a:t>
            </a:r>
            <a:r>
              <a:rPr lang="es-ES" sz="1600" dirty="0"/>
              <a:t> – DDL</a:t>
            </a:r>
            <a:endParaRPr lang="es-CO" sz="1050" dirty="0"/>
          </a:p>
        </p:txBody>
      </p:sp>
      <p:sp>
        <p:nvSpPr>
          <p:cNvPr id="6" name="CuadroTexto 5">
            <a:extLst>
              <a:ext uri="{FF2B5EF4-FFF2-40B4-BE49-F238E27FC236}">
                <a16:creationId xmlns:a16="http://schemas.microsoft.com/office/drawing/2014/main" id="{3D1DC437-9B1D-7217-B734-7430E8A3CA58}"/>
              </a:ext>
            </a:extLst>
          </p:cNvPr>
          <p:cNvSpPr txBox="1"/>
          <p:nvPr/>
        </p:nvSpPr>
        <p:spPr>
          <a:xfrm>
            <a:off x="339249" y="1476697"/>
            <a:ext cx="1547423" cy="369332"/>
          </a:xfrm>
          <a:prstGeom prst="rect">
            <a:avLst/>
          </a:prstGeom>
          <a:noFill/>
        </p:spPr>
        <p:txBody>
          <a:bodyPr wrap="square">
            <a:spAutoFit/>
          </a:bodyPr>
          <a:lstStyle/>
          <a:p>
            <a:r>
              <a:rPr lang="es-ES" b="1" dirty="0"/>
              <a:t>ALTER TABLE:</a:t>
            </a:r>
            <a:endParaRPr lang="es-ES" dirty="0"/>
          </a:p>
        </p:txBody>
      </p:sp>
      <p:sp>
        <p:nvSpPr>
          <p:cNvPr id="12" name="CuadroTexto 11">
            <a:extLst>
              <a:ext uri="{FF2B5EF4-FFF2-40B4-BE49-F238E27FC236}">
                <a16:creationId xmlns:a16="http://schemas.microsoft.com/office/drawing/2014/main" id="{01F86D81-6AE7-3116-D93E-8D70083502A2}"/>
              </a:ext>
            </a:extLst>
          </p:cNvPr>
          <p:cNvSpPr txBox="1"/>
          <p:nvPr/>
        </p:nvSpPr>
        <p:spPr>
          <a:xfrm>
            <a:off x="2105876" y="1476697"/>
            <a:ext cx="8658579" cy="2862322"/>
          </a:xfrm>
          <a:prstGeom prst="rect">
            <a:avLst/>
          </a:prstGeom>
          <a:noFill/>
        </p:spPr>
        <p:txBody>
          <a:bodyPr wrap="square">
            <a:spAutoFit/>
          </a:bodyPr>
          <a:lstStyle/>
          <a:p>
            <a:pPr marL="0" marR="0">
              <a:spcBef>
                <a:spcPts val="0"/>
              </a:spcBef>
              <a:spcAft>
                <a:spcPts val="0"/>
              </a:spcAft>
            </a:pPr>
            <a:r>
              <a:rPr lang="es-CO" sz="1800" b="1" dirty="0">
                <a:solidFill>
                  <a:srgbClr val="800000"/>
                </a:solidFill>
                <a:effectLst/>
                <a:latin typeface="Consolas" panose="020B0609020204030204" pitchFamily="49" charset="0"/>
              </a:rPr>
              <a:t>ALTER</a:t>
            </a:r>
            <a:r>
              <a:rPr lang="es-CO" sz="1800" dirty="0">
                <a:solidFill>
                  <a:srgbClr val="000000"/>
                </a:solidFill>
                <a:effectLst/>
                <a:latin typeface="Consolas" panose="020B0609020204030204" pitchFamily="49" charset="0"/>
              </a:rPr>
              <a:t> </a:t>
            </a:r>
            <a:r>
              <a:rPr lang="es-CO" sz="1800" b="1" dirty="0">
                <a:solidFill>
                  <a:srgbClr val="800000"/>
                </a:solidFill>
                <a:effectLst/>
                <a:latin typeface="Consolas" panose="020B0609020204030204" pitchFamily="49" charset="0"/>
              </a:rPr>
              <a:t>TABLE</a:t>
            </a:r>
            <a:r>
              <a:rPr lang="es-CO" sz="1800" dirty="0">
                <a:solidFill>
                  <a:srgbClr val="000000"/>
                </a:solidFill>
                <a:effectLst/>
                <a:latin typeface="Consolas" panose="020B0609020204030204" pitchFamily="49" charset="0"/>
              </a:rPr>
              <a:t> </a:t>
            </a:r>
            <a:r>
              <a:rPr lang="es-CO" sz="1800" dirty="0" err="1">
                <a:solidFill>
                  <a:srgbClr val="000000"/>
                </a:solidFill>
                <a:effectLst/>
                <a:latin typeface="Consolas" panose="020B0609020204030204" pitchFamily="49" charset="0"/>
              </a:rPr>
              <a:t>persons</a:t>
            </a:r>
            <a:r>
              <a:rPr lang="es-CO" sz="1800" dirty="0">
                <a:solidFill>
                  <a:srgbClr val="000000"/>
                </a:solidFill>
                <a:effectLst/>
                <a:latin typeface="Consolas" panose="020B0609020204030204" pitchFamily="49" charset="0"/>
              </a:rPr>
              <a:t> </a:t>
            </a:r>
          </a:p>
          <a:p>
            <a:pPr marL="0" marR="0">
              <a:spcBef>
                <a:spcPts val="0"/>
              </a:spcBef>
              <a:spcAft>
                <a:spcPts val="0"/>
              </a:spcAft>
            </a:pPr>
            <a:r>
              <a:rPr lang="es-CO" sz="1800" b="1" dirty="0">
                <a:solidFill>
                  <a:srgbClr val="800000"/>
                </a:solidFill>
                <a:effectLst/>
                <a:latin typeface="Consolas" panose="020B0609020204030204" pitchFamily="49" charset="0"/>
              </a:rPr>
              <a:t>ADD</a:t>
            </a:r>
            <a:r>
              <a:rPr lang="es-CO" sz="1800" dirty="0">
                <a:solidFill>
                  <a:srgbClr val="000000"/>
                </a:solidFill>
                <a:effectLst/>
                <a:latin typeface="Consolas" panose="020B0609020204030204" pitchFamily="49" charset="0"/>
              </a:rPr>
              <a:t> Email </a:t>
            </a:r>
            <a:r>
              <a:rPr lang="es-CO" sz="1800" b="1" dirty="0" err="1">
                <a:solidFill>
                  <a:srgbClr val="000080"/>
                </a:solidFill>
                <a:effectLst/>
                <a:latin typeface="Consolas" panose="020B0609020204030204" pitchFamily="49" charset="0"/>
              </a:rPr>
              <a:t>varchar</a:t>
            </a:r>
            <a:r>
              <a:rPr lang="es-CO" sz="1800" dirty="0">
                <a:solidFill>
                  <a:srgbClr val="000000"/>
                </a:solidFill>
                <a:effectLst/>
                <a:latin typeface="Consolas" panose="020B0609020204030204" pitchFamily="49" charset="0"/>
              </a:rPr>
              <a:t>(</a:t>
            </a:r>
            <a:r>
              <a:rPr lang="es-CO" sz="1800" dirty="0">
                <a:solidFill>
                  <a:srgbClr val="0000FF"/>
                </a:solidFill>
                <a:effectLst/>
                <a:latin typeface="Consolas" panose="020B0609020204030204" pitchFamily="49" charset="0"/>
              </a:rPr>
              <a:t>255</a:t>
            </a:r>
            <a:r>
              <a:rPr lang="es-CO" sz="1800" dirty="0">
                <a:solidFill>
                  <a:srgbClr val="000000"/>
                </a:solidFill>
                <a:effectLst/>
                <a:latin typeface="Consolas" panose="020B0609020204030204" pitchFamily="49" charset="0"/>
              </a:rPr>
              <a:t>)</a:t>
            </a:r>
            <a:r>
              <a:rPr lang="es-CO" sz="1800" dirty="0">
                <a:solidFill>
                  <a:srgbClr val="FF0000"/>
                </a:solidFill>
                <a:effectLst/>
                <a:latin typeface="Consolas" panose="020B0609020204030204" pitchFamily="49" charset="0"/>
              </a:rPr>
              <a:t>;</a:t>
            </a:r>
          </a:p>
          <a:p>
            <a:pPr marL="0" marR="0">
              <a:spcBef>
                <a:spcPts val="0"/>
              </a:spcBef>
              <a:spcAft>
                <a:spcPts val="0"/>
              </a:spcAft>
            </a:pPr>
            <a:endParaRPr lang="es-CO" dirty="0">
              <a:solidFill>
                <a:srgbClr val="FF0000"/>
              </a:solidFill>
              <a:latin typeface="Consolas" panose="020B0609020204030204" pitchFamily="49" charset="0"/>
            </a:endParaRPr>
          </a:p>
          <a:p>
            <a:pPr marL="0" marR="0">
              <a:spcBef>
                <a:spcPts val="0"/>
              </a:spcBef>
              <a:spcAft>
                <a:spcPts val="0"/>
              </a:spcAft>
            </a:pPr>
            <a:r>
              <a:rPr lang="es-CO" sz="1800" b="1" dirty="0">
                <a:solidFill>
                  <a:srgbClr val="800000"/>
                </a:solidFill>
                <a:effectLst/>
                <a:latin typeface="Consolas" panose="020B0609020204030204" pitchFamily="49" charset="0"/>
              </a:rPr>
              <a:t>ALTER</a:t>
            </a:r>
            <a:r>
              <a:rPr lang="es-CO" sz="1800" dirty="0">
                <a:solidFill>
                  <a:srgbClr val="000000"/>
                </a:solidFill>
                <a:effectLst/>
                <a:latin typeface="Consolas" panose="020B0609020204030204" pitchFamily="49" charset="0"/>
              </a:rPr>
              <a:t> </a:t>
            </a:r>
            <a:r>
              <a:rPr lang="es-CO" sz="1800" b="1" dirty="0">
                <a:solidFill>
                  <a:srgbClr val="800000"/>
                </a:solidFill>
                <a:effectLst/>
                <a:latin typeface="Consolas" panose="020B0609020204030204" pitchFamily="49" charset="0"/>
              </a:rPr>
              <a:t>TABLE</a:t>
            </a:r>
            <a:r>
              <a:rPr lang="es-CO" sz="1800" dirty="0">
                <a:solidFill>
                  <a:srgbClr val="000000"/>
                </a:solidFill>
                <a:effectLst/>
                <a:latin typeface="Consolas" panose="020B0609020204030204" pitchFamily="49" charset="0"/>
              </a:rPr>
              <a:t> </a:t>
            </a:r>
            <a:r>
              <a:rPr lang="es-CO" sz="1800" dirty="0" err="1">
                <a:solidFill>
                  <a:srgbClr val="000000"/>
                </a:solidFill>
                <a:effectLst/>
                <a:latin typeface="Consolas" panose="020B0609020204030204" pitchFamily="49" charset="0"/>
              </a:rPr>
              <a:t>persons</a:t>
            </a:r>
            <a:r>
              <a:rPr lang="es-CO" sz="1800" dirty="0">
                <a:solidFill>
                  <a:srgbClr val="000000"/>
                </a:solidFill>
                <a:effectLst/>
                <a:latin typeface="Consolas" panose="020B0609020204030204" pitchFamily="49" charset="0"/>
              </a:rPr>
              <a:t> </a:t>
            </a:r>
          </a:p>
          <a:p>
            <a:pPr marL="0" marR="0">
              <a:spcBef>
                <a:spcPts val="0"/>
              </a:spcBef>
              <a:spcAft>
                <a:spcPts val="0"/>
              </a:spcAft>
            </a:pPr>
            <a:r>
              <a:rPr lang="es-CO" sz="1800" b="1" dirty="0">
                <a:solidFill>
                  <a:srgbClr val="800000"/>
                </a:solidFill>
                <a:effectLst/>
                <a:latin typeface="Consolas" panose="020B0609020204030204" pitchFamily="49" charset="0"/>
              </a:rPr>
              <a:t>DROP</a:t>
            </a:r>
            <a:r>
              <a:rPr lang="es-CO" sz="1800" dirty="0">
                <a:solidFill>
                  <a:srgbClr val="000000"/>
                </a:solidFill>
                <a:effectLst/>
                <a:latin typeface="Consolas" panose="020B0609020204030204" pitchFamily="49" charset="0"/>
              </a:rPr>
              <a:t> </a:t>
            </a:r>
            <a:r>
              <a:rPr lang="es-CO" sz="1800" b="1" dirty="0">
                <a:solidFill>
                  <a:srgbClr val="800000"/>
                </a:solidFill>
                <a:effectLst/>
                <a:latin typeface="Consolas" panose="020B0609020204030204" pitchFamily="49" charset="0"/>
              </a:rPr>
              <a:t>COLUMN</a:t>
            </a:r>
            <a:r>
              <a:rPr lang="es-CO" sz="1800" dirty="0">
                <a:solidFill>
                  <a:srgbClr val="000000"/>
                </a:solidFill>
                <a:effectLst/>
                <a:latin typeface="Consolas" panose="020B0609020204030204" pitchFamily="49" charset="0"/>
              </a:rPr>
              <a:t> Email</a:t>
            </a:r>
            <a:r>
              <a:rPr lang="es-CO" sz="1800" dirty="0">
                <a:solidFill>
                  <a:srgbClr val="FF0000"/>
                </a:solidFill>
                <a:effectLst/>
                <a:latin typeface="Consolas" panose="020B0609020204030204" pitchFamily="49" charset="0"/>
              </a:rPr>
              <a:t>;</a:t>
            </a:r>
            <a:endParaRPr lang="es-CO" sz="1800" dirty="0">
              <a:solidFill>
                <a:srgbClr val="000000"/>
              </a:solidFill>
              <a:effectLst/>
              <a:latin typeface="Consolas" panose="020B0609020204030204" pitchFamily="49" charset="0"/>
            </a:endParaRPr>
          </a:p>
          <a:p>
            <a:pPr marL="0" marR="0">
              <a:spcBef>
                <a:spcPts val="0"/>
              </a:spcBef>
              <a:spcAft>
                <a:spcPts val="0"/>
              </a:spcAft>
            </a:pPr>
            <a:endParaRPr lang="es-CO" sz="1800" dirty="0">
              <a:solidFill>
                <a:srgbClr val="FF0000"/>
              </a:solidFill>
              <a:effectLst/>
              <a:latin typeface="Consolas" panose="020B0609020204030204" pitchFamily="49" charset="0"/>
            </a:endParaRPr>
          </a:p>
          <a:p>
            <a:pPr marL="0" marR="0">
              <a:spcBef>
                <a:spcPts val="0"/>
              </a:spcBef>
              <a:spcAft>
                <a:spcPts val="0"/>
              </a:spcAft>
            </a:pPr>
            <a:r>
              <a:rPr lang="es-CO" sz="1800" b="1" dirty="0">
                <a:solidFill>
                  <a:srgbClr val="800000"/>
                </a:solidFill>
                <a:effectLst/>
                <a:latin typeface="Consolas" panose="020B0609020204030204" pitchFamily="49" charset="0"/>
              </a:rPr>
              <a:t>ALTER</a:t>
            </a:r>
            <a:r>
              <a:rPr lang="es-CO" sz="1800" dirty="0">
                <a:solidFill>
                  <a:srgbClr val="000000"/>
                </a:solidFill>
                <a:effectLst/>
                <a:latin typeface="Consolas" panose="020B0609020204030204" pitchFamily="49" charset="0"/>
              </a:rPr>
              <a:t> </a:t>
            </a:r>
            <a:r>
              <a:rPr lang="es-CO" sz="1800" b="1" dirty="0">
                <a:solidFill>
                  <a:srgbClr val="800000"/>
                </a:solidFill>
                <a:effectLst/>
                <a:latin typeface="Consolas" panose="020B0609020204030204" pitchFamily="49" charset="0"/>
              </a:rPr>
              <a:t>TABLE</a:t>
            </a:r>
            <a:r>
              <a:rPr lang="es-CO" sz="1800" dirty="0">
                <a:solidFill>
                  <a:srgbClr val="000000"/>
                </a:solidFill>
                <a:effectLst/>
                <a:latin typeface="Consolas" panose="020B0609020204030204" pitchFamily="49" charset="0"/>
              </a:rPr>
              <a:t> </a:t>
            </a:r>
            <a:r>
              <a:rPr lang="es-CO" sz="1800" dirty="0" err="1">
                <a:solidFill>
                  <a:srgbClr val="000000"/>
                </a:solidFill>
                <a:effectLst/>
                <a:latin typeface="Consolas" panose="020B0609020204030204" pitchFamily="49" charset="0"/>
              </a:rPr>
              <a:t>persons</a:t>
            </a:r>
            <a:r>
              <a:rPr lang="es-CO" sz="1800" dirty="0">
                <a:solidFill>
                  <a:srgbClr val="000000"/>
                </a:solidFill>
                <a:effectLst/>
                <a:latin typeface="Consolas" panose="020B0609020204030204" pitchFamily="49" charset="0"/>
              </a:rPr>
              <a:t> </a:t>
            </a:r>
          </a:p>
          <a:p>
            <a:pPr marL="0" marR="0">
              <a:spcBef>
                <a:spcPts val="0"/>
              </a:spcBef>
              <a:spcAft>
                <a:spcPts val="0"/>
              </a:spcAft>
            </a:pPr>
            <a:r>
              <a:rPr lang="es-CO" sz="1800" b="1" dirty="0">
                <a:solidFill>
                  <a:srgbClr val="800000"/>
                </a:solidFill>
                <a:effectLst/>
                <a:latin typeface="Consolas" panose="020B0609020204030204" pitchFamily="49" charset="0"/>
              </a:rPr>
              <a:t>MODIFY</a:t>
            </a:r>
            <a:r>
              <a:rPr lang="es-CO" sz="1800" dirty="0">
                <a:solidFill>
                  <a:srgbClr val="000000"/>
                </a:solidFill>
                <a:effectLst/>
                <a:latin typeface="Consolas" panose="020B0609020204030204" pitchFamily="49" charset="0"/>
              </a:rPr>
              <a:t> </a:t>
            </a:r>
            <a:r>
              <a:rPr lang="es-CO" sz="1800" b="1" dirty="0">
                <a:solidFill>
                  <a:srgbClr val="800000"/>
                </a:solidFill>
                <a:effectLst/>
                <a:latin typeface="Consolas" panose="020B0609020204030204" pitchFamily="49" charset="0"/>
              </a:rPr>
              <a:t>COLUMN</a:t>
            </a:r>
            <a:r>
              <a:rPr lang="es-CO" sz="1800" dirty="0">
                <a:solidFill>
                  <a:srgbClr val="000000"/>
                </a:solidFill>
                <a:effectLst/>
                <a:latin typeface="Consolas" panose="020B0609020204030204" pitchFamily="49" charset="0"/>
              </a:rPr>
              <a:t> Email </a:t>
            </a:r>
            <a:r>
              <a:rPr lang="es-CO" sz="1800" b="1" dirty="0" err="1">
                <a:solidFill>
                  <a:srgbClr val="000080"/>
                </a:solidFill>
                <a:effectLst/>
                <a:latin typeface="Consolas" panose="020B0609020204030204" pitchFamily="49" charset="0"/>
              </a:rPr>
              <a:t>varchar</a:t>
            </a:r>
            <a:r>
              <a:rPr lang="es-CO" sz="1800" dirty="0">
                <a:solidFill>
                  <a:srgbClr val="000000"/>
                </a:solidFill>
                <a:effectLst/>
                <a:latin typeface="Consolas" panose="020B0609020204030204" pitchFamily="49" charset="0"/>
              </a:rPr>
              <a:t>(</a:t>
            </a:r>
            <a:r>
              <a:rPr lang="es-CO" sz="1800" dirty="0">
                <a:solidFill>
                  <a:srgbClr val="0000FF"/>
                </a:solidFill>
                <a:effectLst/>
                <a:latin typeface="Consolas" panose="020B0609020204030204" pitchFamily="49" charset="0"/>
              </a:rPr>
              <a:t>50</a:t>
            </a:r>
            <a:r>
              <a:rPr lang="es-CO" sz="1800" dirty="0">
                <a:solidFill>
                  <a:srgbClr val="000000"/>
                </a:solidFill>
                <a:effectLst/>
                <a:latin typeface="Consolas" panose="020B0609020204030204" pitchFamily="49" charset="0"/>
              </a:rPr>
              <a:t>)</a:t>
            </a:r>
            <a:r>
              <a:rPr lang="es-CO" sz="1800" dirty="0">
                <a:solidFill>
                  <a:srgbClr val="FF0000"/>
                </a:solidFill>
                <a:effectLst/>
                <a:latin typeface="Consolas" panose="020B0609020204030204" pitchFamily="49" charset="0"/>
              </a:rPr>
              <a:t>;</a:t>
            </a:r>
            <a:endParaRPr lang="es-CO" sz="1800" dirty="0">
              <a:solidFill>
                <a:srgbClr val="000000"/>
              </a:solidFill>
              <a:effectLst/>
              <a:latin typeface="Consolas" panose="020B0609020204030204" pitchFamily="49" charset="0"/>
            </a:endParaRPr>
          </a:p>
          <a:p>
            <a:pPr marL="0" marR="0">
              <a:spcBef>
                <a:spcPts val="0"/>
              </a:spcBef>
              <a:spcAft>
                <a:spcPts val="0"/>
              </a:spcAft>
            </a:pPr>
            <a:endParaRPr lang="es-CO" dirty="0">
              <a:solidFill>
                <a:srgbClr val="FF0000"/>
              </a:solidFill>
              <a:latin typeface="Consolas" panose="020B0609020204030204" pitchFamily="49" charset="0"/>
            </a:endParaRPr>
          </a:p>
          <a:p>
            <a:pPr marL="0" marR="0">
              <a:spcBef>
                <a:spcPts val="0"/>
              </a:spcBef>
              <a:spcAft>
                <a:spcPts val="0"/>
              </a:spcAft>
            </a:pPr>
            <a:endParaRPr lang="es-CO" sz="1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3773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815840" y="3294860"/>
            <a:ext cx="6155592" cy="1159420"/>
          </a:xfrm>
          <a:prstGeom prst="rect">
            <a:avLst/>
          </a:prstGeom>
          <a:noFill/>
        </p:spPr>
        <p:txBody>
          <a:bodyPr wrap="square" rtlCol="0">
            <a:spAutoFit/>
          </a:bodyPr>
          <a:lstStyle/>
          <a:p>
            <a:pPr algn="r"/>
            <a:r>
              <a:rPr lang="es-ES" sz="3200" dirty="0">
                <a:solidFill>
                  <a:schemeClr val="bg1"/>
                </a:solidFill>
              </a:rPr>
              <a:t>Sistemas de Información</a:t>
            </a:r>
          </a:p>
          <a:p>
            <a:pPr algn="r"/>
            <a:r>
              <a:rPr lang="es-ES" sz="1867" dirty="0">
                <a:solidFill>
                  <a:schemeClr val="bg1"/>
                </a:solidFill>
              </a:rPr>
              <a:t>Coordinación de sistemas de información</a:t>
            </a:r>
          </a:p>
          <a:p>
            <a:pPr algn="r"/>
            <a:r>
              <a:rPr lang="es-ES" sz="1867" dirty="0">
                <a:solidFill>
                  <a:schemeClr val="bg1"/>
                </a:solidFill>
              </a:rPr>
              <a:t>John Jairo Porras Vega</a:t>
            </a:r>
            <a:endParaRPr lang="es-ES" sz="3200" dirty="0">
              <a:solidFill>
                <a:schemeClr val="bg1"/>
              </a:solidFill>
            </a:endParaRPr>
          </a:p>
        </p:txBody>
      </p:sp>
      <p:sp>
        <p:nvSpPr>
          <p:cNvPr id="4" name="CuadroTexto 3">
            <a:extLst>
              <a:ext uri="{FF2B5EF4-FFF2-40B4-BE49-F238E27FC236}">
                <a16:creationId xmlns:a16="http://schemas.microsoft.com/office/drawing/2014/main" id="{D37DDF92-E1DA-474B-A213-221BCA0E17C6}"/>
              </a:ext>
            </a:extLst>
          </p:cNvPr>
          <p:cNvSpPr txBox="1"/>
          <p:nvPr/>
        </p:nvSpPr>
        <p:spPr>
          <a:xfrm>
            <a:off x="5866839" y="6159435"/>
            <a:ext cx="6096000" cy="379656"/>
          </a:xfrm>
          <a:prstGeom prst="rect">
            <a:avLst/>
          </a:prstGeom>
          <a:noFill/>
        </p:spPr>
        <p:txBody>
          <a:bodyPr wrap="square">
            <a:spAutoFit/>
          </a:bodyPr>
          <a:lstStyle/>
          <a:p>
            <a:pPr algn="r"/>
            <a:r>
              <a:rPr lang="es-ES" sz="1867" dirty="0">
                <a:solidFill>
                  <a:schemeClr val="bg1"/>
                </a:solidFill>
              </a:rPr>
              <a:t>Bogotá D.C, Marzo  3 de 2023 </a:t>
            </a:r>
          </a:p>
        </p:txBody>
      </p:sp>
      <p:sp>
        <p:nvSpPr>
          <p:cNvPr id="9" name="Rectángulo 8">
            <a:extLst>
              <a:ext uri="{FF2B5EF4-FFF2-40B4-BE49-F238E27FC236}">
                <a16:creationId xmlns:a16="http://schemas.microsoft.com/office/drawing/2014/main" id="{07214BED-6417-C117-10F5-AED789599847}"/>
              </a:ext>
            </a:extLst>
          </p:cNvPr>
          <p:cNvSpPr/>
          <p:nvPr/>
        </p:nvSpPr>
        <p:spPr>
          <a:xfrm>
            <a:off x="6444343" y="4446695"/>
            <a:ext cx="5486400" cy="1033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2000" dirty="0"/>
              <a:t>Renovación del sistema </a:t>
            </a:r>
          </a:p>
          <a:p>
            <a:pPr algn="r"/>
            <a:r>
              <a:rPr lang="es-ES" sz="2000" dirty="0"/>
              <a:t>de control de acceso por biometría facial</a:t>
            </a:r>
            <a:endParaRPr lang="es-CO" sz="2000" dirty="0"/>
          </a:p>
        </p:txBody>
      </p:sp>
      <p:sp>
        <p:nvSpPr>
          <p:cNvPr id="10" name="Rectángulo 9">
            <a:extLst>
              <a:ext uri="{FF2B5EF4-FFF2-40B4-BE49-F238E27FC236}">
                <a16:creationId xmlns:a16="http://schemas.microsoft.com/office/drawing/2014/main" id="{34854BDE-86A6-B285-1F92-BECAEC99D0AA}"/>
              </a:ext>
            </a:extLst>
          </p:cNvPr>
          <p:cNvSpPr/>
          <p:nvPr/>
        </p:nvSpPr>
        <p:spPr>
          <a:xfrm>
            <a:off x="6389916" y="5665896"/>
            <a:ext cx="5486400" cy="1033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2000" dirty="0"/>
              <a:t>Mayo 08 de 2023</a:t>
            </a:r>
            <a:endParaRPr lang="es-CO" sz="2000" dirty="0"/>
          </a:p>
        </p:txBody>
      </p:sp>
      <p:grpSp>
        <p:nvGrpSpPr>
          <p:cNvPr id="14" name="Grupo 13">
            <a:extLst>
              <a:ext uri="{FF2B5EF4-FFF2-40B4-BE49-F238E27FC236}">
                <a16:creationId xmlns:a16="http://schemas.microsoft.com/office/drawing/2014/main" id="{A8EC934E-AC9F-BFA0-F703-CC70FFCCAADB}"/>
              </a:ext>
            </a:extLst>
          </p:cNvPr>
          <p:cNvGrpSpPr/>
          <p:nvPr/>
        </p:nvGrpSpPr>
        <p:grpSpPr>
          <a:xfrm>
            <a:off x="4156" y="3012"/>
            <a:ext cx="12187844" cy="6854988"/>
            <a:chOff x="0" y="0"/>
            <a:chExt cx="12187844" cy="6854988"/>
          </a:xfrm>
        </p:grpSpPr>
        <p:pic>
          <p:nvPicPr>
            <p:cNvPr id="8" name="Imagen 7">
              <a:extLst>
                <a:ext uri="{FF2B5EF4-FFF2-40B4-BE49-F238E27FC236}">
                  <a16:creationId xmlns:a16="http://schemas.microsoft.com/office/drawing/2014/main" id="{54AC80C5-2A93-1C3B-F381-C2E5F16FF034}"/>
                </a:ext>
              </a:extLst>
            </p:cNvPr>
            <p:cNvPicPr>
              <a:picLocks noChangeAspect="1"/>
            </p:cNvPicPr>
            <p:nvPr/>
          </p:nvPicPr>
          <p:blipFill>
            <a:blip r:embed="rId3"/>
            <a:stretch>
              <a:fillRect/>
            </a:stretch>
          </p:blipFill>
          <p:spPr>
            <a:xfrm>
              <a:off x="0" y="0"/>
              <a:ext cx="12187844" cy="6854988"/>
            </a:xfrm>
            <a:prstGeom prst="rect">
              <a:avLst/>
            </a:prstGeom>
          </p:spPr>
        </p:pic>
        <p:pic>
          <p:nvPicPr>
            <p:cNvPr id="13" name="Imagen 12">
              <a:extLst>
                <a:ext uri="{FF2B5EF4-FFF2-40B4-BE49-F238E27FC236}">
                  <a16:creationId xmlns:a16="http://schemas.microsoft.com/office/drawing/2014/main" id="{36C43492-B86A-D13D-2C49-BC7BF1A16615}"/>
                </a:ext>
              </a:extLst>
            </p:cNvPr>
            <p:cNvPicPr>
              <a:picLocks noChangeAspect="1"/>
            </p:cNvPicPr>
            <p:nvPr/>
          </p:nvPicPr>
          <p:blipFill>
            <a:blip r:embed="rId4"/>
            <a:stretch>
              <a:fillRect/>
            </a:stretch>
          </p:blipFill>
          <p:spPr>
            <a:xfrm>
              <a:off x="7162800" y="3184374"/>
              <a:ext cx="4808632" cy="3354717"/>
            </a:xfrm>
            <a:prstGeom prst="rect">
              <a:avLst/>
            </a:prstGeom>
          </p:spPr>
        </p:pic>
      </p:grpSp>
      <p:sp>
        <p:nvSpPr>
          <p:cNvPr id="15" name="CuadroTexto 14">
            <a:extLst>
              <a:ext uri="{FF2B5EF4-FFF2-40B4-BE49-F238E27FC236}">
                <a16:creationId xmlns:a16="http://schemas.microsoft.com/office/drawing/2014/main" id="{E8BCD87B-E47B-8725-4C07-2C2D1536244E}"/>
              </a:ext>
            </a:extLst>
          </p:cNvPr>
          <p:cNvSpPr txBox="1"/>
          <p:nvPr/>
        </p:nvSpPr>
        <p:spPr>
          <a:xfrm>
            <a:off x="7704882" y="2803695"/>
            <a:ext cx="4374756" cy="3293209"/>
          </a:xfrm>
          <a:prstGeom prst="rect">
            <a:avLst/>
          </a:prstGeom>
          <a:noFill/>
        </p:spPr>
        <p:txBody>
          <a:bodyPr wrap="square" rtlCol="0">
            <a:spAutoFit/>
          </a:bodyPr>
          <a:lstStyle/>
          <a:p>
            <a:r>
              <a:rPr lang="es-ES" sz="2800" b="1" dirty="0">
                <a:solidFill>
                  <a:schemeClr val="bg1"/>
                </a:solidFill>
                <a:latin typeface="72 Light" panose="020B0303030000000003" pitchFamily="34" charset="0"/>
                <a:ea typeface="Tahoma" panose="020B0604030504040204" pitchFamily="34" charset="0"/>
                <a:cs typeface="72 Light" panose="020B0303030000000003" pitchFamily="34" charset="0"/>
              </a:rPr>
              <a:t>BASES DE DATOS</a:t>
            </a:r>
          </a:p>
          <a:p>
            <a:r>
              <a:rPr lang="es-ES" b="1" dirty="0">
                <a:solidFill>
                  <a:schemeClr val="bg1"/>
                </a:solidFill>
                <a:latin typeface="72 Light" panose="020B0303030000000003" pitchFamily="34" charset="0"/>
                <a:ea typeface="Tahoma" panose="020B0604030504040204" pitchFamily="34" charset="0"/>
                <a:cs typeface="72 Light" panose="020B0303030000000003" pitchFamily="34" charset="0"/>
              </a:rPr>
              <a:t>Programa de Ingeniería de sistemas</a:t>
            </a:r>
          </a:p>
          <a:p>
            <a:r>
              <a:rPr lang="es-ES" b="1" dirty="0">
                <a:solidFill>
                  <a:schemeClr val="bg1"/>
                </a:solidFill>
                <a:latin typeface="72 Light" panose="020B0303030000000003" pitchFamily="34" charset="0"/>
                <a:ea typeface="Tahoma" panose="020B0604030504040204" pitchFamily="34" charset="0"/>
                <a:cs typeface="72 Light" panose="020B0303030000000003" pitchFamily="34" charset="0"/>
              </a:rPr>
              <a:t>2023-2</a:t>
            </a:r>
          </a:p>
          <a:p>
            <a:endParaRPr lang="es-ES" b="1" dirty="0">
              <a:solidFill>
                <a:schemeClr val="bg1"/>
              </a:solidFill>
              <a:latin typeface="72 Light" panose="020B0303030000000003" pitchFamily="34" charset="0"/>
              <a:ea typeface="Tahoma" panose="020B0604030504040204" pitchFamily="34" charset="0"/>
              <a:cs typeface="72 Light" panose="020B0303030000000003" pitchFamily="34" charset="0"/>
            </a:endParaRPr>
          </a:p>
          <a:p>
            <a:endParaRPr lang="es-ES" b="1" dirty="0">
              <a:solidFill>
                <a:schemeClr val="bg1"/>
              </a:solidFill>
              <a:latin typeface="72 Light" panose="020B0303030000000003" pitchFamily="34" charset="0"/>
              <a:ea typeface="Tahoma" panose="020B0604030504040204" pitchFamily="34" charset="0"/>
              <a:cs typeface="72 Light" panose="020B0303030000000003" pitchFamily="34" charset="0"/>
            </a:endParaRPr>
          </a:p>
          <a:p>
            <a:r>
              <a:rPr lang="es-ES" b="1" dirty="0">
                <a:solidFill>
                  <a:schemeClr val="bg1"/>
                </a:solidFill>
                <a:latin typeface="72 Light" panose="020B0303030000000003" pitchFamily="34" charset="0"/>
                <a:ea typeface="Tahoma" panose="020B0604030504040204" pitchFamily="34" charset="0"/>
                <a:cs typeface="72 Light" panose="020B0303030000000003" pitchFamily="34" charset="0"/>
              </a:rPr>
              <a:t>Facultad de Ingeniería</a:t>
            </a:r>
          </a:p>
          <a:p>
            <a:endParaRPr lang="es-ES" b="1" dirty="0">
              <a:solidFill>
                <a:schemeClr val="bg1"/>
              </a:solidFill>
              <a:latin typeface="72 Light" panose="020B0303030000000003" pitchFamily="34" charset="0"/>
              <a:ea typeface="Tahoma" panose="020B0604030504040204" pitchFamily="34" charset="0"/>
              <a:cs typeface="72 Light" panose="020B0303030000000003" pitchFamily="34" charset="0"/>
            </a:endParaRPr>
          </a:p>
          <a:p>
            <a:endParaRPr lang="es-ES" b="1" dirty="0">
              <a:solidFill>
                <a:schemeClr val="bg1"/>
              </a:solidFill>
              <a:latin typeface="72 Light" panose="020B0303030000000003" pitchFamily="34" charset="0"/>
              <a:ea typeface="Tahoma" panose="020B0604030504040204" pitchFamily="34" charset="0"/>
              <a:cs typeface="72 Light" panose="020B0303030000000003" pitchFamily="34" charset="0"/>
            </a:endParaRPr>
          </a:p>
          <a:p>
            <a:endParaRPr lang="es-ES" b="1" dirty="0">
              <a:solidFill>
                <a:schemeClr val="bg1"/>
              </a:solidFill>
              <a:latin typeface="72 Light" panose="020B0303030000000003" pitchFamily="34" charset="0"/>
              <a:ea typeface="Tahoma" panose="020B0604030504040204" pitchFamily="34" charset="0"/>
              <a:cs typeface="72 Light" panose="020B0303030000000003" pitchFamily="34" charset="0"/>
            </a:endParaRPr>
          </a:p>
          <a:p>
            <a:endParaRPr lang="es-ES" b="1" dirty="0">
              <a:solidFill>
                <a:schemeClr val="bg1"/>
              </a:solidFill>
              <a:latin typeface="72 Light" panose="020B0303030000000003" pitchFamily="34" charset="0"/>
              <a:ea typeface="Tahoma" panose="020B0604030504040204" pitchFamily="34" charset="0"/>
              <a:cs typeface="72 Light" panose="020B0303030000000003" pitchFamily="34" charset="0"/>
            </a:endParaRPr>
          </a:p>
          <a:p>
            <a:r>
              <a:rPr lang="es-ES" b="1" dirty="0">
                <a:solidFill>
                  <a:schemeClr val="bg1"/>
                </a:solidFill>
                <a:latin typeface="72 Light" panose="020B0303030000000003" pitchFamily="34" charset="0"/>
                <a:ea typeface="Tahoma" panose="020B0604030504040204" pitchFamily="34" charset="0"/>
                <a:cs typeface="72 Light" panose="020B0303030000000003" pitchFamily="34" charset="0"/>
              </a:rPr>
              <a:t>Docente: John Jairo Porras Vega</a:t>
            </a:r>
            <a:endParaRPr lang="es-CO" b="1" dirty="0">
              <a:solidFill>
                <a:schemeClr val="bg1"/>
              </a:solidFill>
              <a:latin typeface="72 Light" panose="020B0303030000000003" pitchFamily="34" charset="0"/>
              <a:ea typeface="Tahoma" panose="020B0604030504040204" pitchFamily="34" charset="0"/>
              <a:cs typeface="72 Light" panose="020B0303030000000003" pitchFamily="34" charset="0"/>
            </a:endParaRPr>
          </a:p>
        </p:txBody>
      </p:sp>
    </p:spTree>
    <p:extLst>
      <p:ext uri="{BB962C8B-B14F-4D97-AF65-F5344CB8AC3E}">
        <p14:creationId xmlns:p14="http://schemas.microsoft.com/office/powerpoint/2010/main" val="32110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Círculo&#10;&#10;Descripción generada automáticamente">
            <a:extLst>
              <a:ext uri="{FF2B5EF4-FFF2-40B4-BE49-F238E27FC236}">
                <a16:creationId xmlns:a16="http://schemas.microsoft.com/office/drawing/2014/main" id="{64A4FBBF-7D28-FD00-918C-5D299F395DE9}"/>
              </a:ext>
            </a:extLst>
          </p:cNvPr>
          <p:cNvPicPr>
            <a:picLocks noChangeAspect="1"/>
          </p:cNvPicPr>
          <p:nvPr/>
        </p:nvPicPr>
        <p:blipFill>
          <a:blip r:embed="rId3"/>
          <a:stretch>
            <a:fillRect/>
          </a:stretch>
        </p:blipFill>
        <p:spPr>
          <a:xfrm>
            <a:off x="10293132" y="150797"/>
            <a:ext cx="1732623" cy="730946"/>
          </a:xfrm>
          <a:prstGeom prst="rect">
            <a:avLst/>
          </a:prstGeom>
        </p:spPr>
      </p:pic>
      <p:sp>
        <p:nvSpPr>
          <p:cNvPr id="3" name="CuadroTexto 2">
            <a:extLst>
              <a:ext uri="{FF2B5EF4-FFF2-40B4-BE49-F238E27FC236}">
                <a16:creationId xmlns:a16="http://schemas.microsoft.com/office/drawing/2014/main" id="{65455B07-02B1-4A90-EC04-CDDE9D38487C}"/>
              </a:ext>
            </a:extLst>
          </p:cNvPr>
          <p:cNvSpPr txBox="1"/>
          <p:nvPr/>
        </p:nvSpPr>
        <p:spPr>
          <a:xfrm>
            <a:off x="339250" y="257184"/>
            <a:ext cx="5615235" cy="830997"/>
          </a:xfrm>
          <a:prstGeom prst="rect">
            <a:avLst/>
          </a:prstGeom>
          <a:noFill/>
        </p:spPr>
        <p:txBody>
          <a:bodyPr wrap="square" rtlCol="0">
            <a:spAutoFit/>
          </a:bodyPr>
          <a:lstStyle/>
          <a:p>
            <a:r>
              <a:rPr lang="es-ES" sz="3200" b="1" dirty="0"/>
              <a:t>Sistemas de Información</a:t>
            </a:r>
          </a:p>
          <a:p>
            <a:r>
              <a:rPr lang="es-ES" sz="1600" dirty="0"/>
              <a:t>SQL </a:t>
            </a:r>
            <a:r>
              <a:rPr lang="es-ES" sz="1600" dirty="0" err="1"/>
              <a:t>Statements</a:t>
            </a:r>
            <a:r>
              <a:rPr lang="es-ES" sz="1600" dirty="0"/>
              <a:t> – DDL</a:t>
            </a:r>
            <a:endParaRPr lang="es-CO" sz="1050" dirty="0"/>
          </a:p>
        </p:txBody>
      </p:sp>
      <p:sp>
        <p:nvSpPr>
          <p:cNvPr id="6" name="CuadroTexto 5">
            <a:extLst>
              <a:ext uri="{FF2B5EF4-FFF2-40B4-BE49-F238E27FC236}">
                <a16:creationId xmlns:a16="http://schemas.microsoft.com/office/drawing/2014/main" id="{3D1DC437-9B1D-7217-B734-7430E8A3CA58}"/>
              </a:ext>
            </a:extLst>
          </p:cNvPr>
          <p:cNvSpPr txBox="1"/>
          <p:nvPr/>
        </p:nvSpPr>
        <p:spPr>
          <a:xfrm>
            <a:off x="339249" y="1476697"/>
            <a:ext cx="1547423" cy="369332"/>
          </a:xfrm>
          <a:prstGeom prst="rect">
            <a:avLst/>
          </a:prstGeom>
          <a:noFill/>
        </p:spPr>
        <p:txBody>
          <a:bodyPr wrap="square">
            <a:spAutoFit/>
          </a:bodyPr>
          <a:lstStyle/>
          <a:p>
            <a:r>
              <a:rPr lang="es-ES" b="1" dirty="0"/>
              <a:t>DROP:</a:t>
            </a:r>
            <a:endParaRPr lang="es-ES" dirty="0"/>
          </a:p>
        </p:txBody>
      </p:sp>
      <p:sp>
        <p:nvSpPr>
          <p:cNvPr id="12" name="CuadroTexto 11">
            <a:extLst>
              <a:ext uri="{FF2B5EF4-FFF2-40B4-BE49-F238E27FC236}">
                <a16:creationId xmlns:a16="http://schemas.microsoft.com/office/drawing/2014/main" id="{01F86D81-6AE7-3116-D93E-8D70083502A2}"/>
              </a:ext>
            </a:extLst>
          </p:cNvPr>
          <p:cNvSpPr txBox="1"/>
          <p:nvPr/>
        </p:nvSpPr>
        <p:spPr>
          <a:xfrm>
            <a:off x="2105876" y="1476697"/>
            <a:ext cx="8658579" cy="923330"/>
          </a:xfrm>
          <a:prstGeom prst="rect">
            <a:avLst/>
          </a:prstGeom>
          <a:noFill/>
        </p:spPr>
        <p:txBody>
          <a:bodyPr wrap="square">
            <a:spAutoFit/>
          </a:bodyPr>
          <a:lstStyle/>
          <a:p>
            <a:pPr marL="0" marR="0">
              <a:spcBef>
                <a:spcPts val="0"/>
              </a:spcBef>
              <a:spcAft>
                <a:spcPts val="0"/>
              </a:spcAft>
            </a:pPr>
            <a:r>
              <a:rPr lang="en-US" b="1" dirty="0">
                <a:solidFill>
                  <a:srgbClr val="800000"/>
                </a:solidFill>
                <a:latin typeface="Consolas" panose="020B0609020204030204" pitchFamily="49" charset="0"/>
              </a:rPr>
              <a:t>DROP DATABASE</a:t>
            </a:r>
          </a:p>
          <a:p>
            <a:pPr marL="0" marR="0">
              <a:spcBef>
                <a:spcPts val="0"/>
              </a:spcBef>
              <a:spcAft>
                <a:spcPts val="0"/>
              </a:spcAft>
            </a:pPr>
            <a:r>
              <a:rPr lang="en-US" b="1" dirty="0">
                <a:solidFill>
                  <a:srgbClr val="800000"/>
                </a:solidFill>
                <a:latin typeface="Consolas" panose="020B0609020204030204" pitchFamily="49" charset="0"/>
              </a:rPr>
              <a:t>DROP TABLE </a:t>
            </a:r>
          </a:p>
          <a:p>
            <a:pPr marL="0" marR="0">
              <a:spcBef>
                <a:spcPts val="0"/>
              </a:spcBef>
              <a:spcAft>
                <a:spcPts val="0"/>
              </a:spcAft>
            </a:pPr>
            <a:endParaRPr lang="en-US" b="1" dirty="0">
              <a:solidFill>
                <a:srgbClr val="800000"/>
              </a:solidFill>
              <a:latin typeface="Consolas" panose="020B0609020204030204" pitchFamily="49" charset="0"/>
            </a:endParaRPr>
          </a:p>
        </p:txBody>
      </p:sp>
      <p:sp>
        <p:nvSpPr>
          <p:cNvPr id="2" name="CuadroTexto 1">
            <a:extLst>
              <a:ext uri="{FF2B5EF4-FFF2-40B4-BE49-F238E27FC236}">
                <a16:creationId xmlns:a16="http://schemas.microsoft.com/office/drawing/2014/main" id="{274332C6-6DF2-8787-D861-8D030FFAAEEB}"/>
              </a:ext>
            </a:extLst>
          </p:cNvPr>
          <p:cNvSpPr txBox="1"/>
          <p:nvPr/>
        </p:nvSpPr>
        <p:spPr>
          <a:xfrm>
            <a:off x="339249" y="2890737"/>
            <a:ext cx="1547423" cy="369332"/>
          </a:xfrm>
          <a:prstGeom prst="rect">
            <a:avLst/>
          </a:prstGeom>
          <a:noFill/>
        </p:spPr>
        <p:txBody>
          <a:bodyPr wrap="square">
            <a:spAutoFit/>
          </a:bodyPr>
          <a:lstStyle/>
          <a:p>
            <a:r>
              <a:rPr lang="es-ES" b="1" dirty="0"/>
              <a:t>TRUNCATE:</a:t>
            </a:r>
            <a:endParaRPr lang="es-ES" dirty="0"/>
          </a:p>
        </p:txBody>
      </p:sp>
      <p:sp>
        <p:nvSpPr>
          <p:cNvPr id="4" name="CuadroTexto 3">
            <a:extLst>
              <a:ext uri="{FF2B5EF4-FFF2-40B4-BE49-F238E27FC236}">
                <a16:creationId xmlns:a16="http://schemas.microsoft.com/office/drawing/2014/main" id="{A29FE905-D3CD-1D73-1826-DD91F4F52567}"/>
              </a:ext>
            </a:extLst>
          </p:cNvPr>
          <p:cNvSpPr txBox="1"/>
          <p:nvPr/>
        </p:nvSpPr>
        <p:spPr>
          <a:xfrm>
            <a:off x="2105876" y="2788543"/>
            <a:ext cx="8658579" cy="646331"/>
          </a:xfrm>
          <a:prstGeom prst="rect">
            <a:avLst/>
          </a:prstGeom>
          <a:noFill/>
        </p:spPr>
        <p:txBody>
          <a:bodyPr wrap="square">
            <a:spAutoFit/>
          </a:bodyPr>
          <a:lstStyle/>
          <a:p>
            <a:pPr marL="0" marR="0">
              <a:spcBef>
                <a:spcPts val="0"/>
              </a:spcBef>
              <a:spcAft>
                <a:spcPts val="0"/>
              </a:spcAft>
            </a:pPr>
            <a:r>
              <a:rPr lang="en-US" b="1" dirty="0">
                <a:solidFill>
                  <a:srgbClr val="800000"/>
                </a:solidFill>
                <a:latin typeface="Consolas" panose="020B0609020204030204" pitchFamily="49" charset="0"/>
              </a:rPr>
              <a:t>TRUNCATE TABLE </a:t>
            </a:r>
          </a:p>
          <a:p>
            <a:pPr marL="0" marR="0">
              <a:spcBef>
                <a:spcPts val="0"/>
              </a:spcBef>
              <a:spcAft>
                <a:spcPts val="0"/>
              </a:spcAft>
            </a:pPr>
            <a:endParaRPr lang="en-US"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330331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EB65F-1DC4-2A80-8234-35080D144709}"/>
              </a:ext>
            </a:extLst>
          </p:cNvPr>
          <p:cNvSpPr>
            <a:spLocks noGrp="1"/>
          </p:cNvSpPr>
          <p:nvPr>
            <p:ph type="title"/>
          </p:nvPr>
        </p:nvSpPr>
        <p:spPr/>
        <p:txBody>
          <a:bodyPr/>
          <a:lstStyle/>
          <a:p>
            <a:endParaRPr lang="es-CO"/>
          </a:p>
        </p:txBody>
      </p:sp>
      <p:pic>
        <p:nvPicPr>
          <p:cNvPr id="4" name="Imagen 3">
            <a:extLst>
              <a:ext uri="{FF2B5EF4-FFF2-40B4-BE49-F238E27FC236}">
                <a16:creationId xmlns:a16="http://schemas.microsoft.com/office/drawing/2014/main" id="{692A673A-74B6-0C2E-C243-E03822CF4975}"/>
              </a:ext>
            </a:extLst>
          </p:cNvPr>
          <p:cNvPicPr>
            <a:picLocks noChangeAspect="1"/>
          </p:cNvPicPr>
          <p:nvPr/>
        </p:nvPicPr>
        <p:blipFill>
          <a:blip r:embed="rId2"/>
          <a:stretch>
            <a:fillRect/>
          </a:stretch>
        </p:blipFill>
        <p:spPr>
          <a:xfrm>
            <a:off x="34393" y="26359"/>
            <a:ext cx="12127236" cy="6831641"/>
          </a:xfrm>
          <a:prstGeom prst="rect">
            <a:avLst/>
          </a:prstGeom>
        </p:spPr>
      </p:pic>
    </p:spTree>
    <p:extLst>
      <p:ext uri="{BB962C8B-B14F-4D97-AF65-F5344CB8AC3E}">
        <p14:creationId xmlns:p14="http://schemas.microsoft.com/office/powerpoint/2010/main" val="358995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lecha: curvada hacia la derecha 87">
            <a:extLst>
              <a:ext uri="{FF2B5EF4-FFF2-40B4-BE49-F238E27FC236}">
                <a16:creationId xmlns:a16="http://schemas.microsoft.com/office/drawing/2014/main" id="{937B62A3-F4CD-8C38-51F2-98F231026746}"/>
              </a:ext>
            </a:extLst>
          </p:cNvPr>
          <p:cNvSpPr/>
          <p:nvPr/>
        </p:nvSpPr>
        <p:spPr>
          <a:xfrm>
            <a:off x="722999" y="3161672"/>
            <a:ext cx="1921171" cy="266058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err="1">
              <a:solidFill>
                <a:schemeClr val="tx1"/>
              </a:solidFill>
            </a:endParaRPr>
          </a:p>
        </p:txBody>
      </p:sp>
      <p:sp>
        <p:nvSpPr>
          <p:cNvPr id="84" name="Rectángulo 83">
            <a:extLst>
              <a:ext uri="{FF2B5EF4-FFF2-40B4-BE49-F238E27FC236}">
                <a16:creationId xmlns:a16="http://schemas.microsoft.com/office/drawing/2014/main" id="{87E5D4FD-C431-9E96-E35C-2EAB83EFFD6D}"/>
              </a:ext>
            </a:extLst>
          </p:cNvPr>
          <p:cNvSpPr/>
          <p:nvPr/>
        </p:nvSpPr>
        <p:spPr>
          <a:xfrm>
            <a:off x="698066" y="970018"/>
            <a:ext cx="10820490" cy="26605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err="1"/>
          </a:p>
        </p:txBody>
      </p:sp>
      <p:sp>
        <p:nvSpPr>
          <p:cNvPr id="2" name="CuadroTexto 1">
            <a:extLst>
              <a:ext uri="{FF2B5EF4-FFF2-40B4-BE49-F238E27FC236}">
                <a16:creationId xmlns:a16="http://schemas.microsoft.com/office/drawing/2014/main" id="{D490B5D8-BBCD-BF5A-1F14-CFAFC4C7A569}"/>
              </a:ext>
            </a:extLst>
          </p:cNvPr>
          <p:cNvSpPr txBox="1"/>
          <p:nvPr/>
        </p:nvSpPr>
        <p:spPr>
          <a:xfrm>
            <a:off x="339250" y="37265"/>
            <a:ext cx="6778726" cy="830997"/>
          </a:xfrm>
          <a:prstGeom prst="rect">
            <a:avLst/>
          </a:prstGeom>
          <a:noFill/>
        </p:spPr>
        <p:txBody>
          <a:bodyPr wrap="square" rtlCol="0">
            <a:spAutoFit/>
          </a:bodyPr>
          <a:lstStyle/>
          <a:p>
            <a:r>
              <a:rPr lang="es-ES" sz="3200" b="1" dirty="0"/>
              <a:t>Bases de datos</a:t>
            </a:r>
          </a:p>
          <a:p>
            <a:r>
              <a:rPr lang="es-ES" sz="1600" dirty="0"/>
              <a:t>Modelo entidad relación </a:t>
            </a:r>
          </a:p>
        </p:txBody>
      </p:sp>
      <p:sp>
        <p:nvSpPr>
          <p:cNvPr id="6" name="CuadroTexto 5">
            <a:extLst>
              <a:ext uri="{FF2B5EF4-FFF2-40B4-BE49-F238E27FC236}">
                <a16:creationId xmlns:a16="http://schemas.microsoft.com/office/drawing/2014/main" id="{BA5A690B-C5DF-CE16-424F-1EB957470F46}"/>
              </a:ext>
            </a:extLst>
          </p:cNvPr>
          <p:cNvSpPr txBox="1"/>
          <p:nvPr/>
        </p:nvSpPr>
        <p:spPr>
          <a:xfrm>
            <a:off x="941134" y="1516192"/>
            <a:ext cx="4502552" cy="1754326"/>
          </a:xfrm>
          <a:prstGeom prst="rect">
            <a:avLst/>
          </a:prstGeom>
          <a:noFill/>
        </p:spPr>
        <p:txBody>
          <a:bodyPr wrap="square" rtlCol="0">
            <a:spAutoFit/>
          </a:bodyPr>
          <a:lstStyle/>
          <a:p>
            <a:r>
              <a:rPr lang="es-CO" b="1" dirty="0"/>
              <a:t>Modelo Entidad Relación</a:t>
            </a:r>
          </a:p>
          <a:p>
            <a:endParaRPr lang="es-CO" dirty="0"/>
          </a:p>
          <a:p>
            <a:r>
              <a:rPr lang="es-CO" dirty="0"/>
              <a:t>Técnica para representar los datos y sus  relaciones. Permite recrear o modelar un escenario real que posteriormente será materializado en la base de datos. </a:t>
            </a:r>
          </a:p>
        </p:txBody>
      </p:sp>
      <p:sp>
        <p:nvSpPr>
          <p:cNvPr id="8" name="CuadroTexto 7">
            <a:extLst>
              <a:ext uri="{FF2B5EF4-FFF2-40B4-BE49-F238E27FC236}">
                <a16:creationId xmlns:a16="http://schemas.microsoft.com/office/drawing/2014/main" id="{C1F8CE57-432B-1F54-75A5-BA232A07AED0}"/>
              </a:ext>
            </a:extLst>
          </p:cNvPr>
          <p:cNvSpPr txBox="1"/>
          <p:nvPr/>
        </p:nvSpPr>
        <p:spPr>
          <a:xfrm>
            <a:off x="6545759" y="991916"/>
            <a:ext cx="4936326" cy="923330"/>
          </a:xfrm>
          <a:prstGeom prst="rect">
            <a:avLst/>
          </a:prstGeom>
          <a:noFill/>
        </p:spPr>
        <p:txBody>
          <a:bodyPr wrap="square" rtlCol="0">
            <a:spAutoFit/>
          </a:bodyPr>
          <a:lstStyle/>
          <a:p>
            <a:r>
              <a:rPr lang="es-CO" b="1" dirty="0"/>
              <a:t>Entidades</a:t>
            </a:r>
          </a:p>
          <a:p>
            <a:r>
              <a:rPr lang="es-CO" dirty="0"/>
              <a:t>Cosa u objeto concreto o abstracto que existe en el mundo real y que puede diferenciarse de otros.</a:t>
            </a:r>
          </a:p>
        </p:txBody>
      </p:sp>
      <p:cxnSp>
        <p:nvCxnSpPr>
          <p:cNvPr id="11" name="Conector recto de flecha 10">
            <a:extLst>
              <a:ext uri="{FF2B5EF4-FFF2-40B4-BE49-F238E27FC236}">
                <a16:creationId xmlns:a16="http://schemas.microsoft.com/office/drawing/2014/main" id="{81820BEF-E517-1F77-B2D7-444E87E971FE}"/>
              </a:ext>
            </a:extLst>
          </p:cNvPr>
          <p:cNvCxnSpPr>
            <a:cxnSpLocks/>
            <a:stCxn id="6" idx="3"/>
            <a:endCxn id="8" idx="1"/>
          </p:cNvCxnSpPr>
          <p:nvPr/>
        </p:nvCxnSpPr>
        <p:spPr>
          <a:xfrm flipV="1">
            <a:off x="5443686" y="1453581"/>
            <a:ext cx="1102073" cy="939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2AC78F18-15EF-B19C-EE02-0566D165BA6C}"/>
              </a:ext>
            </a:extLst>
          </p:cNvPr>
          <p:cNvSpPr txBox="1"/>
          <p:nvPr/>
        </p:nvSpPr>
        <p:spPr>
          <a:xfrm>
            <a:off x="6545759" y="1931690"/>
            <a:ext cx="5040499" cy="923330"/>
          </a:xfrm>
          <a:prstGeom prst="rect">
            <a:avLst/>
          </a:prstGeom>
          <a:noFill/>
        </p:spPr>
        <p:txBody>
          <a:bodyPr wrap="square" rtlCol="0">
            <a:spAutoFit/>
          </a:bodyPr>
          <a:lstStyle/>
          <a:p>
            <a:r>
              <a:rPr lang="es-CO" b="1" dirty="0"/>
              <a:t>Atributos</a:t>
            </a:r>
          </a:p>
          <a:p>
            <a:r>
              <a:rPr lang="es-CO" dirty="0"/>
              <a:t>Descriptores de las características que posee una entidad.</a:t>
            </a:r>
          </a:p>
        </p:txBody>
      </p:sp>
      <p:cxnSp>
        <p:nvCxnSpPr>
          <p:cNvPr id="15" name="Conector recto de flecha 14">
            <a:extLst>
              <a:ext uri="{FF2B5EF4-FFF2-40B4-BE49-F238E27FC236}">
                <a16:creationId xmlns:a16="http://schemas.microsoft.com/office/drawing/2014/main" id="{7FBFDE88-36CC-94E3-8C8C-8446C71D50DA}"/>
              </a:ext>
            </a:extLst>
          </p:cNvPr>
          <p:cNvCxnSpPr>
            <a:cxnSpLocks/>
            <a:stCxn id="6" idx="3"/>
            <a:endCxn id="13" idx="1"/>
          </p:cNvCxnSpPr>
          <p:nvPr/>
        </p:nvCxnSpPr>
        <p:spPr>
          <a:xfrm>
            <a:off x="5443686" y="2393355"/>
            <a:ext cx="1102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32B662F1-5538-B67E-02BB-2AA4BD898585}"/>
              </a:ext>
            </a:extLst>
          </p:cNvPr>
          <p:cNvSpPr txBox="1"/>
          <p:nvPr/>
        </p:nvSpPr>
        <p:spPr>
          <a:xfrm>
            <a:off x="6545759" y="2941947"/>
            <a:ext cx="5040499" cy="646331"/>
          </a:xfrm>
          <a:prstGeom prst="rect">
            <a:avLst/>
          </a:prstGeom>
          <a:noFill/>
        </p:spPr>
        <p:txBody>
          <a:bodyPr wrap="square" rtlCol="0">
            <a:spAutoFit/>
          </a:bodyPr>
          <a:lstStyle/>
          <a:p>
            <a:r>
              <a:rPr lang="es-CO" b="1" dirty="0"/>
              <a:t>Relaciones</a:t>
            </a:r>
          </a:p>
          <a:p>
            <a:r>
              <a:rPr lang="es-CO" dirty="0"/>
              <a:t>Asociaciones entre las diferentes entidades</a:t>
            </a:r>
          </a:p>
        </p:txBody>
      </p:sp>
      <p:cxnSp>
        <p:nvCxnSpPr>
          <p:cNvPr id="22" name="Conector recto de flecha 21">
            <a:extLst>
              <a:ext uri="{FF2B5EF4-FFF2-40B4-BE49-F238E27FC236}">
                <a16:creationId xmlns:a16="http://schemas.microsoft.com/office/drawing/2014/main" id="{2F8B841C-DFCB-5360-54C7-324D584103F2}"/>
              </a:ext>
            </a:extLst>
          </p:cNvPr>
          <p:cNvCxnSpPr>
            <a:stCxn id="6" idx="3"/>
            <a:endCxn id="20" idx="1"/>
          </p:cNvCxnSpPr>
          <p:nvPr/>
        </p:nvCxnSpPr>
        <p:spPr>
          <a:xfrm>
            <a:off x="5443686" y="2393355"/>
            <a:ext cx="1102073" cy="8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ángulo 28">
            <a:extLst>
              <a:ext uri="{FF2B5EF4-FFF2-40B4-BE49-F238E27FC236}">
                <a16:creationId xmlns:a16="http://schemas.microsoft.com/office/drawing/2014/main" id="{B31021C1-459F-5068-9D19-061CDFFCEAAA}"/>
              </a:ext>
            </a:extLst>
          </p:cNvPr>
          <p:cNvSpPr/>
          <p:nvPr/>
        </p:nvSpPr>
        <p:spPr>
          <a:xfrm>
            <a:off x="5055525" y="5209124"/>
            <a:ext cx="1500990" cy="6732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ESTUDIANTE</a:t>
            </a:r>
          </a:p>
        </p:txBody>
      </p:sp>
      <p:sp>
        <p:nvSpPr>
          <p:cNvPr id="30" name="Elipse 29">
            <a:extLst>
              <a:ext uri="{FF2B5EF4-FFF2-40B4-BE49-F238E27FC236}">
                <a16:creationId xmlns:a16="http://schemas.microsoft.com/office/drawing/2014/main" id="{46A8F050-BFB6-B925-FA7E-26498AF590B1}"/>
              </a:ext>
            </a:extLst>
          </p:cNvPr>
          <p:cNvSpPr/>
          <p:nvPr/>
        </p:nvSpPr>
        <p:spPr>
          <a:xfrm>
            <a:off x="4259284" y="4617989"/>
            <a:ext cx="1673167" cy="4412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err="1">
                <a:solidFill>
                  <a:schemeClr val="tx1"/>
                </a:solidFill>
              </a:rPr>
              <a:t>tipoDocumento</a:t>
            </a:r>
            <a:endParaRPr lang="es-CO" sz="900" i="1" dirty="0">
              <a:solidFill>
                <a:schemeClr val="tx1"/>
              </a:solidFill>
            </a:endParaRPr>
          </a:p>
        </p:txBody>
      </p:sp>
      <p:sp>
        <p:nvSpPr>
          <p:cNvPr id="31" name="Elipse 30">
            <a:extLst>
              <a:ext uri="{FF2B5EF4-FFF2-40B4-BE49-F238E27FC236}">
                <a16:creationId xmlns:a16="http://schemas.microsoft.com/office/drawing/2014/main" id="{C447D57E-D7DB-FB80-C94F-659DF5A16E00}"/>
              </a:ext>
            </a:extLst>
          </p:cNvPr>
          <p:cNvSpPr/>
          <p:nvPr/>
        </p:nvSpPr>
        <p:spPr>
          <a:xfrm>
            <a:off x="3184575" y="5065605"/>
            <a:ext cx="1673385" cy="43922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err="1">
                <a:solidFill>
                  <a:schemeClr val="tx1"/>
                </a:solidFill>
              </a:rPr>
              <a:t>NúmeroDocumento</a:t>
            </a:r>
            <a:endParaRPr lang="es-CO" sz="900" i="1" dirty="0">
              <a:solidFill>
                <a:schemeClr val="tx1"/>
              </a:solidFill>
            </a:endParaRPr>
          </a:p>
        </p:txBody>
      </p:sp>
      <p:sp>
        <p:nvSpPr>
          <p:cNvPr id="32" name="Elipse 31">
            <a:extLst>
              <a:ext uri="{FF2B5EF4-FFF2-40B4-BE49-F238E27FC236}">
                <a16:creationId xmlns:a16="http://schemas.microsoft.com/office/drawing/2014/main" id="{673E5DE6-C120-7060-C7D1-7E265AE54804}"/>
              </a:ext>
            </a:extLst>
          </p:cNvPr>
          <p:cNvSpPr/>
          <p:nvPr/>
        </p:nvSpPr>
        <p:spPr>
          <a:xfrm>
            <a:off x="3184575" y="5649393"/>
            <a:ext cx="1673167" cy="4412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tx1"/>
                </a:solidFill>
              </a:rPr>
              <a:t>nombre</a:t>
            </a:r>
          </a:p>
        </p:txBody>
      </p:sp>
      <p:sp>
        <p:nvSpPr>
          <p:cNvPr id="33" name="Elipse 32">
            <a:extLst>
              <a:ext uri="{FF2B5EF4-FFF2-40B4-BE49-F238E27FC236}">
                <a16:creationId xmlns:a16="http://schemas.microsoft.com/office/drawing/2014/main" id="{3F932B81-19FB-A81F-A314-45E38B5955F8}"/>
              </a:ext>
            </a:extLst>
          </p:cNvPr>
          <p:cNvSpPr/>
          <p:nvPr/>
        </p:nvSpPr>
        <p:spPr>
          <a:xfrm>
            <a:off x="4259284" y="6216298"/>
            <a:ext cx="1673167" cy="4412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tx1"/>
                </a:solidFill>
              </a:rPr>
              <a:t>apellido</a:t>
            </a:r>
          </a:p>
        </p:txBody>
      </p:sp>
      <p:cxnSp>
        <p:nvCxnSpPr>
          <p:cNvPr id="35" name="Conector recto 34">
            <a:extLst>
              <a:ext uri="{FF2B5EF4-FFF2-40B4-BE49-F238E27FC236}">
                <a16:creationId xmlns:a16="http://schemas.microsoft.com/office/drawing/2014/main" id="{42B367D5-ADF7-A3DB-2223-EA17B6667C49}"/>
              </a:ext>
            </a:extLst>
          </p:cNvPr>
          <p:cNvCxnSpPr>
            <a:cxnSpLocks/>
            <a:stCxn id="30" idx="4"/>
            <a:endCxn id="29" idx="0"/>
          </p:cNvCxnSpPr>
          <p:nvPr/>
        </p:nvCxnSpPr>
        <p:spPr>
          <a:xfrm>
            <a:off x="5095868" y="5059235"/>
            <a:ext cx="710153" cy="149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A0490887-3906-5D58-1450-E994522261A8}"/>
              </a:ext>
            </a:extLst>
          </p:cNvPr>
          <p:cNvCxnSpPr>
            <a:cxnSpLocks/>
            <a:stCxn id="31" idx="6"/>
            <a:endCxn id="29" idx="1"/>
          </p:cNvCxnSpPr>
          <p:nvPr/>
        </p:nvCxnSpPr>
        <p:spPr>
          <a:xfrm>
            <a:off x="4857960" y="5285220"/>
            <a:ext cx="197565" cy="26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60A456E0-158F-201C-585F-E0180E8B0598}"/>
              </a:ext>
            </a:extLst>
          </p:cNvPr>
          <p:cNvCxnSpPr>
            <a:stCxn id="32" idx="6"/>
            <a:endCxn id="29" idx="1"/>
          </p:cNvCxnSpPr>
          <p:nvPr/>
        </p:nvCxnSpPr>
        <p:spPr>
          <a:xfrm flipV="1">
            <a:off x="4857742" y="5545763"/>
            <a:ext cx="197783" cy="324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06F2FE0F-EE83-1D73-9DDC-4C5F0CC74107}"/>
              </a:ext>
            </a:extLst>
          </p:cNvPr>
          <p:cNvCxnSpPr>
            <a:stCxn id="33" idx="0"/>
            <a:endCxn id="29" idx="2"/>
          </p:cNvCxnSpPr>
          <p:nvPr/>
        </p:nvCxnSpPr>
        <p:spPr>
          <a:xfrm flipV="1">
            <a:off x="5095868" y="5882400"/>
            <a:ext cx="710153" cy="333897"/>
          </a:xfrm>
          <a:prstGeom prst="line">
            <a:avLst/>
          </a:prstGeom>
        </p:spPr>
        <p:style>
          <a:lnRef idx="1">
            <a:schemeClr val="accent1"/>
          </a:lnRef>
          <a:fillRef idx="0">
            <a:schemeClr val="accent1"/>
          </a:fillRef>
          <a:effectRef idx="0">
            <a:schemeClr val="accent1"/>
          </a:effectRef>
          <a:fontRef idx="minor">
            <a:schemeClr val="tx1"/>
          </a:fontRef>
        </p:style>
      </p:cxnSp>
      <p:sp>
        <p:nvSpPr>
          <p:cNvPr id="42" name="Diagrama de flujo: decisión 41">
            <a:extLst>
              <a:ext uri="{FF2B5EF4-FFF2-40B4-BE49-F238E27FC236}">
                <a16:creationId xmlns:a16="http://schemas.microsoft.com/office/drawing/2014/main" id="{582D1059-5D7D-4BD1-158D-A1210CB8A804}"/>
              </a:ext>
            </a:extLst>
          </p:cNvPr>
          <p:cNvSpPr/>
          <p:nvPr/>
        </p:nvSpPr>
        <p:spPr>
          <a:xfrm>
            <a:off x="7053128" y="5269266"/>
            <a:ext cx="1008666" cy="552990"/>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600" b="1" dirty="0">
                <a:solidFill>
                  <a:schemeClr val="tx1"/>
                </a:solidFill>
              </a:rPr>
              <a:t>EST-MAT</a:t>
            </a:r>
          </a:p>
        </p:txBody>
      </p:sp>
      <p:sp>
        <p:nvSpPr>
          <p:cNvPr id="43" name="Rectángulo 42">
            <a:extLst>
              <a:ext uri="{FF2B5EF4-FFF2-40B4-BE49-F238E27FC236}">
                <a16:creationId xmlns:a16="http://schemas.microsoft.com/office/drawing/2014/main" id="{878DC963-7D5B-E150-39DF-7CBD5A527EBB}"/>
              </a:ext>
            </a:extLst>
          </p:cNvPr>
          <p:cNvSpPr/>
          <p:nvPr/>
        </p:nvSpPr>
        <p:spPr>
          <a:xfrm>
            <a:off x="8534390" y="5209123"/>
            <a:ext cx="1500990" cy="6732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MATERIAS</a:t>
            </a:r>
          </a:p>
        </p:txBody>
      </p:sp>
      <p:sp>
        <p:nvSpPr>
          <p:cNvPr id="44" name="Elipse 43">
            <a:extLst>
              <a:ext uri="{FF2B5EF4-FFF2-40B4-BE49-F238E27FC236}">
                <a16:creationId xmlns:a16="http://schemas.microsoft.com/office/drawing/2014/main" id="{0843B6B8-34B5-D2E2-D262-6B2E896BB78D}"/>
              </a:ext>
            </a:extLst>
          </p:cNvPr>
          <p:cNvSpPr/>
          <p:nvPr/>
        </p:nvSpPr>
        <p:spPr>
          <a:xfrm>
            <a:off x="9028436" y="4441838"/>
            <a:ext cx="1673167" cy="4412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err="1">
                <a:solidFill>
                  <a:schemeClr val="tx1"/>
                </a:solidFill>
              </a:rPr>
              <a:t>codigoMateria</a:t>
            </a:r>
            <a:endParaRPr lang="es-CO" sz="900" i="1" dirty="0">
              <a:solidFill>
                <a:schemeClr val="tx1"/>
              </a:solidFill>
            </a:endParaRPr>
          </a:p>
        </p:txBody>
      </p:sp>
      <p:sp>
        <p:nvSpPr>
          <p:cNvPr id="45" name="Elipse 44">
            <a:extLst>
              <a:ext uri="{FF2B5EF4-FFF2-40B4-BE49-F238E27FC236}">
                <a16:creationId xmlns:a16="http://schemas.microsoft.com/office/drawing/2014/main" id="{9CF8723E-C951-363E-CC42-71E0C817868C}"/>
              </a:ext>
            </a:extLst>
          </p:cNvPr>
          <p:cNvSpPr/>
          <p:nvPr/>
        </p:nvSpPr>
        <p:spPr>
          <a:xfrm>
            <a:off x="10259248" y="4996720"/>
            <a:ext cx="1673167" cy="4412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err="1">
                <a:solidFill>
                  <a:schemeClr val="tx1"/>
                </a:solidFill>
              </a:rPr>
              <a:t>nombreMateria</a:t>
            </a:r>
            <a:endParaRPr lang="es-CO" sz="900" i="1" dirty="0">
              <a:solidFill>
                <a:schemeClr val="tx1"/>
              </a:solidFill>
            </a:endParaRPr>
          </a:p>
        </p:txBody>
      </p:sp>
      <p:sp>
        <p:nvSpPr>
          <p:cNvPr id="46" name="Elipse 45">
            <a:extLst>
              <a:ext uri="{FF2B5EF4-FFF2-40B4-BE49-F238E27FC236}">
                <a16:creationId xmlns:a16="http://schemas.microsoft.com/office/drawing/2014/main" id="{077EDCC8-F1C5-F9A5-6A37-67D98982D4C3}"/>
              </a:ext>
            </a:extLst>
          </p:cNvPr>
          <p:cNvSpPr/>
          <p:nvPr/>
        </p:nvSpPr>
        <p:spPr>
          <a:xfrm>
            <a:off x="10259248" y="5580517"/>
            <a:ext cx="1673167" cy="4412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850" i="1" dirty="0" err="1">
                <a:solidFill>
                  <a:schemeClr val="tx1"/>
                </a:solidFill>
              </a:rPr>
              <a:t>programaAcademico</a:t>
            </a:r>
            <a:endParaRPr lang="es-CO" sz="850" i="1" dirty="0">
              <a:solidFill>
                <a:schemeClr val="tx1"/>
              </a:solidFill>
            </a:endParaRPr>
          </a:p>
        </p:txBody>
      </p:sp>
      <p:sp>
        <p:nvSpPr>
          <p:cNvPr id="47" name="Elipse 46">
            <a:extLst>
              <a:ext uri="{FF2B5EF4-FFF2-40B4-BE49-F238E27FC236}">
                <a16:creationId xmlns:a16="http://schemas.microsoft.com/office/drawing/2014/main" id="{8BC7E4C0-0021-1C3A-632B-158B5BD5F753}"/>
              </a:ext>
            </a:extLst>
          </p:cNvPr>
          <p:cNvSpPr/>
          <p:nvPr/>
        </p:nvSpPr>
        <p:spPr>
          <a:xfrm>
            <a:off x="9067596" y="6216298"/>
            <a:ext cx="1673167" cy="4412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tx1"/>
                </a:solidFill>
              </a:rPr>
              <a:t>horario</a:t>
            </a:r>
          </a:p>
        </p:txBody>
      </p:sp>
      <p:cxnSp>
        <p:nvCxnSpPr>
          <p:cNvPr id="49" name="Conector recto 48">
            <a:extLst>
              <a:ext uri="{FF2B5EF4-FFF2-40B4-BE49-F238E27FC236}">
                <a16:creationId xmlns:a16="http://schemas.microsoft.com/office/drawing/2014/main" id="{A6340950-1FBC-8AC6-CBC1-36C7883FB56D}"/>
              </a:ext>
            </a:extLst>
          </p:cNvPr>
          <p:cNvCxnSpPr>
            <a:stCxn id="44" idx="4"/>
          </p:cNvCxnSpPr>
          <p:nvPr/>
        </p:nvCxnSpPr>
        <p:spPr>
          <a:xfrm flipH="1">
            <a:off x="9442705" y="4883084"/>
            <a:ext cx="422315" cy="326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9E9E0A6A-49C2-83BD-082F-E71F0399C3E3}"/>
              </a:ext>
            </a:extLst>
          </p:cNvPr>
          <p:cNvCxnSpPr>
            <a:stCxn id="45" idx="2"/>
            <a:endCxn id="43" idx="3"/>
          </p:cNvCxnSpPr>
          <p:nvPr/>
        </p:nvCxnSpPr>
        <p:spPr>
          <a:xfrm flipH="1">
            <a:off x="10035381" y="5217342"/>
            <a:ext cx="223867" cy="328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98A66550-8AE8-52B0-5679-74F5CFBE6FD9}"/>
              </a:ext>
            </a:extLst>
          </p:cNvPr>
          <p:cNvCxnSpPr>
            <a:stCxn id="46" idx="2"/>
            <a:endCxn id="43" idx="3"/>
          </p:cNvCxnSpPr>
          <p:nvPr/>
        </p:nvCxnSpPr>
        <p:spPr>
          <a:xfrm flipH="1" flipV="1">
            <a:off x="10035381" y="5545762"/>
            <a:ext cx="223867" cy="255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C2B35307-9659-927B-9975-F5D67D1E3C20}"/>
              </a:ext>
            </a:extLst>
          </p:cNvPr>
          <p:cNvCxnSpPr>
            <a:stCxn id="47" idx="0"/>
            <a:endCxn id="43" idx="2"/>
          </p:cNvCxnSpPr>
          <p:nvPr/>
        </p:nvCxnSpPr>
        <p:spPr>
          <a:xfrm flipH="1" flipV="1">
            <a:off x="9284886" y="5882399"/>
            <a:ext cx="619294" cy="333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87A93FA9-B046-3F1F-D7D3-FB3CE87D1F45}"/>
              </a:ext>
            </a:extLst>
          </p:cNvPr>
          <p:cNvCxnSpPr>
            <a:stCxn id="42" idx="3"/>
            <a:endCxn id="43" idx="1"/>
          </p:cNvCxnSpPr>
          <p:nvPr/>
        </p:nvCxnSpPr>
        <p:spPr>
          <a:xfrm>
            <a:off x="8061794" y="5545761"/>
            <a:ext cx="47259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488C115C-33AC-ED2F-6A88-0FA5CA726FFE}"/>
              </a:ext>
            </a:extLst>
          </p:cNvPr>
          <p:cNvCxnSpPr>
            <a:stCxn id="42" idx="1"/>
            <a:endCxn id="29" idx="3"/>
          </p:cNvCxnSpPr>
          <p:nvPr/>
        </p:nvCxnSpPr>
        <p:spPr>
          <a:xfrm flipH="1">
            <a:off x="6556515" y="5545761"/>
            <a:ext cx="496613" cy="2"/>
          </a:xfrm>
          <a:prstGeom prst="line">
            <a:avLst/>
          </a:prstGeom>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615EE509-0190-43B4-AAA7-937822CE23BF}"/>
              </a:ext>
            </a:extLst>
          </p:cNvPr>
          <p:cNvSpPr/>
          <p:nvPr/>
        </p:nvSpPr>
        <p:spPr>
          <a:xfrm>
            <a:off x="7142992" y="6211573"/>
            <a:ext cx="832605" cy="33150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tx1"/>
                </a:solidFill>
              </a:rPr>
              <a:t>nota</a:t>
            </a:r>
          </a:p>
        </p:txBody>
      </p:sp>
      <p:cxnSp>
        <p:nvCxnSpPr>
          <p:cNvPr id="70" name="Conector recto 69">
            <a:extLst>
              <a:ext uri="{FF2B5EF4-FFF2-40B4-BE49-F238E27FC236}">
                <a16:creationId xmlns:a16="http://schemas.microsoft.com/office/drawing/2014/main" id="{4704FA51-9728-7772-41EC-AAECF57D98A7}"/>
              </a:ext>
            </a:extLst>
          </p:cNvPr>
          <p:cNvCxnSpPr>
            <a:cxnSpLocks/>
            <a:stCxn id="42" idx="2"/>
            <a:endCxn id="66" idx="0"/>
          </p:cNvCxnSpPr>
          <p:nvPr/>
        </p:nvCxnSpPr>
        <p:spPr>
          <a:xfrm>
            <a:off x="7557461" y="5822256"/>
            <a:ext cx="1834" cy="389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8F8A026E-92D4-A0A4-E9EE-5FFADC9D2EB4}"/>
              </a:ext>
            </a:extLst>
          </p:cNvPr>
          <p:cNvCxnSpPr>
            <a:stCxn id="30" idx="0"/>
          </p:cNvCxnSpPr>
          <p:nvPr/>
        </p:nvCxnSpPr>
        <p:spPr>
          <a:xfrm flipV="1">
            <a:off x="5095868" y="4115216"/>
            <a:ext cx="355076" cy="502773"/>
          </a:xfrm>
          <a:prstGeom prst="straightConnector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id="{0ED40121-5E78-7A07-D55F-98D57855E41A}"/>
              </a:ext>
            </a:extLst>
          </p:cNvPr>
          <p:cNvSpPr txBox="1"/>
          <p:nvPr/>
        </p:nvSpPr>
        <p:spPr>
          <a:xfrm>
            <a:off x="5353628" y="3910603"/>
            <a:ext cx="1415407" cy="383630"/>
          </a:xfrm>
          <a:prstGeom prst="rect">
            <a:avLst/>
          </a:prstGeom>
          <a:noFill/>
        </p:spPr>
        <p:txBody>
          <a:bodyPr wrap="square" rtlCol="0">
            <a:spAutoFit/>
          </a:bodyPr>
          <a:lstStyle/>
          <a:p>
            <a:r>
              <a:rPr lang="es-CO" dirty="0">
                <a:solidFill>
                  <a:schemeClr val="accent2"/>
                </a:solidFill>
              </a:rPr>
              <a:t> Atributos</a:t>
            </a:r>
          </a:p>
        </p:txBody>
      </p:sp>
      <p:cxnSp>
        <p:nvCxnSpPr>
          <p:cNvPr id="77" name="Conector recto de flecha 76">
            <a:extLst>
              <a:ext uri="{FF2B5EF4-FFF2-40B4-BE49-F238E27FC236}">
                <a16:creationId xmlns:a16="http://schemas.microsoft.com/office/drawing/2014/main" id="{5D88B2C1-81E4-94C4-0CA1-C7DB48D68142}"/>
              </a:ext>
            </a:extLst>
          </p:cNvPr>
          <p:cNvCxnSpPr/>
          <p:nvPr/>
        </p:nvCxnSpPr>
        <p:spPr>
          <a:xfrm flipV="1">
            <a:off x="6170514" y="4670497"/>
            <a:ext cx="355076" cy="502773"/>
          </a:xfrm>
          <a:prstGeom prst="straightConnector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8" name="CuadroTexto 77">
            <a:extLst>
              <a:ext uri="{FF2B5EF4-FFF2-40B4-BE49-F238E27FC236}">
                <a16:creationId xmlns:a16="http://schemas.microsoft.com/office/drawing/2014/main" id="{4B91C3B8-03E4-1055-616A-C579F35D52A8}"/>
              </a:ext>
            </a:extLst>
          </p:cNvPr>
          <p:cNvSpPr txBox="1"/>
          <p:nvPr/>
        </p:nvSpPr>
        <p:spPr>
          <a:xfrm>
            <a:off x="6428274" y="4441838"/>
            <a:ext cx="1415407" cy="383630"/>
          </a:xfrm>
          <a:prstGeom prst="rect">
            <a:avLst/>
          </a:prstGeom>
          <a:noFill/>
        </p:spPr>
        <p:txBody>
          <a:bodyPr wrap="square" rtlCol="0">
            <a:spAutoFit/>
          </a:bodyPr>
          <a:lstStyle/>
          <a:p>
            <a:r>
              <a:rPr lang="es-CO" dirty="0">
                <a:solidFill>
                  <a:schemeClr val="accent2"/>
                </a:solidFill>
              </a:rPr>
              <a:t> Entidad</a:t>
            </a:r>
          </a:p>
        </p:txBody>
      </p:sp>
      <p:cxnSp>
        <p:nvCxnSpPr>
          <p:cNvPr id="79" name="Conector recto de flecha 78">
            <a:extLst>
              <a:ext uri="{FF2B5EF4-FFF2-40B4-BE49-F238E27FC236}">
                <a16:creationId xmlns:a16="http://schemas.microsoft.com/office/drawing/2014/main" id="{566717E7-118B-FEC3-914D-6071CB28419C}"/>
              </a:ext>
            </a:extLst>
          </p:cNvPr>
          <p:cNvCxnSpPr/>
          <p:nvPr/>
        </p:nvCxnSpPr>
        <p:spPr>
          <a:xfrm flipV="1">
            <a:off x="7568927" y="4934333"/>
            <a:ext cx="355076" cy="343402"/>
          </a:xfrm>
          <a:prstGeom prst="straightConnector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0" name="CuadroTexto 79">
            <a:extLst>
              <a:ext uri="{FF2B5EF4-FFF2-40B4-BE49-F238E27FC236}">
                <a16:creationId xmlns:a16="http://schemas.microsoft.com/office/drawing/2014/main" id="{3455D5F5-409D-3B08-15DA-8C483A06C77A}"/>
              </a:ext>
            </a:extLst>
          </p:cNvPr>
          <p:cNvSpPr txBox="1"/>
          <p:nvPr/>
        </p:nvSpPr>
        <p:spPr>
          <a:xfrm>
            <a:off x="7826687" y="4674080"/>
            <a:ext cx="1415407" cy="383630"/>
          </a:xfrm>
          <a:prstGeom prst="rect">
            <a:avLst/>
          </a:prstGeom>
          <a:noFill/>
        </p:spPr>
        <p:txBody>
          <a:bodyPr wrap="square" rtlCol="0">
            <a:spAutoFit/>
          </a:bodyPr>
          <a:lstStyle/>
          <a:p>
            <a:r>
              <a:rPr lang="es-CO" dirty="0">
                <a:solidFill>
                  <a:schemeClr val="accent2"/>
                </a:solidFill>
              </a:rPr>
              <a:t> Relación</a:t>
            </a:r>
          </a:p>
        </p:txBody>
      </p:sp>
      <p:sp>
        <p:nvSpPr>
          <p:cNvPr id="85" name="CuadroTexto 84">
            <a:extLst>
              <a:ext uri="{FF2B5EF4-FFF2-40B4-BE49-F238E27FC236}">
                <a16:creationId xmlns:a16="http://schemas.microsoft.com/office/drawing/2014/main" id="{64735BF3-A7EB-B871-2AEE-52B48CA891AD}"/>
              </a:ext>
            </a:extLst>
          </p:cNvPr>
          <p:cNvSpPr txBox="1"/>
          <p:nvPr/>
        </p:nvSpPr>
        <p:spPr>
          <a:xfrm>
            <a:off x="5101926" y="740943"/>
            <a:ext cx="2005141" cy="276999"/>
          </a:xfrm>
          <a:prstGeom prst="rect">
            <a:avLst/>
          </a:prstGeom>
          <a:noFill/>
        </p:spPr>
        <p:txBody>
          <a:bodyPr wrap="square" rtlCol="0">
            <a:spAutoFit/>
          </a:bodyPr>
          <a:lstStyle/>
          <a:p>
            <a:r>
              <a:rPr lang="es-CO" sz="1200" i="1" dirty="0"/>
              <a:t>Reglas de negocio</a:t>
            </a:r>
          </a:p>
        </p:txBody>
      </p:sp>
      <p:sp>
        <p:nvSpPr>
          <p:cNvPr id="86" name="CuadroTexto 85">
            <a:extLst>
              <a:ext uri="{FF2B5EF4-FFF2-40B4-BE49-F238E27FC236}">
                <a16:creationId xmlns:a16="http://schemas.microsoft.com/office/drawing/2014/main" id="{1F695B99-80E7-29AD-4CDB-00D3578DF70D}"/>
              </a:ext>
            </a:extLst>
          </p:cNvPr>
          <p:cNvSpPr txBox="1"/>
          <p:nvPr/>
        </p:nvSpPr>
        <p:spPr>
          <a:xfrm>
            <a:off x="5103853" y="3578670"/>
            <a:ext cx="2005141" cy="276999"/>
          </a:xfrm>
          <a:prstGeom prst="rect">
            <a:avLst/>
          </a:prstGeom>
          <a:noFill/>
        </p:spPr>
        <p:txBody>
          <a:bodyPr wrap="square" rtlCol="0">
            <a:spAutoFit/>
          </a:bodyPr>
          <a:lstStyle/>
          <a:p>
            <a:r>
              <a:rPr lang="es-CO" sz="1200" i="1" dirty="0"/>
              <a:t>Reglas de negocio</a:t>
            </a:r>
          </a:p>
        </p:txBody>
      </p:sp>
    </p:spTree>
    <p:extLst>
      <p:ext uri="{BB962C8B-B14F-4D97-AF65-F5344CB8AC3E}">
        <p14:creationId xmlns:p14="http://schemas.microsoft.com/office/powerpoint/2010/main" val="144697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90B5D8-BBCD-BF5A-1F14-CFAFC4C7A569}"/>
              </a:ext>
            </a:extLst>
          </p:cNvPr>
          <p:cNvSpPr txBox="1"/>
          <p:nvPr/>
        </p:nvSpPr>
        <p:spPr>
          <a:xfrm>
            <a:off x="339250" y="257184"/>
            <a:ext cx="6778726" cy="830997"/>
          </a:xfrm>
          <a:prstGeom prst="rect">
            <a:avLst/>
          </a:prstGeom>
          <a:noFill/>
        </p:spPr>
        <p:txBody>
          <a:bodyPr wrap="square" rtlCol="0">
            <a:spAutoFit/>
          </a:bodyPr>
          <a:lstStyle/>
          <a:p>
            <a:r>
              <a:rPr lang="es-ES" sz="3200" b="1" dirty="0"/>
              <a:t>Bases de datos</a:t>
            </a:r>
          </a:p>
          <a:p>
            <a:r>
              <a:rPr lang="es-ES" sz="1600" dirty="0"/>
              <a:t>Modelo entidad relación </a:t>
            </a:r>
          </a:p>
        </p:txBody>
      </p:sp>
      <p:sp>
        <p:nvSpPr>
          <p:cNvPr id="3" name="CuadroTexto 2">
            <a:extLst>
              <a:ext uri="{FF2B5EF4-FFF2-40B4-BE49-F238E27FC236}">
                <a16:creationId xmlns:a16="http://schemas.microsoft.com/office/drawing/2014/main" id="{C72CC75F-DF40-C9E3-B4B7-545E17CE5275}"/>
              </a:ext>
            </a:extLst>
          </p:cNvPr>
          <p:cNvSpPr txBox="1"/>
          <p:nvPr/>
        </p:nvSpPr>
        <p:spPr>
          <a:xfrm>
            <a:off x="1006269" y="1368700"/>
            <a:ext cx="3937851" cy="1200329"/>
          </a:xfrm>
          <a:prstGeom prst="rect">
            <a:avLst/>
          </a:prstGeom>
          <a:noFill/>
        </p:spPr>
        <p:txBody>
          <a:bodyPr wrap="square" rtlCol="0">
            <a:spAutoFit/>
          </a:bodyPr>
          <a:lstStyle/>
          <a:p>
            <a:r>
              <a:rPr lang="es-CO" b="1" dirty="0"/>
              <a:t>Entidad</a:t>
            </a:r>
          </a:p>
          <a:p>
            <a:r>
              <a:rPr lang="es-CO" dirty="0"/>
              <a:t>Cosa u objeto concreto o abstracto que existe en el mundo real y que puede diferenciarse de otros.</a:t>
            </a:r>
          </a:p>
        </p:txBody>
      </p:sp>
      <p:sp>
        <p:nvSpPr>
          <p:cNvPr id="11" name="Rectángulo 10">
            <a:extLst>
              <a:ext uri="{FF2B5EF4-FFF2-40B4-BE49-F238E27FC236}">
                <a16:creationId xmlns:a16="http://schemas.microsoft.com/office/drawing/2014/main" id="{8539F4DB-8A18-E01B-36AA-98AAF56155A0}"/>
              </a:ext>
            </a:extLst>
          </p:cNvPr>
          <p:cNvSpPr/>
          <p:nvPr/>
        </p:nvSpPr>
        <p:spPr>
          <a:xfrm>
            <a:off x="5363731" y="1649808"/>
            <a:ext cx="1446835" cy="6481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ESTUDIANTE</a:t>
            </a:r>
          </a:p>
        </p:txBody>
      </p:sp>
      <p:pic>
        <p:nvPicPr>
          <p:cNvPr id="14" name="Imagen 13">
            <a:extLst>
              <a:ext uri="{FF2B5EF4-FFF2-40B4-BE49-F238E27FC236}">
                <a16:creationId xmlns:a16="http://schemas.microsoft.com/office/drawing/2014/main" id="{269FCFA1-DBCF-E6A2-364F-7C4AC7E43301}"/>
              </a:ext>
            </a:extLst>
          </p:cNvPr>
          <p:cNvPicPr>
            <a:picLocks noChangeAspect="1"/>
          </p:cNvPicPr>
          <p:nvPr/>
        </p:nvPicPr>
        <p:blipFill>
          <a:blip r:embed="rId3"/>
          <a:stretch>
            <a:fillRect/>
          </a:stretch>
        </p:blipFill>
        <p:spPr>
          <a:xfrm>
            <a:off x="7439834" y="1778364"/>
            <a:ext cx="2171700" cy="381000"/>
          </a:xfrm>
          <a:prstGeom prst="rect">
            <a:avLst/>
          </a:prstGeom>
        </p:spPr>
      </p:pic>
      <p:sp>
        <p:nvSpPr>
          <p:cNvPr id="23" name="CuadroTexto 22">
            <a:extLst>
              <a:ext uri="{FF2B5EF4-FFF2-40B4-BE49-F238E27FC236}">
                <a16:creationId xmlns:a16="http://schemas.microsoft.com/office/drawing/2014/main" id="{ECBFCA28-892B-B9E7-85F8-D7941F1FDDF1}"/>
              </a:ext>
            </a:extLst>
          </p:cNvPr>
          <p:cNvSpPr txBox="1"/>
          <p:nvPr/>
        </p:nvSpPr>
        <p:spPr>
          <a:xfrm>
            <a:off x="9393791" y="1043675"/>
            <a:ext cx="1612800" cy="439006"/>
          </a:xfrm>
          <a:prstGeom prst="rect">
            <a:avLst/>
          </a:prstGeom>
          <a:noFill/>
        </p:spPr>
        <p:txBody>
          <a:bodyPr wrap="square" rtlCol="0">
            <a:spAutoFit/>
          </a:bodyPr>
          <a:lstStyle/>
          <a:p>
            <a:pPr algn="ctr"/>
            <a:r>
              <a:rPr lang="es-CO" sz="1100" dirty="0">
                <a:solidFill>
                  <a:schemeClr val="accent2"/>
                </a:solidFill>
              </a:rPr>
              <a:t> Ocurrencia o instancia de estudiante</a:t>
            </a:r>
          </a:p>
        </p:txBody>
      </p:sp>
      <p:cxnSp>
        <p:nvCxnSpPr>
          <p:cNvPr id="24" name="Conector recto de flecha 23">
            <a:extLst>
              <a:ext uri="{FF2B5EF4-FFF2-40B4-BE49-F238E27FC236}">
                <a16:creationId xmlns:a16="http://schemas.microsoft.com/office/drawing/2014/main" id="{8A7165D4-7E97-9B23-79A7-25E25A6D1EBB}"/>
              </a:ext>
            </a:extLst>
          </p:cNvPr>
          <p:cNvCxnSpPr/>
          <p:nvPr/>
        </p:nvCxnSpPr>
        <p:spPr>
          <a:xfrm flipV="1">
            <a:off x="9277404" y="1321329"/>
            <a:ext cx="342265" cy="484035"/>
          </a:xfrm>
          <a:prstGeom prst="straightConnector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09B4679E-61B2-209E-993E-7E5EC30DD1A3}"/>
              </a:ext>
            </a:extLst>
          </p:cNvPr>
          <p:cNvSpPr txBox="1"/>
          <p:nvPr/>
        </p:nvSpPr>
        <p:spPr>
          <a:xfrm>
            <a:off x="1006268" y="3030298"/>
            <a:ext cx="3937851" cy="923330"/>
          </a:xfrm>
          <a:prstGeom prst="rect">
            <a:avLst/>
          </a:prstGeom>
          <a:noFill/>
        </p:spPr>
        <p:txBody>
          <a:bodyPr wrap="square" rtlCol="0">
            <a:spAutoFit/>
          </a:bodyPr>
          <a:lstStyle/>
          <a:p>
            <a:r>
              <a:rPr lang="es-CO" b="1" dirty="0"/>
              <a:t>Atributos</a:t>
            </a:r>
          </a:p>
          <a:p>
            <a:r>
              <a:rPr lang="es-CO" dirty="0"/>
              <a:t>Descriptores de las características que posee una entidad.</a:t>
            </a:r>
          </a:p>
        </p:txBody>
      </p:sp>
      <p:pic>
        <p:nvPicPr>
          <p:cNvPr id="28" name="Imagen 27">
            <a:extLst>
              <a:ext uri="{FF2B5EF4-FFF2-40B4-BE49-F238E27FC236}">
                <a16:creationId xmlns:a16="http://schemas.microsoft.com/office/drawing/2014/main" id="{801332CD-A7B0-9E03-3FBF-CE1BD5CC2EAE}"/>
              </a:ext>
            </a:extLst>
          </p:cNvPr>
          <p:cNvPicPr>
            <a:picLocks noChangeAspect="1"/>
          </p:cNvPicPr>
          <p:nvPr/>
        </p:nvPicPr>
        <p:blipFill>
          <a:blip r:embed="rId4"/>
          <a:stretch>
            <a:fillRect/>
          </a:stretch>
        </p:blipFill>
        <p:spPr>
          <a:xfrm>
            <a:off x="5402873" y="3117313"/>
            <a:ext cx="1206500" cy="749300"/>
          </a:xfrm>
          <a:prstGeom prst="rect">
            <a:avLst/>
          </a:prstGeom>
        </p:spPr>
      </p:pic>
      <p:sp>
        <p:nvSpPr>
          <p:cNvPr id="50" name="CuadroTexto 49">
            <a:extLst>
              <a:ext uri="{FF2B5EF4-FFF2-40B4-BE49-F238E27FC236}">
                <a16:creationId xmlns:a16="http://schemas.microsoft.com/office/drawing/2014/main" id="{22AF8DEA-8FBF-D313-6F0E-D0EBFD829C9F}"/>
              </a:ext>
            </a:extLst>
          </p:cNvPr>
          <p:cNvSpPr txBox="1"/>
          <p:nvPr/>
        </p:nvSpPr>
        <p:spPr>
          <a:xfrm>
            <a:off x="7247881" y="2753299"/>
            <a:ext cx="3937851" cy="1477328"/>
          </a:xfrm>
          <a:prstGeom prst="rect">
            <a:avLst/>
          </a:prstGeom>
          <a:noFill/>
        </p:spPr>
        <p:txBody>
          <a:bodyPr wrap="square" rtlCol="0">
            <a:spAutoFit/>
          </a:bodyPr>
          <a:lstStyle/>
          <a:p>
            <a:r>
              <a:rPr lang="es-CO" b="1" dirty="0"/>
              <a:t>Claves</a:t>
            </a:r>
          </a:p>
          <a:p>
            <a:r>
              <a:rPr lang="es-CO" dirty="0"/>
              <a:t>Conjunto mínimo compuesto de uno o varios atributos que permite identificar unívocamente a una ocurrencia de entidad dentro de un tipo de entidad</a:t>
            </a:r>
          </a:p>
        </p:txBody>
      </p:sp>
      <p:cxnSp>
        <p:nvCxnSpPr>
          <p:cNvPr id="53" name="Conector recto de flecha 52">
            <a:extLst>
              <a:ext uri="{FF2B5EF4-FFF2-40B4-BE49-F238E27FC236}">
                <a16:creationId xmlns:a16="http://schemas.microsoft.com/office/drawing/2014/main" id="{202045E6-BE3F-D6EB-7B84-9CEE955E4004}"/>
              </a:ext>
            </a:extLst>
          </p:cNvPr>
          <p:cNvCxnSpPr>
            <a:stCxn id="3" idx="3"/>
            <a:endCxn id="11" idx="1"/>
          </p:cNvCxnSpPr>
          <p:nvPr/>
        </p:nvCxnSpPr>
        <p:spPr>
          <a:xfrm>
            <a:off x="4944120" y="1968865"/>
            <a:ext cx="419611" cy="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22B8D194-FC81-C7DB-BE8D-248A070AE2AD}"/>
              </a:ext>
            </a:extLst>
          </p:cNvPr>
          <p:cNvCxnSpPr>
            <a:stCxn id="11" idx="3"/>
            <a:endCxn id="14" idx="1"/>
          </p:cNvCxnSpPr>
          <p:nvPr/>
        </p:nvCxnSpPr>
        <p:spPr>
          <a:xfrm flipV="1">
            <a:off x="6810566" y="1968864"/>
            <a:ext cx="629268" cy="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21A74E5E-155A-2E9B-1E85-394CE0D49002}"/>
              </a:ext>
            </a:extLst>
          </p:cNvPr>
          <p:cNvCxnSpPr>
            <a:stCxn id="25" idx="3"/>
            <a:endCxn id="28" idx="1"/>
          </p:cNvCxnSpPr>
          <p:nvPr/>
        </p:nvCxnSpPr>
        <p:spPr>
          <a:xfrm>
            <a:off x="4944119" y="3491963"/>
            <a:ext cx="458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BA54DE1F-6154-C642-0A54-6E7A5C60FF09}"/>
              </a:ext>
            </a:extLst>
          </p:cNvPr>
          <p:cNvCxnSpPr>
            <a:stCxn id="28" idx="3"/>
            <a:endCxn id="50" idx="1"/>
          </p:cNvCxnSpPr>
          <p:nvPr/>
        </p:nvCxnSpPr>
        <p:spPr>
          <a:xfrm>
            <a:off x="6609373" y="3491963"/>
            <a:ext cx="638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CAC74376-3495-6889-A61D-760E3E468317}"/>
              </a:ext>
            </a:extLst>
          </p:cNvPr>
          <p:cNvSpPr txBox="1"/>
          <p:nvPr/>
        </p:nvSpPr>
        <p:spPr>
          <a:xfrm>
            <a:off x="6856866" y="4905094"/>
            <a:ext cx="1915090" cy="923330"/>
          </a:xfrm>
          <a:prstGeom prst="rect">
            <a:avLst/>
          </a:prstGeom>
          <a:noFill/>
        </p:spPr>
        <p:txBody>
          <a:bodyPr wrap="square" rtlCol="0">
            <a:spAutoFit/>
          </a:bodyPr>
          <a:lstStyle/>
          <a:p>
            <a:pPr algn="ctr"/>
            <a:r>
              <a:rPr lang="es-CO" b="1" dirty="0"/>
              <a:t>Entidad fuerte</a:t>
            </a:r>
          </a:p>
          <a:p>
            <a:pPr algn="ctr"/>
            <a:r>
              <a:rPr lang="es-CO" dirty="0"/>
              <a:t>Tienen una clave primaria</a:t>
            </a:r>
          </a:p>
        </p:txBody>
      </p:sp>
      <p:sp>
        <p:nvSpPr>
          <p:cNvPr id="69" name="CuadroTexto 68">
            <a:extLst>
              <a:ext uri="{FF2B5EF4-FFF2-40B4-BE49-F238E27FC236}">
                <a16:creationId xmlns:a16="http://schemas.microsoft.com/office/drawing/2014/main" id="{6905665F-7877-6511-77F0-BB494EF029AB}"/>
              </a:ext>
            </a:extLst>
          </p:cNvPr>
          <p:cNvSpPr txBox="1"/>
          <p:nvPr/>
        </p:nvSpPr>
        <p:spPr>
          <a:xfrm>
            <a:off x="9407932" y="4905094"/>
            <a:ext cx="2214981" cy="1477328"/>
          </a:xfrm>
          <a:prstGeom prst="rect">
            <a:avLst/>
          </a:prstGeom>
          <a:noFill/>
        </p:spPr>
        <p:txBody>
          <a:bodyPr wrap="square" rtlCol="0">
            <a:spAutoFit/>
          </a:bodyPr>
          <a:lstStyle/>
          <a:p>
            <a:pPr algn="ctr"/>
            <a:r>
              <a:rPr lang="es-CO" b="1" dirty="0"/>
              <a:t>Entidad débil</a:t>
            </a:r>
          </a:p>
          <a:p>
            <a:pPr algn="ctr"/>
            <a:r>
              <a:rPr lang="es-CO" dirty="0"/>
              <a:t>No tienen una clave primaria por sí mismas, dependen de la entidad fuerte</a:t>
            </a:r>
          </a:p>
        </p:txBody>
      </p:sp>
      <p:cxnSp>
        <p:nvCxnSpPr>
          <p:cNvPr id="72" name="Conector recto de flecha 71">
            <a:extLst>
              <a:ext uri="{FF2B5EF4-FFF2-40B4-BE49-F238E27FC236}">
                <a16:creationId xmlns:a16="http://schemas.microsoft.com/office/drawing/2014/main" id="{ECBB4C17-1A16-E2A5-3919-8F7E8410657D}"/>
              </a:ext>
            </a:extLst>
          </p:cNvPr>
          <p:cNvCxnSpPr>
            <a:cxnSpLocks/>
            <a:stCxn id="50" idx="2"/>
            <a:endCxn id="68" idx="0"/>
          </p:cNvCxnSpPr>
          <p:nvPr/>
        </p:nvCxnSpPr>
        <p:spPr>
          <a:xfrm flipH="1">
            <a:off x="7814411" y="4230627"/>
            <a:ext cx="1402396" cy="67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1210C424-9000-DA31-7CB2-E87BB6A17216}"/>
              </a:ext>
            </a:extLst>
          </p:cNvPr>
          <p:cNvCxnSpPr>
            <a:cxnSpLocks/>
            <a:stCxn id="50" idx="2"/>
            <a:endCxn id="69" idx="0"/>
          </p:cNvCxnSpPr>
          <p:nvPr/>
        </p:nvCxnSpPr>
        <p:spPr>
          <a:xfrm>
            <a:off x="9216807" y="4230627"/>
            <a:ext cx="1298616" cy="67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48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90B5D8-BBCD-BF5A-1F14-CFAFC4C7A569}"/>
              </a:ext>
            </a:extLst>
          </p:cNvPr>
          <p:cNvSpPr txBox="1"/>
          <p:nvPr/>
        </p:nvSpPr>
        <p:spPr>
          <a:xfrm>
            <a:off x="339250" y="257184"/>
            <a:ext cx="6778726" cy="830997"/>
          </a:xfrm>
          <a:prstGeom prst="rect">
            <a:avLst/>
          </a:prstGeom>
          <a:noFill/>
        </p:spPr>
        <p:txBody>
          <a:bodyPr wrap="square" rtlCol="0">
            <a:spAutoFit/>
          </a:bodyPr>
          <a:lstStyle/>
          <a:p>
            <a:r>
              <a:rPr lang="es-ES" sz="3200" b="1" dirty="0"/>
              <a:t>Bases de datos</a:t>
            </a:r>
          </a:p>
          <a:p>
            <a:r>
              <a:rPr lang="es-ES" sz="1600" dirty="0"/>
              <a:t>Modelo entidad relación </a:t>
            </a:r>
          </a:p>
        </p:txBody>
      </p:sp>
      <p:sp>
        <p:nvSpPr>
          <p:cNvPr id="4" name="CuadroTexto 3">
            <a:extLst>
              <a:ext uri="{FF2B5EF4-FFF2-40B4-BE49-F238E27FC236}">
                <a16:creationId xmlns:a16="http://schemas.microsoft.com/office/drawing/2014/main" id="{BF6AD1E9-D359-7B86-879C-C9316E6784CA}"/>
              </a:ext>
            </a:extLst>
          </p:cNvPr>
          <p:cNvSpPr txBox="1"/>
          <p:nvPr/>
        </p:nvSpPr>
        <p:spPr>
          <a:xfrm>
            <a:off x="6096000" y="1088181"/>
            <a:ext cx="4786429" cy="2308324"/>
          </a:xfrm>
          <a:prstGeom prst="rect">
            <a:avLst/>
          </a:prstGeom>
          <a:noFill/>
        </p:spPr>
        <p:txBody>
          <a:bodyPr wrap="square" rtlCol="0">
            <a:spAutoFit/>
          </a:bodyPr>
          <a:lstStyle/>
          <a:p>
            <a:r>
              <a:rPr lang="es-CO" b="1" dirty="0"/>
              <a:t>Cardinalidad en las relaciones</a:t>
            </a:r>
          </a:p>
          <a:p>
            <a:r>
              <a:rPr lang="es-CO" dirty="0"/>
              <a:t>Número de entidades a las que otra entidad puede estar asociada por medio de una relación.</a:t>
            </a:r>
          </a:p>
          <a:p>
            <a:endParaRPr lang="es-CO" dirty="0"/>
          </a:p>
          <a:p>
            <a:pPr marL="285750" indent="-285750">
              <a:buFont typeface="Arial" panose="020B0604020202020204" pitchFamily="34" charset="0"/>
              <a:buChar char="•"/>
            </a:pPr>
            <a:r>
              <a:rPr lang="es-CO" dirty="0"/>
              <a:t>Una a Una (1:1)</a:t>
            </a:r>
          </a:p>
          <a:p>
            <a:pPr marL="285750" indent="-285750">
              <a:buFont typeface="Arial" panose="020B0604020202020204" pitchFamily="34" charset="0"/>
              <a:buChar char="•"/>
            </a:pPr>
            <a:r>
              <a:rPr lang="es-CO" dirty="0"/>
              <a:t>Una a muchas (1:n)</a:t>
            </a:r>
          </a:p>
          <a:p>
            <a:pPr marL="285750" indent="-285750">
              <a:buFont typeface="Arial" panose="020B0604020202020204" pitchFamily="34" charset="0"/>
              <a:buChar char="•"/>
            </a:pPr>
            <a:r>
              <a:rPr lang="es-CO" dirty="0"/>
              <a:t>Muchas a una (n:1)</a:t>
            </a:r>
          </a:p>
          <a:p>
            <a:pPr marL="285750" indent="-285750">
              <a:buFont typeface="Arial" panose="020B0604020202020204" pitchFamily="34" charset="0"/>
              <a:buChar char="•"/>
            </a:pPr>
            <a:r>
              <a:rPr lang="es-CO" dirty="0"/>
              <a:t>Muchas a muchas (</a:t>
            </a:r>
            <a:r>
              <a:rPr lang="es-CO" dirty="0" err="1"/>
              <a:t>n:n</a:t>
            </a:r>
            <a:r>
              <a:rPr lang="es-CO" dirty="0"/>
              <a:t>)*</a:t>
            </a:r>
          </a:p>
        </p:txBody>
      </p:sp>
      <p:sp>
        <p:nvSpPr>
          <p:cNvPr id="9" name="CuadroTexto 8">
            <a:extLst>
              <a:ext uri="{FF2B5EF4-FFF2-40B4-BE49-F238E27FC236}">
                <a16:creationId xmlns:a16="http://schemas.microsoft.com/office/drawing/2014/main" id="{01C79D61-95D6-5E0D-853D-95F4E6805288}"/>
              </a:ext>
            </a:extLst>
          </p:cNvPr>
          <p:cNvSpPr txBox="1"/>
          <p:nvPr/>
        </p:nvSpPr>
        <p:spPr>
          <a:xfrm>
            <a:off x="767514" y="1919177"/>
            <a:ext cx="4241847" cy="646331"/>
          </a:xfrm>
          <a:prstGeom prst="rect">
            <a:avLst/>
          </a:prstGeom>
          <a:noFill/>
        </p:spPr>
        <p:txBody>
          <a:bodyPr wrap="square" rtlCol="0">
            <a:spAutoFit/>
          </a:bodyPr>
          <a:lstStyle/>
          <a:p>
            <a:r>
              <a:rPr lang="es-CO" b="1" dirty="0"/>
              <a:t>Relaciones</a:t>
            </a:r>
          </a:p>
          <a:p>
            <a:r>
              <a:rPr lang="es-CO" dirty="0"/>
              <a:t>Asociaciones entre las diferentes entidades</a:t>
            </a:r>
          </a:p>
        </p:txBody>
      </p:sp>
      <p:grpSp>
        <p:nvGrpSpPr>
          <p:cNvPr id="7" name="Grupo 6">
            <a:extLst>
              <a:ext uri="{FF2B5EF4-FFF2-40B4-BE49-F238E27FC236}">
                <a16:creationId xmlns:a16="http://schemas.microsoft.com/office/drawing/2014/main" id="{EC7C76B3-78CA-8A40-3DFE-0828F0AEF164}"/>
              </a:ext>
            </a:extLst>
          </p:cNvPr>
          <p:cNvGrpSpPr/>
          <p:nvPr/>
        </p:nvGrpSpPr>
        <p:grpSpPr>
          <a:xfrm>
            <a:off x="1879889" y="3574664"/>
            <a:ext cx="8432221" cy="2587122"/>
            <a:chOff x="1879889" y="3910330"/>
            <a:chExt cx="8432221" cy="2587122"/>
          </a:xfrm>
        </p:grpSpPr>
        <p:sp>
          <p:nvSpPr>
            <p:cNvPr id="12" name="Rectángulo 11">
              <a:extLst>
                <a:ext uri="{FF2B5EF4-FFF2-40B4-BE49-F238E27FC236}">
                  <a16:creationId xmlns:a16="http://schemas.microsoft.com/office/drawing/2014/main" id="{E4AF3B5F-CD25-A6DF-BD2A-8F4EA3A3C649}"/>
                </a:ext>
              </a:extLst>
            </p:cNvPr>
            <p:cNvSpPr/>
            <p:nvPr/>
          </p:nvSpPr>
          <p:spPr>
            <a:xfrm>
              <a:off x="3683336" y="5103016"/>
              <a:ext cx="1446835" cy="6481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ESTUDIANTE</a:t>
              </a:r>
            </a:p>
          </p:txBody>
        </p:sp>
        <p:sp>
          <p:nvSpPr>
            <p:cNvPr id="14" name="Elipse 13">
              <a:extLst>
                <a:ext uri="{FF2B5EF4-FFF2-40B4-BE49-F238E27FC236}">
                  <a16:creationId xmlns:a16="http://schemas.microsoft.com/office/drawing/2014/main" id="{EC58A3BB-00A8-7376-F4A4-9CE33E0DF420}"/>
                </a:ext>
              </a:extLst>
            </p:cNvPr>
            <p:cNvSpPr/>
            <p:nvPr/>
          </p:nvSpPr>
          <p:spPr>
            <a:xfrm>
              <a:off x="2915823" y="4533913"/>
              <a:ext cx="1612800" cy="424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u="sng" dirty="0" err="1">
                  <a:solidFill>
                    <a:schemeClr val="tx1"/>
                  </a:solidFill>
                </a:rPr>
                <a:t>tipoDocumento</a:t>
              </a:r>
              <a:endParaRPr lang="es-CO" sz="900" i="1" u="sng" dirty="0">
                <a:solidFill>
                  <a:schemeClr val="tx1"/>
                </a:solidFill>
              </a:endParaRPr>
            </a:p>
          </p:txBody>
        </p:sp>
        <p:sp>
          <p:nvSpPr>
            <p:cNvPr id="16" name="Elipse 15">
              <a:extLst>
                <a:ext uri="{FF2B5EF4-FFF2-40B4-BE49-F238E27FC236}">
                  <a16:creationId xmlns:a16="http://schemas.microsoft.com/office/drawing/2014/main" id="{0B9A3907-BED5-7A95-554B-E9D01B000127}"/>
                </a:ext>
              </a:extLst>
            </p:cNvPr>
            <p:cNvSpPr/>
            <p:nvPr/>
          </p:nvSpPr>
          <p:spPr>
            <a:xfrm>
              <a:off x="1879889" y="4964846"/>
              <a:ext cx="1613010" cy="4228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u="sng" dirty="0" err="1">
                  <a:solidFill>
                    <a:schemeClr val="tx1"/>
                  </a:solidFill>
                </a:rPr>
                <a:t>NúmeroDocumento</a:t>
              </a:r>
              <a:endParaRPr lang="es-CO" sz="900" i="1" u="sng" dirty="0">
                <a:solidFill>
                  <a:schemeClr val="tx1"/>
                </a:solidFill>
              </a:endParaRPr>
            </a:p>
          </p:txBody>
        </p:sp>
        <p:sp>
          <p:nvSpPr>
            <p:cNvPr id="17" name="Elipse 16">
              <a:extLst>
                <a:ext uri="{FF2B5EF4-FFF2-40B4-BE49-F238E27FC236}">
                  <a16:creationId xmlns:a16="http://schemas.microsoft.com/office/drawing/2014/main" id="{DBA5593F-81EB-DF46-A98B-F654C540DE1D}"/>
                </a:ext>
              </a:extLst>
            </p:cNvPr>
            <p:cNvSpPr/>
            <p:nvPr/>
          </p:nvSpPr>
          <p:spPr>
            <a:xfrm>
              <a:off x="1879889" y="5526876"/>
              <a:ext cx="1612800" cy="424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tx1"/>
                  </a:solidFill>
                </a:rPr>
                <a:t>nombre</a:t>
              </a:r>
            </a:p>
          </p:txBody>
        </p:sp>
        <p:sp>
          <p:nvSpPr>
            <p:cNvPr id="18" name="Elipse 17">
              <a:extLst>
                <a:ext uri="{FF2B5EF4-FFF2-40B4-BE49-F238E27FC236}">
                  <a16:creationId xmlns:a16="http://schemas.microsoft.com/office/drawing/2014/main" id="{F3BEC1C8-7D7F-931F-311D-5AFDBA51DFE1}"/>
                </a:ext>
              </a:extLst>
            </p:cNvPr>
            <p:cNvSpPr/>
            <p:nvPr/>
          </p:nvSpPr>
          <p:spPr>
            <a:xfrm>
              <a:off x="2915823" y="6072652"/>
              <a:ext cx="1612800" cy="424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tx1"/>
                  </a:solidFill>
                </a:rPr>
                <a:t>apellido</a:t>
              </a:r>
            </a:p>
          </p:txBody>
        </p:sp>
        <p:cxnSp>
          <p:nvCxnSpPr>
            <p:cNvPr id="19" name="Conector recto 18">
              <a:extLst>
                <a:ext uri="{FF2B5EF4-FFF2-40B4-BE49-F238E27FC236}">
                  <a16:creationId xmlns:a16="http://schemas.microsoft.com/office/drawing/2014/main" id="{9210FB9D-EBDD-D0F2-EE02-035CEC5A6677}"/>
                </a:ext>
              </a:extLst>
            </p:cNvPr>
            <p:cNvCxnSpPr>
              <a:cxnSpLocks/>
              <a:stCxn id="14" idx="4"/>
              <a:endCxn id="12" idx="0"/>
            </p:cNvCxnSpPr>
            <p:nvPr/>
          </p:nvCxnSpPr>
          <p:spPr>
            <a:xfrm>
              <a:off x="3722223" y="4958713"/>
              <a:ext cx="684531" cy="144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AF79E27F-7A1E-1927-F581-996CBDF5505F}"/>
                </a:ext>
              </a:extLst>
            </p:cNvPr>
            <p:cNvCxnSpPr>
              <a:cxnSpLocks/>
              <a:stCxn id="16" idx="6"/>
              <a:endCxn id="12" idx="1"/>
            </p:cNvCxnSpPr>
            <p:nvPr/>
          </p:nvCxnSpPr>
          <p:spPr>
            <a:xfrm>
              <a:off x="3492899" y="5176276"/>
              <a:ext cx="190437" cy="250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9021E48C-598F-59F9-CD9D-0D9F57167B10}"/>
                </a:ext>
              </a:extLst>
            </p:cNvPr>
            <p:cNvCxnSpPr>
              <a:stCxn id="17" idx="6"/>
              <a:endCxn id="12" idx="1"/>
            </p:cNvCxnSpPr>
            <p:nvPr/>
          </p:nvCxnSpPr>
          <p:spPr>
            <a:xfrm flipV="1">
              <a:off x="3492689" y="5427108"/>
              <a:ext cx="190647" cy="3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AFD6CAFA-1458-C24C-337A-5560376A72E3}"/>
                </a:ext>
              </a:extLst>
            </p:cNvPr>
            <p:cNvCxnSpPr>
              <a:stCxn id="18" idx="0"/>
              <a:endCxn id="12" idx="2"/>
            </p:cNvCxnSpPr>
            <p:nvPr/>
          </p:nvCxnSpPr>
          <p:spPr>
            <a:xfrm flipV="1">
              <a:off x="3722223" y="5751199"/>
              <a:ext cx="684531" cy="321453"/>
            </a:xfrm>
            <a:prstGeom prst="line">
              <a:avLst/>
            </a:prstGeom>
          </p:spPr>
          <p:style>
            <a:lnRef idx="1">
              <a:schemeClr val="accent1"/>
            </a:lnRef>
            <a:fillRef idx="0">
              <a:schemeClr val="accent1"/>
            </a:fillRef>
            <a:effectRef idx="0">
              <a:schemeClr val="accent1"/>
            </a:effectRef>
            <a:fontRef idx="minor">
              <a:schemeClr val="tx1"/>
            </a:fontRef>
          </p:style>
        </p:cxnSp>
        <p:sp>
          <p:nvSpPr>
            <p:cNvPr id="25" name="Diagrama de flujo: decisión 24">
              <a:extLst>
                <a:ext uri="{FF2B5EF4-FFF2-40B4-BE49-F238E27FC236}">
                  <a16:creationId xmlns:a16="http://schemas.microsoft.com/office/drawing/2014/main" id="{9931E5B4-3564-5AD4-14CF-E5D2C05867B6}"/>
                </a:ext>
              </a:extLst>
            </p:cNvPr>
            <p:cNvSpPr/>
            <p:nvPr/>
          </p:nvSpPr>
          <p:spPr>
            <a:xfrm>
              <a:off x="5608866" y="5160916"/>
              <a:ext cx="972274" cy="532380"/>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600" b="1" dirty="0">
                  <a:solidFill>
                    <a:schemeClr val="tx1"/>
                  </a:solidFill>
                </a:rPr>
                <a:t>EST-MAT</a:t>
              </a:r>
            </a:p>
          </p:txBody>
        </p:sp>
        <p:sp>
          <p:nvSpPr>
            <p:cNvPr id="26" name="Rectángulo 25">
              <a:extLst>
                <a:ext uri="{FF2B5EF4-FFF2-40B4-BE49-F238E27FC236}">
                  <a16:creationId xmlns:a16="http://schemas.microsoft.com/office/drawing/2014/main" id="{8E0FBB48-FBA8-94E6-7638-61523F80BBB1}"/>
                </a:ext>
              </a:extLst>
            </p:cNvPr>
            <p:cNvSpPr/>
            <p:nvPr/>
          </p:nvSpPr>
          <p:spPr>
            <a:xfrm>
              <a:off x="7036685" y="5103015"/>
              <a:ext cx="1446835" cy="6481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MATERIAS</a:t>
              </a:r>
            </a:p>
          </p:txBody>
        </p:sp>
        <p:sp>
          <p:nvSpPr>
            <p:cNvPr id="27" name="Elipse 26">
              <a:extLst>
                <a:ext uri="{FF2B5EF4-FFF2-40B4-BE49-F238E27FC236}">
                  <a16:creationId xmlns:a16="http://schemas.microsoft.com/office/drawing/2014/main" id="{F93C056E-1009-0B23-8710-0340F578FD80}"/>
                </a:ext>
              </a:extLst>
            </p:cNvPr>
            <p:cNvSpPr/>
            <p:nvPr/>
          </p:nvSpPr>
          <p:spPr>
            <a:xfrm>
              <a:off x="7512906" y="4364327"/>
              <a:ext cx="1612800" cy="424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u="sng" dirty="0" err="1">
                  <a:solidFill>
                    <a:schemeClr val="tx1"/>
                  </a:solidFill>
                </a:rPr>
                <a:t>codigoMateria</a:t>
              </a:r>
              <a:endParaRPr lang="es-CO" sz="900" i="1" u="sng" dirty="0">
                <a:solidFill>
                  <a:schemeClr val="tx1"/>
                </a:solidFill>
              </a:endParaRPr>
            </a:p>
          </p:txBody>
        </p:sp>
        <p:sp>
          <p:nvSpPr>
            <p:cNvPr id="28" name="Elipse 27">
              <a:extLst>
                <a:ext uri="{FF2B5EF4-FFF2-40B4-BE49-F238E27FC236}">
                  <a16:creationId xmlns:a16="http://schemas.microsoft.com/office/drawing/2014/main" id="{D06B8E04-463A-9603-F2CF-9F06D96991BE}"/>
                </a:ext>
              </a:extLst>
            </p:cNvPr>
            <p:cNvSpPr/>
            <p:nvPr/>
          </p:nvSpPr>
          <p:spPr>
            <a:xfrm>
              <a:off x="8699310" y="4898528"/>
              <a:ext cx="1612800" cy="424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err="1">
                  <a:solidFill>
                    <a:schemeClr val="tx1"/>
                  </a:solidFill>
                </a:rPr>
                <a:t>nombreMateria</a:t>
              </a:r>
              <a:endParaRPr lang="es-CO" sz="900" i="1" dirty="0">
                <a:solidFill>
                  <a:schemeClr val="tx1"/>
                </a:solidFill>
              </a:endParaRPr>
            </a:p>
          </p:txBody>
        </p:sp>
        <p:sp>
          <p:nvSpPr>
            <p:cNvPr id="34" name="Elipse 33">
              <a:extLst>
                <a:ext uri="{FF2B5EF4-FFF2-40B4-BE49-F238E27FC236}">
                  <a16:creationId xmlns:a16="http://schemas.microsoft.com/office/drawing/2014/main" id="{5F519F8F-425B-44A9-C80A-D45BFC4E624B}"/>
                </a:ext>
              </a:extLst>
            </p:cNvPr>
            <p:cNvSpPr/>
            <p:nvPr/>
          </p:nvSpPr>
          <p:spPr>
            <a:xfrm>
              <a:off x="8699310" y="5460567"/>
              <a:ext cx="1612800" cy="424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850" i="1" dirty="0" err="1">
                  <a:solidFill>
                    <a:schemeClr val="tx1"/>
                  </a:solidFill>
                </a:rPr>
                <a:t>programaAcademico</a:t>
              </a:r>
              <a:endParaRPr lang="es-CO" sz="850" i="1" dirty="0">
                <a:solidFill>
                  <a:schemeClr val="tx1"/>
                </a:solidFill>
              </a:endParaRPr>
            </a:p>
          </p:txBody>
        </p:sp>
        <p:sp>
          <p:nvSpPr>
            <p:cNvPr id="36" name="Elipse 35">
              <a:extLst>
                <a:ext uri="{FF2B5EF4-FFF2-40B4-BE49-F238E27FC236}">
                  <a16:creationId xmlns:a16="http://schemas.microsoft.com/office/drawing/2014/main" id="{FA856901-3B3B-B0C9-74CB-DF97BBADDB70}"/>
                </a:ext>
              </a:extLst>
            </p:cNvPr>
            <p:cNvSpPr/>
            <p:nvPr/>
          </p:nvSpPr>
          <p:spPr>
            <a:xfrm>
              <a:off x="7550653" y="6072652"/>
              <a:ext cx="1612800" cy="424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tx1"/>
                  </a:solidFill>
                </a:rPr>
                <a:t>horario</a:t>
              </a:r>
            </a:p>
          </p:txBody>
        </p:sp>
        <p:cxnSp>
          <p:nvCxnSpPr>
            <p:cNvPr id="38" name="Conector recto 37">
              <a:extLst>
                <a:ext uri="{FF2B5EF4-FFF2-40B4-BE49-F238E27FC236}">
                  <a16:creationId xmlns:a16="http://schemas.microsoft.com/office/drawing/2014/main" id="{A5A5E7EF-CE56-4FA7-1AED-F77D882EC9BF}"/>
                </a:ext>
              </a:extLst>
            </p:cNvPr>
            <p:cNvCxnSpPr>
              <a:stCxn id="27" idx="4"/>
            </p:cNvCxnSpPr>
            <p:nvPr/>
          </p:nvCxnSpPr>
          <p:spPr>
            <a:xfrm flipH="1">
              <a:off x="7912228" y="4789127"/>
              <a:ext cx="407078" cy="313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DE58E51E-07A6-B9D1-7EB2-DFC6419304D7}"/>
                </a:ext>
              </a:extLst>
            </p:cNvPr>
            <p:cNvCxnSpPr>
              <a:stCxn id="28" idx="2"/>
              <a:endCxn id="26" idx="3"/>
            </p:cNvCxnSpPr>
            <p:nvPr/>
          </p:nvCxnSpPr>
          <p:spPr>
            <a:xfrm flipH="1">
              <a:off x="8483520" y="5110928"/>
              <a:ext cx="215790" cy="316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A0E26339-DC03-DA3B-B188-FAD75F238667}"/>
                </a:ext>
              </a:extLst>
            </p:cNvPr>
            <p:cNvCxnSpPr>
              <a:stCxn id="34" idx="2"/>
              <a:endCxn id="26" idx="3"/>
            </p:cNvCxnSpPr>
            <p:nvPr/>
          </p:nvCxnSpPr>
          <p:spPr>
            <a:xfrm flipH="1" flipV="1">
              <a:off x="8483520" y="5427107"/>
              <a:ext cx="215790" cy="24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53F0AC9E-7397-5DA5-BFAD-D5F8C835C479}"/>
                </a:ext>
              </a:extLst>
            </p:cNvPr>
            <p:cNvCxnSpPr>
              <a:stCxn id="36" idx="0"/>
              <a:endCxn id="26" idx="2"/>
            </p:cNvCxnSpPr>
            <p:nvPr/>
          </p:nvCxnSpPr>
          <p:spPr>
            <a:xfrm flipH="1" flipV="1">
              <a:off x="7760103" y="5751198"/>
              <a:ext cx="596950" cy="321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0D3C6DD1-97FE-C34F-5BE1-FBC27437E53A}"/>
                </a:ext>
              </a:extLst>
            </p:cNvPr>
            <p:cNvCxnSpPr>
              <a:stCxn id="25" idx="3"/>
              <a:endCxn id="26" idx="1"/>
            </p:cNvCxnSpPr>
            <p:nvPr/>
          </p:nvCxnSpPr>
          <p:spPr>
            <a:xfrm>
              <a:off x="6581140" y="5427106"/>
              <a:ext cx="45554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D1030678-A916-6009-4F4D-D31C0AD8D682}"/>
                </a:ext>
              </a:extLst>
            </p:cNvPr>
            <p:cNvCxnSpPr>
              <a:stCxn id="25" idx="1"/>
              <a:endCxn id="12" idx="3"/>
            </p:cNvCxnSpPr>
            <p:nvPr/>
          </p:nvCxnSpPr>
          <p:spPr>
            <a:xfrm flipH="1">
              <a:off x="5130171" y="5427106"/>
              <a:ext cx="478695" cy="2"/>
            </a:xfrm>
            <a:prstGeom prst="line">
              <a:avLst/>
            </a:prstGeom>
          </p:spPr>
          <p:style>
            <a:lnRef idx="1">
              <a:schemeClr val="accent1"/>
            </a:lnRef>
            <a:fillRef idx="0">
              <a:schemeClr val="accent1"/>
            </a:fillRef>
            <a:effectRef idx="0">
              <a:schemeClr val="accent1"/>
            </a:effectRef>
            <a:fontRef idx="minor">
              <a:schemeClr val="tx1"/>
            </a:fontRef>
          </p:style>
        </p:cxnSp>
        <p:sp>
          <p:nvSpPr>
            <p:cNvPr id="54" name="Elipse 53">
              <a:extLst>
                <a:ext uri="{FF2B5EF4-FFF2-40B4-BE49-F238E27FC236}">
                  <a16:creationId xmlns:a16="http://schemas.microsoft.com/office/drawing/2014/main" id="{65632C70-A68D-D6BC-7F48-57EE47F3E6DA}"/>
                </a:ext>
              </a:extLst>
            </p:cNvPr>
            <p:cNvSpPr/>
            <p:nvPr/>
          </p:nvSpPr>
          <p:spPr>
            <a:xfrm>
              <a:off x="5695488" y="6068103"/>
              <a:ext cx="802565" cy="31915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tx1"/>
                  </a:solidFill>
                </a:rPr>
                <a:t>nota</a:t>
              </a:r>
            </a:p>
          </p:txBody>
        </p:sp>
        <p:cxnSp>
          <p:nvCxnSpPr>
            <p:cNvPr id="56" name="Conector recto 55">
              <a:extLst>
                <a:ext uri="{FF2B5EF4-FFF2-40B4-BE49-F238E27FC236}">
                  <a16:creationId xmlns:a16="http://schemas.microsoft.com/office/drawing/2014/main" id="{B14CA6BB-D4C0-114F-7418-BF0270E8337B}"/>
                </a:ext>
              </a:extLst>
            </p:cNvPr>
            <p:cNvCxnSpPr>
              <a:cxnSpLocks/>
              <a:stCxn id="25" idx="2"/>
              <a:endCxn id="54" idx="0"/>
            </p:cNvCxnSpPr>
            <p:nvPr/>
          </p:nvCxnSpPr>
          <p:spPr>
            <a:xfrm>
              <a:off x="6095003" y="5693296"/>
              <a:ext cx="1768" cy="374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F113BD4D-C6EA-5AEA-565E-81D8909DF22E}"/>
                </a:ext>
              </a:extLst>
            </p:cNvPr>
            <p:cNvCxnSpPr>
              <a:cxnSpLocks/>
              <a:stCxn id="14" idx="0"/>
            </p:cNvCxnSpPr>
            <p:nvPr/>
          </p:nvCxnSpPr>
          <p:spPr>
            <a:xfrm flipH="1" flipV="1">
              <a:off x="2620461" y="4131684"/>
              <a:ext cx="1101762" cy="402229"/>
            </a:xfrm>
            <a:prstGeom prst="straightConnector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1EEB31AC-3FBC-93B4-2AE1-7D6EF9D6835A}"/>
                </a:ext>
              </a:extLst>
            </p:cNvPr>
            <p:cNvSpPr txBox="1"/>
            <p:nvPr/>
          </p:nvSpPr>
          <p:spPr>
            <a:xfrm>
              <a:off x="1879889" y="3910330"/>
              <a:ext cx="1364340" cy="369332"/>
            </a:xfrm>
            <a:prstGeom prst="rect">
              <a:avLst/>
            </a:prstGeom>
            <a:noFill/>
          </p:spPr>
          <p:txBody>
            <a:bodyPr wrap="square" rtlCol="0">
              <a:spAutoFit/>
            </a:bodyPr>
            <a:lstStyle/>
            <a:p>
              <a:r>
                <a:rPr lang="es-CO" dirty="0">
                  <a:solidFill>
                    <a:schemeClr val="accent2"/>
                  </a:solidFill>
                </a:rPr>
                <a:t> Clave</a:t>
              </a:r>
            </a:p>
          </p:txBody>
        </p:sp>
        <p:sp>
          <p:nvSpPr>
            <p:cNvPr id="65" name="CuadroTexto 64">
              <a:extLst>
                <a:ext uri="{FF2B5EF4-FFF2-40B4-BE49-F238E27FC236}">
                  <a16:creationId xmlns:a16="http://schemas.microsoft.com/office/drawing/2014/main" id="{27E04CFD-474A-A326-159C-9201721E432E}"/>
                </a:ext>
              </a:extLst>
            </p:cNvPr>
            <p:cNvSpPr txBox="1"/>
            <p:nvPr/>
          </p:nvSpPr>
          <p:spPr>
            <a:xfrm>
              <a:off x="5412833" y="4331960"/>
              <a:ext cx="1364340" cy="369332"/>
            </a:xfrm>
            <a:prstGeom prst="rect">
              <a:avLst/>
            </a:prstGeom>
            <a:noFill/>
          </p:spPr>
          <p:txBody>
            <a:bodyPr wrap="square" rtlCol="0">
              <a:spAutoFit/>
            </a:bodyPr>
            <a:lstStyle/>
            <a:p>
              <a:r>
                <a:rPr lang="es-CO" dirty="0">
                  <a:solidFill>
                    <a:schemeClr val="accent2"/>
                  </a:solidFill>
                </a:rPr>
                <a:t>Cardinalidad</a:t>
              </a:r>
            </a:p>
          </p:txBody>
        </p:sp>
        <p:sp>
          <p:nvSpPr>
            <p:cNvPr id="67" name="CuadroTexto 66">
              <a:extLst>
                <a:ext uri="{FF2B5EF4-FFF2-40B4-BE49-F238E27FC236}">
                  <a16:creationId xmlns:a16="http://schemas.microsoft.com/office/drawing/2014/main" id="{A6627E85-CDE1-2880-2382-F20862D3F3E3}"/>
                </a:ext>
              </a:extLst>
            </p:cNvPr>
            <p:cNvSpPr txBox="1"/>
            <p:nvPr/>
          </p:nvSpPr>
          <p:spPr>
            <a:xfrm>
              <a:off x="5118594" y="5103041"/>
              <a:ext cx="455545" cy="369332"/>
            </a:xfrm>
            <a:prstGeom prst="rect">
              <a:avLst/>
            </a:prstGeom>
            <a:noFill/>
          </p:spPr>
          <p:txBody>
            <a:bodyPr wrap="square" rtlCol="0">
              <a:spAutoFit/>
            </a:bodyPr>
            <a:lstStyle/>
            <a:p>
              <a:r>
                <a:rPr lang="es-CO" dirty="0"/>
                <a:t>1</a:t>
              </a:r>
            </a:p>
          </p:txBody>
        </p:sp>
        <p:sp>
          <p:nvSpPr>
            <p:cNvPr id="68" name="CuadroTexto 67">
              <a:extLst>
                <a:ext uri="{FF2B5EF4-FFF2-40B4-BE49-F238E27FC236}">
                  <a16:creationId xmlns:a16="http://schemas.microsoft.com/office/drawing/2014/main" id="{B99CC7F9-F030-3875-4BA4-8927A962D2C1}"/>
                </a:ext>
              </a:extLst>
            </p:cNvPr>
            <p:cNvSpPr txBox="1"/>
            <p:nvPr/>
          </p:nvSpPr>
          <p:spPr>
            <a:xfrm>
              <a:off x="6732233" y="5104413"/>
              <a:ext cx="455545" cy="369332"/>
            </a:xfrm>
            <a:prstGeom prst="rect">
              <a:avLst/>
            </a:prstGeom>
            <a:noFill/>
          </p:spPr>
          <p:txBody>
            <a:bodyPr wrap="square" rtlCol="0">
              <a:spAutoFit/>
            </a:bodyPr>
            <a:lstStyle/>
            <a:p>
              <a:r>
                <a:rPr lang="es-CO" dirty="0"/>
                <a:t>n</a:t>
              </a:r>
            </a:p>
          </p:txBody>
        </p:sp>
        <p:cxnSp>
          <p:nvCxnSpPr>
            <p:cNvPr id="73" name="Conector recto de flecha 72">
              <a:extLst>
                <a:ext uri="{FF2B5EF4-FFF2-40B4-BE49-F238E27FC236}">
                  <a16:creationId xmlns:a16="http://schemas.microsoft.com/office/drawing/2014/main" id="{9B562B03-DCDA-2CB3-DD29-4A5E6B0F8310}"/>
                </a:ext>
              </a:extLst>
            </p:cNvPr>
            <p:cNvCxnSpPr>
              <a:stCxn id="16" idx="0"/>
              <a:endCxn id="60" idx="2"/>
            </p:cNvCxnSpPr>
            <p:nvPr/>
          </p:nvCxnSpPr>
          <p:spPr>
            <a:xfrm flipH="1" flipV="1">
              <a:off x="2562059" y="4279662"/>
              <a:ext cx="124335" cy="685184"/>
            </a:xfrm>
            <a:prstGeom prst="straightConnector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501074BB-CC94-C6C6-EE0B-AECD6E4469A5}"/>
                </a:ext>
              </a:extLst>
            </p:cNvPr>
            <p:cNvCxnSpPr>
              <a:stCxn id="67" idx="0"/>
            </p:cNvCxnSpPr>
            <p:nvPr/>
          </p:nvCxnSpPr>
          <p:spPr>
            <a:xfrm flipV="1">
              <a:off x="5346367" y="4701292"/>
              <a:ext cx="510423" cy="401749"/>
            </a:xfrm>
            <a:prstGeom prst="straightConnector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8BA9C28F-26DB-F84E-64D6-E53DD5FD52A1}"/>
                </a:ext>
              </a:extLst>
            </p:cNvPr>
            <p:cNvCxnSpPr>
              <a:cxnSpLocks/>
            </p:cNvCxnSpPr>
            <p:nvPr/>
          </p:nvCxnSpPr>
          <p:spPr>
            <a:xfrm flipH="1" flipV="1">
              <a:off x="6389225" y="4718648"/>
              <a:ext cx="387948" cy="422695"/>
            </a:xfrm>
            <a:prstGeom prst="straightConnector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0EDE84D6-DDC7-CBE3-901A-00F0CFBFD142}"/>
                </a:ext>
              </a:extLst>
            </p:cNvPr>
            <p:cNvSpPr txBox="1"/>
            <p:nvPr/>
          </p:nvSpPr>
          <p:spPr>
            <a:xfrm>
              <a:off x="6369988" y="5803974"/>
              <a:ext cx="1364340" cy="369332"/>
            </a:xfrm>
            <a:prstGeom prst="rect">
              <a:avLst/>
            </a:prstGeom>
            <a:noFill/>
          </p:spPr>
          <p:txBody>
            <a:bodyPr wrap="square" rtlCol="0">
              <a:spAutoFit/>
            </a:bodyPr>
            <a:lstStyle/>
            <a:p>
              <a:r>
                <a:rPr lang="es-CO" dirty="0">
                  <a:solidFill>
                    <a:schemeClr val="accent2"/>
                  </a:solidFill>
                </a:rPr>
                <a:t>Relación</a:t>
              </a:r>
            </a:p>
          </p:txBody>
        </p:sp>
        <p:cxnSp>
          <p:nvCxnSpPr>
            <p:cNvPr id="6" name="Conector recto de flecha 5">
              <a:extLst>
                <a:ext uri="{FF2B5EF4-FFF2-40B4-BE49-F238E27FC236}">
                  <a16:creationId xmlns:a16="http://schemas.microsoft.com/office/drawing/2014/main" id="{8474629E-E0B3-65D9-4E4C-0655A9C1D37E}"/>
                </a:ext>
              </a:extLst>
            </p:cNvPr>
            <p:cNvCxnSpPr/>
            <p:nvPr/>
          </p:nvCxnSpPr>
          <p:spPr>
            <a:xfrm>
              <a:off x="6498053" y="5583192"/>
              <a:ext cx="83087" cy="297507"/>
            </a:xfrm>
            <a:prstGeom prst="straightConnector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783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90B5D8-BBCD-BF5A-1F14-CFAFC4C7A569}"/>
              </a:ext>
            </a:extLst>
          </p:cNvPr>
          <p:cNvSpPr txBox="1"/>
          <p:nvPr/>
        </p:nvSpPr>
        <p:spPr>
          <a:xfrm>
            <a:off x="339250" y="257184"/>
            <a:ext cx="6778726" cy="830997"/>
          </a:xfrm>
          <a:prstGeom prst="rect">
            <a:avLst/>
          </a:prstGeom>
          <a:noFill/>
        </p:spPr>
        <p:txBody>
          <a:bodyPr wrap="square" rtlCol="0">
            <a:spAutoFit/>
          </a:bodyPr>
          <a:lstStyle/>
          <a:p>
            <a:r>
              <a:rPr lang="es-ES" sz="3200" b="1" dirty="0"/>
              <a:t>Bases de datos</a:t>
            </a:r>
          </a:p>
          <a:p>
            <a:r>
              <a:rPr lang="es-ES" sz="1600" dirty="0"/>
              <a:t>Primer modelo entidad relación </a:t>
            </a:r>
          </a:p>
        </p:txBody>
      </p:sp>
      <p:sp>
        <p:nvSpPr>
          <p:cNvPr id="3" name="CuadroTexto 2">
            <a:extLst>
              <a:ext uri="{FF2B5EF4-FFF2-40B4-BE49-F238E27FC236}">
                <a16:creationId xmlns:a16="http://schemas.microsoft.com/office/drawing/2014/main" id="{A95D9EAB-F2D7-98AD-18DF-A5A906A183FE}"/>
              </a:ext>
            </a:extLst>
          </p:cNvPr>
          <p:cNvSpPr txBox="1"/>
          <p:nvPr/>
        </p:nvSpPr>
        <p:spPr>
          <a:xfrm>
            <a:off x="497711" y="1446835"/>
            <a:ext cx="5949388" cy="1754326"/>
          </a:xfrm>
          <a:prstGeom prst="rect">
            <a:avLst/>
          </a:prstGeom>
          <a:noFill/>
        </p:spPr>
        <p:txBody>
          <a:bodyPr wrap="square" rtlCol="0">
            <a:spAutoFit/>
          </a:bodyPr>
          <a:lstStyle/>
          <a:p>
            <a:r>
              <a:rPr lang="es-CO" b="1" dirty="0"/>
              <a:t>Caso de estudio – Actividad en clase</a:t>
            </a:r>
          </a:p>
          <a:p>
            <a:endParaRPr lang="es-CO" b="1" dirty="0"/>
          </a:p>
          <a:p>
            <a:r>
              <a:rPr lang="es-CO" dirty="0"/>
              <a:t>Se requiere diseñar un modelo para una entidad financiera que contenga la información de sus clientes, las cuentas bancarias de sus clientes y las operaciones que los clientes realizan en cada una de sus cuentas bancarias.</a:t>
            </a:r>
          </a:p>
        </p:txBody>
      </p:sp>
      <p:sp>
        <p:nvSpPr>
          <p:cNvPr id="5" name="CuadroTexto 4">
            <a:extLst>
              <a:ext uri="{FF2B5EF4-FFF2-40B4-BE49-F238E27FC236}">
                <a16:creationId xmlns:a16="http://schemas.microsoft.com/office/drawing/2014/main" id="{1B7E69F1-69DE-2228-060A-DA03443B1C30}"/>
              </a:ext>
            </a:extLst>
          </p:cNvPr>
          <p:cNvSpPr txBox="1"/>
          <p:nvPr/>
        </p:nvSpPr>
        <p:spPr>
          <a:xfrm>
            <a:off x="497711" y="3559815"/>
            <a:ext cx="5949388" cy="2585323"/>
          </a:xfrm>
          <a:prstGeom prst="rect">
            <a:avLst/>
          </a:prstGeom>
          <a:noFill/>
        </p:spPr>
        <p:txBody>
          <a:bodyPr wrap="square" rtlCol="0">
            <a:spAutoFit/>
          </a:bodyPr>
          <a:lstStyle/>
          <a:p>
            <a:r>
              <a:rPr lang="es-CO" b="1" dirty="0"/>
              <a:t>Reglas de negocio</a:t>
            </a:r>
          </a:p>
          <a:p>
            <a:endParaRPr lang="es-CO" b="1" dirty="0"/>
          </a:p>
          <a:p>
            <a:pPr marL="285750" indent="-285750">
              <a:buFont typeface="Arial" panose="020B0604020202020204" pitchFamily="34" charset="0"/>
              <a:buChar char="•"/>
            </a:pPr>
            <a:r>
              <a:rPr lang="es-CO" dirty="0"/>
              <a:t>Las operaciones se identifican por un código</a:t>
            </a:r>
          </a:p>
          <a:p>
            <a:pPr marL="285750" indent="-285750">
              <a:buFont typeface="Arial" panose="020B0604020202020204" pitchFamily="34" charset="0"/>
              <a:buChar char="•"/>
            </a:pPr>
            <a:r>
              <a:rPr lang="es-CO" dirty="0"/>
              <a:t>Cada operación tiene una fecha, un tipo de operación (Depósito o Retiro) y un valor.</a:t>
            </a:r>
          </a:p>
          <a:p>
            <a:pPr marL="285750" indent="-285750">
              <a:buFont typeface="Arial" panose="020B0604020202020204" pitchFamily="34" charset="0"/>
              <a:buChar char="•"/>
            </a:pPr>
            <a:r>
              <a:rPr lang="es-CO" dirty="0"/>
              <a:t>Un cliente puede tener varias cuentas</a:t>
            </a:r>
          </a:p>
          <a:p>
            <a:pPr marL="285750" indent="-285750">
              <a:buFont typeface="Arial" panose="020B0604020202020204" pitchFamily="34" charset="0"/>
              <a:buChar char="•"/>
            </a:pPr>
            <a:r>
              <a:rPr lang="es-CO" dirty="0"/>
              <a:t>Una cuenta puede tener varios clientes</a:t>
            </a:r>
          </a:p>
          <a:p>
            <a:pPr marL="285750" indent="-285750">
              <a:buFont typeface="Arial" panose="020B0604020202020204" pitchFamily="34" charset="0"/>
              <a:buChar char="•"/>
            </a:pPr>
            <a:r>
              <a:rPr lang="es-CO" dirty="0"/>
              <a:t>Una cuenta pertenece solo a una sucursal de la entidad financiera</a:t>
            </a:r>
          </a:p>
        </p:txBody>
      </p:sp>
      <p:sp>
        <p:nvSpPr>
          <p:cNvPr id="6" name="CuadroTexto 5">
            <a:extLst>
              <a:ext uri="{FF2B5EF4-FFF2-40B4-BE49-F238E27FC236}">
                <a16:creationId xmlns:a16="http://schemas.microsoft.com/office/drawing/2014/main" id="{9C862B1E-134D-C05D-1FC6-24C4CAB57C4B}"/>
              </a:ext>
            </a:extLst>
          </p:cNvPr>
          <p:cNvSpPr txBox="1"/>
          <p:nvPr/>
        </p:nvSpPr>
        <p:spPr>
          <a:xfrm>
            <a:off x="6715245" y="754337"/>
            <a:ext cx="4894163" cy="2862322"/>
          </a:xfrm>
          <a:prstGeom prst="rect">
            <a:avLst/>
          </a:prstGeom>
          <a:noFill/>
        </p:spPr>
        <p:txBody>
          <a:bodyPr wrap="square" rtlCol="0">
            <a:spAutoFit/>
          </a:bodyPr>
          <a:lstStyle/>
          <a:p>
            <a:r>
              <a:rPr lang="es-CO" b="1" dirty="0"/>
              <a:t>Actividades</a:t>
            </a:r>
          </a:p>
          <a:p>
            <a:endParaRPr lang="es-CO" dirty="0"/>
          </a:p>
          <a:p>
            <a:pPr marL="342900" indent="-342900">
              <a:buFont typeface="+mj-lt"/>
              <a:buAutoNum type="arabicPeriod"/>
            </a:pPr>
            <a:r>
              <a:rPr lang="es-CO" dirty="0"/>
              <a:t>Identifique las entidades del caso de estudio</a:t>
            </a:r>
          </a:p>
          <a:p>
            <a:pPr marL="342900" indent="-342900">
              <a:buFont typeface="+mj-lt"/>
              <a:buAutoNum type="arabicPeriod"/>
            </a:pPr>
            <a:r>
              <a:rPr lang="es-CO" dirty="0"/>
              <a:t>Identifique los atributos de cada entidad</a:t>
            </a:r>
          </a:p>
          <a:p>
            <a:pPr marL="342900" indent="-342900">
              <a:buFont typeface="+mj-lt"/>
              <a:buAutoNum type="arabicPeriod"/>
            </a:pPr>
            <a:r>
              <a:rPr lang="es-CO" dirty="0"/>
              <a:t>Identifique los atributos clave de cada entidad</a:t>
            </a:r>
          </a:p>
          <a:p>
            <a:pPr marL="342900" indent="-342900">
              <a:buFont typeface="+mj-lt"/>
              <a:buAutoNum type="arabicPeriod"/>
            </a:pPr>
            <a:r>
              <a:rPr lang="es-CO" dirty="0"/>
              <a:t>Identifique las relaciones entre cada una de las entidades  y su cardinalidad</a:t>
            </a:r>
          </a:p>
          <a:p>
            <a:pPr marL="342900" indent="-342900">
              <a:buFont typeface="+mj-lt"/>
              <a:buAutoNum type="arabicPeriod"/>
            </a:pPr>
            <a:r>
              <a:rPr lang="es-CO" dirty="0"/>
              <a:t>Realice el diagrama de datos y relaciones con base en los elementos identificados en los numerales anteriores.</a:t>
            </a:r>
          </a:p>
        </p:txBody>
      </p:sp>
    </p:spTree>
    <p:extLst>
      <p:ext uri="{BB962C8B-B14F-4D97-AF65-F5344CB8AC3E}">
        <p14:creationId xmlns:p14="http://schemas.microsoft.com/office/powerpoint/2010/main" val="44078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90B5D8-BBCD-BF5A-1F14-CFAFC4C7A569}"/>
              </a:ext>
            </a:extLst>
          </p:cNvPr>
          <p:cNvSpPr txBox="1"/>
          <p:nvPr/>
        </p:nvSpPr>
        <p:spPr>
          <a:xfrm>
            <a:off x="339250" y="257184"/>
            <a:ext cx="6778726" cy="830997"/>
          </a:xfrm>
          <a:prstGeom prst="rect">
            <a:avLst/>
          </a:prstGeom>
          <a:noFill/>
        </p:spPr>
        <p:txBody>
          <a:bodyPr wrap="square" rtlCol="0">
            <a:spAutoFit/>
          </a:bodyPr>
          <a:lstStyle/>
          <a:p>
            <a:r>
              <a:rPr lang="es-ES" sz="3200" b="1" dirty="0"/>
              <a:t>Bases de datos</a:t>
            </a:r>
          </a:p>
          <a:p>
            <a:r>
              <a:rPr lang="es-ES" sz="1600" dirty="0"/>
              <a:t>Modelo entidad relación </a:t>
            </a:r>
          </a:p>
        </p:txBody>
      </p:sp>
      <p:sp>
        <p:nvSpPr>
          <p:cNvPr id="4" name="Rectángulo 3">
            <a:extLst>
              <a:ext uri="{FF2B5EF4-FFF2-40B4-BE49-F238E27FC236}">
                <a16:creationId xmlns:a16="http://schemas.microsoft.com/office/drawing/2014/main" id="{C48875DF-CD5F-1002-A015-D98CAC3B8B85}"/>
              </a:ext>
            </a:extLst>
          </p:cNvPr>
          <p:cNvSpPr/>
          <p:nvPr/>
        </p:nvSpPr>
        <p:spPr>
          <a:xfrm>
            <a:off x="5362640" y="610057"/>
            <a:ext cx="1500990" cy="6732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ESTUDIANTE</a:t>
            </a:r>
          </a:p>
        </p:txBody>
      </p:sp>
      <p:sp>
        <p:nvSpPr>
          <p:cNvPr id="7" name="CuadroTexto 6">
            <a:extLst>
              <a:ext uri="{FF2B5EF4-FFF2-40B4-BE49-F238E27FC236}">
                <a16:creationId xmlns:a16="http://schemas.microsoft.com/office/drawing/2014/main" id="{4A0AD2BB-151E-CAE6-F249-7D541F3016A6}"/>
              </a:ext>
            </a:extLst>
          </p:cNvPr>
          <p:cNvSpPr txBox="1"/>
          <p:nvPr/>
        </p:nvSpPr>
        <p:spPr>
          <a:xfrm>
            <a:off x="3566334" y="776163"/>
            <a:ext cx="1412112" cy="369332"/>
          </a:xfrm>
          <a:prstGeom prst="rect">
            <a:avLst/>
          </a:prstGeom>
          <a:noFill/>
        </p:spPr>
        <p:txBody>
          <a:bodyPr wrap="square" rtlCol="0">
            <a:spAutoFit/>
          </a:bodyPr>
          <a:lstStyle/>
          <a:p>
            <a:pPr algn="ctr"/>
            <a:r>
              <a:rPr lang="es-ES" b="1" dirty="0"/>
              <a:t>ENTIDADES</a:t>
            </a:r>
            <a:endParaRPr lang="es-CO" b="1" dirty="0"/>
          </a:p>
        </p:txBody>
      </p:sp>
      <p:cxnSp>
        <p:nvCxnSpPr>
          <p:cNvPr id="9" name="Conector recto de flecha 8">
            <a:extLst>
              <a:ext uri="{FF2B5EF4-FFF2-40B4-BE49-F238E27FC236}">
                <a16:creationId xmlns:a16="http://schemas.microsoft.com/office/drawing/2014/main" id="{56D29BC3-AF81-18CC-D7F0-965D5088A2D0}"/>
              </a:ext>
            </a:extLst>
          </p:cNvPr>
          <p:cNvCxnSpPr>
            <a:cxnSpLocks/>
          </p:cNvCxnSpPr>
          <p:nvPr/>
        </p:nvCxnSpPr>
        <p:spPr>
          <a:xfrm>
            <a:off x="4905296" y="946695"/>
            <a:ext cx="396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7B91FFBB-4AF6-1500-4438-EF6B8A290E64}"/>
              </a:ext>
            </a:extLst>
          </p:cNvPr>
          <p:cNvSpPr txBox="1"/>
          <p:nvPr/>
        </p:nvSpPr>
        <p:spPr>
          <a:xfrm>
            <a:off x="7068272" y="473453"/>
            <a:ext cx="3730907" cy="923330"/>
          </a:xfrm>
          <a:prstGeom prst="rect">
            <a:avLst/>
          </a:prstGeom>
          <a:noFill/>
        </p:spPr>
        <p:txBody>
          <a:bodyPr wrap="square" rtlCol="0">
            <a:spAutoFit/>
          </a:bodyPr>
          <a:lstStyle/>
          <a:p>
            <a:pPr marL="285750" indent="-285750">
              <a:buFont typeface="Arial" panose="020B0604020202020204" pitchFamily="34" charset="0"/>
              <a:buChar char="•"/>
            </a:pPr>
            <a:r>
              <a:rPr lang="es-ES" dirty="0"/>
              <a:t>Se representa mediante un rectángulo</a:t>
            </a:r>
          </a:p>
          <a:p>
            <a:pPr marL="285750" indent="-285750">
              <a:buFont typeface="Arial" panose="020B0604020202020204" pitchFamily="34" charset="0"/>
              <a:buChar char="•"/>
            </a:pPr>
            <a:r>
              <a:rPr lang="es-ES" dirty="0"/>
              <a:t>Se define en singular</a:t>
            </a:r>
            <a:endParaRPr lang="es-CO" dirty="0"/>
          </a:p>
        </p:txBody>
      </p:sp>
      <p:sp>
        <p:nvSpPr>
          <p:cNvPr id="11" name="CuadroTexto 10">
            <a:extLst>
              <a:ext uri="{FF2B5EF4-FFF2-40B4-BE49-F238E27FC236}">
                <a16:creationId xmlns:a16="http://schemas.microsoft.com/office/drawing/2014/main" id="{23A92963-88B1-9788-D361-A15C85B1EA77}"/>
              </a:ext>
            </a:extLst>
          </p:cNvPr>
          <p:cNvSpPr txBox="1"/>
          <p:nvPr/>
        </p:nvSpPr>
        <p:spPr>
          <a:xfrm>
            <a:off x="279353" y="2689271"/>
            <a:ext cx="1412112" cy="369332"/>
          </a:xfrm>
          <a:prstGeom prst="rect">
            <a:avLst/>
          </a:prstGeom>
          <a:noFill/>
        </p:spPr>
        <p:txBody>
          <a:bodyPr wrap="square" rtlCol="0">
            <a:spAutoFit/>
          </a:bodyPr>
          <a:lstStyle/>
          <a:p>
            <a:pPr algn="ctr"/>
            <a:r>
              <a:rPr lang="es-ES" b="1" dirty="0"/>
              <a:t>ATRIBUTOS</a:t>
            </a:r>
            <a:endParaRPr lang="es-CO" b="1" dirty="0"/>
          </a:p>
        </p:txBody>
      </p:sp>
      <p:cxnSp>
        <p:nvCxnSpPr>
          <p:cNvPr id="12" name="Conector recto de flecha 11">
            <a:extLst>
              <a:ext uri="{FF2B5EF4-FFF2-40B4-BE49-F238E27FC236}">
                <a16:creationId xmlns:a16="http://schemas.microsoft.com/office/drawing/2014/main" id="{E4C15109-563D-C722-8E9F-8357DD56EF94}"/>
              </a:ext>
            </a:extLst>
          </p:cNvPr>
          <p:cNvCxnSpPr/>
          <p:nvPr/>
        </p:nvCxnSpPr>
        <p:spPr>
          <a:xfrm>
            <a:off x="1693393" y="2850785"/>
            <a:ext cx="396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D9E9F9CD-5B6B-E443-6902-DED13B88EFFD}"/>
              </a:ext>
            </a:extLst>
          </p:cNvPr>
          <p:cNvSpPr/>
          <p:nvPr/>
        </p:nvSpPr>
        <p:spPr>
          <a:xfrm>
            <a:off x="2235457" y="2565364"/>
            <a:ext cx="1273215" cy="49323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Simple</a:t>
            </a:r>
            <a:endParaRPr lang="es-CO" sz="1600" dirty="0" err="1">
              <a:solidFill>
                <a:schemeClr val="tx1"/>
              </a:solidFill>
            </a:endParaRPr>
          </a:p>
        </p:txBody>
      </p:sp>
      <p:grpSp>
        <p:nvGrpSpPr>
          <p:cNvPr id="26" name="Grupo 25">
            <a:extLst>
              <a:ext uri="{FF2B5EF4-FFF2-40B4-BE49-F238E27FC236}">
                <a16:creationId xmlns:a16="http://schemas.microsoft.com/office/drawing/2014/main" id="{C40A1DC0-4E5F-3CD1-1C5B-12187582E824}"/>
              </a:ext>
            </a:extLst>
          </p:cNvPr>
          <p:cNvGrpSpPr/>
          <p:nvPr/>
        </p:nvGrpSpPr>
        <p:grpSpPr>
          <a:xfrm>
            <a:off x="3518871" y="1896524"/>
            <a:ext cx="2882092" cy="1162079"/>
            <a:chOff x="5137233" y="2417384"/>
            <a:chExt cx="2882092" cy="1162079"/>
          </a:xfrm>
        </p:grpSpPr>
        <p:sp>
          <p:nvSpPr>
            <p:cNvPr id="14" name="Elipse 13">
              <a:extLst>
                <a:ext uri="{FF2B5EF4-FFF2-40B4-BE49-F238E27FC236}">
                  <a16:creationId xmlns:a16="http://schemas.microsoft.com/office/drawing/2014/main" id="{B24B6161-D5CE-082F-3D26-86C7D817D4B4}"/>
                </a:ext>
              </a:extLst>
            </p:cNvPr>
            <p:cNvSpPr/>
            <p:nvPr/>
          </p:nvSpPr>
          <p:spPr>
            <a:xfrm>
              <a:off x="5753163" y="3086224"/>
              <a:ext cx="1705754" cy="49323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Compuesto</a:t>
              </a:r>
              <a:endParaRPr lang="es-CO" sz="1600" dirty="0" err="1">
                <a:solidFill>
                  <a:schemeClr val="tx1"/>
                </a:solidFill>
              </a:endParaRPr>
            </a:p>
          </p:txBody>
        </p:sp>
        <p:sp>
          <p:nvSpPr>
            <p:cNvPr id="15" name="Elipse 14">
              <a:extLst>
                <a:ext uri="{FF2B5EF4-FFF2-40B4-BE49-F238E27FC236}">
                  <a16:creationId xmlns:a16="http://schemas.microsoft.com/office/drawing/2014/main" id="{F760962B-9225-B545-C63D-EEDB4E22ED6A}"/>
                </a:ext>
              </a:extLst>
            </p:cNvPr>
            <p:cNvSpPr/>
            <p:nvPr/>
          </p:nvSpPr>
          <p:spPr>
            <a:xfrm>
              <a:off x="5137233" y="2417384"/>
              <a:ext cx="1120815" cy="39871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Simple</a:t>
              </a:r>
              <a:endParaRPr lang="es-CO" sz="1600" dirty="0" err="1">
                <a:solidFill>
                  <a:schemeClr val="tx1"/>
                </a:solidFill>
              </a:endParaRPr>
            </a:p>
          </p:txBody>
        </p:sp>
        <p:sp>
          <p:nvSpPr>
            <p:cNvPr id="16" name="Elipse 15">
              <a:extLst>
                <a:ext uri="{FF2B5EF4-FFF2-40B4-BE49-F238E27FC236}">
                  <a16:creationId xmlns:a16="http://schemas.microsoft.com/office/drawing/2014/main" id="{430AEF62-25D5-0C62-FD65-C5AA7A915225}"/>
                </a:ext>
              </a:extLst>
            </p:cNvPr>
            <p:cNvSpPr/>
            <p:nvPr/>
          </p:nvSpPr>
          <p:spPr>
            <a:xfrm>
              <a:off x="6898510" y="2417384"/>
              <a:ext cx="1120815" cy="39871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Simple</a:t>
              </a:r>
              <a:endParaRPr lang="es-CO" sz="1600" dirty="0" err="1">
                <a:solidFill>
                  <a:schemeClr val="tx1"/>
                </a:solidFill>
              </a:endParaRPr>
            </a:p>
          </p:txBody>
        </p:sp>
        <p:cxnSp>
          <p:nvCxnSpPr>
            <p:cNvPr id="20" name="Conector recto 19">
              <a:extLst>
                <a:ext uri="{FF2B5EF4-FFF2-40B4-BE49-F238E27FC236}">
                  <a16:creationId xmlns:a16="http://schemas.microsoft.com/office/drawing/2014/main" id="{F2799C7F-D7A7-6787-7998-BF50E3E7B682}"/>
                </a:ext>
              </a:extLst>
            </p:cNvPr>
            <p:cNvCxnSpPr>
              <a:stCxn id="15" idx="4"/>
              <a:endCxn id="14" idx="1"/>
            </p:cNvCxnSpPr>
            <p:nvPr/>
          </p:nvCxnSpPr>
          <p:spPr>
            <a:xfrm>
              <a:off x="5697641" y="2816103"/>
              <a:ext cx="305324" cy="342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074F77C5-0D09-EFF5-5A2B-CBE8BCE9F75D}"/>
                </a:ext>
              </a:extLst>
            </p:cNvPr>
            <p:cNvCxnSpPr>
              <a:stCxn id="16" idx="4"/>
              <a:endCxn id="14" idx="7"/>
            </p:cNvCxnSpPr>
            <p:nvPr/>
          </p:nvCxnSpPr>
          <p:spPr>
            <a:xfrm flipH="1">
              <a:off x="7209115" y="2816103"/>
              <a:ext cx="249803" cy="3423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upo 24">
            <a:extLst>
              <a:ext uri="{FF2B5EF4-FFF2-40B4-BE49-F238E27FC236}">
                <a16:creationId xmlns:a16="http://schemas.microsoft.com/office/drawing/2014/main" id="{2A8589A5-04CB-2788-5652-F42D04CF6D58}"/>
              </a:ext>
            </a:extLst>
          </p:cNvPr>
          <p:cNvGrpSpPr/>
          <p:nvPr/>
        </p:nvGrpSpPr>
        <p:grpSpPr>
          <a:xfrm>
            <a:off x="6415834" y="2461290"/>
            <a:ext cx="2050527" cy="656501"/>
            <a:chOff x="8843646" y="3006520"/>
            <a:chExt cx="2050527" cy="656501"/>
          </a:xfrm>
        </p:grpSpPr>
        <p:sp>
          <p:nvSpPr>
            <p:cNvPr id="23" name="Elipse 22">
              <a:extLst>
                <a:ext uri="{FF2B5EF4-FFF2-40B4-BE49-F238E27FC236}">
                  <a16:creationId xmlns:a16="http://schemas.microsoft.com/office/drawing/2014/main" id="{09178771-2D8A-A66F-F94C-D78BC988DF0B}"/>
                </a:ext>
              </a:extLst>
            </p:cNvPr>
            <p:cNvSpPr/>
            <p:nvPr/>
          </p:nvSpPr>
          <p:spPr>
            <a:xfrm>
              <a:off x="8934925" y="3061561"/>
              <a:ext cx="1864115" cy="54256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Multivaluado</a:t>
              </a:r>
              <a:endParaRPr lang="es-CO" sz="1600" dirty="0" err="1">
                <a:solidFill>
                  <a:schemeClr val="tx1"/>
                </a:solidFill>
              </a:endParaRPr>
            </a:p>
          </p:txBody>
        </p:sp>
        <p:sp>
          <p:nvSpPr>
            <p:cNvPr id="24" name="Elipse 23">
              <a:extLst>
                <a:ext uri="{FF2B5EF4-FFF2-40B4-BE49-F238E27FC236}">
                  <a16:creationId xmlns:a16="http://schemas.microsoft.com/office/drawing/2014/main" id="{4E64368B-17A4-EC8C-A844-46A245A4535D}"/>
                </a:ext>
              </a:extLst>
            </p:cNvPr>
            <p:cNvSpPr/>
            <p:nvPr/>
          </p:nvSpPr>
          <p:spPr>
            <a:xfrm>
              <a:off x="8843646" y="3006520"/>
              <a:ext cx="2050527" cy="65650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600" dirty="0" err="1">
                <a:solidFill>
                  <a:schemeClr val="tx1"/>
                </a:solidFill>
              </a:endParaRPr>
            </a:p>
          </p:txBody>
        </p:sp>
      </p:grpSp>
      <p:sp>
        <p:nvSpPr>
          <p:cNvPr id="27" name="Elipse 26">
            <a:extLst>
              <a:ext uri="{FF2B5EF4-FFF2-40B4-BE49-F238E27FC236}">
                <a16:creationId xmlns:a16="http://schemas.microsoft.com/office/drawing/2014/main" id="{4843F0BF-8240-F1B5-463A-6A425DAE8314}"/>
              </a:ext>
            </a:extLst>
          </p:cNvPr>
          <p:cNvSpPr/>
          <p:nvPr/>
        </p:nvSpPr>
        <p:spPr>
          <a:xfrm>
            <a:off x="8844661" y="2565364"/>
            <a:ext cx="1273215" cy="49323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u="sng" dirty="0">
                <a:solidFill>
                  <a:schemeClr val="tx1"/>
                </a:solidFill>
              </a:rPr>
              <a:t>Claves</a:t>
            </a:r>
            <a:endParaRPr lang="es-CO" sz="1600" u="sng" dirty="0" err="1">
              <a:solidFill>
                <a:schemeClr val="tx1"/>
              </a:solidFill>
            </a:endParaRPr>
          </a:p>
        </p:txBody>
      </p:sp>
      <p:sp>
        <p:nvSpPr>
          <p:cNvPr id="28" name="Elipse 27">
            <a:extLst>
              <a:ext uri="{FF2B5EF4-FFF2-40B4-BE49-F238E27FC236}">
                <a16:creationId xmlns:a16="http://schemas.microsoft.com/office/drawing/2014/main" id="{3016EF0C-F308-6777-3F92-81346D9BA959}"/>
              </a:ext>
            </a:extLst>
          </p:cNvPr>
          <p:cNvSpPr/>
          <p:nvPr/>
        </p:nvSpPr>
        <p:spPr>
          <a:xfrm>
            <a:off x="10384894" y="2561995"/>
            <a:ext cx="1540591" cy="542563"/>
          </a:xfrm>
          <a:prstGeom prst="ellipse">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Derivados</a:t>
            </a:r>
            <a:endParaRPr lang="es-CO" sz="1600" dirty="0" err="1">
              <a:solidFill>
                <a:schemeClr val="tx1"/>
              </a:solidFill>
            </a:endParaRPr>
          </a:p>
        </p:txBody>
      </p:sp>
      <p:sp>
        <p:nvSpPr>
          <p:cNvPr id="29" name="Rectángulo 28">
            <a:extLst>
              <a:ext uri="{FF2B5EF4-FFF2-40B4-BE49-F238E27FC236}">
                <a16:creationId xmlns:a16="http://schemas.microsoft.com/office/drawing/2014/main" id="{10F21679-FEB5-28B3-0B1B-A189FD501E02}"/>
              </a:ext>
            </a:extLst>
          </p:cNvPr>
          <p:cNvSpPr/>
          <p:nvPr/>
        </p:nvSpPr>
        <p:spPr>
          <a:xfrm>
            <a:off x="242204" y="3366858"/>
            <a:ext cx="11675260" cy="306262"/>
          </a:xfrm>
          <a:prstGeom prst="rect">
            <a:avLst/>
          </a:prstGeom>
          <a:solidFill>
            <a:schemeClr val="accent4">
              <a:lumMod val="40000"/>
              <a:lumOff val="60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500" dirty="0">
                <a:solidFill>
                  <a:schemeClr val="tx1"/>
                </a:solidFill>
              </a:rPr>
              <a:t>Todos los atributos deben tener un dominio. Conjunto de valores posibles para el atributo, indica el tipo de dato. Los dominios deben ser atómicos.</a:t>
            </a:r>
            <a:endParaRPr lang="es-CO" sz="1500" dirty="0" err="1">
              <a:solidFill>
                <a:schemeClr val="tx1"/>
              </a:solidFill>
            </a:endParaRPr>
          </a:p>
        </p:txBody>
      </p:sp>
      <p:sp>
        <p:nvSpPr>
          <p:cNvPr id="30" name="CuadroTexto 29">
            <a:extLst>
              <a:ext uri="{FF2B5EF4-FFF2-40B4-BE49-F238E27FC236}">
                <a16:creationId xmlns:a16="http://schemas.microsoft.com/office/drawing/2014/main" id="{F569C591-80C1-16D5-4876-D543FADD96BB}"/>
              </a:ext>
            </a:extLst>
          </p:cNvPr>
          <p:cNvSpPr txBox="1"/>
          <p:nvPr/>
        </p:nvSpPr>
        <p:spPr>
          <a:xfrm>
            <a:off x="50439" y="4033660"/>
            <a:ext cx="1656053" cy="830997"/>
          </a:xfrm>
          <a:prstGeom prst="rect">
            <a:avLst/>
          </a:prstGeom>
          <a:noFill/>
        </p:spPr>
        <p:txBody>
          <a:bodyPr wrap="square" rtlCol="0">
            <a:spAutoFit/>
          </a:bodyPr>
          <a:lstStyle/>
          <a:p>
            <a:pPr algn="ctr"/>
            <a:r>
              <a:rPr lang="es-ES" sz="1600" b="1" dirty="0"/>
              <a:t>RELACIONES</a:t>
            </a:r>
          </a:p>
          <a:p>
            <a:pPr algn="ctr"/>
            <a:r>
              <a:rPr lang="es-ES" sz="1600" b="1" dirty="0"/>
              <a:t>&amp;</a:t>
            </a:r>
          </a:p>
          <a:p>
            <a:pPr algn="ctr"/>
            <a:r>
              <a:rPr lang="es-ES" sz="1600" b="1" dirty="0"/>
              <a:t>CARDINALIDAD</a:t>
            </a:r>
            <a:endParaRPr lang="es-CO" sz="1600" b="1" dirty="0"/>
          </a:p>
        </p:txBody>
      </p:sp>
      <p:sp>
        <p:nvSpPr>
          <p:cNvPr id="32" name="Diagrama de flujo: decisión 31">
            <a:extLst>
              <a:ext uri="{FF2B5EF4-FFF2-40B4-BE49-F238E27FC236}">
                <a16:creationId xmlns:a16="http://schemas.microsoft.com/office/drawing/2014/main" id="{1BF2893E-E4F5-5195-D375-032A5E016F3B}"/>
              </a:ext>
            </a:extLst>
          </p:cNvPr>
          <p:cNvSpPr/>
          <p:nvPr/>
        </p:nvSpPr>
        <p:spPr>
          <a:xfrm>
            <a:off x="3603392" y="4190405"/>
            <a:ext cx="1491421" cy="68123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Trabajar</a:t>
            </a:r>
            <a:endParaRPr lang="es-CO" sz="1200" dirty="0" err="1">
              <a:solidFill>
                <a:schemeClr val="tx1"/>
              </a:solidFill>
            </a:endParaRPr>
          </a:p>
        </p:txBody>
      </p:sp>
      <p:cxnSp>
        <p:nvCxnSpPr>
          <p:cNvPr id="35" name="Conector recto 34">
            <a:extLst>
              <a:ext uri="{FF2B5EF4-FFF2-40B4-BE49-F238E27FC236}">
                <a16:creationId xmlns:a16="http://schemas.microsoft.com/office/drawing/2014/main" id="{46FFBB22-D9DE-1EE1-77FE-B77825F244C4}"/>
              </a:ext>
            </a:extLst>
          </p:cNvPr>
          <p:cNvCxnSpPr>
            <a:cxnSpLocks/>
            <a:stCxn id="58" idx="3"/>
            <a:endCxn id="32" idx="1"/>
          </p:cNvCxnSpPr>
          <p:nvPr/>
        </p:nvCxnSpPr>
        <p:spPr>
          <a:xfrm flipV="1">
            <a:off x="3215659" y="4531022"/>
            <a:ext cx="387733" cy="5915"/>
          </a:xfrm>
          <a:prstGeom prst="line">
            <a:avLst/>
          </a:prstGeom>
        </p:spPr>
        <p:style>
          <a:lnRef idx="1">
            <a:schemeClr val="dk1"/>
          </a:lnRef>
          <a:fillRef idx="0">
            <a:schemeClr val="dk1"/>
          </a:fillRef>
          <a:effectRef idx="0">
            <a:schemeClr val="dk1"/>
          </a:effectRef>
          <a:fontRef idx="minor">
            <a:schemeClr val="tx1"/>
          </a:fontRef>
        </p:style>
      </p:cxnSp>
      <p:cxnSp>
        <p:nvCxnSpPr>
          <p:cNvPr id="37" name="Conector recto 36">
            <a:extLst>
              <a:ext uri="{FF2B5EF4-FFF2-40B4-BE49-F238E27FC236}">
                <a16:creationId xmlns:a16="http://schemas.microsoft.com/office/drawing/2014/main" id="{FCB5F3C3-DABE-D1F9-36FB-E5ED6E5FF90E}"/>
              </a:ext>
            </a:extLst>
          </p:cNvPr>
          <p:cNvCxnSpPr>
            <a:cxnSpLocks/>
            <a:stCxn id="32" idx="3"/>
            <a:endCxn id="61" idx="1"/>
          </p:cNvCxnSpPr>
          <p:nvPr/>
        </p:nvCxnSpPr>
        <p:spPr>
          <a:xfrm>
            <a:off x="5094813" y="4531022"/>
            <a:ext cx="431196" cy="1896"/>
          </a:xfrm>
          <a:prstGeom prst="line">
            <a:avLst/>
          </a:prstGeom>
        </p:spPr>
        <p:style>
          <a:lnRef idx="1">
            <a:schemeClr val="dk1"/>
          </a:lnRef>
          <a:fillRef idx="0">
            <a:schemeClr val="dk1"/>
          </a:fillRef>
          <a:effectRef idx="0">
            <a:schemeClr val="dk1"/>
          </a:effectRef>
          <a:fontRef idx="minor">
            <a:schemeClr val="tx1"/>
          </a:fontRef>
        </p:style>
      </p:cxnSp>
      <p:sp>
        <p:nvSpPr>
          <p:cNvPr id="38" name="Arco 37">
            <a:extLst>
              <a:ext uri="{FF2B5EF4-FFF2-40B4-BE49-F238E27FC236}">
                <a16:creationId xmlns:a16="http://schemas.microsoft.com/office/drawing/2014/main" id="{52EBC280-DFB2-3D46-CC45-22BFE915CB28}"/>
              </a:ext>
            </a:extLst>
          </p:cNvPr>
          <p:cNvSpPr/>
          <p:nvPr/>
        </p:nvSpPr>
        <p:spPr>
          <a:xfrm rot="17965584">
            <a:off x="4536368" y="4069769"/>
            <a:ext cx="914400" cy="914400"/>
          </a:xfrm>
          <a:prstGeom prst="arc">
            <a:avLst>
              <a:gd name="adj1" fmla="val 16200000"/>
              <a:gd name="adj2" fmla="val 184997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9" name="CuadroTexto 38">
            <a:extLst>
              <a:ext uri="{FF2B5EF4-FFF2-40B4-BE49-F238E27FC236}">
                <a16:creationId xmlns:a16="http://schemas.microsoft.com/office/drawing/2014/main" id="{E261B67C-18B1-100B-C313-3BC326C30779}"/>
              </a:ext>
            </a:extLst>
          </p:cNvPr>
          <p:cNvSpPr txBox="1"/>
          <p:nvPr/>
        </p:nvSpPr>
        <p:spPr>
          <a:xfrm>
            <a:off x="4639686" y="3759398"/>
            <a:ext cx="1491421" cy="369332"/>
          </a:xfrm>
          <a:prstGeom prst="rect">
            <a:avLst/>
          </a:prstGeom>
          <a:noFill/>
        </p:spPr>
        <p:txBody>
          <a:bodyPr wrap="square" rtlCol="0">
            <a:spAutoFit/>
          </a:bodyPr>
          <a:lstStyle/>
          <a:p>
            <a:pPr algn="ctr"/>
            <a:r>
              <a:rPr lang="es-ES" sz="1200" dirty="0"/>
              <a:t>Verbos en infinitivo</a:t>
            </a:r>
            <a:r>
              <a:rPr lang="es-ES" dirty="0"/>
              <a:t> </a:t>
            </a:r>
            <a:endParaRPr lang="es-CO" dirty="0"/>
          </a:p>
        </p:txBody>
      </p:sp>
      <p:cxnSp>
        <p:nvCxnSpPr>
          <p:cNvPr id="40" name="Conector recto de flecha 39">
            <a:extLst>
              <a:ext uri="{FF2B5EF4-FFF2-40B4-BE49-F238E27FC236}">
                <a16:creationId xmlns:a16="http://schemas.microsoft.com/office/drawing/2014/main" id="{8E5E87A1-D44A-55F0-B7E2-55A996FB7117}"/>
              </a:ext>
            </a:extLst>
          </p:cNvPr>
          <p:cNvCxnSpPr/>
          <p:nvPr/>
        </p:nvCxnSpPr>
        <p:spPr>
          <a:xfrm>
            <a:off x="1631166" y="4492632"/>
            <a:ext cx="396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ángulo 57">
            <a:extLst>
              <a:ext uri="{FF2B5EF4-FFF2-40B4-BE49-F238E27FC236}">
                <a16:creationId xmlns:a16="http://schemas.microsoft.com/office/drawing/2014/main" id="{C3FCCF64-52D4-0566-526C-103164818502}"/>
              </a:ext>
            </a:extLst>
          </p:cNvPr>
          <p:cNvSpPr/>
          <p:nvPr/>
        </p:nvSpPr>
        <p:spPr>
          <a:xfrm>
            <a:off x="2144256" y="4290317"/>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Empleado</a:t>
            </a:r>
          </a:p>
        </p:txBody>
      </p:sp>
      <p:sp>
        <p:nvSpPr>
          <p:cNvPr id="61" name="Rectángulo 60">
            <a:extLst>
              <a:ext uri="{FF2B5EF4-FFF2-40B4-BE49-F238E27FC236}">
                <a16:creationId xmlns:a16="http://schemas.microsoft.com/office/drawing/2014/main" id="{7453F9A5-2B12-1095-2AEC-DAE0CF819E08}"/>
              </a:ext>
            </a:extLst>
          </p:cNvPr>
          <p:cNvSpPr/>
          <p:nvPr/>
        </p:nvSpPr>
        <p:spPr>
          <a:xfrm>
            <a:off x="5526009" y="4286298"/>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Proyecto</a:t>
            </a:r>
          </a:p>
        </p:txBody>
      </p:sp>
      <p:sp>
        <p:nvSpPr>
          <p:cNvPr id="70" name="Diagrama de flujo: decisión 69">
            <a:extLst>
              <a:ext uri="{FF2B5EF4-FFF2-40B4-BE49-F238E27FC236}">
                <a16:creationId xmlns:a16="http://schemas.microsoft.com/office/drawing/2014/main" id="{31785C51-7F49-DC47-284E-0A2EDA4CEA53}"/>
              </a:ext>
            </a:extLst>
          </p:cNvPr>
          <p:cNvSpPr/>
          <p:nvPr/>
        </p:nvSpPr>
        <p:spPr>
          <a:xfrm>
            <a:off x="8890549" y="4540695"/>
            <a:ext cx="1491421" cy="68123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Trabajar</a:t>
            </a:r>
            <a:endParaRPr lang="es-CO" sz="1200" dirty="0" err="1">
              <a:solidFill>
                <a:schemeClr val="tx1"/>
              </a:solidFill>
            </a:endParaRPr>
          </a:p>
        </p:txBody>
      </p:sp>
      <p:cxnSp>
        <p:nvCxnSpPr>
          <p:cNvPr id="71" name="Conector recto 70">
            <a:extLst>
              <a:ext uri="{FF2B5EF4-FFF2-40B4-BE49-F238E27FC236}">
                <a16:creationId xmlns:a16="http://schemas.microsoft.com/office/drawing/2014/main" id="{D4E54164-5A4B-BB5F-4661-E4FB70455EEC}"/>
              </a:ext>
            </a:extLst>
          </p:cNvPr>
          <p:cNvCxnSpPr>
            <a:cxnSpLocks/>
            <a:stCxn id="75" idx="3"/>
            <a:endCxn id="70" idx="1"/>
          </p:cNvCxnSpPr>
          <p:nvPr/>
        </p:nvCxnSpPr>
        <p:spPr>
          <a:xfrm flipV="1">
            <a:off x="8618566" y="4881312"/>
            <a:ext cx="271983" cy="5915"/>
          </a:xfrm>
          <a:prstGeom prst="line">
            <a:avLst/>
          </a:prstGeom>
        </p:spPr>
        <p:style>
          <a:lnRef idx="1">
            <a:schemeClr val="dk1"/>
          </a:lnRef>
          <a:fillRef idx="0">
            <a:schemeClr val="dk1"/>
          </a:fillRef>
          <a:effectRef idx="0">
            <a:schemeClr val="dk1"/>
          </a:effectRef>
          <a:fontRef idx="minor">
            <a:schemeClr val="tx1"/>
          </a:fontRef>
        </p:style>
      </p:cxnSp>
      <p:cxnSp>
        <p:nvCxnSpPr>
          <p:cNvPr id="72" name="Conector recto 71">
            <a:extLst>
              <a:ext uri="{FF2B5EF4-FFF2-40B4-BE49-F238E27FC236}">
                <a16:creationId xmlns:a16="http://schemas.microsoft.com/office/drawing/2014/main" id="{3F1DA8DB-8684-2732-33AF-2BD679EAC1B9}"/>
              </a:ext>
            </a:extLst>
          </p:cNvPr>
          <p:cNvCxnSpPr>
            <a:cxnSpLocks/>
            <a:stCxn id="70" idx="3"/>
            <a:endCxn id="76" idx="1"/>
          </p:cNvCxnSpPr>
          <p:nvPr/>
        </p:nvCxnSpPr>
        <p:spPr>
          <a:xfrm>
            <a:off x="10381970" y="4881312"/>
            <a:ext cx="269149" cy="1896"/>
          </a:xfrm>
          <a:prstGeom prst="line">
            <a:avLst/>
          </a:prstGeom>
        </p:spPr>
        <p:style>
          <a:lnRef idx="1">
            <a:schemeClr val="dk1"/>
          </a:lnRef>
          <a:fillRef idx="0">
            <a:schemeClr val="dk1"/>
          </a:fillRef>
          <a:effectRef idx="0">
            <a:schemeClr val="dk1"/>
          </a:effectRef>
          <a:fontRef idx="minor">
            <a:schemeClr val="tx1"/>
          </a:fontRef>
        </p:style>
      </p:cxnSp>
      <p:sp>
        <p:nvSpPr>
          <p:cNvPr id="75" name="Rectángulo 74">
            <a:extLst>
              <a:ext uri="{FF2B5EF4-FFF2-40B4-BE49-F238E27FC236}">
                <a16:creationId xmlns:a16="http://schemas.microsoft.com/office/drawing/2014/main" id="{9D46F608-B726-4413-F06C-1720D2E157E6}"/>
              </a:ext>
            </a:extLst>
          </p:cNvPr>
          <p:cNvSpPr/>
          <p:nvPr/>
        </p:nvSpPr>
        <p:spPr>
          <a:xfrm>
            <a:off x="7547163" y="4640607"/>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Empleado</a:t>
            </a:r>
          </a:p>
        </p:txBody>
      </p:sp>
      <p:sp>
        <p:nvSpPr>
          <p:cNvPr id="76" name="Rectángulo 75">
            <a:extLst>
              <a:ext uri="{FF2B5EF4-FFF2-40B4-BE49-F238E27FC236}">
                <a16:creationId xmlns:a16="http://schemas.microsoft.com/office/drawing/2014/main" id="{BF7B9A50-04EA-F002-F417-40A7268A1B99}"/>
              </a:ext>
            </a:extLst>
          </p:cNvPr>
          <p:cNvSpPr/>
          <p:nvPr/>
        </p:nvSpPr>
        <p:spPr>
          <a:xfrm>
            <a:off x="10651119" y="4636588"/>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Proyecto</a:t>
            </a:r>
          </a:p>
        </p:txBody>
      </p:sp>
      <p:sp>
        <p:nvSpPr>
          <p:cNvPr id="77" name="Elipse 76">
            <a:extLst>
              <a:ext uri="{FF2B5EF4-FFF2-40B4-BE49-F238E27FC236}">
                <a16:creationId xmlns:a16="http://schemas.microsoft.com/office/drawing/2014/main" id="{73A7118F-BCB0-94C9-FB50-BA27F4E5B000}"/>
              </a:ext>
            </a:extLst>
          </p:cNvPr>
          <p:cNvSpPr/>
          <p:nvPr/>
        </p:nvSpPr>
        <p:spPr>
          <a:xfrm>
            <a:off x="8449892" y="3858100"/>
            <a:ext cx="1120526" cy="3322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solidFill>
              </a:rPr>
              <a:t>fecha_ini</a:t>
            </a:r>
            <a:endParaRPr lang="es-CO" sz="1200" dirty="0" err="1">
              <a:solidFill>
                <a:schemeClr val="tx1"/>
              </a:solidFill>
            </a:endParaRPr>
          </a:p>
        </p:txBody>
      </p:sp>
      <p:sp>
        <p:nvSpPr>
          <p:cNvPr id="78" name="Elipse 77">
            <a:extLst>
              <a:ext uri="{FF2B5EF4-FFF2-40B4-BE49-F238E27FC236}">
                <a16:creationId xmlns:a16="http://schemas.microsoft.com/office/drawing/2014/main" id="{AEF36A89-A5B4-4A72-EA7C-0E9914684043}"/>
              </a:ext>
            </a:extLst>
          </p:cNvPr>
          <p:cNvSpPr/>
          <p:nvPr/>
        </p:nvSpPr>
        <p:spPr>
          <a:xfrm>
            <a:off x="9683337" y="3844376"/>
            <a:ext cx="1120526" cy="3322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solidFill>
              </a:rPr>
              <a:t>fecha_fin</a:t>
            </a:r>
            <a:endParaRPr lang="es-CO" sz="1200" dirty="0" err="1">
              <a:solidFill>
                <a:schemeClr val="tx1"/>
              </a:solidFill>
            </a:endParaRPr>
          </a:p>
        </p:txBody>
      </p:sp>
      <p:cxnSp>
        <p:nvCxnSpPr>
          <p:cNvPr id="80" name="Conector recto 79">
            <a:extLst>
              <a:ext uri="{FF2B5EF4-FFF2-40B4-BE49-F238E27FC236}">
                <a16:creationId xmlns:a16="http://schemas.microsoft.com/office/drawing/2014/main" id="{6E80D9F7-FFE6-9387-6C5B-2B51F45B8626}"/>
              </a:ext>
            </a:extLst>
          </p:cNvPr>
          <p:cNvCxnSpPr>
            <a:stCxn id="77" idx="4"/>
          </p:cNvCxnSpPr>
          <p:nvPr/>
        </p:nvCxnSpPr>
        <p:spPr>
          <a:xfrm>
            <a:off x="9010155" y="4190343"/>
            <a:ext cx="307471" cy="503701"/>
          </a:xfrm>
          <a:prstGeom prst="line">
            <a:avLst/>
          </a:prstGeom>
        </p:spPr>
        <p:style>
          <a:lnRef idx="1">
            <a:schemeClr val="dk1"/>
          </a:lnRef>
          <a:fillRef idx="0">
            <a:schemeClr val="dk1"/>
          </a:fillRef>
          <a:effectRef idx="0">
            <a:schemeClr val="dk1"/>
          </a:effectRef>
          <a:fontRef idx="minor">
            <a:schemeClr val="tx1"/>
          </a:fontRef>
        </p:style>
      </p:cxnSp>
      <p:cxnSp>
        <p:nvCxnSpPr>
          <p:cNvPr id="82" name="Conector recto 81">
            <a:extLst>
              <a:ext uri="{FF2B5EF4-FFF2-40B4-BE49-F238E27FC236}">
                <a16:creationId xmlns:a16="http://schemas.microsoft.com/office/drawing/2014/main" id="{3D4738AD-8A05-9DCB-C103-15835DBEFD00}"/>
              </a:ext>
            </a:extLst>
          </p:cNvPr>
          <p:cNvCxnSpPr>
            <a:cxnSpLocks/>
          </p:cNvCxnSpPr>
          <p:nvPr/>
        </p:nvCxnSpPr>
        <p:spPr>
          <a:xfrm flipH="1">
            <a:off x="10000532" y="4189765"/>
            <a:ext cx="243068" cy="505966"/>
          </a:xfrm>
          <a:prstGeom prst="line">
            <a:avLst/>
          </a:prstGeom>
        </p:spPr>
        <p:style>
          <a:lnRef idx="1">
            <a:schemeClr val="dk1"/>
          </a:lnRef>
          <a:fillRef idx="0">
            <a:schemeClr val="dk1"/>
          </a:fillRef>
          <a:effectRef idx="0">
            <a:schemeClr val="dk1"/>
          </a:effectRef>
          <a:fontRef idx="minor">
            <a:schemeClr val="tx1"/>
          </a:fontRef>
        </p:style>
      </p:cxnSp>
      <p:sp>
        <p:nvSpPr>
          <p:cNvPr id="83" name="CuadroTexto 82">
            <a:extLst>
              <a:ext uri="{FF2B5EF4-FFF2-40B4-BE49-F238E27FC236}">
                <a16:creationId xmlns:a16="http://schemas.microsoft.com/office/drawing/2014/main" id="{A1DC2A8A-EF8B-AC97-D032-E0BFEB227262}"/>
              </a:ext>
            </a:extLst>
          </p:cNvPr>
          <p:cNvSpPr txBox="1"/>
          <p:nvPr/>
        </p:nvSpPr>
        <p:spPr>
          <a:xfrm>
            <a:off x="132754" y="4972210"/>
            <a:ext cx="1491422" cy="923330"/>
          </a:xfrm>
          <a:prstGeom prst="rect">
            <a:avLst/>
          </a:prstGeom>
          <a:noFill/>
        </p:spPr>
        <p:txBody>
          <a:bodyPr wrap="square" rtlCol="0">
            <a:spAutoFit/>
          </a:bodyPr>
          <a:lstStyle/>
          <a:p>
            <a:pPr algn="ctr"/>
            <a:r>
              <a:rPr lang="es-ES" dirty="0"/>
              <a:t>Binarias</a:t>
            </a:r>
          </a:p>
          <a:p>
            <a:pPr algn="ctr"/>
            <a:r>
              <a:rPr lang="es-ES" dirty="0"/>
              <a:t>Ternarias</a:t>
            </a:r>
          </a:p>
          <a:p>
            <a:pPr algn="ctr"/>
            <a:r>
              <a:rPr lang="es-ES" dirty="0"/>
              <a:t>N-arias</a:t>
            </a:r>
            <a:endParaRPr lang="es-CO" dirty="0"/>
          </a:p>
        </p:txBody>
      </p:sp>
      <p:sp>
        <p:nvSpPr>
          <p:cNvPr id="3" name="CuadroTexto 2">
            <a:extLst>
              <a:ext uri="{FF2B5EF4-FFF2-40B4-BE49-F238E27FC236}">
                <a16:creationId xmlns:a16="http://schemas.microsoft.com/office/drawing/2014/main" id="{9F9F0E87-FB57-93B4-629D-9C549EEB2958}"/>
              </a:ext>
            </a:extLst>
          </p:cNvPr>
          <p:cNvSpPr txBox="1"/>
          <p:nvPr/>
        </p:nvSpPr>
        <p:spPr>
          <a:xfrm>
            <a:off x="6871862" y="1632860"/>
            <a:ext cx="1604306" cy="461665"/>
          </a:xfrm>
          <a:prstGeom prst="rect">
            <a:avLst/>
          </a:prstGeom>
          <a:solidFill>
            <a:schemeClr val="accent4">
              <a:lumMod val="40000"/>
              <a:lumOff val="60000"/>
            </a:schemeClr>
          </a:solidFill>
        </p:spPr>
        <p:txBody>
          <a:bodyPr wrap="square" rtlCol="0">
            <a:spAutoFit/>
          </a:bodyPr>
          <a:lstStyle/>
          <a:p>
            <a:r>
              <a:rPr lang="es-ES" sz="1200" dirty="0"/>
              <a:t>Ejemplo: Varios números de teléfono</a:t>
            </a:r>
            <a:endParaRPr lang="es-CO" sz="1200" dirty="0"/>
          </a:p>
        </p:txBody>
      </p:sp>
      <p:cxnSp>
        <p:nvCxnSpPr>
          <p:cNvPr id="6" name="Conector recto de flecha 5">
            <a:extLst>
              <a:ext uri="{FF2B5EF4-FFF2-40B4-BE49-F238E27FC236}">
                <a16:creationId xmlns:a16="http://schemas.microsoft.com/office/drawing/2014/main" id="{5328679A-F849-B8A5-E2C0-5B30878E2548}"/>
              </a:ext>
            </a:extLst>
          </p:cNvPr>
          <p:cNvCxnSpPr/>
          <p:nvPr/>
        </p:nvCxnSpPr>
        <p:spPr>
          <a:xfrm flipV="1">
            <a:off x="7674015" y="2106018"/>
            <a:ext cx="0" cy="355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90D8AD2-18DB-3A46-38B8-EDDAD42D4C6B}"/>
              </a:ext>
            </a:extLst>
          </p:cNvPr>
          <p:cNvSpPr txBox="1"/>
          <p:nvPr/>
        </p:nvSpPr>
        <p:spPr>
          <a:xfrm>
            <a:off x="10298424" y="1518138"/>
            <a:ext cx="1604306" cy="646331"/>
          </a:xfrm>
          <a:prstGeom prst="rect">
            <a:avLst/>
          </a:prstGeom>
          <a:solidFill>
            <a:schemeClr val="accent4">
              <a:lumMod val="40000"/>
              <a:lumOff val="60000"/>
            </a:schemeClr>
          </a:solidFill>
        </p:spPr>
        <p:txBody>
          <a:bodyPr wrap="square" rtlCol="0">
            <a:spAutoFit/>
          </a:bodyPr>
          <a:lstStyle/>
          <a:p>
            <a:r>
              <a:rPr lang="es-ES" sz="1200" dirty="0"/>
              <a:t>Ejemplo: Calculo de edad a partir de la fecha de nacimiento</a:t>
            </a:r>
            <a:endParaRPr lang="es-CO" sz="1200" dirty="0"/>
          </a:p>
        </p:txBody>
      </p:sp>
      <p:cxnSp>
        <p:nvCxnSpPr>
          <p:cNvPr id="17" name="Conector recto de flecha 16">
            <a:extLst>
              <a:ext uri="{FF2B5EF4-FFF2-40B4-BE49-F238E27FC236}">
                <a16:creationId xmlns:a16="http://schemas.microsoft.com/office/drawing/2014/main" id="{ADE739FA-BF36-3FB3-6C1F-DF1068D4FF74}"/>
              </a:ext>
            </a:extLst>
          </p:cNvPr>
          <p:cNvCxnSpPr/>
          <p:nvPr/>
        </p:nvCxnSpPr>
        <p:spPr>
          <a:xfrm flipV="1">
            <a:off x="11252522" y="2200543"/>
            <a:ext cx="0" cy="355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6C36433-A57C-6572-4BB3-94057110F4D0}"/>
              </a:ext>
            </a:extLst>
          </p:cNvPr>
          <p:cNvSpPr txBox="1"/>
          <p:nvPr/>
        </p:nvSpPr>
        <p:spPr>
          <a:xfrm>
            <a:off x="3149270" y="4323732"/>
            <a:ext cx="528160" cy="276999"/>
          </a:xfrm>
          <a:prstGeom prst="rect">
            <a:avLst/>
          </a:prstGeom>
          <a:noFill/>
        </p:spPr>
        <p:txBody>
          <a:bodyPr wrap="square" rtlCol="0">
            <a:spAutoFit/>
          </a:bodyPr>
          <a:lstStyle/>
          <a:p>
            <a:pPr algn="ctr"/>
            <a:r>
              <a:rPr lang="es-ES" sz="1200" dirty="0"/>
              <a:t>(1:M)</a:t>
            </a:r>
            <a:endParaRPr lang="es-CO" sz="1200" dirty="0"/>
          </a:p>
        </p:txBody>
      </p:sp>
      <p:sp>
        <p:nvSpPr>
          <p:cNvPr id="19" name="CuadroTexto 18">
            <a:extLst>
              <a:ext uri="{FF2B5EF4-FFF2-40B4-BE49-F238E27FC236}">
                <a16:creationId xmlns:a16="http://schemas.microsoft.com/office/drawing/2014/main" id="{71F1AD87-E113-76AD-4A61-B82D423C1570}"/>
              </a:ext>
            </a:extLst>
          </p:cNvPr>
          <p:cNvSpPr txBox="1"/>
          <p:nvPr/>
        </p:nvSpPr>
        <p:spPr>
          <a:xfrm>
            <a:off x="5095740" y="4302513"/>
            <a:ext cx="528160" cy="276999"/>
          </a:xfrm>
          <a:prstGeom prst="rect">
            <a:avLst/>
          </a:prstGeom>
          <a:noFill/>
        </p:spPr>
        <p:txBody>
          <a:bodyPr wrap="square" rtlCol="0">
            <a:spAutoFit/>
          </a:bodyPr>
          <a:lstStyle/>
          <a:p>
            <a:pPr algn="ctr"/>
            <a:r>
              <a:rPr lang="es-ES" sz="1200" dirty="0"/>
              <a:t>(1:N)</a:t>
            </a:r>
            <a:endParaRPr lang="es-CO" sz="1200" dirty="0"/>
          </a:p>
        </p:txBody>
      </p:sp>
      <p:sp>
        <p:nvSpPr>
          <p:cNvPr id="21" name="CuadroTexto 20">
            <a:extLst>
              <a:ext uri="{FF2B5EF4-FFF2-40B4-BE49-F238E27FC236}">
                <a16:creationId xmlns:a16="http://schemas.microsoft.com/office/drawing/2014/main" id="{E5A64D55-14DB-7271-AB8D-73F2157B5617}"/>
              </a:ext>
            </a:extLst>
          </p:cNvPr>
          <p:cNvSpPr txBox="1"/>
          <p:nvPr/>
        </p:nvSpPr>
        <p:spPr>
          <a:xfrm>
            <a:off x="4058102" y="4869854"/>
            <a:ext cx="580976" cy="461665"/>
          </a:xfrm>
          <a:prstGeom prst="rect">
            <a:avLst/>
          </a:prstGeom>
          <a:noFill/>
        </p:spPr>
        <p:txBody>
          <a:bodyPr wrap="square" rtlCol="0">
            <a:spAutoFit/>
          </a:bodyPr>
          <a:lstStyle/>
          <a:p>
            <a:pPr algn="ctr"/>
            <a:r>
              <a:rPr lang="es-ES" sz="1200" dirty="0"/>
              <a:t>(M:N)</a:t>
            </a:r>
            <a:endParaRPr lang="es-CO" sz="1200" dirty="0"/>
          </a:p>
        </p:txBody>
      </p:sp>
      <p:sp>
        <p:nvSpPr>
          <p:cNvPr id="31" name="CuadroTexto 30">
            <a:extLst>
              <a:ext uri="{FF2B5EF4-FFF2-40B4-BE49-F238E27FC236}">
                <a16:creationId xmlns:a16="http://schemas.microsoft.com/office/drawing/2014/main" id="{54874273-1B13-FCC8-089A-AF46E3875D1E}"/>
              </a:ext>
            </a:extLst>
          </p:cNvPr>
          <p:cNvSpPr txBox="1"/>
          <p:nvPr/>
        </p:nvSpPr>
        <p:spPr>
          <a:xfrm>
            <a:off x="2522377" y="5147223"/>
            <a:ext cx="4114494" cy="534158"/>
          </a:xfrm>
          <a:prstGeom prst="rect">
            <a:avLst/>
          </a:prstGeom>
          <a:noFill/>
        </p:spPr>
        <p:txBody>
          <a:bodyPr wrap="square" rtlCol="0">
            <a:spAutoFit/>
          </a:bodyPr>
          <a:lstStyle/>
          <a:p>
            <a:pPr algn="ctr"/>
            <a:r>
              <a:rPr lang="es-ES" sz="1200" i="1" dirty="0"/>
              <a:t>Un empleado trabaja en uno o en varios proyectos</a:t>
            </a:r>
          </a:p>
          <a:p>
            <a:pPr algn="ctr"/>
            <a:r>
              <a:rPr lang="es-ES" sz="1200" i="1" dirty="0"/>
              <a:t>En los proyectos trabajan uno o varios empleados</a:t>
            </a:r>
          </a:p>
          <a:p>
            <a:pPr algn="ctr"/>
            <a:endParaRPr lang="es-CO" sz="1200" i="1" dirty="0"/>
          </a:p>
        </p:txBody>
      </p:sp>
      <p:sp>
        <p:nvSpPr>
          <p:cNvPr id="33" name="CuadroTexto 32">
            <a:extLst>
              <a:ext uri="{FF2B5EF4-FFF2-40B4-BE49-F238E27FC236}">
                <a16:creationId xmlns:a16="http://schemas.microsoft.com/office/drawing/2014/main" id="{937560A2-E71C-511E-49E7-750598AC3CDA}"/>
              </a:ext>
            </a:extLst>
          </p:cNvPr>
          <p:cNvSpPr txBox="1"/>
          <p:nvPr/>
        </p:nvSpPr>
        <p:spPr>
          <a:xfrm>
            <a:off x="2096614" y="5768660"/>
            <a:ext cx="4994988" cy="1200329"/>
          </a:xfrm>
          <a:prstGeom prst="rect">
            <a:avLst/>
          </a:prstGeom>
          <a:noFill/>
        </p:spPr>
        <p:txBody>
          <a:bodyPr wrap="square" rtlCol="0">
            <a:spAutoFit/>
          </a:bodyPr>
          <a:lstStyle/>
          <a:p>
            <a:pPr algn="ctr"/>
            <a:r>
              <a:rPr lang="es-ES" dirty="0"/>
              <a:t>Cardinalidad uno a uno</a:t>
            </a:r>
          </a:p>
          <a:p>
            <a:pPr algn="ctr"/>
            <a:r>
              <a:rPr lang="es-ES" dirty="0"/>
              <a:t>Cardinalidad uno a muchos</a:t>
            </a:r>
          </a:p>
          <a:p>
            <a:pPr algn="ctr"/>
            <a:r>
              <a:rPr lang="es-ES" dirty="0"/>
              <a:t>Cardinalidad muchos a muchos</a:t>
            </a:r>
          </a:p>
          <a:p>
            <a:pPr algn="ctr"/>
            <a:endParaRPr lang="es-CO" dirty="0"/>
          </a:p>
        </p:txBody>
      </p:sp>
      <p:sp>
        <p:nvSpPr>
          <p:cNvPr id="34" name="CuadroTexto 33">
            <a:extLst>
              <a:ext uri="{FF2B5EF4-FFF2-40B4-BE49-F238E27FC236}">
                <a16:creationId xmlns:a16="http://schemas.microsoft.com/office/drawing/2014/main" id="{1E7A9666-88CA-A924-DB8A-E1CC048FAECA}"/>
              </a:ext>
            </a:extLst>
          </p:cNvPr>
          <p:cNvSpPr txBox="1"/>
          <p:nvPr/>
        </p:nvSpPr>
        <p:spPr>
          <a:xfrm>
            <a:off x="7138765" y="5743360"/>
            <a:ext cx="4994988" cy="992007"/>
          </a:xfrm>
          <a:prstGeom prst="rect">
            <a:avLst/>
          </a:prstGeom>
          <a:noFill/>
        </p:spPr>
        <p:txBody>
          <a:bodyPr wrap="square" rtlCol="0">
            <a:spAutoFit/>
          </a:bodyPr>
          <a:lstStyle/>
          <a:p>
            <a:pPr algn="ctr"/>
            <a:r>
              <a:rPr lang="es-ES" dirty="0"/>
              <a:t>En ocasiones por consideraciones de diseño es preciso indicar que la relación debe considerar particularmente algún atributo específico</a:t>
            </a:r>
          </a:p>
          <a:p>
            <a:pPr algn="ctr"/>
            <a:endParaRPr lang="es-CO" dirty="0"/>
          </a:p>
        </p:txBody>
      </p:sp>
      <p:cxnSp>
        <p:nvCxnSpPr>
          <p:cNvPr id="41" name="Conector recto 40">
            <a:extLst>
              <a:ext uri="{FF2B5EF4-FFF2-40B4-BE49-F238E27FC236}">
                <a16:creationId xmlns:a16="http://schemas.microsoft.com/office/drawing/2014/main" id="{4CE37258-125F-A0D0-DC2D-C5E8F2FDDD54}"/>
              </a:ext>
            </a:extLst>
          </p:cNvPr>
          <p:cNvCxnSpPr/>
          <p:nvPr/>
        </p:nvCxnSpPr>
        <p:spPr>
          <a:xfrm>
            <a:off x="7068272" y="4441012"/>
            <a:ext cx="0" cy="1798351"/>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AB8D99E0-96FB-485C-B8CF-699DDF47EB7A}"/>
              </a:ext>
            </a:extLst>
          </p:cNvPr>
          <p:cNvSpPr txBox="1"/>
          <p:nvPr/>
        </p:nvSpPr>
        <p:spPr>
          <a:xfrm>
            <a:off x="3968542" y="1356996"/>
            <a:ext cx="1954220" cy="461665"/>
          </a:xfrm>
          <a:prstGeom prst="rect">
            <a:avLst/>
          </a:prstGeom>
          <a:solidFill>
            <a:schemeClr val="accent4">
              <a:lumMod val="40000"/>
              <a:lumOff val="60000"/>
            </a:schemeClr>
          </a:solidFill>
        </p:spPr>
        <p:txBody>
          <a:bodyPr wrap="square" rtlCol="0">
            <a:spAutoFit/>
          </a:bodyPr>
          <a:lstStyle/>
          <a:p>
            <a:r>
              <a:rPr lang="es-ES" sz="1200" dirty="0"/>
              <a:t>Ejemplo: El nombre de una persona que se desagrega </a:t>
            </a:r>
            <a:endParaRPr lang="es-CO" sz="1200" dirty="0"/>
          </a:p>
        </p:txBody>
      </p:sp>
      <p:cxnSp>
        <p:nvCxnSpPr>
          <p:cNvPr id="42" name="Conector recto de flecha 41">
            <a:extLst>
              <a:ext uri="{FF2B5EF4-FFF2-40B4-BE49-F238E27FC236}">
                <a16:creationId xmlns:a16="http://schemas.microsoft.com/office/drawing/2014/main" id="{C33B5963-176B-013C-07E2-143391C841A7}"/>
              </a:ext>
            </a:extLst>
          </p:cNvPr>
          <p:cNvCxnSpPr>
            <a:cxnSpLocks/>
            <a:stCxn id="14" idx="0"/>
            <a:endCxn id="36" idx="2"/>
          </p:cNvCxnSpPr>
          <p:nvPr/>
        </p:nvCxnSpPr>
        <p:spPr>
          <a:xfrm flipH="1" flipV="1">
            <a:off x="4945652" y="1818661"/>
            <a:ext cx="42026" cy="746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73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90B5D8-BBCD-BF5A-1F14-CFAFC4C7A569}"/>
              </a:ext>
            </a:extLst>
          </p:cNvPr>
          <p:cNvSpPr txBox="1"/>
          <p:nvPr/>
        </p:nvSpPr>
        <p:spPr>
          <a:xfrm>
            <a:off x="339250" y="257184"/>
            <a:ext cx="6778726" cy="830997"/>
          </a:xfrm>
          <a:prstGeom prst="rect">
            <a:avLst/>
          </a:prstGeom>
          <a:noFill/>
        </p:spPr>
        <p:txBody>
          <a:bodyPr wrap="square" rtlCol="0">
            <a:spAutoFit/>
          </a:bodyPr>
          <a:lstStyle/>
          <a:p>
            <a:r>
              <a:rPr lang="es-ES" sz="3200" b="1" dirty="0"/>
              <a:t>Bases de datos</a:t>
            </a:r>
          </a:p>
          <a:p>
            <a:r>
              <a:rPr lang="es-ES" sz="1600" dirty="0"/>
              <a:t>Modelo entidad relación </a:t>
            </a:r>
          </a:p>
        </p:txBody>
      </p:sp>
      <p:sp>
        <p:nvSpPr>
          <p:cNvPr id="30" name="CuadroTexto 29">
            <a:extLst>
              <a:ext uri="{FF2B5EF4-FFF2-40B4-BE49-F238E27FC236}">
                <a16:creationId xmlns:a16="http://schemas.microsoft.com/office/drawing/2014/main" id="{F569C591-80C1-16D5-4876-D543FADD96BB}"/>
              </a:ext>
            </a:extLst>
          </p:cNvPr>
          <p:cNvSpPr txBox="1"/>
          <p:nvPr/>
        </p:nvSpPr>
        <p:spPr>
          <a:xfrm>
            <a:off x="157016" y="1728654"/>
            <a:ext cx="2102901" cy="646331"/>
          </a:xfrm>
          <a:prstGeom prst="rect">
            <a:avLst/>
          </a:prstGeom>
          <a:noFill/>
        </p:spPr>
        <p:txBody>
          <a:bodyPr wrap="square" rtlCol="0">
            <a:spAutoFit/>
          </a:bodyPr>
          <a:lstStyle/>
          <a:p>
            <a:pPr algn="ctr"/>
            <a:r>
              <a:rPr lang="es-ES" b="1" dirty="0"/>
              <a:t>Restricción de participación parcial</a:t>
            </a:r>
            <a:endParaRPr lang="es-CO" b="1" dirty="0"/>
          </a:p>
        </p:txBody>
      </p:sp>
      <p:sp>
        <p:nvSpPr>
          <p:cNvPr id="3" name="Diagrama de flujo: decisión 2">
            <a:extLst>
              <a:ext uri="{FF2B5EF4-FFF2-40B4-BE49-F238E27FC236}">
                <a16:creationId xmlns:a16="http://schemas.microsoft.com/office/drawing/2014/main" id="{E97007FF-F219-8F2C-2863-73CDF885ED22}"/>
              </a:ext>
            </a:extLst>
          </p:cNvPr>
          <p:cNvSpPr/>
          <p:nvPr/>
        </p:nvSpPr>
        <p:spPr>
          <a:xfrm>
            <a:off x="4139093" y="1691429"/>
            <a:ext cx="1491421" cy="68123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Dirigir</a:t>
            </a:r>
            <a:endParaRPr lang="es-CO" sz="1200" dirty="0" err="1">
              <a:solidFill>
                <a:schemeClr val="tx1"/>
              </a:solidFill>
            </a:endParaRPr>
          </a:p>
        </p:txBody>
      </p:sp>
      <p:cxnSp>
        <p:nvCxnSpPr>
          <p:cNvPr id="5" name="Conector recto 4">
            <a:extLst>
              <a:ext uri="{FF2B5EF4-FFF2-40B4-BE49-F238E27FC236}">
                <a16:creationId xmlns:a16="http://schemas.microsoft.com/office/drawing/2014/main" id="{D188BEA2-21E9-623D-47F4-C062D5383833}"/>
              </a:ext>
            </a:extLst>
          </p:cNvPr>
          <p:cNvCxnSpPr>
            <a:cxnSpLocks/>
            <a:stCxn id="18" idx="3"/>
            <a:endCxn id="3" idx="1"/>
          </p:cNvCxnSpPr>
          <p:nvPr/>
        </p:nvCxnSpPr>
        <p:spPr>
          <a:xfrm flipV="1">
            <a:off x="3867110" y="2032046"/>
            <a:ext cx="271983" cy="5915"/>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3975B34C-19FF-218D-C2CF-B61F8E46D428}"/>
              </a:ext>
            </a:extLst>
          </p:cNvPr>
          <p:cNvCxnSpPr>
            <a:cxnSpLocks/>
            <a:stCxn id="3" idx="3"/>
            <a:endCxn id="19" idx="1"/>
          </p:cNvCxnSpPr>
          <p:nvPr/>
        </p:nvCxnSpPr>
        <p:spPr>
          <a:xfrm>
            <a:off x="5630514" y="2032046"/>
            <a:ext cx="341847" cy="1896"/>
          </a:xfrm>
          <a:prstGeom prst="line">
            <a:avLst/>
          </a:prstGeom>
        </p:spPr>
        <p:style>
          <a:lnRef idx="1">
            <a:schemeClr val="dk1"/>
          </a:lnRef>
          <a:fillRef idx="0">
            <a:schemeClr val="dk1"/>
          </a:fillRef>
          <a:effectRef idx="0">
            <a:schemeClr val="dk1"/>
          </a:effectRef>
          <a:fontRef idx="minor">
            <a:schemeClr val="tx1"/>
          </a:fontRef>
        </p:style>
      </p:cxnSp>
      <p:sp>
        <p:nvSpPr>
          <p:cNvPr id="18" name="Rectángulo 17">
            <a:extLst>
              <a:ext uri="{FF2B5EF4-FFF2-40B4-BE49-F238E27FC236}">
                <a16:creationId xmlns:a16="http://schemas.microsoft.com/office/drawing/2014/main" id="{DD17BEB1-2F8C-002E-D985-D90D4D6DABD0}"/>
              </a:ext>
            </a:extLst>
          </p:cNvPr>
          <p:cNvSpPr/>
          <p:nvPr/>
        </p:nvSpPr>
        <p:spPr>
          <a:xfrm>
            <a:off x="2795707" y="1791341"/>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Empleado</a:t>
            </a:r>
          </a:p>
        </p:txBody>
      </p:sp>
      <p:sp>
        <p:nvSpPr>
          <p:cNvPr id="19" name="Rectángulo 18">
            <a:extLst>
              <a:ext uri="{FF2B5EF4-FFF2-40B4-BE49-F238E27FC236}">
                <a16:creationId xmlns:a16="http://schemas.microsoft.com/office/drawing/2014/main" id="{318DE198-F418-EF67-E4D6-1A619D4D867E}"/>
              </a:ext>
            </a:extLst>
          </p:cNvPr>
          <p:cNvSpPr/>
          <p:nvPr/>
        </p:nvSpPr>
        <p:spPr>
          <a:xfrm>
            <a:off x="5972361" y="1787322"/>
            <a:ext cx="1296397"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a:t>
            </a:r>
            <a:r>
              <a:rPr lang="es-CO" sz="1400" dirty="0">
                <a:solidFill>
                  <a:schemeClr val="tx1"/>
                </a:solidFill>
              </a:rPr>
              <a:t>epartamento</a:t>
            </a:r>
          </a:p>
        </p:txBody>
      </p:sp>
      <p:sp>
        <p:nvSpPr>
          <p:cNvPr id="21" name="CuadroTexto 20">
            <a:extLst>
              <a:ext uri="{FF2B5EF4-FFF2-40B4-BE49-F238E27FC236}">
                <a16:creationId xmlns:a16="http://schemas.microsoft.com/office/drawing/2014/main" id="{21ACAB4C-0556-8442-AD13-858FE2F172D7}"/>
              </a:ext>
            </a:extLst>
          </p:cNvPr>
          <p:cNvSpPr txBox="1"/>
          <p:nvPr/>
        </p:nvSpPr>
        <p:spPr>
          <a:xfrm>
            <a:off x="3832385" y="1845196"/>
            <a:ext cx="642374" cy="230832"/>
          </a:xfrm>
          <a:prstGeom prst="rect">
            <a:avLst/>
          </a:prstGeom>
          <a:noFill/>
        </p:spPr>
        <p:txBody>
          <a:bodyPr wrap="square" rtlCol="0">
            <a:spAutoFit/>
          </a:bodyPr>
          <a:lstStyle/>
          <a:p>
            <a:r>
              <a:rPr lang="es-ES" sz="900" dirty="0"/>
              <a:t>1: 1</a:t>
            </a:r>
            <a:endParaRPr lang="es-CO" sz="900" dirty="0"/>
          </a:p>
        </p:txBody>
      </p:sp>
      <p:sp>
        <p:nvSpPr>
          <p:cNvPr id="31" name="CuadroTexto 30">
            <a:extLst>
              <a:ext uri="{FF2B5EF4-FFF2-40B4-BE49-F238E27FC236}">
                <a16:creationId xmlns:a16="http://schemas.microsoft.com/office/drawing/2014/main" id="{0F31D5F9-C5D8-ADFA-7938-4BAECDE3125D}"/>
              </a:ext>
            </a:extLst>
          </p:cNvPr>
          <p:cNvSpPr txBox="1"/>
          <p:nvPr/>
        </p:nvSpPr>
        <p:spPr>
          <a:xfrm>
            <a:off x="5661909" y="1835549"/>
            <a:ext cx="455542" cy="230832"/>
          </a:xfrm>
          <a:prstGeom prst="rect">
            <a:avLst/>
          </a:prstGeom>
          <a:noFill/>
        </p:spPr>
        <p:txBody>
          <a:bodyPr wrap="square" rtlCol="0">
            <a:spAutoFit/>
          </a:bodyPr>
          <a:lstStyle/>
          <a:p>
            <a:r>
              <a:rPr lang="es-ES" sz="900" dirty="0"/>
              <a:t>1:N</a:t>
            </a:r>
            <a:endParaRPr lang="es-CO" sz="900" dirty="0"/>
          </a:p>
        </p:txBody>
      </p:sp>
      <p:sp>
        <p:nvSpPr>
          <p:cNvPr id="33" name="CuadroTexto 32">
            <a:extLst>
              <a:ext uri="{FF2B5EF4-FFF2-40B4-BE49-F238E27FC236}">
                <a16:creationId xmlns:a16="http://schemas.microsoft.com/office/drawing/2014/main" id="{CA80768A-BA86-89F6-429C-BCFEC33F9054}"/>
              </a:ext>
            </a:extLst>
          </p:cNvPr>
          <p:cNvSpPr txBox="1"/>
          <p:nvPr/>
        </p:nvSpPr>
        <p:spPr>
          <a:xfrm>
            <a:off x="158947" y="3443632"/>
            <a:ext cx="2102901" cy="646331"/>
          </a:xfrm>
          <a:prstGeom prst="rect">
            <a:avLst/>
          </a:prstGeom>
          <a:noFill/>
        </p:spPr>
        <p:txBody>
          <a:bodyPr wrap="square" rtlCol="0">
            <a:spAutoFit/>
          </a:bodyPr>
          <a:lstStyle/>
          <a:p>
            <a:pPr algn="ctr"/>
            <a:r>
              <a:rPr lang="es-ES" b="1" dirty="0"/>
              <a:t>Restricción de participación total</a:t>
            </a:r>
            <a:endParaRPr lang="es-CO" b="1" dirty="0"/>
          </a:p>
        </p:txBody>
      </p:sp>
      <p:sp>
        <p:nvSpPr>
          <p:cNvPr id="34" name="Diagrama de flujo: decisión 33">
            <a:extLst>
              <a:ext uri="{FF2B5EF4-FFF2-40B4-BE49-F238E27FC236}">
                <a16:creationId xmlns:a16="http://schemas.microsoft.com/office/drawing/2014/main" id="{05F7D5C7-1D9A-142C-3A79-B98781BF53CB}"/>
              </a:ext>
            </a:extLst>
          </p:cNvPr>
          <p:cNvSpPr/>
          <p:nvPr/>
        </p:nvSpPr>
        <p:spPr>
          <a:xfrm>
            <a:off x="4511415" y="3406407"/>
            <a:ext cx="1491421" cy="68123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Trabajar</a:t>
            </a:r>
            <a:endParaRPr lang="es-CO" sz="1200" dirty="0" err="1">
              <a:solidFill>
                <a:schemeClr val="tx1"/>
              </a:solidFill>
            </a:endParaRPr>
          </a:p>
        </p:txBody>
      </p:sp>
      <p:cxnSp>
        <p:nvCxnSpPr>
          <p:cNvPr id="36" name="Conector recto 35">
            <a:extLst>
              <a:ext uri="{FF2B5EF4-FFF2-40B4-BE49-F238E27FC236}">
                <a16:creationId xmlns:a16="http://schemas.microsoft.com/office/drawing/2014/main" id="{5B0ECED8-990C-A791-6F7F-E28DE750EF38}"/>
              </a:ext>
            </a:extLst>
          </p:cNvPr>
          <p:cNvCxnSpPr>
            <a:cxnSpLocks/>
            <a:stCxn id="42" idx="3"/>
            <a:endCxn id="34" idx="1"/>
          </p:cNvCxnSpPr>
          <p:nvPr/>
        </p:nvCxnSpPr>
        <p:spPr>
          <a:xfrm flipV="1">
            <a:off x="3869041" y="3747024"/>
            <a:ext cx="642374" cy="5915"/>
          </a:xfrm>
          <a:prstGeom prst="line">
            <a:avLst/>
          </a:prstGeom>
        </p:spPr>
        <p:style>
          <a:lnRef idx="1">
            <a:schemeClr val="dk1"/>
          </a:lnRef>
          <a:fillRef idx="0">
            <a:schemeClr val="dk1"/>
          </a:fillRef>
          <a:effectRef idx="0">
            <a:schemeClr val="dk1"/>
          </a:effectRef>
          <a:fontRef idx="minor">
            <a:schemeClr val="tx1"/>
          </a:fontRef>
        </p:style>
      </p:cxnSp>
      <p:cxnSp>
        <p:nvCxnSpPr>
          <p:cNvPr id="41" name="Conector recto 40">
            <a:extLst>
              <a:ext uri="{FF2B5EF4-FFF2-40B4-BE49-F238E27FC236}">
                <a16:creationId xmlns:a16="http://schemas.microsoft.com/office/drawing/2014/main" id="{AD90BCB2-E9C8-7222-3E90-56F804F1E7B7}"/>
              </a:ext>
            </a:extLst>
          </p:cNvPr>
          <p:cNvCxnSpPr>
            <a:cxnSpLocks/>
            <a:stCxn id="34" idx="3"/>
            <a:endCxn id="43" idx="1"/>
          </p:cNvCxnSpPr>
          <p:nvPr/>
        </p:nvCxnSpPr>
        <p:spPr>
          <a:xfrm>
            <a:off x="6002836" y="3747024"/>
            <a:ext cx="341847" cy="0"/>
          </a:xfrm>
          <a:prstGeom prst="line">
            <a:avLst/>
          </a:prstGeom>
        </p:spPr>
        <p:style>
          <a:lnRef idx="1">
            <a:schemeClr val="dk1"/>
          </a:lnRef>
          <a:fillRef idx="0">
            <a:schemeClr val="dk1"/>
          </a:fillRef>
          <a:effectRef idx="0">
            <a:schemeClr val="dk1"/>
          </a:effectRef>
          <a:fontRef idx="minor">
            <a:schemeClr val="tx1"/>
          </a:fontRef>
        </p:style>
      </p:cxnSp>
      <p:sp>
        <p:nvSpPr>
          <p:cNvPr id="42" name="Rectángulo 41">
            <a:extLst>
              <a:ext uri="{FF2B5EF4-FFF2-40B4-BE49-F238E27FC236}">
                <a16:creationId xmlns:a16="http://schemas.microsoft.com/office/drawing/2014/main" id="{3F28F274-09EC-2F86-D9C5-1943339286E8}"/>
              </a:ext>
            </a:extLst>
          </p:cNvPr>
          <p:cNvSpPr/>
          <p:nvPr/>
        </p:nvSpPr>
        <p:spPr>
          <a:xfrm>
            <a:off x="2797638" y="3506319"/>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Empleado</a:t>
            </a:r>
          </a:p>
        </p:txBody>
      </p:sp>
      <p:sp>
        <p:nvSpPr>
          <p:cNvPr id="43" name="Rectángulo 42">
            <a:extLst>
              <a:ext uri="{FF2B5EF4-FFF2-40B4-BE49-F238E27FC236}">
                <a16:creationId xmlns:a16="http://schemas.microsoft.com/office/drawing/2014/main" id="{7DC2425C-545D-1B16-8C33-DBA7FA35FA4A}"/>
              </a:ext>
            </a:extLst>
          </p:cNvPr>
          <p:cNvSpPr/>
          <p:nvPr/>
        </p:nvSpPr>
        <p:spPr>
          <a:xfrm>
            <a:off x="6344683" y="3500404"/>
            <a:ext cx="1296397"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a:t>
            </a:r>
            <a:r>
              <a:rPr lang="es-CO" sz="1400" dirty="0">
                <a:solidFill>
                  <a:schemeClr val="tx1"/>
                </a:solidFill>
              </a:rPr>
              <a:t>epartamento</a:t>
            </a:r>
          </a:p>
        </p:txBody>
      </p:sp>
      <p:sp>
        <p:nvSpPr>
          <p:cNvPr id="44" name="CuadroTexto 43">
            <a:extLst>
              <a:ext uri="{FF2B5EF4-FFF2-40B4-BE49-F238E27FC236}">
                <a16:creationId xmlns:a16="http://schemas.microsoft.com/office/drawing/2014/main" id="{374BD379-7291-0420-7C56-716C152C4ECB}"/>
              </a:ext>
            </a:extLst>
          </p:cNvPr>
          <p:cNvSpPr txBox="1"/>
          <p:nvPr/>
        </p:nvSpPr>
        <p:spPr>
          <a:xfrm>
            <a:off x="6018661" y="3550916"/>
            <a:ext cx="416997" cy="230832"/>
          </a:xfrm>
          <a:prstGeom prst="rect">
            <a:avLst/>
          </a:prstGeom>
          <a:noFill/>
        </p:spPr>
        <p:txBody>
          <a:bodyPr wrap="square" rtlCol="0">
            <a:spAutoFit/>
          </a:bodyPr>
          <a:lstStyle/>
          <a:p>
            <a:r>
              <a:rPr lang="es-ES" sz="900" dirty="0"/>
              <a:t>1:1</a:t>
            </a:r>
            <a:endParaRPr lang="es-CO" sz="900" dirty="0"/>
          </a:p>
        </p:txBody>
      </p:sp>
      <p:sp>
        <p:nvSpPr>
          <p:cNvPr id="45" name="CuadroTexto 44">
            <a:extLst>
              <a:ext uri="{FF2B5EF4-FFF2-40B4-BE49-F238E27FC236}">
                <a16:creationId xmlns:a16="http://schemas.microsoft.com/office/drawing/2014/main" id="{D78338EB-5CC1-D9E5-A348-DF5842BCAC74}"/>
              </a:ext>
            </a:extLst>
          </p:cNvPr>
          <p:cNvSpPr txBox="1"/>
          <p:nvPr/>
        </p:nvSpPr>
        <p:spPr>
          <a:xfrm>
            <a:off x="3843960" y="3530301"/>
            <a:ext cx="460515" cy="230832"/>
          </a:xfrm>
          <a:prstGeom prst="rect">
            <a:avLst/>
          </a:prstGeom>
          <a:noFill/>
        </p:spPr>
        <p:txBody>
          <a:bodyPr wrap="square" rtlCol="0">
            <a:spAutoFit/>
          </a:bodyPr>
          <a:lstStyle/>
          <a:p>
            <a:r>
              <a:rPr lang="es-ES" sz="900" dirty="0"/>
              <a:t>(1:M)</a:t>
            </a:r>
            <a:endParaRPr lang="es-CO" sz="900" dirty="0"/>
          </a:p>
        </p:txBody>
      </p:sp>
      <p:cxnSp>
        <p:nvCxnSpPr>
          <p:cNvPr id="53" name="Conector recto 52">
            <a:extLst>
              <a:ext uri="{FF2B5EF4-FFF2-40B4-BE49-F238E27FC236}">
                <a16:creationId xmlns:a16="http://schemas.microsoft.com/office/drawing/2014/main" id="{F9AAEFA1-6677-34CC-C813-C30CCCB83F18}"/>
              </a:ext>
            </a:extLst>
          </p:cNvPr>
          <p:cNvCxnSpPr>
            <a:cxnSpLocks/>
          </p:cNvCxnSpPr>
          <p:nvPr/>
        </p:nvCxnSpPr>
        <p:spPr>
          <a:xfrm flipV="1">
            <a:off x="3860073" y="3793324"/>
            <a:ext cx="706611" cy="5915"/>
          </a:xfrm>
          <a:prstGeom prst="line">
            <a:avLst/>
          </a:prstGeom>
        </p:spPr>
        <p:style>
          <a:lnRef idx="1">
            <a:schemeClr val="dk1"/>
          </a:lnRef>
          <a:fillRef idx="0">
            <a:schemeClr val="dk1"/>
          </a:fillRef>
          <a:effectRef idx="0">
            <a:schemeClr val="dk1"/>
          </a:effectRef>
          <a:fontRef idx="minor">
            <a:schemeClr val="tx1"/>
          </a:fontRef>
        </p:style>
      </p:cxnSp>
      <p:sp>
        <p:nvSpPr>
          <p:cNvPr id="54" name="CuadroTexto 53">
            <a:extLst>
              <a:ext uri="{FF2B5EF4-FFF2-40B4-BE49-F238E27FC236}">
                <a16:creationId xmlns:a16="http://schemas.microsoft.com/office/drawing/2014/main" id="{42893DC7-AC65-82F8-80CD-4A5537BA2B08}"/>
              </a:ext>
            </a:extLst>
          </p:cNvPr>
          <p:cNvSpPr txBox="1"/>
          <p:nvPr/>
        </p:nvSpPr>
        <p:spPr>
          <a:xfrm>
            <a:off x="157016" y="5086733"/>
            <a:ext cx="2102901" cy="369332"/>
          </a:xfrm>
          <a:prstGeom prst="rect">
            <a:avLst/>
          </a:prstGeom>
          <a:noFill/>
        </p:spPr>
        <p:txBody>
          <a:bodyPr wrap="square" rtlCol="0">
            <a:spAutoFit/>
          </a:bodyPr>
          <a:lstStyle/>
          <a:p>
            <a:pPr algn="ctr"/>
            <a:r>
              <a:rPr lang="es-ES" b="1" dirty="0"/>
              <a:t>Entidades débiles </a:t>
            </a:r>
            <a:endParaRPr lang="es-CO" b="1" dirty="0"/>
          </a:p>
        </p:txBody>
      </p:sp>
      <p:sp>
        <p:nvSpPr>
          <p:cNvPr id="57" name="Diagrama de flujo: decisión 56">
            <a:extLst>
              <a:ext uri="{FF2B5EF4-FFF2-40B4-BE49-F238E27FC236}">
                <a16:creationId xmlns:a16="http://schemas.microsoft.com/office/drawing/2014/main" id="{73FBFF54-DA60-7ADC-59B3-00E1BDD820E0}"/>
              </a:ext>
            </a:extLst>
          </p:cNvPr>
          <p:cNvSpPr/>
          <p:nvPr/>
        </p:nvSpPr>
        <p:spPr>
          <a:xfrm>
            <a:off x="4286003" y="5369901"/>
            <a:ext cx="1491421" cy="68123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Pagar</a:t>
            </a:r>
            <a:endParaRPr lang="es-CO" sz="1200" dirty="0" err="1">
              <a:solidFill>
                <a:schemeClr val="tx1"/>
              </a:solidFill>
            </a:endParaRPr>
          </a:p>
        </p:txBody>
      </p:sp>
      <p:cxnSp>
        <p:nvCxnSpPr>
          <p:cNvPr id="59" name="Conector recto 58">
            <a:extLst>
              <a:ext uri="{FF2B5EF4-FFF2-40B4-BE49-F238E27FC236}">
                <a16:creationId xmlns:a16="http://schemas.microsoft.com/office/drawing/2014/main" id="{67A7E2A3-B91C-8D95-94D7-AB796764724B}"/>
              </a:ext>
            </a:extLst>
          </p:cNvPr>
          <p:cNvCxnSpPr>
            <a:cxnSpLocks/>
            <a:stCxn id="62" idx="3"/>
            <a:endCxn id="57" idx="1"/>
          </p:cNvCxnSpPr>
          <p:nvPr/>
        </p:nvCxnSpPr>
        <p:spPr>
          <a:xfrm flipV="1">
            <a:off x="4014020" y="5710518"/>
            <a:ext cx="271983" cy="5915"/>
          </a:xfrm>
          <a:prstGeom prst="line">
            <a:avLst/>
          </a:prstGeom>
        </p:spPr>
        <p:style>
          <a:lnRef idx="1">
            <a:schemeClr val="dk1"/>
          </a:lnRef>
          <a:fillRef idx="0">
            <a:schemeClr val="dk1"/>
          </a:fillRef>
          <a:effectRef idx="0">
            <a:schemeClr val="dk1"/>
          </a:effectRef>
          <a:fontRef idx="minor">
            <a:schemeClr val="tx1"/>
          </a:fontRef>
        </p:style>
      </p:cxnSp>
      <p:cxnSp>
        <p:nvCxnSpPr>
          <p:cNvPr id="60" name="Conector recto 59">
            <a:extLst>
              <a:ext uri="{FF2B5EF4-FFF2-40B4-BE49-F238E27FC236}">
                <a16:creationId xmlns:a16="http://schemas.microsoft.com/office/drawing/2014/main" id="{4D3A3FD3-122A-5E3F-0729-2364D34FA605}"/>
              </a:ext>
            </a:extLst>
          </p:cNvPr>
          <p:cNvCxnSpPr>
            <a:cxnSpLocks/>
            <a:stCxn id="57" idx="3"/>
            <a:endCxn id="63" idx="1"/>
          </p:cNvCxnSpPr>
          <p:nvPr/>
        </p:nvCxnSpPr>
        <p:spPr>
          <a:xfrm>
            <a:off x="5777424" y="5710518"/>
            <a:ext cx="269149" cy="1896"/>
          </a:xfrm>
          <a:prstGeom prst="line">
            <a:avLst/>
          </a:prstGeom>
        </p:spPr>
        <p:style>
          <a:lnRef idx="1">
            <a:schemeClr val="dk1"/>
          </a:lnRef>
          <a:fillRef idx="0">
            <a:schemeClr val="dk1"/>
          </a:fillRef>
          <a:effectRef idx="0">
            <a:schemeClr val="dk1"/>
          </a:effectRef>
          <a:fontRef idx="minor">
            <a:schemeClr val="tx1"/>
          </a:fontRef>
        </p:style>
      </p:cxnSp>
      <p:sp>
        <p:nvSpPr>
          <p:cNvPr id="62" name="Rectángulo 61">
            <a:extLst>
              <a:ext uri="{FF2B5EF4-FFF2-40B4-BE49-F238E27FC236}">
                <a16:creationId xmlns:a16="http://schemas.microsoft.com/office/drawing/2014/main" id="{78D7B47C-897B-BB6C-D59D-14D89D63A03A}"/>
              </a:ext>
            </a:extLst>
          </p:cNvPr>
          <p:cNvSpPr/>
          <p:nvPr/>
        </p:nvSpPr>
        <p:spPr>
          <a:xfrm>
            <a:off x="2942617" y="5469813"/>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a:t>
            </a:r>
            <a:r>
              <a:rPr lang="es-CO" sz="1400" dirty="0" err="1">
                <a:solidFill>
                  <a:schemeClr val="tx1"/>
                </a:solidFill>
              </a:rPr>
              <a:t>réstamo</a:t>
            </a:r>
            <a:endParaRPr lang="es-CO" sz="1400" dirty="0">
              <a:solidFill>
                <a:schemeClr val="tx1"/>
              </a:solidFill>
            </a:endParaRPr>
          </a:p>
        </p:txBody>
      </p:sp>
      <p:sp>
        <p:nvSpPr>
          <p:cNvPr id="63" name="Rectángulo 62">
            <a:extLst>
              <a:ext uri="{FF2B5EF4-FFF2-40B4-BE49-F238E27FC236}">
                <a16:creationId xmlns:a16="http://schemas.microsoft.com/office/drawing/2014/main" id="{461DE228-AA08-5151-559C-34CF406AD132}"/>
              </a:ext>
            </a:extLst>
          </p:cNvPr>
          <p:cNvSpPr/>
          <p:nvPr/>
        </p:nvSpPr>
        <p:spPr>
          <a:xfrm>
            <a:off x="6046573" y="5465794"/>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Pago</a:t>
            </a:r>
          </a:p>
        </p:txBody>
      </p:sp>
      <p:sp>
        <p:nvSpPr>
          <p:cNvPr id="64" name="Elipse 63">
            <a:extLst>
              <a:ext uri="{FF2B5EF4-FFF2-40B4-BE49-F238E27FC236}">
                <a16:creationId xmlns:a16="http://schemas.microsoft.com/office/drawing/2014/main" id="{8728BCC2-8766-6ECF-C664-9DF00B2A70FB}"/>
              </a:ext>
            </a:extLst>
          </p:cNvPr>
          <p:cNvSpPr/>
          <p:nvPr/>
        </p:nvSpPr>
        <p:spPr>
          <a:xfrm>
            <a:off x="2206905" y="4693860"/>
            <a:ext cx="1491421" cy="3322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solidFill>
              </a:rPr>
              <a:t>Id_</a:t>
            </a:r>
            <a:r>
              <a:rPr lang="es-ES" sz="1200" u="sng" dirty="0" err="1">
                <a:solidFill>
                  <a:schemeClr val="tx1"/>
                </a:solidFill>
              </a:rPr>
              <a:t>prestamo</a:t>
            </a:r>
            <a:endParaRPr lang="es-CO" sz="1200" u="sng" dirty="0" err="1">
              <a:solidFill>
                <a:schemeClr val="tx1"/>
              </a:solidFill>
            </a:endParaRPr>
          </a:p>
        </p:txBody>
      </p:sp>
      <p:sp>
        <p:nvSpPr>
          <p:cNvPr id="65" name="Elipse 64">
            <a:extLst>
              <a:ext uri="{FF2B5EF4-FFF2-40B4-BE49-F238E27FC236}">
                <a16:creationId xmlns:a16="http://schemas.microsoft.com/office/drawing/2014/main" id="{2BF12312-83C2-D283-6367-BD5F59B1E21E}"/>
              </a:ext>
            </a:extLst>
          </p:cNvPr>
          <p:cNvSpPr/>
          <p:nvPr/>
        </p:nvSpPr>
        <p:spPr>
          <a:xfrm>
            <a:off x="3744212" y="4709877"/>
            <a:ext cx="1120526" cy="3322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Valor</a:t>
            </a:r>
            <a:endParaRPr lang="es-CO" sz="1200" dirty="0" err="1">
              <a:solidFill>
                <a:schemeClr val="tx1"/>
              </a:solidFill>
            </a:endParaRPr>
          </a:p>
        </p:txBody>
      </p:sp>
      <p:cxnSp>
        <p:nvCxnSpPr>
          <p:cNvPr id="69" name="Conector recto 68">
            <a:extLst>
              <a:ext uri="{FF2B5EF4-FFF2-40B4-BE49-F238E27FC236}">
                <a16:creationId xmlns:a16="http://schemas.microsoft.com/office/drawing/2014/main" id="{1334A467-8245-2FBE-5E16-55749A66419B}"/>
              </a:ext>
            </a:extLst>
          </p:cNvPr>
          <p:cNvCxnSpPr>
            <a:stCxn id="64" idx="4"/>
            <a:endCxn id="62" idx="0"/>
          </p:cNvCxnSpPr>
          <p:nvPr/>
        </p:nvCxnSpPr>
        <p:spPr>
          <a:xfrm>
            <a:off x="2952616" y="5026103"/>
            <a:ext cx="525703" cy="443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FDF28A8F-130F-331F-B2DA-4F07B30919E5}"/>
              </a:ext>
            </a:extLst>
          </p:cNvPr>
          <p:cNvCxnSpPr>
            <a:stCxn id="65" idx="4"/>
            <a:endCxn id="62" idx="0"/>
          </p:cNvCxnSpPr>
          <p:nvPr/>
        </p:nvCxnSpPr>
        <p:spPr>
          <a:xfrm flipH="1">
            <a:off x="3478319" y="5042120"/>
            <a:ext cx="826156" cy="427693"/>
          </a:xfrm>
          <a:prstGeom prst="line">
            <a:avLst/>
          </a:prstGeom>
        </p:spPr>
        <p:style>
          <a:lnRef idx="1">
            <a:schemeClr val="accent1"/>
          </a:lnRef>
          <a:fillRef idx="0">
            <a:schemeClr val="accent1"/>
          </a:fillRef>
          <a:effectRef idx="0">
            <a:schemeClr val="accent1"/>
          </a:effectRef>
          <a:fontRef idx="minor">
            <a:schemeClr val="tx1"/>
          </a:fontRef>
        </p:style>
      </p:cxnSp>
      <p:sp>
        <p:nvSpPr>
          <p:cNvPr id="86" name="Elipse 85">
            <a:extLst>
              <a:ext uri="{FF2B5EF4-FFF2-40B4-BE49-F238E27FC236}">
                <a16:creationId xmlns:a16="http://schemas.microsoft.com/office/drawing/2014/main" id="{D36DCB08-BC78-E4CF-D003-6AB5454FBB1E}"/>
              </a:ext>
            </a:extLst>
          </p:cNvPr>
          <p:cNvSpPr/>
          <p:nvPr/>
        </p:nvSpPr>
        <p:spPr>
          <a:xfrm>
            <a:off x="5543510" y="4580760"/>
            <a:ext cx="1491421" cy="49323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solidFill>
              </a:rPr>
              <a:t>Id_pago</a:t>
            </a:r>
            <a:endParaRPr lang="es-CO" sz="1200" dirty="0" err="1">
              <a:solidFill>
                <a:schemeClr val="tx1"/>
              </a:solidFill>
            </a:endParaRPr>
          </a:p>
        </p:txBody>
      </p:sp>
      <p:sp>
        <p:nvSpPr>
          <p:cNvPr id="87" name="Elipse 86">
            <a:extLst>
              <a:ext uri="{FF2B5EF4-FFF2-40B4-BE49-F238E27FC236}">
                <a16:creationId xmlns:a16="http://schemas.microsoft.com/office/drawing/2014/main" id="{FFF5858C-52E1-C575-C77B-C73A84B0E6B2}"/>
              </a:ext>
            </a:extLst>
          </p:cNvPr>
          <p:cNvSpPr/>
          <p:nvPr/>
        </p:nvSpPr>
        <p:spPr>
          <a:xfrm>
            <a:off x="7080817" y="4757771"/>
            <a:ext cx="1120526" cy="3322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Valor</a:t>
            </a:r>
            <a:endParaRPr lang="es-CO" sz="1200" dirty="0" err="1">
              <a:solidFill>
                <a:schemeClr val="tx1"/>
              </a:solidFill>
            </a:endParaRPr>
          </a:p>
        </p:txBody>
      </p:sp>
      <p:cxnSp>
        <p:nvCxnSpPr>
          <p:cNvPr id="89" name="Conector recto 88">
            <a:extLst>
              <a:ext uri="{FF2B5EF4-FFF2-40B4-BE49-F238E27FC236}">
                <a16:creationId xmlns:a16="http://schemas.microsoft.com/office/drawing/2014/main" id="{8BA43E57-B546-D069-D796-C2036A5CB4AF}"/>
              </a:ext>
            </a:extLst>
          </p:cNvPr>
          <p:cNvCxnSpPr>
            <a:cxnSpLocks/>
            <a:stCxn id="86" idx="4"/>
            <a:endCxn id="63" idx="0"/>
          </p:cNvCxnSpPr>
          <p:nvPr/>
        </p:nvCxnSpPr>
        <p:spPr>
          <a:xfrm>
            <a:off x="6289221" y="5073998"/>
            <a:ext cx="293054" cy="39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6DAAE855-3D9A-7EF8-E90F-91302C638044}"/>
              </a:ext>
            </a:extLst>
          </p:cNvPr>
          <p:cNvCxnSpPr>
            <a:stCxn id="87" idx="4"/>
            <a:endCxn id="63" idx="0"/>
          </p:cNvCxnSpPr>
          <p:nvPr/>
        </p:nvCxnSpPr>
        <p:spPr>
          <a:xfrm flipH="1">
            <a:off x="6582275" y="5090014"/>
            <a:ext cx="1058805" cy="375780"/>
          </a:xfrm>
          <a:prstGeom prst="line">
            <a:avLst/>
          </a:prstGeom>
        </p:spPr>
        <p:style>
          <a:lnRef idx="1">
            <a:schemeClr val="accent1"/>
          </a:lnRef>
          <a:fillRef idx="0">
            <a:schemeClr val="accent1"/>
          </a:fillRef>
          <a:effectRef idx="0">
            <a:schemeClr val="accent1"/>
          </a:effectRef>
          <a:fontRef idx="minor">
            <a:schemeClr val="tx1"/>
          </a:fontRef>
        </p:style>
      </p:cxnSp>
      <p:sp>
        <p:nvSpPr>
          <p:cNvPr id="92" name="Elipse 91">
            <a:extLst>
              <a:ext uri="{FF2B5EF4-FFF2-40B4-BE49-F238E27FC236}">
                <a16:creationId xmlns:a16="http://schemas.microsoft.com/office/drawing/2014/main" id="{B31B7D74-9186-7AFF-86B0-0B5D206630C0}"/>
              </a:ext>
            </a:extLst>
          </p:cNvPr>
          <p:cNvSpPr/>
          <p:nvPr/>
        </p:nvSpPr>
        <p:spPr>
          <a:xfrm>
            <a:off x="7528241" y="5499992"/>
            <a:ext cx="1300335" cy="41467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solidFill>
              </a:rPr>
              <a:t>Valor_pago</a:t>
            </a:r>
            <a:endParaRPr lang="es-CO" sz="1200" dirty="0" err="1">
              <a:solidFill>
                <a:schemeClr val="tx1"/>
              </a:solidFill>
            </a:endParaRPr>
          </a:p>
        </p:txBody>
      </p:sp>
      <p:cxnSp>
        <p:nvCxnSpPr>
          <p:cNvPr id="94" name="Conector recto 93">
            <a:extLst>
              <a:ext uri="{FF2B5EF4-FFF2-40B4-BE49-F238E27FC236}">
                <a16:creationId xmlns:a16="http://schemas.microsoft.com/office/drawing/2014/main" id="{167214E1-5437-CDBC-6DFB-344C7E41540B}"/>
              </a:ext>
            </a:extLst>
          </p:cNvPr>
          <p:cNvCxnSpPr>
            <a:cxnSpLocks/>
            <a:stCxn id="92" idx="2"/>
            <a:endCxn id="63" idx="3"/>
          </p:cNvCxnSpPr>
          <p:nvPr/>
        </p:nvCxnSpPr>
        <p:spPr>
          <a:xfrm flipH="1">
            <a:off x="7117976" y="5707327"/>
            <a:ext cx="410265" cy="5087"/>
          </a:xfrm>
          <a:prstGeom prst="line">
            <a:avLst/>
          </a:prstGeom>
        </p:spPr>
        <p:style>
          <a:lnRef idx="1">
            <a:schemeClr val="accent1"/>
          </a:lnRef>
          <a:fillRef idx="0">
            <a:schemeClr val="accent1"/>
          </a:fillRef>
          <a:effectRef idx="0">
            <a:schemeClr val="accent1"/>
          </a:effectRef>
          <a:fontRef idx="minor">
            <a:schemeClr val="tx1"/>
          </a:fontRef>
        </p:style>
      </p:cxnSp>
      <p:sp>
        <p:nvSpPr>
          <p:cNvPr id="98" name="Diagrama de flujo: decisión 97">
            <a:extLst>
              <a:ext uri="{FF2B5EF4-FFF2-40B4-BE49-F238E27FC236}">
                <a16:creationId xmlns:a16="http://schemas.microsoft.com/office/drawing/2014/main" id="{B549B142-67F1-A2C5-052B-73BB2D04C19A}"/>
              </a:ext>
            </a:extLst>
          </p:cNvPr>
          <p:cNvSpPr/>
          <p:nvPr/>
        </p:nvSpPr>
        <p:spPr>
          <a:xfrm>
            <a:off x="4358087" y="5401003"/>
            <a:ext cx="1338773" cy="612648"/>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err="1"/>
          </a:p>
        </p:txBody>
      </p:sp>
      <p:cxnSp>
        <p:nvCxnSpPr>
          <p:cNvPr id="104" name="Conector recto 103">
            <a:extLst>
              <a:ext uri="{FF2B5EF4-FFF2-40B4-BE49-F238E27FC236}">
                <a16:creationId xmlns:a16="http://schemas.microsoft.com/office/drawing/2014/main" id="{80290C93-CE1E-1BDB-4398-3C20134CCE12}"/>
              </a:ext>
            </a:extLst>
          </p:cNvPr>
          <p:cNvCxnSpPr>
            <a:cxnSpLocks/>
          </p:cNvCxnSpPr>
          <p:nvPr/>
        </p:nvCxnSpPr>
        <p:spPr>
          <a:xfrm flipV="1">
            <a:off x="5677606" y="5762950"/>
            <a:ext cx="362604" cy="5915"/>
          </a:xfrm>
          <a:prstGeom prst="line">
            <a:avLst/>
          </a:prstGeom>
        </p:spPr>
        <p:style>
          <a:lnRef idx="1">
            <a:schemeClr val="dk1"/>
          </a:lnRef>
          <a:fillRef idx="0">
            <a:schemeClr val="dk1"/>
          </a:fillRef>
          <a:effectRef idx="0">
            <a:schemeClr val="dk1"/>
          </a:effectRef>
          <a:fontRef idx="minor">
            <a:schemeClr val="tx1"/>
          </a:fontRef>
        </p:style>
      </p:cxnSp>
      <p:sp>
        <p:nvSpPr>
          <p:cNvPr id="106" name="Rectángulo 105">
            <a:extLst>
              <a:ext uri="{FF2B5EF4-FFF2-40B4-BE49-F238E27FC236}">
                <a16:creationId xmlns:a16="http://schemas.microsoft.com/office/drawing/2014/main" id="{5B8BF88C-8C74-1AB7-B3BD-7ABE075AA724}"/>
              </a:ext>
            </a:extLst>
          </p:cNvPr>
          <p:cNvSpPr/>
          <p:nvPr/>
        </p:nvSpPr>
        <p:spPr>
          <a:xfrm>
            <a:off x="6100485" y="5503995"/>
            <a:ext cx="974003" cy="4550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solidFill>
                <a:schemeClr val="tx1"/>
              </a:solidFill>
            </a:endParaRPr>
          </a:p>
        </p:txBody>
      </p:sp>
      <p:cxnSp>
        <p:nvCxnSpPr>
          <p:cNvPr id="109" name="Conector recto 108">
            <a:extLst>
              <a:ext uri="{FF2B5EF4-FFF2-40B4-BE49-F238E27FC236}">
                <a16:creationId xmlns:a16="http://schemas.microsoft.com/office/drawing/2014/main" id="{EE91D20A-FC3D-2677-B49D-B1EEA8377813}"/>
              </a:ext>
            </a:extLst>
          </p:cNvPr>
          <p:cNvCxnSpPr/>
          <p:nvPr/>
        </p:nvCxnSpPr>
        <p:spPr>
          <a:xfrm>
            <a:off x="5902373" y="4896090"/>
            <a:ext cx="7445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0" name="CuadroTexto 109">
            <a:extLst>
              <a:ext uri="{FF2B5EF4-FFF2-40B4-BE49-F238E27FC236}">
                <a16:creationId xmlns:a16="http://schemas.microsoft.com/office/drawing/2014/main" id="{574EDAC1-0A42-48D2-E2CC-12419EC5F4DC}"/>
              </a:ext>
            </a:extLst>
          </p:cNvPr>
          <p:cNvSpPr txBox="1"/>
          <p:nvPr/>
        </p:nvSpPr>
        <p:spPr>
          <a:xfrm>
            <a:off x="272238" y="5418253"/>
            <a:ext cx="1733132" cy="369332"/>
          </a:xfrm>
          <a:prstGeom prst="rect">
            <a:avLst/>
          </a:prstGeom>
          <a:noFill/>
        </p:spPr>
        <p:txBody>
          <a:bodyPr wrap="square" rtlCol="0">
            <a:spAutoFit/>
          </a:bodyPr>
          <a:lstStyle/>
          <a:p>
            <a:r>
              <a:rPr lang="es-ES" dirty="0"/>
              <a:t>Discriminadores</a:t>
            </a:r>
          </a:p>
        </p:txBody>
      </p:sp>
      <p:sp>
        <p:nvSpPr>
          <p:cNvPr id="111" name="CuadroTexto 110">
            <a:extLst>
              <a:ext uri="{FF2B5EF4-FFF2-40B4-BE49-F238E27FC236}">
                <a16:creationId xmlns:a16="http://schemas.microsoft.com/office/drawing/2014/main" id="{E673CEE1-A9A6-130D-A9C0-CCA466268C0E}"/>
              </a:ext>
            </a:extLst>
          </p:cNvPr>
          <p:cNvSpPr txBox="1"/>
          <p:nvPr/>
        </p:nvSpPr>
        <p:spPr>
          <a:xfrm>
            <a:off x="8828404" y="1481557"/>
            <a:ext cx="3560372" cy="4524315"/>
          </a:xfrm>
          <a:prstGeom prst="rect">
            <a:avLst/>
          </a:prstGeom>
          <a:noFill/>
        </p:spPr>
        <p:txBody>
          <a:bodyPr wrap="square" rtlCol="0">
            <a:spAutoFit/>
          </a:bodyPr>
          <a:lstStyle/>
          <a:p>
            <a:r>
              <a:rPr lang="es-ES" b="1" dirty="0"/>
              <a:t>Restricciones al modelado</a:t>
            </a:r>
          </a:p>
          <a:p>
            <a:endParaRPr lang="es-ES" b="1" dirty="0"/>
          </a:p>
          <a:p>
            <a:pPr marL="285750" indent="-285750">
              <a:buFont typeface="Arial" panose="020B0604020202020204" pitchFamily="34" charset="0"/>
              <a:buChar char="•"/>
            </a:pPr>
            <a:r>
              <a:rPr lang="es-CO" dirty="0"/>
              <a:t>Atributos pertenecen a entidades o relaciones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Nombres únicos para las entidades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Nombres únicos para los atributos en la entidad</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Relaciones entre las entidades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Sentido de las relaciones bidireccionales</a:t>
            </a:r>
          </a:p>
          <a:p>
            <a:pPr marL="285750" indent="-285750">
              <a:buFont typeface="Arial" panose="020B0604020202020204" pitchFamily="34" charset="0"/>
              <a:buChar char="•"/>
            </a:pPr>
            <a:endParaRPr lang="es-CO" dirty="0"/>
          </a:p>
        </p:txBody>
      </p:sp>
      <p:sp>
        <p:nvSpPr>
          <p:cNvPr id="4" name="Elipse 3">
            <a:extLst>
              <a:ext uri="{FF2B5EF4-FFF2-40B4-BE49-F238E27FC236}">
                <a16:creationId xmlns:a16="http://schemas.microsoft.com/office/drawing/2014/main" id="{4A9BCD6F-69E8-7160-D151-D36239DE791C}"/>
              </a:ext>
            </a:extLst>
          </p:cNvPr>
          <p:cNvSpPr/>
          <p:nvPr/>
        </p:nvSpPr>
        <p:spPr>
          <a:xfrm>
            <a:off x="7432697" y="6179430"/>
            <a:ext cx="1491421" cy="3322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solidFill>
              </a:rPr>
              <a:t>Id_</a:t>
            </a:r>
            <a:r>
              <a:rPr lang="es-ES" sz="1200" u="sng" dirty="0" err="1">
                <a:solidFill>
                  <a:schemeClr val="tx1"/>
                </a:solidFill>
              </a:rPr>
              <a:t>prestamo</a:t>
            </a:r>
            <a:endParaRPr lang="es-CO" sz="1200" u="sng" dirty="0" err="1">
              <a:solidFill>
                <a:schemeClr val="tx1"/>
              </a:solidFill>
            </a:endParaRPr>
          </a:p>
        </p:txBody>
      </p:sp>
      <p:cxnSp>
        <p:nvCxnSpPr>
          <p:cNvPr id="7" name="Conector recto 6">
            <a:extLst>
              <a:ext uri="{FF2B5EF4-FFF2-40B4-BE49-F238E27FC236}">
                <a16:creationId xmlns:a16="http://schemas.microsoft.com/office/drawing/2014/main" id="{C2452D76-DE12-B7E6-693B-554A1A8F33E1}"/>
              </a:ext>
            </a:extLst>
          </p:cNvPr>
          <p:cNvCxnSpPr>
            <a:cxnSpLocks/>
            <a:stCxn id="4" idx="1"/>
            <a:endCxn id="106" idx="2"/>
          </p:cNvCxnSpPr>
          <p:nvPr/>
        </p:nvCxnSpPr>
        <p:spPr>
          <a:xfrm flipH="1" flipV="1">
            <a:off x="6587487" y="5959032"/>
            <a:ext cx="1063624" cy="2690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01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90B5D8-BBCD-BF5A-1F14-CFAFC4C7A569}"/>
              </a:ext>
            </a:extLst>
          </p:cNvPr>
          <p:cNvSpPr txBox="1"/>
          <p:nvPr/>
        </p:nvSpPr>
        <p:spPr>
          <a:xfrm>
            <a:off x="339250" y="257184"/>
            <a:ext cx="6778726" cy="830997"/>
          </a:xfrm>
          <a:prstGeom prst="rect">
            <a:avLst/>
          </a:prstGeom>
          <a:noFill/>
        </p:spPr>
        <p:txBody>
          <a:bodyPr wrap="square" rtlCol="0">
            <a:spAutoFit/>
          </a:bodyPr>
          <a:lstStyle/>
          <a:p>
            <a:r>
              <a:rPr lang="es-ES" sz="3200" b="1" dirty="0"/>
              <a:t>Bases de datos</a:t>
            </a:r>
          </a:p>
          <a:p>
            <a:r>
              <a:rPr lang="es-ES" sz="1600" dirty="0"/>
              <a:t>Modelo entidad relación </a:t>
            </a:r>
          </a:p>
        </p:txBody>
      </p:sp>
      <p:sp>
        <p:nvSpPr>
          <p:cNvPr id="3" name="Diagrama de flujo: decisión 2">
            <a:extLst>
              <a:ext uri="{FF2B5EF4-FFF2-40B4-BE49-F238E27FC236}">
                <a16:creationId xmlns:a16="http://schemas.microsoft.com/office/drawing/2014/main" id="{E97007FF-F219-8F2C-2863-73CDF885ED22}"/>
              </a:ext>
            </a:extLst>
          </p:cNvPr>
          <p:cNvSpPr/>
          <p:nvPr/>
        </p:nvSpPr>
        <p:spPr>
          <a:xfrm>
            <a:off x="2263987" y="2999365"/>
            <a:ext cx="1491421" cy="68123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Comprar</a:t>
            </a:r>
            <a:endParaRPr lang="es-CO" sz="1200" dirty="0" err="1">
              <a:solidFill>
                <a:schemeClr val="tx1"/>
              </a:solidFill>
            </a:endParaRPr>
          </a:p>
        </p:txBody>
      </p:sp>
      <p:cxnSp>
        <p:nvCxnSpPr>
          <p:cNvPr id="5" name="Conector recto 4">
            <a:extLst>
              <a:ext uri="{FF2B5EF4-FFF2-40B4-BE49-F238E27FC236}">
                <a16:creationId xmlns:a16="http://schemas.microsoft.com/office/drawing/2014/main" id="{D188BEA2-21E9-623D-47F4-C062D5383833}"/>
              </a:ext>
            </a:extLst>
          </p:cNvPr>
          <p:cNvCxnSpPr>
            <a:cxnSpLocks/>
            <a:stCxn id="18" idx="3"/>
            <a:endCxn id="3" idx="1"/>
          </p:cNvCxnSpPr>
          <p:nvPr/>
        </p:nvCxnSpPr>
        <p:spPr>
          <a:xfrm flipV="1">
            <a:off x="1992004" y="3339982"/>
            <a:ext cx="271983" cy="5915"/>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3975B34C-19FF-218D-C2CF-B61F8E46D428}"/>
              </a:ext>
            </a:extLst>
          </p:cNvPr>
          <p:cNvCxnSpPr>
            <a:cxnSpLocks/>
            <a:stCxn id="3" idx="3"/>
            <a:endCxn id="19" idx="1"/>
          </p:cNvCxnSpPr>
          <p:nvPr/>
        </p:nvCxnSpPr>
        <p:spPr>
          <a:xfrm>
            <a:off x="3755408" y="3339982"/>
            <a:ext cx="341847" cy="1896"/>
          </a:xfrm>
          <a:prstGeom prst="line">
            <a:avLst/>
          </a:prstGeom>
        </p:spPr>
        <p:style>
          <a:lnRef idx="1">
            <a:schemeClr val="dk1"/>
          </a:lnRef>
          <a:fillRef idx="0">
            <a:schemeClr val="dk1"/>
          </a:fillRef>
          <a:effectRef idx="0">
            <a:schemeClr val="dk1"/>
          </a:effectRef>
          <a:fontRef idx="minor">
            <a:schemeClr val="tx1"/>
          </a:fontRef>
        </p:style>
      </p:cxnSp>
      <p:sp>
        <p:nvSpPr>
          <p:cNvPr id="18" name="Rectángulo 17">
            <a:extLst>
              <a:ext uri="{FF2B5EF4-FFF2-40B4-BE49-F238E27FC236}">
                <a16:creationId xmlns:a16="http://schemas.microsoft.com/office/drawing/2014/main" id="{DD17BEB1-2F8C-002E-D985-D90D4D6DABD0}"/>
              </a:ext>
            </a:extLst>
          </p:cNvPr>
          <p:cNvSpPr/>
          <p:nvPr/>
        </p:nvSpPr>
        <p:spPr>
          <a:xfrm>
            <a:off x="920601" y="3099277"/>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a:t>
            </a:r>
            <a:r>
              <a:rPr lang="es-CO" sz="1400" dirty="0" err="1">
                <a:solidFill>
                  <a:schemeClr val="tx1"/>
                </a:solidFill>
              </a:rPr>
              <a:t>ersona</a:t>
            </a:r>
            <a:endParaRPr lang="es-CO" sz="1400" dirty="0">
              <a:solidFill>
                <a:schemeClr val="tx1"/>
              </a:solidFill>
            </a:endParaRPr>
          </a:p>
        </p:txBody>
      </p:sp>
      <p:sp>
        <p:nvSpPr>
          <p:cNvPr id="19" name="Rectángulo 18">
            <a:extLst>
              <a:ext uri="{FF2B5EF4-FFF2-40B4-BE49-F238E27FC236}">
                <a16:creationId xmlns:a16="http://schemas.microsoft.com/office/drawing/2014/main" id="{318DE198-F418-EF67-E4D6-1A619D4D867E}"/>
              </a:ext>
            </a:extLst>
          </p:cNvPr>
          <p:cNvSpPr/>
          <p:nvPr/>
        </p:nvSpPr>
        <p:spPr>
          <a:xfrm>
            <a:off x="4097255" y="3095258"/>
            <a:ext cx="1296397"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Productos</a:t>
            </a:r>
            <a:endParaRPr lang="es-CO" sz="1400" dirty="0">
              <a:solidFill>
                <a:schemeClr val="tx1"/>
              </a:solidFill>
            </a:endParaRPr>
          </a:p>
        </p:txBody>
      </p:sp>
      <p:sp>
        <p:nvSpPr>
          <p:cNvPr id="21" name="CuadroTexto 20">
            <a:extLst>
              <a:ext uri="{FF2B5EF4-FFF2-40B4-BE49-F238E27FC236}">
                <a16:creationId xmlns:a16="http://schemas.microsoft.com/office/drawing/2014/main" id="{21ACAB4C-0556-8442-AD13-858FE2F172D7}"/>
              </a:ext>
            </a:extLst>
          </p:cNvPr>
          <p:cNvSpPr txBox="1"/>
          <p:nvPr/>
        </p:nvSpPr>
        <p:spPr>
          <a:xfrm>
            <a:off x="1957279" y="3153133"/>
            <a:ext cx="269149" cy="230832"/>
          </a:xfrm>
          <a:prstGeom prst="rect">
            <a:avLst/>
          </a:prstGeom>
          <a:noFill/>
        </p:spPr>
        <p:txBody>
          <a:bodyPr wrap="square" rtlCol="0">
            <a:spAutoFit/>
          </a:bodyPr>
          <a:lstStyle/>
          <a:p>
            <a:r>
              <a:rPr lang="es-ES" sz="900" dirty="0"/>
              <a:t>1</a:t>
            </a:r>
            <a:endParaRPr lang="es-CO" sz="900" dirty="0"/>
          </a:p>
        </p:txBody>
      </p:sp>
      <p:sp>
        <p:nvSpPr>
          <p:cNvPr id="31" name="CuadroTexto 30">
            <a:extLst>
              <a:ext uri="{FF2B5EF4-FFF2-40B4-BE49-F238E27FC236}">
                <a16:creationId xmlns:a16="http://schemas.microsoft.com/office/drawing/2014/main" id="{0F31D5F9-C5D8-ADFA-7938-4BAECDE3125D}"/>
              </a:ext>
            </a:extLst>
          </p:cNvPr>
          <p:cNvSpPr txBox="1"/>
          <p:nvPr/>
        </p:nvSpPr>
        <p:spPr>
          <a:xfrm>
            <a:off x="3822724" y="3143485"/>
            <a:ext cx="269149" cy="230832"/>
          </a:xfrm>
          <a:prstGeom prst="rect">
            <a:avLst/>
          </a:prstGeom>
          <a:noFill/>
        </p:spPr>
        <p:txBody>
          <a:bodyPr wrap="square" rtlCol="0">
            <a:spAutoFit/>
          </a:bodyPr>
          <a:lstStyle/>
          <a:p>
            <a:r>
              <a:rPr lang="es-ES" sz="900" dirty="0"/>
              <a:t>N</a:t>
            </a:r>
            <a:endParaRPr lang="es-CO" sz="900" dirty="0"/>
          </a:p>
        </p:txBody>
      </p:sp>
      <p:sp>
        <p:nvSpPr>
          <p:cNvPr id="57" name="Diagrama de flujo: decisión 56">
            <a:extLst>
              <a:ext uri="{FF2B5EF4-FFF2-40B4-BE49-F238E27FC236}">
                <a16:creationId xmlns:a16="http://schemas.microsoft.com/office/drawing/2014/main" id="{73FBFF54-DA60-7ADC-59B3-00E1BDD820E0}"/>
              </a:ext>
            </a:extLst>
          </p:cNvPr>
          <p:cNvSpPr/>
          <p:nvPr/>
        </p:nvSpPr>
        <p:spPr>
          <a:xfrm>
            <a:off x="2179409" y="5257258"/>
            <a:ext cx="1491421" cy="68123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Comprar</a:t>
            </a:r>
            <a:endParaRPr lang="es-CO" sz="1200" dirty="0" err="1">
              <a:solidFill>
                <a:schemeClr val="tx1"/>
              </a:solidFill>
            </a:endParaRPr>
          </a:p>
        </p:txBody>
      </p:sp>
      <p:cxnSp>
        <p:nvCxnSpPr>
          <p:cNvPr id="59" name="Conector recto 58">
            <a:extLst>
              <a:ext uri="{FF2B5EF4-FFF2-40B4-BE49-F238E27FC236}">
                <a16:creationId xmlns:a16="http://schemas.microsoft.com/office/drawing/2014/main" id="{67A7E2A3-B91C-8D95-94D7-AB796764724B}"/>
              </a:ext>
            </a:extLst>
          </p:cNvPr>
          <p:cNvCxnSpPr>
            <a:cxnSpLocks/>
            <a:stCxn id="62" idx="3"/>
            <a:endCxn id="57" idx="1"/>
          </p:cNvCxnSpPr>
          <p:nvPr/>
        </p:nvCxnSpPr>
        <p:spPr>
          <a:xfrm flipV="1">
            <a:off x="1907426" y="5597875"/>
            <a:ext cx="271983" cy="5915"/>
          </a:xfrm>
          <a:prstGeom prst="line">
            <a:avLst/>
          </a:prstGeom>
        </p:spPr>
        <p:style>
          <a:lnRef idx="1">
            <a:schemeClr val="dk1"/>
          </a:lnRef>
          <a:fillRef idx="0">
            <a:schemeClr val="dk1"/>
          </a:fillRef>
          <a:effectRef idx="0">
            <a:schemeClr val="dk1"/>
          </a:effectRef>
          <a:fontRef idx="minor">
            <a:schemeClr val="tx1"/>
          </a:fontRef>
        </p:style>
      </p:cxnSp>
      <p:cxnSp>
        <p:nvCxnSpPr>
          <p:cNvPr id="60" name="Conector recto 59">
            <a:extLst>
              <a:ext uri="{FF2B5EF4-FFF2-40B4-BE49-F238E27FC236}">
                <a16:creationId xmlns:a16="http://schemas.microsoft.com/office/drawing/2014/main" id="{4D3A3FD3-122A-5E3F-0729-2364D34FA605}"/>
              </a:ext>
            </a:extLst>
          </p:cNvPr>
          <p:cNvCxnSpPr>
            <a:cxnSpLocks/>
            <a:stCxn id="57" idx="3"/>
            <a:endCxn id="63" idx="1"/>
          </p:cNvCxnSpPr>
          <p:nvPr/>
        </p:nvCxnSpPr>
        <p:spPr>
          <a:xfrm>
            <a:off x="3670830" y="5597875"/>
            <a:ext cx="269149" cy="1896"/>
          </a:xfrm>
          <a:prstGeom prst="line">
            <a:avLst/>
          </a:prstGeom>
        </p:spPr>
        <p:style>
          <a:lnRef idx="1">
            <a:schemeClr val="dk1"/>
          </a:lnRef>
          <a:fillRef idx="0">
            <a:schemeClr val="dk1"/>
          </a:fillRef>
          <a:effectRef idx="0">
            <a:schemeClr val="dk1"/>
          </a:effectRef>
          <a:fontRef idx="minor">
            <a:schemeClr val="tx1"/>
          </a:fontRef>
        </p:style>
      </p:cxnSp>
      <p:sp>
        <p:nvSpPr>
          <p:cNvPr id="62" name="Rectángulo 61">
            <a:extLst>
              <a:ext uri="{FF2B5EF4-FFF2-40B4-BE49-F238E27FC236}">
                <a16:creationId xmlns:a16="http://schemas.microsoft.com/office/drawing/2014/main" id="{78D7B47C-897B-BB6C-D59D-14D89D63A03A}"/>
              </a:ext>
            </a:extLst>
          </p:cNvPr>
          <p:cNvSpPr/>
          <p:nvPr/>
        </p:nvSpPr>
        <p:spPr>
          <a:xfrm>
            <a:off x="836023" y="5357170"/>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a:t>
            </a:r>
            <a:r>
              <a:rPr lang="es-CO" sz="1400" dirty="0" err="1">
                <a:solidFill>
                  <a:schemeClr val="tx1"/>
                </a:solidFill>
              </a:rPr>
              <a:t>roducto</a:t>
            </a:r>
            <a:endParaRPr lang="es-CO" sz="1400" dirty="0">
              <a:solidFill>
                <a:schemeClr val="tx1"/>
              </a:solidFill>
            </a:endParaRPr>
          </a:p>
        </p:txBody>
      </p:sp>
      <p:sp>
        <p:nvSpPr>
          <p:cNvPr id="63" name="Rectángulo 62">
            <a:extLst>
              <a:ext uri="{FF2B5EF4-FFF2-40B4-BE49-F238E27FC236}">
                <a16:creationId xmlns:a16="http://schemas.microsoft.com/office/drawing/2014/main" id="{461DE228-AA08-5151-559C-34CF406AD132}"/>
              </a:ext>
            </a:extLst>
          </p:cNvPr>
          <p:cNvSpPr/>
          <p:nvPr/>
        </p:nvSpPr>
        <p:spPr>
          <a:xfrm>
            <a:off x="3939979" y="5353151"/>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tx1"/>
                </a:solidFill>
              </a:rPr>
              <a:t>Almacén</a:t>
            </a:r>
          </a:p>
        </p:txBody>
      </p:sp>
      <p:sp>
        <p:nvSpPr>
          <p:cNvPr id="92" name="Elipse 91">
            <a:extLst>
              <a:ext uri="{FF2B5EF4-FFF2-40B4-BE49-F238E27FC236}">
                <a16:creationId xmlns:a16="http://schemas.microsoft.com/office/drawing/2014/main" id="{B31B7D74-9186-7AFF-86B0-0B5D206630C0}"/>
              </a:ext>
            </a:extLst>
          </p:cNvPr>
          <p:cNvSpPr/>
          <p:nvPr/>
        </p:nvSpPr>
        <p:spPr>
          <a:xfrm>
            <a:off x="3854219" y="4391062"/>
            <a:ext cx="888146" cy="3427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Fecha</a:t>
            </a:r>
            <a:endParaRPr lang="es-CO" sz="1200" dirty="0" err="1">
              <a:solidFill>
                <a:schemeClr val="tx1"/>
              </a:solidFill>
            </a:endParaRPr>
          </a:p>
        </p:txBody>
      </p:sp>
      <p:sp>
        <p:nvSpPr>
          <p:cNvPr id="111" name="CuadroTexto 110">
            <a:extLst>
              <a:ext uri="{FF2B5EF4-FFF2-40B4-BE49-F238E27FC236}">
                <a16:creationId xmlns:a16="http://schemas.microsoft.com/office/drawing/2014/main" id="{E673CEE1-A9A6-130D-A9C0-CCA466268C0E}"/>
              </a:ext>
            </a:extLst>
          </p:cNvPr>
          <p:cNvSpPr txBox="1"/>
          <p:nvPr/>
        </p:nvSpPr>
        <p:spPr>
          <a:xfrm>
            <a:off x="7391762" y="1186925"/>
            <a:ext cx="3560372" cy="4524315"/>
          </a:xfrm>
          <a:prstGeom prst="rect">
            <a:avLst/>
          </a:prstGeom>
          <a:noFill/>
        </p:spPr>
        <p:txBody>
          <a:bodyPr wrap="square" rtlCol="0">
            <a:spAutoFit/>
          </a:bodyPr>
          <a:lstStyle/>
          <a:p>
            <a:r>
              <a:rPr lang="es-ES" b="1" dirty="0"/>
              <a:t>Principios de diseño</a:t>
            </a:r>
          </a:p>
          <a:p>
            <a:endParaRPr lang="es-ES" b="1" dirty="0"/>
          </a:p>
          <a:p>
            <a:pPr marL="285750" indent="-285750">
              <a:buFont typeface="Arial" panose="020B0604020202020204" pitchFamily="34" charset="0"/>
              <a:buChar char="•"/>
            </a:pPr>
            <a:r>
              <a:rPr lang="es-CO" dirty="0"/>
              <a:t>Ser fiel a las necesidades del requerimiento</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Evitar redundancia</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Elección del tipo correcto de elementos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Uso de atributos o entidades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Relaciones binarias n-arias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Identificación de los atributos de una relación</a:t>
            </a:r>
          </a:p>
        </p:txBody>
      </p:sp>
      <p:sp>
        <p:nvSpPr>
          <p:cNvPr id="8" name="Rectángulo 7">
            <a:extLst>
              <a:ext uri="{FF2B5EF4-FFF2-40B4-BE49-F238E27FC236}">
                <a16:creationId xmlns:a16="http://schemas.microsoft.com/office/drawing/2014/main" id="{22376681-03C8-DEC5-6A3C-04F9FDE881F9}"/>
              </a:ext>
            </a:extLst>
          </p:cNvPr>
          <p:cNvSpPr/>
          <p:nvPr/>
        </p:nvSpPr>
        <p:spPr>
          <a:xfrm>
            <a:off x="2389417" y="6300405"/>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a:t>
            </a:r>
            <a:r>
              <a:rPr lang="es-CO" sz="1400" dirty="0" err="1">
                <a:solidFill>
                  <a:schemeClr val="tx1"/>
                </a:solidFill>
              </a:rPr>
              <a:t>ersona</a:t>
            </a:r>
            <a:endParaRPr lang="es-CO" sz="1400" dirty="0">
              <a:solidFill>
                <a:schemeClr val="tx1"/>
              </a:solidFill>
            </a:endParaRPr>
          </a:p>
        </p:txBody>
      </p:sp>
      <p:cxnSp>
        <p:nvCxnSpPr>
          <p:cNvPr id="10" name="Conector recto 9">
            <a:extLst>
              <a:ext uri="{FF2B5EF4-FFF2-40B4-BE49-F238E27FC236}">
                <a16:creationId xmlns:a16="http://schemas.microsoft.com/office/drawing/2014/main" id="{4D85E6DA-C4CC-225B-9708-52288577A4E5}"/>
              </a:ext>
            </a:extLst>
          </p:cNvPr>
          <p:cNvCxnSpPr>
            <a:stCxn id="57" idx="2"/>
            <a:endCxn id="8" idx="0"/>
          </p:cNvCxnSpPr>
          <p:nvPr/>
        </p:nvCxnSpPr>
        <p:spPr>
          <a:xfrm flipH="1">
            <a:off x="2925119" y="5938491"/>
            <a:ext cx="1" cy="361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D9F21AF7-7405-DAF0-D6AD-E719FD502833}"/>
              </a:ext>
            </a:extLst>
          </p:cNvPr>
          <p:cNvSpPr/>
          <p:nvPr/>
        </p:nvSpPr>
        <p:spPr>
          <a:xfrm>
            <a:off x="2395413" y="4318538"/>
            <a:ext cx="1071403"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Fecha</a:t>
            </a:r>
            <a:endParaRPr lang="es-CO" sz="1400" dirty="0">
              <a:solidFill>
                <a:schemeClr val="tx1"/>
              </a:solidFill>
            </a:endParaRPr>
          </a:p>
        </p:txBody>
      </p:sp>
      <p:cxnSp>
        <p:nvCxnSpPr>
          <p:cNvPr id="15" name="Conector recto 14">
            <a:extLst>
              <a:ext uri="{FF2B5EF4-FFF2-40B4-BE49-F238E27FC236}">
                <a16:creationId xmlns:a16="http://schemas.microsoft.com/office/drawing/2014/main" id="{CE710FB2-3F44-D310-6BD9-BB7C603BA6BB}"/>
              </a:ext>
            </a:extLst>
          </p:cNvPr>
          <p:cNvCxnSpPr>
            <a:stCxn id="11" idx="3"/>
            <a:endCxn id="92" idx="2"/>
          </p:cNvCxnSpPr>
          <p:nvPr/>
        </p:nvCxnSpPr>
        <p:spPr>
          <a:xfrm flipV="1">
            <a:off x="3466816" y="4562414"/>
            <a:ext cx="387403" cy="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D666752F-7B9C-06A2-9A27-1BE0BF86C1B0}"/>
              </a:ext>
            </a:extLst>
          </p:cNvPr>
          <p:cNvCxnSpPr>
            <a:stCxn id="11" idx="2"/>
            <a:endCxn id="57" idx="0"/>
          </p:cNvCxnSpPr>
          <p:nvPr/>
        </p:nvCxnSpPr>
        <p:spPr>
          <a:xfrm flipH="1">
            <a:off x="2925120" y="4811777"/>
            <a:ext cx="5995" cy="445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383AA2BF-3E10-7905-2847-77A10D4733C4}"/>
              </a:ext>
            </a:extLst>
          </p:cNvPr>
          <p:cNvSpPr txBox="1"/>
          <p:nvPr/>
        </p:nvSpPr>
        <p:spPr>
          <a:xfrm>
            <a:off x="161086" y="1328886"/>
            <a:ext cx="2102901" cy="646331"/>
          </a:xfrm>
          <a:prstGeom prst="rect">
            <a:avLst/>
          </a:prstGeom>
          <a:noFill/>
        </p:spPr>
        <p:txBody>
          <a:bodyPr wrap="square" rtlCol="0">
            <a:spAutoFit/>
          </a:bodyPr>
          <a:lstStyle/>
          <a:p>
            <a:pPr algn="ctr"/>
            <a:r>
              <a:rPr lang="es-ES" b="1" dirty="0"/>
              <a:t>Relaciones recursivas</a:t>
            </a:r>
            <a:endParaRPr lang="es-CO" b="1" dirty="0"/>
          </a:p>
        </p:txBody>
      </p:sp>
      <p:sp>
        <p:nvSpPr>
          <p:cNvPr id="24" name="Diagrama de flujo: decisión 23">
            <a:extLst>
              <a:ext uri="{FF2B5EF4-FFF2-40B4-BE49-F238E27FC236}">
                <a16:creationId xmlns:a16="http://schemas.microsoft.com/office/drawing/2014/main" id="{28F8E464-93F3-E996-3584-FD53726FE2F6}"/>
              </a:ext>
            </a:extLst>
          </p:cNvPr>
          <p:cNvSpPr/>
          <p:nvPr/>
        </p:nvSpPr>
        <p:spPr>
          <a:xfrm>
            <a:off x="2806871" y="1831533"/>
            <a:ext cx="1491421" cy="68123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Dirigir</a:t>
            </a:r>
            <a:endParaRPr lang="es-CO" sz="1200" dirty="0" err="1">
              <a:solidFill>
                <a:schemeClr val="tx1"/>
              </a:solidFill>
            </a:endParaRPr>
          </a:p>
        </p:txBody>
      </p:sp>
      <p:sp>
        <p:nvSpPr>
          <p:cNvPr id="25" name="Rectángulo 24">
            <a:extLst>
              <a:ext uri="{FF2B5EF4-FFF2-40B4-BE49-F238E27FC236}">
                <a16:creationId xmlns:a16="http://schemas.microsoft.com/office/drawing/2014/main" id="{B7E0F30F-BC9B-6365-8068-989F4CF00895}"/>
              </a:ext>
            </a:extLst>
          </p:cNvPr>
          <p:cNvSpPr/>
          <p:nvPr/>
        </p:nvSpPr>
        <p:spPr>
          <a:xfrm>
            <a:off x="2883279" y="968855"/>
            <a:ext cx="1296397" cy="493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Empleado</a:t>
            </a:r>
            <a:endParaRPr lang="es-CO" sz="1400" dirty="0">
              <a:solidFill>
                <a:schemeClr val="tx1"/>
              </a:solidFill>
            </a:endParaRPr>
          </a:p>
        </p:txBody>
      </p:sp>
      <p:cxnSp>
        <p:nvCxnSpPr>
          <p:cNvPr id="27" name="Conector: angular 26">
            <a:extLst>
              <a:ext uri="{FF2B5EF4-FFF2-40B4-BE49-F238E27FC236}">
                <a16:creationId xmlns:a16="http://schemas.microsoft.com/office/drawing/2014/main" id="{27953E4F-AB75-3718-1C74-02AC049CC905}"/>
              </a:ext>
            </a:extLst>
          </p:cNvPr>
          <p:cNvCxnSpPr>
            <a:stCxn id="24" idx="3"/>
            <a:endCxn id="25" idx="3"/>
          </p:cNvCxnSpPr>
          <p:nvPr/>
        </p:nvCxnSpPr>
        <p:spPr>
          <a:xfrm flipH="1" flipV="1">
            <a:off x="4179676" y="1215475"/>
            <a:ext cx="118616" cy="956675"/>
          </a:xfrm>
          <a:prstGeom prst="bentConnector3">
            <a:avLst>
              <a:gd name="adj1" fmla="val -192723"/>
            </a:avLst>
          </a:prstGeom>
        </p:spPr>
        <p:style>
          <a:lnRef idx="1">
            <a:schemeClr val="dk1"/>
          </a:lnRef>
          <a:fillRef idx="0">
            <a:schemeClr val="dk1"/>
          </a:fillRef>
          <a:effectRef idx="0">
            <a:schemeClr val="dk1"/>
          </a:effectRef>
          <a:fontRef idx="minor">
            <a:schemeClr val="tx1"/>
          </a:fontRef>
        </p:style>
      </p:cxnSp>
      <p:cxnSp>
        <p:nvCxnSpPr>
          <p:cNvPr id="29" name="Conector: angular 28">
            <a:extLst>
              <a:ext uri="{FF2B5EF4-FFF2-40B4-BE49-F238E27FC236}">
                <a16:creationId xmlns:a16="http://schemas.microsoft.com/office/drawing/2014/main" id="{03C88D0A-B879-5974-54F5-16E2B962FD7F}"/>
              </a:ext>
            </a:extLst>
          </p:cNvPr>
          <p:cNvCxnSpPr>
            <a:stCxn id="24" idx="1"/>
            <a:endCxn id="25" idx="1"/>
          </p:cNvCxnSpPr>
          <p:nvPr/>
        </p:nvCxnSpPr>
        <p:spPr>
          <a:xfrm rot="10800000" flipH="1">
            <a:off x="2806871" y="1215476"/>
            <a:ext cx="76408" cy="956675"/>
          </a:xfrm>
          <a:prstGeom prst="bentConnector3">
            <a:avLst>
              <a:gd name="adj1" fmla="val -299183"/>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C905B84E-BC3F-2EF1-1884-B648B4AA7A0F}"/>
              </a:ext>
            </a:extLst>
          </p:cNvPr>
          <p:cNvSpPr txBox="1"/>
          <p:nvPr/>
        </p:nvSpPr>
        <p:spPr>
          <a:xfrm>
            <a:off x="2584239" y="1233669"/>
            <a:ext cx="269149" cy="230832"/>
          </a:xfrm>
          <a:prstGeom prst="rect">
            <a:avLst/>
          </a:prstGeom>
          <a:noFill/>
        </p:spPr>
        <p:txBody>
          <a:bodyPr wrap="square" rtlCol="0">
            <a:spAutoFit/>
          </a:bodyPr>
          <a:lstStyle/>
          <a:p>
            <a:r>
              <a:rPr lang="es-ES" sz="900" dirty="0"/>
              <a:t>1</a:t>
            </a:r>
            <a:endParaRPr lang="es-CO" sz="900" dirty="0"/>
          </a:p>
        </p:txBody>
      </p:sp>
      <p:sp>
        <p:nvSpPr>
          <p:cNvPr id="35" name="CuadroTexto 34">
            <a:extLst>
              <a:ext uri="{FF2B5EF4-FFF2-40B4-BE49-F238E27FC236}">
                <a16:creationId xmlns:a16="http://schemas.microsoft.com/office/drawing/2014/main" id="{BFD6487C-AAA6-FB98-D807-CC9CF5C0D7A6}"/>
              </a:ext>
            </a:extLst>
          </p:cNvPr>
          <p:cNvSpPr txBox="1"/>
          <p:nvPr/>
        </p:nvSpPr>
        <p:spPr>
          <a:xfrm>
            <a:off x="4264496" y="1224024"/>
            <a:ext cx="269149" cy="230832"/>
          </a:xfrm>
          <a:prstGeom prst="rect">
            <a:avLst/>
          </a:prstGeom>
          <a:noFill/>
        </p:spPr>
        <p:txBody>
          <a:bodyPr wrap="square" rtlCol="0">
            <a:spAutoFit/>
          </a:bodyPr>
          <a:lstStyle/>
          <a:p>
            <a:r>
              <a:rPr lang="es-ES" sz="900" dirty="0"/>
              <a:t>N</a:t>
            </a:r>
            <a:endParaRPr lang="es-CO" sz="900" dirty="0"/>
          </a:p>
        </p:txBody>
      </p:sp>
    </p:spTree>
    <p:extLst>
      <p:ext uri="{BB962C8B-B14F-4D97-AF65-F5344CB8AC3E}">
        <p14:creationId xmlns:p14="http://schemas.microsoft.com/office/powerpoint/2010/main" val="42471917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5594</Words>
  <Application>Microsoft Office PowerPoint</Application>
  <PresentationFormat>Panorámica</PresentationFormat>
  <Paragraphs>442</Paragraphs>
  <Slides>21</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72 Light</vt:lpstr>
      <vt:lpstr>Arial</vt:lpstr>
      <vt:lpstr>Calibri</vt:lpstr>
      <vt:lpstr>Calibri Light</vt:lpstr>
      <vt:lpstr>Consolas</vt:lpstr>
      <vt:lpstr>Roboto</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 JAIRO PORRAS</dc:creator>
  <cp:lastModifiedBy>JOHN JAIRO PORRAS</cp:lastModifiedBy>
  <cp:revision>1</cp:revision>
  <dcterms:created xsi:type="dcterms:W3CDTF">2023-09-22T19:39:09Z</dcterms:created>
  <dcterms:modified xsi:type="dcterms:W3CDTF">2023-09-22T19:40:48Z</dcterms:modified>
</cp:coreProperties>
</file>