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286" autoAdjust="0"/>
  </p:normalViewPr>
  <p:slideViewPr>
    <p:cSldViewPr snapToGrid="0" snapToObjects="1">
      <p:cViewPr>
        <p:scale>
          <a:sx n="50" d="100"/>
          <a:sy n="50" d="100"/>
        </p:scale>
        <p:origin x="-144" y="-9400"/>
      </p:cViewPr>
      <p:guideLst>
        <p:guide orient="horz" pos="13484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2" y="13299388"/>
            <a:ext cx="25733931" cy="917676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3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6462145" y="2289241"/>
            <a:ext cx="5108944" cy="4869830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135323" y="2289241"/>
            <a:ext cx="14822242" cy="4869830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5" y="27510483"/>
            <a:ext cx="25733931" cy="850287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5" y="18145435"/>
            <a:ext cx="25733931" cy="93650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135324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605501" y="13319202"/>
            <a:ext cx="9965591" cy="37668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3" y="9583083"/>
            <a:ext cx="13376810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3" y="13576857"/>
            <a:ext cx="13376810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91" y="9583083"/>
            <a:ext cx="13382064" cy="3993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91" y="13576857"/>
            <a:ext cx="13382064" cy="2466628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1"/>
            <a:ext cx="9960338" cy="72542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8" y="1704549"/>
            <a:ext cx="16924687" cy="365386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53"/>
            <a:ext cx="9960338" cy="292843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7"/>
            <a:ext cx="18165128" cy="35379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3"/>
            <a:ext cx="18165128" cy="256870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13"/>
            <a:ext cx="18165128" cy="5024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8"/>
            <a:ext cx="27247692" cy="28253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15.01.17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2" y="39680114"/>
            <a:ext cx="9587151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14"/>
            <a:ext cx="7064216" cy="227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163"/>
          <p:cNvSpPr>
            <a:spLocks noChangeArrowheads="1"/>
          </p:cNvSpPr>
          <p:nvPr/>
        </p:nvSpPr>
        <p:spPr bwMode="auto">
          <a:xfrm>
            <a:off x="317367" y="34145072"/>
            <a:ext cx="29214887" cy="914804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4489" y="712168"/>
            <a:ext cx="29217765" cy="72040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800" b="1" dirty="0" err="1" smtClean="0">
                <a:solidFill>
                  <a:schemeClr val="bg1"/>
                </a:solidFill>
              </a:rPr>
              <a:t>Some</a:t>
            </a:r>
            <a:r>
              <a:rPr lang="de-DE" sz="8800" b="1" dirty="0" smtClean="0">
                <a:solidFill>
                  <a:schemeClr val="bg1"/>
                </a:solidFill>
              </a:rPr>
              <a:t> Monte Carlo </a:t>
            </a:r>
            <a:r>
              <a:rPr lang="de-DE" sz="8800" b="1" dirty="0" err="1" smtClean="0">
                <a:solidFill>
                  <a:schemeClr val="bg1"/>
                </a:solidFill>
              </a:rPr>
              <a:t>topic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Meyer-Grant, C., </a:t>
            </a:r>
            <a:r>
              <a:rPr lang="en-US" sz="5500" b="1" dirty="0" err="1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Höft</a:t>
            </a:r>
            <a:r>
              <a:rPr lang="en-US" sz="5500" b="1" dirty="0" smtClean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</a:t>
            </a:r>
            <a:endParaRPr lang="en-AU" sz="55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55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</a:t>
            </a:r>
            <a:r>
              <a:rPr lang="en-US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Berlin, Berlin, Germany</a:t>
            </a:r>
          </a:p>
          <a:p>
            <a:pPr>
              <a:spcBef>
                <a:spcPct val="20000"/>
              </a:spcBef>
            </a:pPr>
            <a:r>
              <a:rPr lang="en-AU" sz="55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de-DE" sz="5500" b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nikolas.hoeft@hu-berlin.de</a:t>
            </a:r>
            <a:endParaRPr lang="de-DE" sz="55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163"/>
          <p:cNvSpPr>
            <a:spLocks noChangeArrowheads="1"/>
          </p:cNvSpPr>
          <p:nvPr/>
        </p:nvSpPr>
        <p:spPr bwMode="auto">
          <a:xfrm>
            <a:off x="314489" y="16747020"/>
            <a:ext cx="29217766" cy="118459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507901" y="16921539"/>
            <a:ext cx="13164151" cy="861774"/>
          </a:xfrm>
          <a:prstGeom prst="rect">
            <a:avLst/>
          </a:prstGeom>
          <a:noFill/>
          <a:ln w="12700" cmpd="sng">
            <a:noFill/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368025" y="8272589"/>
            <a:ext cx="14418128" cy="96480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592577" y="41397914"/>
            <a:ext cx="28939678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2" algn="just"/>
            <a:r>
              <a:rPr lang="en-US" sz="1400" b="1" dirty="0">
                <a:latin typeface="Arial" charset="0"/>
                <a:ea typeface="Arial" charset="0"/>
                <a:cs typeface="Arial" charset="0"/>
              </a:rPr>
              <a:t>References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:</a:t>
            </a:r>
            <a:endParaRPr lang="de-DE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15011525" y="8281227"/>
            <a:ext cx="14520729" cy="965128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7160" tIns="68580" rIns="137160" bIns="68580" anchor="ctr"/>
          <a:lstStyle/>
          <a:p>
            <a:pPr algn="just" defTabSz="3762375"/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919597" y="9442253"/>
            <a:ext cx="13962893" cy="689809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15247610" y="8347873"/>
            <a:ext cx="13634880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5011527" y="8272589"/>
            <a:ext cx="14520728" cy="820368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317368" y="8223657"/>
            <a:ext cx="14468784" cy="825261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37580" y="8337513"/>
            <a:ext cx="14399229" cy="861774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endParaRPr lang="en-US" sz="4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/>
          <p:cNvSpPr txBox="1">
            <a:spLocks/>
          </p:cNvSpPr>
          <p:nvPr/>
        </p:nvSpPr>
        <p:spPr>
          <a:xfrm>
            <a:off x="21481062" y="18324941"/>
            <a:ext cx="7875189" cy="4586331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3000" dirty="0" smtClean="0"/>
          </a:p>
          <a:p>
            <a:endParaRPr lang="de-DE" sz="3000" dirty="0"/>
          </a:p>
        </p:txBody>
      </p:sp>
      <p:sp>
        <p:nvSpPr>
          <p:cNvPr id="49" name="Textfeld 48"/>
          <p:cNvSpPr txBox="1">
            <a:spLocks/>
          </p:cNvSpPr>
          <p:nvPr/>
        </p:nvSpPr>
        <p:spPr>
          <a:xfrm>
            <a:off x="10509518" y="31244840"/>
            <a:ext cx="9435493" cy="489148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12750" indent="-222250" algn="just">
              <a:buFont typeface="Arial" charset="0"/>
              <a:buChar char="•"/>
            </a:pPr>
            <a:endParaRPr lang="de-DE" sz="3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0203327" y="31244840"/>
            <a:ext cx="8980971" cy="506491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647700" indent="-457200" algn="just">
              <a:buFont typeface="Arial" charset="0"/>
              <a:buChar char="•"/>
            </a:pPr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412750" indent="-222250" algn="just">
              <a:buFont typeface="Arial" panose="020B0604020202020204" pitchFamily="34" charset="0"/>
              <a:buChar char="•"/>
            </a:pPr>
            <a:endParaRPr lang="de-DE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26163" y="16747020"/>
            <a:ext cx="29214887" cy="19689411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758183" y="35210903"/>
            <a:ext cx="14387482" cy="569536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158750" algn="just"/>
            <a:endParaRPr lang="de-DE" sz="3000" dirty="0" smtClean="0">
              <a:latin typeface="Arial" charset="0"/>
              <a:ea typeface="Arial" charset="0"/>
              <a:cs typeface="Arial" charset="0"/>
            </a:endParaRPr>
          </a:p>
          <a:p>
            <a:pPr marL="571500" indent="-412750" algn="just">
              <a:buFont typeface="Arial" charset="0"/>
              <a:buChar char="•"/>
            </a:pPr>
            <a:endParaRPr lang="en-US" sz="3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317369" y="35096542"/>
            <a:ext cx="14231913" cy="580972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In cases where it is of greater interest whether two samples are identically distributed (e.g. normally) rather than if they come from the same distribution, standardization can be applied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In applications where the distribution of the tales is of great interest (e.g. risk calculations in </a:t>
            </a:r>
            <a:r>
              <a:rPr lang="en-US" sz="3000" dirty="0" err="1" smtClean="0">
                <a:latin typeface="Times New Roman" charset="0"/>
                <a:ea typeface="Times New Roman" charset="0"/>
                <a:cs typeface="Times New Roman" charset="0"/>
              </a:rPr>
              <a:t>fincance</a:t>
            </a:r>
            <a:r>
              <a:rPr lang="en-US" sz="3000" dirty="0" smtClean="0">
                <a:latin typeface="Times New Roman" charset="0"/>
                <a:ea typeface="Times New Roman" charset="0"/>
                <a:cs typeface="Times New Roman" charset="0"/>
              </a:rPr>
              <a:t>), the KSP test may be no sufficiently 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sensitive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Power of test with increasing sample size? 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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Werden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geringste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Unterschiede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in den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ecdf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irgendwann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signifikant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bzw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.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ist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das relevant? 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Kommt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auf </a:t>
            </a:r>
            <a:r>
              <a:rPr lang="en-US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Anwendung</a:t>
            </a:r>
            <a:r>
              <a:rPr lang="en-US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Wingdings"/>
              </a:rPr>
              <a:t> an</a:t>
            </a:r>
            <a:endParaRPr lang="en-US" sz="3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42" name="Gerade Verbindung 40"/>
          <p:cNvCxnSpPr/>
          <p:nvPr/>
        </p:nvCxnSpPr>
        <p:spPr>
          <a:xfrm>
            <a:off x="14699248" y="35059876"/>
            <a:ext cx="58935" cy="6186234"/>
          </a:xfrm>
          <a:prstGeom prst="line">
            <a:avLst/>
          </a:prstGeom>
          <a:ln w="635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/>
          <p:cNvSpPr/>
          <p:nvPr/>
        </p:nvSpPr>
        <p:spPr>
          <a:xfrm>
            <a:off x="317367" y="34108406"/>
            <a:ext cx="29214887" cy="7137705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feld 53"/>
          <p:cNvSpPr txBox="1">
            <a:spLocks/>
          </p:cNvSpPr>
          <p:nvPr/>
        </p:nvSpPr>
        <p:spPr>
          <a:xfrm>
            <a:off x="467335" y="31244840"/>
            <a:ext cx="9480848" cy="457543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>
            <a:defPPr>
              <a:defRPr lang="de-DE"/>
            </a:defPPr>
            <a:lvl1pPr marL="412750" indent="-254000" algn="just">
              <a:buFont typeface="Arial" charset="0"/>
              <a:buChar char="•"/>
              <a:defRPr sz="3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pPr marL="158750" indent="0">
              <a:buNone/>
            </a:pPr>
            <a:endParaRPr lang="de-DE" sz="3000" dirty="0" smtClean="0"/>
          </a:p>
          <a:p>
            <a:endParaRPr lang="de-DE" sz="3000" dirty="0"/>
          </a:p>
        </p:txBody>
      </p:sp>
      <p:sp>
        <p:nvSpPr>
          <p:cNvPr id="36" name="Textfeld 35"/>
          <p:cNvSpPr txBox="1"/>
          <p:nvPr/>
        </p:nvSpPr>
        <p:spPr>
          <a:xfrm>
            <a:off x="507901" y="34197326"/>
            <a:ext cx="28112819" cy="86177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5000" b="1" dirty="0">
              <a:solidFill>
                <a:srgbClr val="DCE6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 flipV="1">
            <a:off x="277115" y="24673171"/>
            <a:ext cx="29217766" cy="6891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5071997" y="9275897"/>
            <a:ext cx="14460257" cy="721685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N = 1000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standard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normal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split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up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into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equally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large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groups</a:t>
            </a: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bserved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KS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de-D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maximal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distance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emprirical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cumulative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functions</a:t>
            </a:r>
            <a:endParaRPr lang="de-DE" sz="30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Number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permutations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from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10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XXX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in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steps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10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calculation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de-DE" sz="30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de-DE" sz="30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fraction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test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statistics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exceed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originally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>
                <a:latin typeface="Times New Roman" charset="0"/>
                <a:ea typeface="Times New Roman" charset="0"/>
                <a:cs typeface="Times New Roman" charset="0"/>
              </a:rPr>
              <a:t>observed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test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) for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k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repeated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XXX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times</a:t>
            </a:r>
            <a:endParaRPr lang="sv-S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Means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de-DE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variances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values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were</a:t>
            </a:r>
            <a:r>
              <a:rPr lang="de-D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computed</a:t>
            </a:r>
            <a:endParaRPr lang="sv-SE" sz="30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these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values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i.i.d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., by central limit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theorem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normality</a:t>
            </a:r>
            <a:r>
              <a:rPr lang="sv-SE" sz="3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assumed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for the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calculation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confidence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3000" dirty="0" err="1" smtClean="0">
                <a:latin typeface="Times New Roman" charset="0"/>
                <a:ea typeface="Times New Roman" charset="0"/>
                <a:cs typeface="Times New Roman" charset="0"/>
              </a:rPr>
              <a:t>intervals</a:t>
            </a:r>
            <a:endParaRPr lang="sv-S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30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SAMPLE SIZE PART</a:t>
            </a:r>
            <a:r>
              <a:rPr lang="sv-SE" sz="3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sv-SE" sz="30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endParaRPr lang="de-DE" sz="3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38246" y="9339939"/>
            <a:ext cx="14390158" cy="75576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571500" indent="-381000" algn="just">
              <a:buFont typeface="Arial" charset="0"/>
              <a:buChar char="•"/>
            </a:pP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Permutation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nonparametric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resampling-based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where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without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replacement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unlike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in bootstrapping 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(Rizzo, 2008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One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various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see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Good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, 2000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Kolmogorov-Smirnoff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permutation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 (KSP </a:t>
            </a:r>
            <a:r>
              <a:rPr lang="de-D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</a:t>
            </a:r>
            <a:r>
              <a:rPr lang="de-DE" sz="2800" dirty="0" smtClean="0">
                <a:latin typeface="Times New Roman" charset="0"/>
                <a:ea typeface="Times New Roman" charset="0"/>
                <a:cs typeface="Times New Roman" charset="0"/>
              </a:rPr>
              <a:t>) 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statistical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methods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require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assumptions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about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distibutions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was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drawn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from,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Kolmogorov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-Smirnoff test (KS test)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test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against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theoretical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two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emprical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distibutions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tested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against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each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, the KS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becomes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invalid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since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distribution under H0 is no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longer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KS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unknown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(</a:t>
            </a:r>
            <a:r>
              <a:rPr lang="de-DE" sz="2800" dirty="0" err="1" smtClean="0"/>
              <a:t>Praestgaard</a:t>
            </a:r>
            <a:r>
              <a:rPr lang="de-DE" sz="2800" dirty="0"/>
              <a:t>, 1995)</a:t>
            </a:r>
            <a:r>
              <a:rPr lang="de-DE" sz="2800" dirty="0"/>
              <a:t> </a:t>
            </a:r>
            <a:endParaRPr lang="sv-SE" sz="28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problem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overcome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by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KSP test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de-DE" sz="2800" dirty="0" err="1">
                <a:latin typeface="Times New Roman" charset="0"/>
                <a:ea typeface="Times New Roman" charset="0"/>
                <a:cs typeface="Times New Roman" charset="0"/>
              </a:rPr>
              <a:t>hypothesis</a:t>
            </a:r>
            <a:r>
              <a:rPr lang="de-D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H0 :F =G vs H1 :F ̸=G 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Under H0: F and G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both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r>
              <a:rPr lang="sv-SE" sz="2800" dirty="0">
                <a:latin typeface="Times New Roman" charset="0"/>
                <a:ea typeface="Times New Roman" charset="0"/>
                <a:cs typeface="Times New Roman" charset="0"/>
              </a:rPr>
              <a:t> from the same 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creates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random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samples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The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resulting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distribution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the KS test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statistic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compute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an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empirical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is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exact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when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all N!/n!*m!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considered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otherwise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a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subset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k permutations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be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used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to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approximate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sv-SE" sz="2800" dirty="0" smtClean="0">
                <a:latin typeface="Times New Roman" charset="0"/>
                <a:ea typeface="Times New Roman" charset="0"/>
                <a:cs typeface="Times New Roman" charset="0"/>
              </a:rPr>
              <a:t> p-</a:t>
            </a:r>
            <a:r>
              <a:rPr lang="sv-SE" sz="2800" dirty="0" err="1" smtClean="0">
                <a:latin typeface="Times New Roman" charset="0"/>
                <a:ea typeface="Times New Roman" charset="0"/>
                <a:cs typeface="Times New Roman" charset="0"/>
              </a:rPr>
              <a:t>value</a:t>
            </a:r>
            <a:endParaRPr lang="sv-SE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571500" indent="-381000" algn="just">
              <a:buFont typeface="Arial" charset="0"/>
              <a:buChar char="•"/>
            </a:pPr>
            <a:r>
              <a:rPr lang="sv-SE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WHAT DID WE TRY TO FIND OUT IN OUR SIMULATION?</a:t>
            </a:r>
            <a:endParaRPr lang="sv-SE" sz="28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77" y="18258335"/>
            <a:ext cx="6914317" cy="5736131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4" y="18222900"/>
            <a:ext cx="6850053" cy="5778393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367" y="18194181"/>
            <a:ext cx="6942024" cy="583582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800" y="18253139"/>
            <a:ext cx="6841865" cy="573145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2577" y="23955332"/>
            <a:ext cx="6065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1. ECDFs </a:t>
            </a:r>
            <a:r>
              <a:rPr lang="de-DE" sz="2000" dirty="0" err="1" smtClean="0"/>
              <a:t>and</a:t>
            </a:r>
            <a:r>
              <a:rPr lang="de-DE" sz="2000" dirty="0" smtClean="0"/>
              <a:t> KS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</a:t>
            </a:r>
            <a:endParaRPr lang="de-DE" sz="2000" dirty="0"/>
          </a:p>
        </p:txBody>
      </p:sp>
      <p:sp>
        <p:nvSpPr>
          <p:cNvPr id="39" name="Textfeld 38"/>
          <p:cNvSpPr txBox="1"/>
          <p:nvPr/>
        </p:nvSpPr>
        <p:spPr>
          <a:xfrm>
            <a:off x="7872104" y="23995363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2. </a:t>
            </a:r>
            <a:r>
              <a:rPr lang="de-DE" sz="2000" dirty="0" err="1" smtClean="0"/>
              <a:t>Histogram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simulated</a:t>
            </a:r>
            <a:r>
              <a:rPr lang="de-DE" sz="2000" dirty="0" smtClean="0"/>
              <a:t> KS </a:t>
            </a:r>
            <a:r>
              <a:rPr lang="de-DE" sz="2000" dirty="0" err="1" smtClean="0"/>
              <a:t>test</a:t>
            </a:r>
            <a:r>
              <a:rPr lang="de-DE" sz="2000" dirty="0" smtClean="0"/>
              <a:t> </a:t>
            </a:r>
            <a:r>
              <a:rPr lang="de-DE" sz="2000" dirty="0" err="1" smtClean="0"/>
              <a:t>statistics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95% </a:t>
            </a:r>
            <a:r>
              <a:rPr lang="de-DE" sz="2000" dirty="0" err="1" smtClean="0"/>
              <a:t>quantile</a:t>
            </a:r>
            <a:endParaRPr lang="de-DE" sz="2000" dirty="0"/>
          </a:p>
        </p:txBody>
      </p:sp>
      <p:sp>
        <p:nvSpPr>
          <p:cNvPr id="40" name="Textfeld 39"/>
          <p:cNvSpPr txBox="1"/>
          <p:nvPr/>
        </p:nvSpPr>
        <p:spPr>
          <a:xfrm>
            <a:off x="15032790" y="23928619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3. </a:t>
            </a:r>
            <a:r>
              <a:rPr lang="de-DE" sz="2000" dirty="0" err="1" smtClean="0"/>
              <a:t>Density</a:t>
            </a:r>
            <a:r>
              <a:rPr lang="de-DE" sz="2000" dirty="0" smtClean="0"/>
              <a:t> </a:t>
            </a:r>
            <a:r>
              <a:rPr lang="de-DE" sz="2000" dirty="0" err="1" smtClean="0"/>
              <a:t>estimation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p-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</a:t>
            </a:r>
            <a:r>
              <a:rPr lang="de-DE" sz="2000" dirty="0" err="1" smtClean="0"/>
              <a:t>four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permutations</a:t>
            </a:r>
            <a:endParaRPr lang="de-DE" sz="2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2302125" y="23931713"/>
            <a:ext cx="606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 smtClean="0"/>
              <a:t>Figure</a:t>
            </a:r>
            <a:r>
              <a:rPr lang="de-DE" sz="2000" dirty="0" smtClean="0"/>
              <a:t> 4. </a:t>
            </a:r>
            <a:r>
              <a:rPr lang="de-DE" sz="2000" dirty="0" err="1" smtClean="0"/>
              <a:t>Mean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95%-CI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empirical</a:t>
            </a:r>
            <a:r>
              <a:rPr lang="de-DE" sz="2000" dirty="0" smtClean="0"/>
              <a:t> p-</a:t>
            </a:r>
            <a:r>
              <a:rPr lang="de-DE" sz="2000" dirty="0" err="1" smtClean="0"/>
              <a:t>values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different </a:t>
            </a:r>
            <a:r>
              <a:rPr lang="de-DE" sz="2000" dirty="0" err="1" smtClean="0"/>
              <a:t>numbers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permutations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510</Words>
  <Application>Microsoft Macintosh PowerPoint</Application>
  <PresentationFormat>Benutzerdefiniert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Wingdings</vt:lpstr>
      <vt:lpstr>Arial</vt:lpstr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Nikolas Höft</cp:lastModifiedBy>
  <cp:revision>306</cp:revision>
  <dcterms:created xsi:type="dcterms:W3CDTF">2015-04-23T11:23:05Z</dcterms:created>
  <dcterms:modified xsi:type="dcterms:W3CDTF">2017-01-15T16:36:27Z</dcterms:modified>
</cp:coreProperties>
</file>