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0275213" cy="42811700"/>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Christoph Engelhardt Engelhardt" initials="TE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CE6F2"/>
    <a:srgbClr val="3F6BAF"/>
    <a:srgbClr val="3E69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4286" autoAdjust="0"/>
  </p:normalViewPr>
  <p:slideViewPr>
    <p:cSldViewPr snapToGrid="0" snapToObjects="1">
      <p:cViewPr>
        <p:scale>
          <a:sx n="67" d="100"/>
          <a:sy n="67" d="100"/>
        </p:scale>
        <p:origin x="-336" y="144"/>
      </p:cViewPr>
      <p:guideLst>
        <p:guide orient="horz" pos="13484"/>
        <p:guide pos="9536"/>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642" y="13299388"/>
            <a:ext cx="25733931" cy="9176766"/>
          </a:xfrm>
        </p:spPr>
        <p:txBody>
          <a:bodyPr/>
          <a:lstStyle/>
          <a:p>
            <a:r>
              <a:rPr lang="de-DE"/>
              <a:t>Mastertitelformat bearbeiten</a:t>
            </a:r>
            <a:endParaRPr lang="en-US"/>
          </a:p>
        </p:txBody>
      </p:sp>
      <p:sp>
        <p:nvSpPr>
          <p:cNvPr id="3" name="Untertitel 2"/>
          <p:cNvSpPr>
            <a:spLocks noGrp="1"/>
          </p:cNvSpPr>
          <p:nvPr>
            <p:ph type="subTitle" idx="1"/>
          </p:nvPr>
        </p:nvSpPr>
        <p:spPr>
          <a:xfrm>
            <a:off x="4541283" y="24259963"/>
            <a:ext cx="21192649" cy="1094076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4" name="Datumsplatzhalter 3"/>
          <p:cNvSpPr>
            <a:spLocks noGrp="1"/>
          </p:cNvSpPr>
          <p:nvPr>
            <p:ph type="dt" sz="half" idx="10"/>
          </p:nvPr>
        </p:nvSpPr>
        <p:spPr/>
        <p:txBody>
          <a:bodyPr/>
          <a:lstStyle/>
          <a:p>
            <a:fld id="{0B7A2DEA-69B7-D343-870B-04A176525892}" type="datetimeFigureOut">
              <a:rPr lang="de-DE" smtClean="0"/>
              <a:t>04.02.17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65874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0B7A2DEA-69B7-D343-870B-04A176525892}" type="datetimeFigureOut">
              <a:rPr lang="de-DE" smtClean="0"/>
              <a:t>04.02.17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189022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6462145" y="2289241"/>
            <a:ext cx="5108944" cy="48698309"/>
          </a:xfrm>
        </p:spPr>
        <p:txBody>
          <a:bodyPr vert="eaVert"/>
          <a:lstStyle/>
          <a:p>
            <a:r>
              <a:rPr lang="de-DE"/>
              <a:t>Mastertitelformat bearbeiten</a:t>
            </a:r>
            <a:endParaRPr lang="en-US"/>
          </a:p>
        </p:txBody>
      </p:sp>
      <p:sp>
        <p:nvSpPr>
          <p:cNvPr id="3" name="Vertikaler Textplatzhalter 2"/>
          <p:cNvSpPr>
            <a:spLocks noGrp="1"/>
          </p:cNvSpPr>
          <p:nvPr>
            <p:ph type="body" orient="vert" idx="1"/>
          </p:nvPr>
        </p:nvSpPr>
        <p:spPr>
          <a:xfrm>
            <a:off x="1135323" y="2289241"/>
            <a:ext cx="14822242" cy="4869830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0B7A2DEA-69B7-D343-870B-04A176525892}" type="datetimeFigureOut">
              <a:rPr lang="de-DE" smtClean="0"/>
              <a:t>04.02.17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283720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0B7A2DEA-69B7-D343-870B-04A176525892}" type="datetimeFigureOut">
              <a:rPr lang="de-DE" smtClean="0"/>
              <a:t>04.02.17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413850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535" y="27510483"/>
            <a:ext cx="25733931" cy="8502879"/>
          </a:xfrm>
        </p:spPr>
        <p:txBody>
          <a:bodyPr anchor="t"/>
          <a:lstStyle>
            <a:lvl1pPr algn="l">
              <a:defRPr sz="4000" b="1" cap="all"/>
            </a:lvl1pPr>
          </a:lstStyle>
          <a:p>
            <a:r>
              <a:rPr lang="de-DE"/>
              <a:t>Mastertitelformat bearbeiten</a:t>
            </a:r>
            <a:endParaRPr lang="en-US"/>
          </a:p>
        </p:txBody>
      </p:sp>
      <p:sp>
        <p:nvSpPr>
          <p:cNvPr id="3" name="Textplatzhalter 2"/>
          <p:cNvSpPr>
            <a:spLocks noGrp="1"/>
          </p:cNvSpPr>
          <p:nvPr>
            <p:ph type="body" idx="1"/>
          </p:nvPr>
        </p:nvSpPr>
        <p:spPr>
          <a:xfrm>
            <a:off x="2391535" y="18145435"/>
            <a:ext cx="25733931" cy="936505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0B7A2DEA-69B7-D343-870B-04A176525892}" type="datetimeFigureOut">
              <a:rPr lang="de-DE" smtClean="0"/>
              <a:t>04.02.17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304925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Inhaltsplatzhalter 2"/>
          <p:cNvSpPr>
            <a:spLocks noGrp="1"/>
          </p:cNvSpPr>
          <p:nvPr>
            <p:ph sz="half" idx="1"/>
          </p:nvPr>
        </p:nvSpPr>
        <p:spPr>
          <a:xfrm>
            <a:off x="1135324" y="13319202"/>
            <a:ext cx="9965591" cy="376683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11605501" y="13319202"/>
            <a:ext cx="9965591" cy="376683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B7A2DEA-69B7-D343-870B-04A176525892}" type="datetimeFigureOut">
              <a:rPr lang="de-DE" smtClean="0"/>
              <a:t>04.02.17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13153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3761" y="1714453"/>
            <a:ext cx="27247692" cy="7135283"/>
          </a:xfrm>
        </p:spPr>
        <p:txBody>
          <a:bodyPr/>
          <a:lstStyle>
            <a:lvl1pPr>
              <a:defRPr/>
            </a:lvl1pPr>
          </a:lstStyle>
          <a:p>
            <a:r>
              <a:rPr lang="de-DE"/>
              <a:t>Mastertitelformat bearbeiten</a:t>
            </a:r>
            <a:endParaRPr lang="en-US"/>
          </a:p>
        </p:txBody>
      </p:sp>
      <p:sp>
        <p:nvSpPr>
          <p:cNvPr id="3" name="Textplatzhalter 2"/>
          <p:cNvSpPr>
            <a:spLocks noGrp="1"/>
          </p:cNvSpPr>
          <p:nvPr>
            <p:ph type="body" idx="1"/>
          </p:nvPr>
        </p:nvSpPr>
        <p:spPr>
          <a:xfrm>
            <a:off x="1513763" y="9583083"/>
            <a:ext cx="13376810" cy="399377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1513763" y="13576857"/>
            <a:ext cx="13376810" cy="246662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15379391" y="9583083"/>
            <a:ext cx="13382064" cy="399377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15379391" y="13576857"/>
            <a:ext cx="13382064" cy="246662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0B7A2DEA-69B7-D343-870B-04A176525892}" type="datetimeFigureOut">
              <a:rPr lang="de-DE" smtClean="0"/>
              <a:t>04.02.17</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107658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Datumsplatzhalter 2"/>
          <p:cNvSpPr>
            <a:spLocks noGrp="1"/>
          </p:cNvSpPr>
          <p:nvPr>
            <p:ph type="dt" sz="half" idx="10"/>
          </p:nvPr>
        </p:nvSpPr>
        <p:spPr/>
        <p:txBody>
          <a:bodyPr/>
          <a:lstStyle/>
          <a:p>
            <a:fld id="{0B7A2DEA-69B7-D343-870B-04A176525892}" type="datetimeFigureOut">
              <a:rPr lang="de-DE" smtClean="0"/>
              <a:t>04.02.17</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306263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B7A2DEA-69B7-D343-870B-04A176525892}" type="datetimeFigureOut">
              <a:rPr lang="de-DE" smtClean="0"/>
              <a:t>04.02.17</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105805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513763" y="1704541"/>
            <a:ext cx="9960338" cy="7254205"/>
          </a:xfrm>
        </p:spPr>
        <p:txBody>
          <a:bodyPr anchor="b"/>
          <a:lstStyle>
            <a:lvl1pPr algn="l">
              <a:defRPr sz="2000" b="1"/>
            </a:lvl1pPr>
          </a:lstStyle>
          <a:p>
            <a:r>
              <a:rPr lang="de-DE"/>
              <a:t>Mastertitelformat bearbeiten</a:t>
            </a:r>
            <a:endParaRPr lang="en-US"/>
          </a:p>
        </p:txBody>
      </p:sp>
      <p:sp>
        <p:nvSpPr>
          <p:cNvPr id="3" name="Inhaltsplatzhalter 2"/>
          <p:cNvSpPr>
            <a:spLocks noGrp="1"/>
          </p:cNvSpPr>
          <p:nvPr>
            <p:ph idx="1"/>
          </p:nvPr>
        </p:nvSpPr>
        <p:spPr>
          <a:xfrm>
            <a:off x="11836768" y="1704549"/>
            <a:ext cx="16924687" cy="365386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1513763" y="8958753"/>
            <a:ext cx="9960338" cy="292843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umsplatzhalter 4"/>
          <p:cNvSpPr>
            <a:spLocks noGrp="1"/>
          </p:cNvSpPr>
          <p:nvPr>
            <p:ph type="dt" sz="half" idx="10"/>
          </p:nvPr>
        </p:nvSpPr>
        <p:spPr/>
        <p:txBody>
          <a:bodyPr/>
          <a:lstStyle/>
          <a:p>
            <a:fld id="{0B7A2DEA-69B7-D343-870B-04A176525892}" type="datetimeFigureOut">
              <a:rPr lang="de-DE" smtClean="0"/>
              <a:t>04.02.17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250315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934154" y="29968197"/>
            <a:ext cx="18165128" cy="3537916"/>
          </a:xfrm>
        </p:spPr>
        <p:txBody>
          <a:bodyPr anchor="b"/>
          <a:lstStyle>
            <a:lvl1pPr algn="l">
              <a:defRPr sz="2000" b="1"/>
            </a:lvl1pPr>
          </a:lstStyle>
          <a:p>
            <a:r>
              <a:rPr lang="de-DE"/>
              <a:t>Mastertitelformat bearbeiten</a:t>
            </a:r>
            <a:endParaRPr lang="en-US"/>
          </a:p>
        </p:txBody>
      </p:sp>
      <p:sp>
        <p:nvSpPr>
          <p:cNvPr id="3" name="Bildplatzhalter 2"/>
          <p:cNvSpPr>
            <a:spLocks noGrp="1"/>
          </p:cNvSpPr>
          <p:nvPr>
            <p:ph type="pic" idx="1"/>
          </p:nvPr>
        </p:nvSpPr>
        <p:spPr>
          <a:xfrm>
            <a:off x="5934154" y="3825303"/>
            <a:ext cx="18165128" cy="256870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5934154" y="33506113"/>
            <a:ext cx="18165128" cy="5024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umsplatzhalter 4"/>
          <p:cNvSpPr>
            <a:spLocks noGrp="1"/>
          </p:cNvSpPr>
          <p:nvPr>
            <p:ph type="dt" sz="half" idx="10"/>
          </p:nvPr>
        </p:nvSpPr>
        <p:spPr/>
        <p:txBody>
          <a:bodyPr/>
          <a:lstStyle/>
          <a:p>
            <a:fld id="{0B7A2DEA-69B7-D343-870B-04A176525892}" type="datetimeFigureOut">
              <a:rPr lang="de-DE" smtClean="0"/>
              <a:t>04.02.17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ECCF8E15-CB41-DD4C-B915-60DE08A81F34}" type="slidenum">
              <a:rPr lang="en-US" smtClean="0"/>
              <a:t>‹Nr.›</a:t>
            </a:fld>
            <a:endParaRPr lang="en-US"/>
          </a:p>
        </p:txBody>
      </p:sp>
    </p:spTree>
    <p:extLst>
      <p:ext uri="{BB962C8B-B14F-4D97-AF65-F5344CB8AC3E}">
        <p14:creationId xmlns:p14="http://schemas.microsoft.com/office/powerpoint/2010/main" val="17862305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761" y="1714453"/>
            <a:ext cx="27247692" cy="713528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p:cNvSpPr>
            <a:spLocks noGrp="1"/>
          </p:cNvSpPr>
          <p:nvPr>
            <p:ph type="body" idx="1"/>
          </p:nvPr>
        </p:nvSpPr>
        <p:spPr>
          <a:xfrm>
            <a:off x="1513761" y="9989408"/>
            <a:ext cx="27247692" cy="28253742"/>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1513761" y="39680114"/>
            <a:ext cx="7064216" cy="22793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A2DEA-69B7-D343-870B-04A176525892}" type="datetimeFigureOut">
              <a:rPr lang="de-DE" smtClean="0"/>
              <a:t>04.02.17</a:t>
            </a:fld>
            <a:endParaRPr lang="en-US"/>
          </a:p>
        </p:txBody>
      </p:sp>
      <p:sp>
        <p:nvSpPr>
          <p:cNvPr id="5" name="Fußzeilenplatzhalter 4"/>
          <p:cNvSpPr>
            <a:spLocks noGrp="1"/>
          </p:cNvSpPr>
          <p:nvPr>
            <p:ph type="ftr" sz="quarter" idx="3"/>
          </p:nvPr>
        </p:nvSpPr>
        <p:spPr>
          <a:xfrm>
            <a:off x="10344032" y="39680114"/>
            <a:ext cx="9587151" cy="22793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21697236" y="39680114"/>
            <a:ext cx="7064216" cy="22793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F8E15-CB41-DD4C-B915-60DE08A81F34}" type="slidenum">
              <a:rPr lang="en-US" smtClean="0"/>
              <a:t>‹Nr.›</a:t>
            </a:fld>
            <a:endParaRPr lang="en-US"/>
          </a:p>
        </p:txBody>
      </p:sp>
    </p:spTree>
    <p:extLst>
      <p:ext uri="{BB962C8B-B14F-4D97-AF65-F5344CB8AC3E}">
        <p14:creationId xmlns:p14="http://schemas.microsoft.com/office/powerpoint/2010/main" val="2912347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emf"/><Relationship Id="rId12" Type="http://schemas.openxmlformats.org/officeDocument/2006/relationships/image" Target="../media/image9.emf"/><Relationship Id="rId13" Type="http://schemas.openxmlformats.org/officeDocument/2006/relationships/image" Target="../media/image10.emf"/><Relationship Id="rId14" Type="http://schemas.openxmlformats.org/officeDocument/2006/relationships/image" Target="../media/image11.emf"/><Relationship Id="rId15" Type="http://schemas.openxmlformats.org/officeDocument/2006/relationships/image" Target="../media/image12.emf"/><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emf"/><Relationship Id="rId9" Type="http://schemas.openxmlformats.org/officeDocument/2006/relationships/image" Target="../media/image6.emf"/><Relationship Id="rId10"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9" name="Rectangle 163"/>
          <p:cNvSpPr>
            <a:spLocks noChangeArrowheads="1"/>
          </p:cNvSpPr>
          <p:nvPr/>
        </p:nvSpPr>
        <p:spPr bwMode="auto">
          <a:xfrm>
            <a:off x="317367" y="34145072"/>
            <a:ext cx="29214887" cy="914804"/>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algn="just" defTabSz="3762375"/>
            <a:endParaRPr lang="en-US" dirty="0">
              <a:solidFill>
                <a:schemeClr val="accent1"/>
              </a:solidFill>
              <a:latin typeface="Arial" panose="020B0604020202020204" pitchFamily="34" charset="0"/>
              <a:cs typeface="Arial" panose="020B0604020202020204" pitchFamily="34" charset="0"/>
            </a:endParaRPr>
          </a:p>
        </p:txBody>
      </p:sp>
      <p:sp>
        <p:nvSpPr>
          <p:cNvPr id="6" name="Rectangle 2"/>
          <p:cNvSpPr txBox="1">
            <a:spLocks noChangeArrowheads="1"/>
          </p:cNvSpPr>
          <p:nvPr/>
        </p:nvSpPr>
        <p:spPr>
          <a:xfrm>
            <a:off x="314489" y="712168"/>
            <a:ext cx="29217765" cy="7204075"/>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a:solidFill>
              <a:schemeClr val="tx1"/>
            </a:solidFill>
            <a:miter lim="800000"/>
            <a:headEnd/>
            <a:tailEnd/>
          </a:ln>
          <a:effectLst/>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de-DE" sz="8800" b="1" smtClean="0">
                <a:solidFill>
                  <a:schemeClr val="bg1"/>
                </a:solidFill>
              </a:rPr>
              <a:t>Kologorov-Smirnov </a:t>
            </a:r>
            <a:r>
              <a:rPr lang="de-DE" sz="8800" b="1" dirty="0" smtClean="0">
                <a:solidFill>
                  <a:schemeClr val="bg1"/>
                </a:solidFill>
              </a:rPr>
              <a:t>Permutation Test</a:t>
            </a:r>
            <a:endParaRPr lang="en-GB" sz="8500" b="1" dirty="0">
              <a:solidFill>
                <a:schemeClr val="bg1"/>
              </a:solidFill>
              <a:latin typeface="Arial" panose="020B0604020202020204" pitchFamily="34" charset="0"/>
              <a:cs typeface="Arial" panose="020B0604020202020204" pitchFamily="34" charset="0"/>
            </a:endParaRPr>
          </a:p>
          <a:p>
            <a:pPr>
              <a:spcBef>
                <a:spcPct val="20000"/>
              </a:spcBef>
            </a:pPr>
            <a:r>
              <a:rPr lang="en-US" sz="5500" b="1" dirty="0">
                <a:solidFill>
                  <a:srgbClr val="95B3D7"/>
                </a:solidFill>
                <a:latin typeface="Arial" panose="020B0604020202020204" pitchFamily="34" charset="0"/>
                <a:cs typeface="Arial" panose="020B0604020202020204" pitchFamily="34" charset="0"/>
              </a:rPr>
              <a:t>Munch, J., Meyer-Grant, C., </a:t>
            </a:r>
            <a:r>
              <a:rPr lang="en-US" sz="5500" b="1" dirty="0" err="1">
                <a:solidFill>
                  <a:srgbClr val="95B3D7"/>
                </a:solidFill>
                <a:latin typeface="Arial" panose="020B0604020202020204" pitchFamily="34" charset="0"/>
                <a:cs typeface="Arial" panose="020B0604020202020204" pitchFamily="34" charset="0"/>
              </a:rPr>
              <a:t>Höft</a:t>
            </a:r>
            <a:r>
              <a:rPr lang="en-US" sz="5500" b="1" dirty="0">
                <a:solidFill>
                  <a:srgbClr val="95B3D7"/>
                </a:solidFill>
                <a:latin typeface="Arial" panose="020B0604020202020204" pitchFamily="34" charset="0"/>
                <a:cs typeface="Arial" panose="020B0604020202020204" pitchFamily="34" charset="0"/>
              </a:rPr>
              <a:t>, N.</a:t>
            </a:r>
            <a:endParaRPr lang="en-AU" sz="5500" b="1" dirty="0">
              <a:solidFill>
                <a:srgbClr val="95B3D7"/>
              </a:solidFill>
              <a:latin typeface="Arial" panose="020B0604020202020204" pitchFamily="34" charset="0"/>
              <a:cs typeface="Arial" panose="020B0604020202020204" pitchFamily="34" charset="0"/>
            </a:endParaRPr>
          </a:p>
          <a:p>
            <a:pPr>
              <a:spcBef>
                <a:spcPct val="20000"/>
              </a:spcBef>
            </a:pPr>
            <a:r>
              <a:rPr lang="en-AU" sz="5500" b="1" dirty="0">
                <a:solidFill>
                  <a:srgbClr val="FFFFFF"/>
                </a:solidFill>
                <a:latin typeface="Arial" panose="020B0604020202020204" pitchFamily="34" charset="0"/>
                <a:cs typeface="Arial" panose="020B0604020202020204" pitchFamily="34" charset="0"/>
              </a:rPr>
              <a:t>Statistics M. Sc. - Joint masters program</a:t>
            </a:r>
          </a:p>
          <a:p>
            <a:pPr>
              <a:spcBef>
                <a:spcPct val="20000"/>
              </a:spcBef>
            </a:pPr>
            <a:r>
              <a:rPr lang="en-US" sz="5500" b="1" dirty="0">
                <a:solidFill>
                  <a:srgbClr val="FFFFFF"/>
                </a:solidFill>
                <a:latin typeface="Arial" panose="020B0604020202020204" pitchFamily="34" charset="0"/>
                <a:cs typeface="Arial" panose="020B0604020202020204" pitchFamily="34" charset="0"/>
              </a:rPr>
              <a:t>Free University Berlin, Berlin, Germany</a:t>
            </a:r>
          </a:p>
          <a:p>
            <a:pPr>
              <a:spcBef>
                <a:spcPct val="20000"/>
              </a:spcBef>
            </a:pPr>
            <a:r>
              <a:rPr lang="en-US" sz="5500" b="1" dirty="0">
                <a:solidFill>
                  <a:srgbClr val="FFFFFF"/>
                </a:solidFill>
                <a:latin typeface="Arial" panose="020B0604020202020204" pitchFamily="34" charset="0"/>
                <a:cs typeface="Arial" panose="020B0604020202020204" pitchFamily="34" charset="0"/>
              </a:rPr>
              <a:t>Humboldt University Berlin, Berlin, Germany</a:t>
            </a:r>
          </a:p>
        </p:txBody>
      </p:sp>
      <p:sp>
        <p:nvSpPr>
          <p:cNvPr id="74" name="Rectangle 163"/>
          <p:cNvSpPr>
            <a:spLocks noChangeArrowheads="1"/>
          </p:cNvSpPr>
          <p:nvPr/>
        </p:nvSpPr>
        <p:spPr bwMode="auto">
          <a:xfrm>
            <a:off x="314489" y="16747020"/>
            <a:ext cx="29217766" cy="1184593"/>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algn="just" defTabSz="3762375"/>
            <a:endParaRPr lang="en-US" dirty="0">
              <a:solidFill>
                <a:schemeClr val="accent1"/>
              </a:solidFill>
              <a:latin typeface="Arial" panose="020B0604020202020204" pitchFamily="34" charset="0"/>
              <a:cs typeface="Arial" panose="020B0604020202020204" pitchFamily="34" charset="0"/>
            </a:endParaRPr>
          </a:p>
        </p:txBody>
      </p:sp>
      <p:sp>
        <p:nvSpPr>
          <p:cNvPr id="68" name="Textfeld 67"/>
          <p:cNvSpPr txBox="1"/>
          <p:nvPr/>
        </p:nvSpPr>
        <p:spPr>
          <a:xfrm>
            <a:off x="507901" y="16921539"/>
            <a:ext cx="13164151" cy="861774"/>
          </a:xfrm>
          <a:prstGeom prst="rect">
            <a:avLst/>
          </a:prstGeom>
          <a:noFill/>
          <a:ln w="12700" cmpd="sng">
            <a:noFill/>
          </a:ln>
          <a:effectLst/>
        </p:spPr>
        <p:txBody>
          <a:bodyPr wrap="square" rtlCol="0">
            <a:spAutoFit/>
          </a:bodyPr>
          <a:lstStyle/>
          <a:p>
            <a:pPr algn="just"/>
            <a:r>
              <a:rPr lang="en-US" sz="5000" b="1" dirty="0">
                <a:solidFill>
                  <a:srgbClr val="DCE6F2"/>
                </a:solidFill>
                <a:latin typeface="Arial" panose="020B0604020202020204" pitchFamily="34" charset="0"/>
                <a:cs typeface="Arial" panose="020B0604020202020204" pitchFamily="34" charset="0"/>
              </a:rPr>
              <a:t>3. Results</a:t>
            </a:r>
            <a:endParaRPr lang="en-US" sz="4000" dirty="0">
              <a:solidFill>
                <a:srgbClr val="000000"/>
              </a:solidFill>
              <a:latin typeface="Arial" panose="020B0604020202020204" pitchFamily="34" charset="0"/>
              <a:cs typeface="Arial" panose="020B0604020202020204" pitchFamily="34" charset="0"/>
            </a:endParaRPr>
          </a:p>
        </p:txBody>
      </p:sp>
      <p:sp>
        <p:nvSpPr>
          <p:cNvPr id="71" name="Rectangle 163"/>
          <p:cNvSpPr>
            <a:spLocks noChangeArrowheads="1"/>
          </p:cNvSpPr>
          <p:nvPr/>
        </p:nvSpPr>
        <p:spPr bwMode="auto">
          <a:xfrm>
            <a:off x="368025" y="8272589"/>
            <a:ext cx="14418128" cy="964800"/>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algn="just" defTabSz="3762375"/>
            <a:endParaRPr lang="en-US" dirty="0">
              <a:solidFill>
                <a:schemeClr val="accent1"/>
              </a:solidFill>
              <a:latin typeface="Arial" panose="020B0604020202020204" pitchFamily="34" charset="0"/>
              <a:cs typeface="Arial" panose="020B0604020202020204" pitchFamily="34" charset="0"/>
            </a:endParaRPr>
          </a:p>
        </p:txBody>
      </p:sp>
      <p:sp>
        <p:nvSpPr>
          <p:cNvPr id="75" name="Textfeld 74"/>
          <p:cNvSpPr txBox="1"/>
          <p:nvPr/>
        </p:nvSpPr>
        <p:spPr>
          <a:xfrm>
            <a:off x="592577" y="41397914"/>
            <a:ext cx="28939678" cy="307777"/>
          </a:xfrm>
          <a:prstGeom prst="rect">
            <a:avLst/>
          </a:prstGeom>
          <a:noFill/>
          <a:effectLst/>
        </p:spPr>
        <p:txBody>
          <a:bodyPr wrap="square" rtlCol="0">
            <a:spAutoFit/>
          </a:bodyPr>
          <a:lstStyle/>
          <a:p>
            <a:pPr marL="0" lvl="2" algn="just"/>
            <a:r>
              <a:rPr lang="en-US" sz="1400" b="1" dirty="0">
                <a:latin typeface="Arial" charset="0"/>
                <a:ea typeface="Arial" charset="0"/>
                <a:cs typeface="Arial" charset="0"/>
              </a:rPr>
              <a:t>References</a:t>
            </a:r>
            <a:r>
              <a:rPr lang="en-US" sz="1400" dirty="0">
                <a:latin typeface="Arial" charset="0"/>
                <a:ea typeface="Arial" charset="0"/>
                <a:cs typeface="Arial" charset="0"/>
              </a:rPr>
              <a:t>:</a:t>
            </a:r>
            <a:endParaRPr lang="de-DE" sz="1400" dirty="0">
              <a:latin typeface="Arial" charset="0"/>
              <a:ea typeface="Arial" charset="0"/>
              <a:cs typeface="Arial" charset="0"/>
            </a:endParaRPr>
          </a:p>
        </p:txBody>
      </p:sp>
      <p:sp>
        <p:nvSpPr>
          <p:cNvPr id="60" name="Rectangle 163"/>
          <p:cNvSpPr>
            <a:spLocks noChangeArrowheads="1"/>
          </p:cNvSpPr>
          <p:nvPr/>
        </p:nvSpPr>
        <p:spPr bwMode="auto">
          <a:xfrm>
            <a:off x="15011525" y="8281227"/>
            <a:ext cx="14520729" cy="965128"/>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algn="just" defTabSz="3762375"/>
            <a:endParaRPr lang="en-US" dirty="0">
              <a:solidFill>
                <a:schemeClr val="accent1"/>
              </a:solidFill>
              <a:latin typeface="Arial" panose="020B0604020202020204" pitchFamily="34" charset="0"/>
              <a:cs typeface="Arial" panose="020B0604020202020204" pitchFamily="34" charset="0"/>
            </a:endParaRPr>
          </a:p>
        </p:txBody>
      </p:sp>
      <p:sp>
        <p:nvSpPr>
          <p:cNvPr id="8" name="Textfeld 7"/>
          <p:cNvSpPr txBox="1"/>
          <p:nvPr/>
        </p:nvSpPr>
        <p:spPr>
          <a:xfrm>
            <a:off x="14919597" y="9442253"/>
            <a:ext cx="13962893" cy="6898093"/>
          </a:xfrm>
          <a:prstGeom prst="rect">
            <a:avLst/>
          </a:prstGeom>
          <a:noFill/>
          <a:effectLst/>
        </p:spPr>
        <p:txBody>
          <a:bodyPr wrap="square" rtlCol="0">
            <a:noAutofit/>
          </a:bodyPr>
          <a:lstStyle/>
          <a:p>
            <a:pPr marL="571500" indent="-381000" algn="just">
              <a:buFont typeface="Arial" charset="0"/>
              <a:buChar char="•"/>
            </a:pPr>
            <a:endParaRPr lang="de-DE" sz="3000" dirty="0">
              <a:latin typeface="Arial" charset="0"/>
              <a:ea typeface="Arial" charset="0"/>
              <a:cs typeface="Arial" charset="0"/>
            </a:endParaRPr>
          </a:p>
        </p:txBody>
      </p:sp>
      <p:sp>
        <p:nvSpPr>
          <p:cNvPr id="61" name="Textfeld 60"/>
          <p:cNvSpPr txBox="1"/>
          <p:nvPr/>
        </p:nvSpPr>
        <p:spPr>
          <a:xfrm>
            <a:off x="15247610" y="8347873"/>
            <a:ext cx="13634880" cy="861774"/>
          </a:xfrm>
          <a:prstGeom prst="rect">
            <a:avLst/>
          </a:prstGeom>
          <a:noFill/>
          <a:ln w="12700" cmpd="sng">
            <a:noFill/>
          </a:ln>
        </p:spPr>
        <p:txBody>
          <a:bodyPr wrap="square" rtlCol="0">
            <a:spAutoFit/>
          </a:bodyPr>
          <a:lstStyle/>
          <a:p>
            <a:pPr algn="just"/>
            <a:r>
              <a:rPr lang="en-US" sz="5000" b="1" dirty="0">
                <a:solidFill>
                  <a:srgbClr val="DCE6F2"/>
                </a:solidFill>
                <a:latin typeface="Arial" panose="020B0604020202020204" pitchFamily="34" charset="0"/>
                <a:cs typeface="Arial" panose="020B0604020202020204" pitchFamily="34" charset="0"/>
              </a:rPr>
              <a:t>2. Methods</a:t>
            </a:r>
            <a:endParaRPr lang="en-US" sz="4000" dirty="0">
              <a:solidFill>
                <a:srgbClr val="000000"/>
              </a:solidFill>
              <a:latin typeface="Arial" panose="020B0604020202020204" pitchFamily="34" charset="0"/>
              <a:cs typeface="Arial" panose="020B0604020202020204" pitchFamily="34" charset="0"/>
            </a:endParaRPr>
          </a:p>
        </p:txBody>
      </p:sp>
      <p:sp>
        <p:nvSpPr>
          <p:cNvPr id="55" name="Rechteck 54"/>
          <p:cNvSpPr/>
          <p:nvPr/>
        </p:nvSpPr>
        <p:spPr>
          <a:xfrm>
            <a:off x="15011527" y="8272589"/>
            <a:ext cx="14520728" cy="8203685"/>
          </a:xfrm>
          <a:prstGeom prst="rect">
            <a:avLst/>
          </a:prstGeom>
          <a:noFill/>
          <a:ln w="76200" cmpd="sng">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dirty="0">
              <a:latin typeface="Arial" panose="020B0604020202020204" pitchFamily="34" charset="0"/>
              <a:cs typeface="Arial" panose="020B0604020202020204" pitchFamily="34" charset="0"/>
            </a:endParaRPr>
          </a:p>
        </p:txBody>
      </p:sp>
      <p:sp>
        <p:nvSpPr>
          <p:cNvPr id="33" name="Rechteck 32"/>
          <p:cNvSpPr/>
          <p:nvPr/>
        </p:nvSpPr>
        <p:spPr>
          <a:xfrm>
            <a:off x="317368" y="8223657"/>
            <a:ext cx="14468784" cy="8252617"/>
          </a:xfrm>
          <a:prstGeom prst="rect">
            <a:avLst/>
          </a:prstGeom>
          <a:noFill/>
          <a:ln w="76200" cmpd="sng">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dirty="0">
              <a:latin typeface="Arial" panose="020B0604020202020204" pitchFamily="34" charset="0"/>
              <a:cs typeface="Arial" panose="020B0604020202020204" pitchFamily="34" charset="0"/>
            </a:endParaRPr>
          </a:p>
        </p:txBody>
      </p:sp>
      <p:sp>
        <p:nvSpPr>
          <p:cNvPr id="46" name="Textfeld 45"/>
          <p:cNvSpPr txBox="1"/>
          <p:nvPr/>
        </p:nvSpPr>
        <p:spPr>
          <a:xfrm>
            <a:off x="437580" y="8337513"/>
            <a:ext cx="14399229" cy="861774"/>
          </a:xfrm>
          <a:prstGeom prst="rect">
            <a:avLst/>
          </a:prstGeom>
          <a:noFill/>
          <a:ln w="12700" cmpd="sng">
            <a:noFill/>
          </a:ln>
        </p:spPr>
        <p:txBody>
          <a:bodyPr wrap="square" rtlCol="0">
            <a:spAutoFit/>
          </a:bodyPr>
          <a:lstStyle/>
          <a:p>
            <a:pPr algn="just"/>
            <a:r>
              <a:rPr lang="en-US" sz="5000" b="1" dirty="0">
                <a:solidFill>
                  <a:srgbClr val="DCE6F2"/>
                </a:solidFill>
                <a:latin typeface="Arial" panose="020B0604020202020204" pitchFamily="34" charset="0"/>
                <a:cs typeface="Arial" panose="020B0604020202020204" pitchFamily="34" charset="0"/>
              </a:rPr>
              <a:t>1. Theory</a:t>
            </a:r>
            <a:endParaRPr lang="en-US" sz="4000" dirty="0">
              <a:solidFill>
                <a:srgbClr val="000000"/>
              </a:solidFill>
              <a:latin typeface="Arial" panose="020B0604020202020204" pitchFamily="34" charset="0"/>
              <a:cs typeface="Arial" panose="020B0604020202020204" pitchFamily="34" charset="0"/>
            </a:endParaRPr>
          </a:p>
        </p:txBody>
      </p:sp>
      <p:sp>
        <p:nvSpPr>
          <p:cNvPr id="48" name="Textfeld 47"/>
          <p:cNvSpPr txBox="1">
            <a:spLocks/>
          </p:cNvSpPr>
          <p:nvPr/>
        </p:nvSpPr>
        <p:spPr>
          <a:xfrm>
            <a:off x="21481062" y="18324941"/>
            <a:ext cx="7875189" cy="4586331"/>
          </a:xfrm>
          <a:prstGeom prst="rect">
            <a:avLst/>
          </a:prstGeom>
          <a:noFill/>
          <a:effectLst/>
        </p:spPr>
        <p:txBody>
          <a:bodyPr wrap="square" rtlCol="0">
            <a:noAutofit/>
          </a:bodyPr>
          <a:lstStyle>
            <a:defPPr>
              <a:defRPr lang="de-DE"/>
            </a:defPPr>
            <a:lvl1pPr marL="412750" indent="-254000" algn="just">
              <a:buFont typeface="Arial" charset="0"/>
              <a:buChar char="•"/>
              <a:defRPr sz="3500">
                <a:latin typeface="Arial" panose="020B0604020202020204" pitchFamily="34" charset="0"/>
                <a:cs typeface="Arial" panose="020B0604020202020204" pitchFamily="34" charset="0"/>
              </a:defRPr>
            </a:lvl1pPr>
          </a:lstStyle>
          <a:p>
            <a:endParaRPr lang="de-DE" sz="3000" dirty="0"/>
          </a:p>
          <a:p>
            <a:endParaRPr lang="de-DE" sz="3000" dirty="0"/>
          </a:p>
        </p:txBody>
      </p:sp>
      <p:sp>
        <p:nvSpPr>
          <p:cNvPr id="49" name="Textfeld 48"/>
          <p:cNvSpPr txBox="1">
            <a:spLocks/>
          </p:cNvSpPr>
          <p:nvPr/>
        </p:nvSpPr>
        <p:spPr>
          <a:xfrm>
            <a:off x="17030015" y="28299188"/>
            <a:ext cx="9435493" cy="4891488"/>
          </a:xfrm>
          <a:prstGeom prst="rect">
            <a:avLst/>
          </a:prstGeom>
          <a:noFill/>
          <a:effectLst/>
        </p:spPr>
        <p:txBody>
          <a:bodyPr wrap="square" rtlCol="0">
            <a:noAutofit/>
          </a:bodyPr>
          <a:lstStyle/>
          <a:p>
            <a:pPr marL="412750" indent="-222250" algn="just">
              <a:buFont typeface="Arial" charset="0"/>
              <a:buChar char="•"/>
            </a:pPr>
            <a:endParaRPr lang="de-DE" sz="3600" dirty="0">
              <a:latin typeface="Arial" charset="0"/>
              <a:ea typeface="Arial" charset="0"/>
              <a:cs typeface="Arial" charset="0"/>
            </a:endParaRPr>
          </a:p>
        </p:txBody>
      </p:sp>
      <p:sp>
        <p:nvSpPr>
          <p:cNvPr id="50" name="Textfeld 49"/>
          <p:cNvSpPr txBox="1"/>
          <p:nvPr/>
        </p:nvSpPr>
        <p:spPr>
          <a:xfrm>
            <a:off x="20203327" y="31244840"/>
            <a:ext cx="8980971" cy="5064912"/>
          </a:xfrm>
          <a:prstGeom prst="rect">
            <a:avLst/>
          </a:prstGeom>
          <a:noFill/>
          <a:effectLst/>
        </p:spPr>
        <p:txBody>
          <a:bodyPr wrap="square" rtlCol="0">
            <a:noAutofit/>
          </a:bodyPr>
          <a:lstStyle/>
          <a:p>
            <a:pPr marL="647700" indent="-457200" algn="just">
              <a:buFont typeface="Arial" charset="0"/>
              <a:buChar char="•"/>
            </a:pPr>
            <a:endParaRPr lang="de-DE" sz="3000" dirty="0">
              <a:latin typeface="Arial" charset="0"/>
              <a:ea typeface="Arial" charset="0"/>
              <a:cs typeface="Arial" charset="0"/>
            </a:endParaRPr>
          </a:p>
          <a:p>
            <a:pPr marL="412750" indent="-222250" algn="just">
              <a:buFont typeface="Arial" panose="020B0604020202020204" pitchFamily="34" charset="0"/>
              <a:buChar char="•"/>
            </a:pPr>
            <a:endParaRPr lang="de-DE" sz="3000" dirty="0">
              <a:latin typeface="Arial" charset="0"/>
              <a:ea typeface="Arial" charset="0"/>
              <a:cs typeface="Arial" charset="0"/>
            </a:endParaRPr>
          </a:p>
        </p:txBody>
      </p:sp>
      <p:sp>
        <p:nvSpPr>
          <p:cNvPr id="67" name="Rechteck 66"/>
          <p:cNvSpPr/>
          <p:nvPr/>
        </p:nvSpPr>
        <p:spPr>
          <a:xfrm>
            <a:off x="291396" y="16672172"/>
            <a:ext cx="29214887" cy="18501569"/>
          </a:xfrm>
          <a:prstGeom prst="rect">
            <a:avLst/>
          </a:prstGeom>
          <a:noFill/>
          <a:ln w="76200" cmpd="sng">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latin typeface="Arial" panose="020B0604020202020204" pitchFamily="34" charset="0"/>
              <a:cs typeface="Arial" panose="020B0604020202020204" pitchFamily="34" charset="0"/>
            </a:endParaRPr>
          </a:p>
        </p:txBody>
      </p:sp>
      <p:sp>
        <p:nvSpPr>
          <p:cNvPr id="45" name="Textfeld 44"/>
          <p:cNvSpPr txBox="1"/>
          <p:nvPr/>
        </p:nvSpPr>
        <p:spPr>
          <a:xfrm>
            <a:off x="14871309" y="35281487"/>
            <a:ext cx="14387482" cy="5695364"/>
          </a:xfrm>
          <a:prstGeom prst="rect">
            <a:avLst/>
          </a:prstGeom>
          <a:noFill/>
          <a:effectLst/>
        </p:spPr>
        <p:txBody>
          <a:bodyPr wrap="square" rtlCol="0">
            <a:noAutofit/>
          </a:bodyPr>
          <a:lstStyle/>
          <a:p>
            <a:pPr marL="158750" algn="just"/>
            <a:endParaRPr lang="de-DE" sz="3000" dirty="0">
              <a:latin typeface="Arial" charset="0"/>
              <a:ea typeface="Arial" charset="0"/>
              <a:cs typeface="Arial" charset="0"/>
            </a:endParaRPr>
          </a:p>
          <a:p>
            <a:pPr marL="571500" indent="-412750" algn="just">
              <a:buFont typeface="Arial" charset="0"/>
              <a:buChar char="•"/>
            </a:pPr>
            <a:endParaRPr lang="en-US" sz="3000" dirty="0">
              <a:latin typeface="Arial" charset="0"/>
              <a:ea typeface="Arial" charset="0"/>
              <a:cs typeface="Arial" charset="0"/>
            </a:endParaRPr>
          </a:p>
        </p:txBody>
      </p:sp>
      <mc:AlternateContent xmlns:mc="http://schemas.openxmlformats.org/markup-compatibility/2006" xmlns:a14="http://schemas.microsoft.com/office/drawing/2010/main">
        <mc:Choice Requires="a14">
          <p:sp>
            <p:nvSpPr>
              <p:cNvPr id="38" name="Textfeld 37"/>
              <p:cNvSpPr txBox="1"/>
              <p:nvPr/>
            </p:nvSpPr>
            <p:spPr>
              <a:xfrm>
                <a:off x="317367" y="35287607"/>
                <a:ext cx="29177513" cy="5809725"/>
              </a:xfrm>
              <a:prstGeom prst="rect">
                <a:avLst/>
              </a:prstGeom>
              <a:noFill/>
              <a:effectLst/>
            </p:spPr>
            <p:txBody>
              <a:bodyPr wrap="square" rtlCol="0">
                <a:noAutofit/>
              </a:bodyPr>
              <a:lstStyle/>
              <a:p>
                <a:pPr marL="571500" indent="-381000" algn="just">
                  <a:buFont typeface="Arial" charset="0"/>
                  <a:buChar char="•"/>
                </a:pPr>
                <a:r>
                  <a:rPr lang="en-US" sz="3000" dirty="0">
                    <a:latin typeface="Times New Roman" charset="0"/>
                    <a:ea typeface="Times New Roman" charset="0"/>
                    <a:cs typeface="Times New Roman" charset="0"/>
                  </a:rPr>
                  <a:t>In cases where it is of greater interest whether two samples are identically distributed (e.g. normally) rather than if they come from the same distribution, standardization can be applied</a:t>
                </a:r>
              </a:p>
              <a:p>
                <a:pPr marL="571500" indent="-381000" algn="just">
                  <a:buFont typeface="Arial" charset="0"/>
                  <a:buChar char="•"/>
                </a:pPr>
                <a:r>
                  <a:rPr lang="en-US" sz="3000" dirty="0">
                    <a:latin typeface="Times New Roman" charset="0"/>
                    <a:ea typeface="Times New Roman" charset="0"/>
                    <a:cs typeface="Times New Roman" charset="0"/>
                  </a:rPr>
                  <a:t>The permutation test seems to be more sensible if the distributions of the groups have a different kurtosis and therefor can reject the </a:t>
                </a:r>
                <a14:m>
                  <m:oMath xmlns:m="http://schemas.openxmlformats.org/officeDocument/2006/math">
                    <m:sSub>
                      <m:sSubPr>
                        <m:ctrlPr>
                          <a:rPr lang="en-US" sz="3000" i="1" dirty="0" smtClean="0">
                            <a:latin typeface="Cambria Math" charset="0"/>
                            <a:ea typeface="Times New Roman" charset="0"/>
                            <a:cs typeface="Times New Roman" charset="0"/>
                          </a:rPr>
                        </m:ctrlPr>
                      </m:sSubPr>
                      <m:e>
                        <m:r>
                          <a:rPr lang="en-US" sz="3000" i="1" dirty="0" smtClean="0">
                            <a:latin typeface="Cambria Math" panose="02040503050406030204" pitchFamily="18" charset="0"/>
                            <a:ea typeface="Times New Roman" charset="0"/>
                            <a:cs typeface="Times New Roman" charset="0"/>
                          </a:rPr>
                          <m:t>𝐻</m:t>
                        </m:r>
                      </m:e>
                      <m:sub>
                        <m:r>
                          <a:rPr lang="en-US" sz="3000" i="1" dirty="0" smtClean="0">
                            <a:latin typeface="Cambria Math" panose="02040503050406030204" pitchFamily="18" charset="0"/>
                            <a:ea typeface="Times New Roman" charset="0"/>
                            <a:cs typeface="Times New Roman" charset="0"/>
                          </a:rPr>
                          <m:t>0</m:t>
                        </m:r>
                      </m:sub>
                    </m:sSub>
                  </m:oMath>
                </a14:m>
                <a:r>
                  <a:rPr lang="en-US" sz="3000" dirty="0">
                    <a:latin typeface="Times New Roman" charset="0"/>
                    <a:ea typeface="Times New Roman" charset="0"/>
                    <a:cs typeface="Times New Roman" charset="0"/>
                  </a:rPr>
                  <a:t> with a smaller sample size.</a:t>
                </a:r>
              </a:p>
              <a:p>
                <a:pPr marL="571500" indent="-381000" algn="just">
                  <a:buFont typeface="Arial" charset="0"/>
                  <a:buChar char="•"/>
                </a:pPr>
                <a:r>
                  <a:rPr lang="en-US" sz="3000" dirty="0">
                    <a:latin typeface="Times New Roman" charset="0"/>
                    <a:ea typeface="Times New Roman" charset="0"/>
                    <a:cs typeface="Times New Roman" charset="0"/>
                  </a:rPr>
                  <a:t>Especially if the distributions mainly differ in the tails, the KS permutation test has difficulties rejecting the </a:t>
                </a:r>
                <a14:m>
                  <m:oMath xmlns:m="http://schemas.openxmlformats.org/officeDocument/2006/math">
                    <m:sSub>
                      <m:sSubPr>
                        <m:ctrlPr>
                          <a:rPr lang="en-US" sz="3000" i="1" dirty="0" smtClean="0">
                            <a:latin typeface="Cambria Math" charset="0"/>
                            <a:ea typeface="Times New Roman" charset="0"/>
                            <a:cs typeface="Times New Roman" charset="0"/>
                          </a:rPr>
                        </m:ctrlPr>
                      </m:sSubPr>
                      <m:e>
                        <m:r>
                          <a:rPr lang="en-US" sz="3000" i="1" dirty="0" smtClean="0">
                            <a:latin typeface="Cambria Math" panose="02040503050406030204" pitchFamily="18" charset="0"/>
                            <a:ea typeface="Times New Roman" charset="0"/>
                            <a:cs typeface="Times New Roman" charset="0"/>
                          </a:rPr>
                          <m:t>𝐻</m:t>
                        </m:r>
                      </m:e>
                      <m:sub>
                        <m:r>
                          <a:rPr lang="en-US" sz="3000" i="1" dirty="0" smtClean="0">
                            <a:latin typeface="Cambria Math" panose="02040503050406030204" pitchFamily="18" charset="0"/>
                            <a:ea typeface="Times New Roman" charset="0"/>
                            <a:cs typeface="Times New Roman" charset="0"/>
                          </a:rPr>
                          <m:t>0</m:t>
                        </m:r>
                      </m:sub>
                    </m:sSub>
                  </m:oMath>
                </a14:m>
                <a:r>
                  <a:rPr lang="en-US" sz="3000" dirty="0">
                    <a:latin typeface="Times New Roman" charset="0"/>
                    <a:ea typeface="Times New Roman" charset="0"/>
                    <a:cs typeface="Times New Roman" charset="0"/>
                  </a:rPr>
                  <a:t> with smaller sample size. </a:t>
                </a:r>
              </a:p>
              <a:p>
                <a:pPr marL="571500" indent="-381000" algn="just">
                  <a:buFont typeface="Arial" charset="0"/>
                  <a:buChar char="•"/>
                </a:pPr>
                <a:r>
                  <a:rPr lang="en-US" sz="3000" dirty="0">
                    <a:latin typeface="Times New Roman" charset="0"/>
                    <a:ea typeface="Times New Roman" charset="0"/>
                    <a:cs typeface="Times New Roman" charset="0"/>
                  </a:rPr>
                  <a:t>In applications where the distribution of the tails is of great interest (e.g. risk calculations in </a:t>
                </a:r>
                <a:r>
                  <a:rPr lang="en-US" sz="3000" dirty="0" err="1">
                    <a:latin typeface="Times New Roman" charset="0"/>
                    <a:ea typeface="Times New Roman" charset="0"/>
                    <a:cs typeface="Times New Roman" charset="0"/>
                  </a:rPr>
                  <a:t>fincance</a:t>
                </a:r>
                <a:r>
                  <a:rPr lang="en-US" sz="3000" dirty="0">
                    <a:latin typeface="Times New Roman" charset="0"/>
                    <a:ea typeface="Times New Roman" charset="0"/>
                    <a:cs typeface="Times New Roman" charset="0"/>
                  </a:rPr>
                  <a:t>), the KSP test may be no sufficiently </a:t>
                </a:r>
                <a:r>
                  <a:rPr lang="en-US" sz="3000" dirty="0">
                    <a:solidFill>
                      <a:srgbClr val="FF0000"/>
                    </a:solidFill>
                    <a:latin typeface="Times New Roman" charset="0"/>
                    <a:ea typeface="Times New Roman" charset="0"/>
                    <a:cs typeface="Times New Roman" charset="0"/>
                  </a:rPr>
                  <a:t>sensitive. </a:t>
                </a:r>
                <a:r>
                  <a:rPr lang="en-US" sz="3000" dirty="0">
                    <a:latin typeface="Times New Roman" charset="0"/>
                    <a:ea typeface="Times New Roman" charset="0"/>
                    <a:cs typeface="Times New Roman" charset="0"/>
                  </a:rPr>
                  <a:t>Here other test (quote) should be considered. </a:t>
                </a:r>
              </a:p>
              <a:p>
                <a:pPr marL="571500" indent="-381000" algn="just">
                  <a:buFont typeface="Arial" charset="0"/>
                  <a:buChar char="•"/>
                </a:pPr>
                <a:r>
                  <a:rPr lang="de-DE" sz="3200" dirty="0">
                    <a:latin typeface="Times New Roman" charset="0"/>
                    <a:ea typeface="Times New Roman" charset="0"/>
                    <a:cs typeface="Times New Roman" charset="0"/>
                  </a:rPr>
                  <a:t>In </a:t>
                </a:r>
                <a:r>
                  <a:rPr lang="de-DE" sz="3200" dirty="0" err="1">
                    <a:latin typeface="Times New Roman" charset="0"/>
                    <a:ea typeface="Times New Roman" charset="0"/>
                    <a:cs typeface="Times New Roman" charset="0"/>
                  </a:rPr>
                  <a:t>most</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cases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it</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is</a:t>
                </a:r>
                <a:r>
                  <a:rPr lang="de-DE" sz="3200" dirty="0">
                    <a:latin typeface="Times New Roman" charset="0"/>
                    <a:ea typeface="Times New Roman" charset="0"/>
                    <a:cs typeface="Times New Roman" charset="0"/>
                  </a:rPr>
                  <a:t> not </a:t>
                </a:r>
                <a:r>
                  <a:rPr lang="de-DE" sz="3200" dirty="0" err="1">
                    <a:latin typeface="Times New Roman" charset="0"/>
                    <a:ea typeface="Times New Roman" charset="0"/>
                    <a:cs typeface="Times New Roman" charset="0"/>
                  </a:rPr>
                  <a:t>practical</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to</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compute</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the</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exact</a:t>
                </a:r>
                <a:r>
                  <a:rPr lang="de-DE" sz="3200" dirty="0">
                    <a:latin typeface="Times New Roman" charset="0"/>
                    <a:ea typeface="Times New Roman" charset="0"/>
                    <a:cs typeface="Times New Roman" charset="0"/>
                  </a:rPr>
                  <a:t> </a:t>
                </a:r>
                <a:r>
                  <a:rPr lang="de-DE" sz="3200" i="1" dirty="0">
                    <a:latin typeface="Times New Roman" charset="0"/>
                    <a:ea typeface="Times New Roman" charset="0"/>
                    <a:cs typeface="Times New Roman" charset="0"/>
                  </a:rPr>
                  <a:t>p</a:t>
                </a:r>
                <a:r>
                  <a:rPr lang="de-DE" sz="3200" dirty="0">
                    <a:latin typeface="Times New Roman" charset="0"/>
                    <a:ea typeface="Times New Roman" charset="0"/>
                    <a:cs typeface="Times New Roman" charset="0"/>
                  </a:rPr>
                  <a:t>-</a:t>
                </a:r>
                <a:r>
                  <a:rPr lang="de-DE" sz="3200" dirty="0" err="1">
                    <a:latin typeface="Times New Roman" charset="0"/>
                    <a:ea typeface="Times New Roman" charset="0"/>
                    <a:cs typeface="Times New Roman" charset="0"/>
                  </a:rPr>
                  <a:t>value</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because</a:t>
                </a:r>
                <a:r>
                  <a:rPr lang="de-DE" sz="3200" dirty="0">
                    <a:latin typeface="Times New Roman" charset="0"/>
                    <a:ea typeface="Times New Roman" charset="0"/>
                    <a:cs typeface="Times New Roman" charset="0"/>
                  </a:rPr>
                  <a:t> an </a:t>
                </a:r>
                <a:r>
                  <a:rPr lang="de-DE" sz="3200" dirty="0" err="1">
                    <a:latin typeface="Times New Roman" charset="0"/>
                    <a:ea typeface="Times New Roman" charset="0"/>
                    <a:cs typeface="Times New Roman" charset="0"/>
                  </a:rPr>
                  <a:t>enormous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number</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of</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permutations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is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needed</a:t>
                </a:r>
                <a:r>
                  <a:rPr lang="de-DE" sz="3200" dirty="0">
                    <a:latin typeface="Times New Roman" charset="0"/>
                    <a:ea typeface="Times New Roman" charset="0"/>
                    <a:cs typeface="Times New Roman" charset="0"/>
                  </a:rPr>
                  <a:t>. In </a:t>
                </a:r>
                <a:r>
                  <a:rPr lang="de-DE" sz="3200" dirty="0" err="1">
                    <a:latin typeface="Times New Roman" charset="0"/>
                    <a:ea typeface="Times New Roman" charset="0"/>
                    <a:cs typeface="Times New Roman" charset="0"/>
                  </a:rPr>
                  <a:t>this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case</a:t>
                </a:r>
                <a:r>
                  <a:rPr lang="de-DE" sz="3200" dirty="0">
                    <a:latin typeface="Times New Roman" charset="0"/>
                    <a:ea typeface="Times New Roman" charset="0"/>
                    <a:cs typeface="Times New Roman" charset="0"/>
                  </a:rPr>
                  <a:t> (</a:t>
                </a:r>
                <a14:m>
                  <m:oMath xmlns:m="http://schemas.openxmlformats.org/officeDocument/2006/math">
                    <m:r>
                      <a:rPr lang="de-DE" sz="3200" i="1" dirty="0">
                        <a:latin typeface="Cambria Math" panose="02040503050406030204" pitchFamily="18" charset="0"/>
                        <a:ea typeface="Times New Roman" charset="0"/>
                        <a:cs typeface="Times New Roman" charset="0"/>
                      </a:rPr>
                      <m:t>𝑁</m:t>
                    </m:r>
                    <m:r>
                      <a:rPr lang="de-DE" sz="3200" i="1" dirty="0">
                        <a:latin typeface="Cambria Math" panose="02040503050406030204" pitchFamily="18" charset="0"/>
                        <a:ea typeface="Times New Roman" charset="0"/>
                        <a:cs typeface="Times New Roman" charset="0"/>
                      </a:rPr>
                      <m:t> = 1000</m:t>
                    </m:r>
                  </m:oMath>
                </a14:m>
                <a:r>
                  <a:rPr lang="de-DE" sz="3200" dirty="0">
                    <a:latin typeface="Times New Roman" charset="0"/>
                    <a:ea typeface="Times New Roman" charset="0"/>
                    <a:cs typeface="Times New Roman" charset="0"/>
                  </a:rPr>
                  <a:t>) </a:t>
                </a:r>
                <a14:m>
                  <m:oMath xmlns:m="http://schemas.openxmlformats.org/officeDocument/2006/math">
                    <m:r>
                      <a:rPr lang="de-DE" sz="3200" i="1" dirty="0">
                        <a:latin typeface="Cambria Math" panose="02040503050406030204" pitchFamily="18" charset="0"/>
                        <a:ea typeface="Times New Roman" charset="0"/>
                        <a:cs typeface="Times New Roman" charset="0"/>
                      </a:rPr>
                      <m:t>𝑋𝑋𝑋𝑋𝑋</m:t>
                    </m:r>
                  </m:oMath>
                </a14:m>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permutations</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would</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be</a:t>
                </a:r>
                <a:r>
                  <a:rPr lang="de-DE" sz="3200" dirty="0">
                    <a:latin typeface="Times New Roman" charset="0"/>
                    <a:ea typeface="Times New Roman" charset="0"/>
                    <a:cs typeface="Times New Roman" charset="0"/>
                  </a:rPr>
                  <a:t> </a:t>
                </a:r>
                <a:r>
                  <a:rPr lang="de-DE" sz="3200" dirty="0" err="1">
                    <a:latin typeface="Times New Roman" charset="0"/>
                    <a:ea typeface="Times New Roman" charset="0"/>
                    <a:cs typeface="Times New Roman" charset="0"/>
                  </a:rPr>
                  <a:t>required</a:t>
                </a:r>
                <a:r>
                  <a:rPr lang="de-DE" sz="3200" dirty="0">
                    <a:latin typeface="Times New Roman" charset="0"/>
                    <a:ea typeface="Times New Roman" charset="0"/>
                    <a:cs typeface="Times New Roman" charset="0"/>
                  </a:rPr>
                  <a:t>.</a:t>
                </a:r>
                <a:endParaRPr lang="en-US" sz="3000" dirty="0">
                  <a:latin typeface="Times New Roman" charset="0"/>
                  <a:ea typeface="Times New Roman" charset="0"/>
                  <a:cs typeface="Times New Roman" charset="0"/>
                </a:endParaRPr>
              </a:p>
              <a:p>
                <a:pPr marL="571500" indent="-381000" algn="just">
                  <a:buFont typeface="Arial" charset="0"/>
                  <a:buChar char="•"/>
                </a:pPr>
                <a:r>
                  <a:rPr lang="en-US" sz="3000" dirty="0">
                    <a:latin typeface="Times New Roman" charset="0"/>
                    <a:ea typeface="Times New Roman" charset="0"/>
                    <a:cs typeface="Times New Roman" charset="0"/>
                  </a:rPr>
                  <a:t>We do not consider the possibility that the same permutation can occur multiple times, hence the probability of the such an event is neglectable, because of the sheer amount of possible </a:t>
                </a:r>
                <a:r>
                  <a:rPr lang="en-US" sz="3000" dirty="0" err="1">
                    <a:latin typeface="Times New Roman" charset="0"/>
                    <a:ea typeface="Times New Roman" charset="0"/>
                    <a:cs typeface="Times New Roman" charset="0"/>
                  </a:rPr>
                  <a:t>permutations,</a:t>
                </a:r>
                <a:r>
                  <a:rPr lang="en-US" sz="3000" dirty="0" err="1">
                    <a:solidFill>
                      <a:srgbClr val="FF0000"/>
                    </a:solidFill>
                    <a:latin typeface="Times New Roman" charset="0"/>
                    <a:ea typeface="Times New Roman" charset="0"/>
                    <a:cs typeface="Times New Roman" charset="0"/>
                  </a:rPr>
                  <a:t>Power</a:t>
                </a:r>
                <a:r>
                  <a:rPr lang="en-US" sz="3000" dirty="0">
                    <a:solidFill>
                      <a:srgbClr val="FF0000"/>
                    </a:solidFill>
                    <a:latin typeface="Times New Roman" charset="0"/>
                    <a:ea typeface="Times New Roman" charset="0"/>
                    <a:cs typeface="Times New Roman" charset="0"/>
                  </a:rPr>
                  <a:t> of test with increasing sample size? </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Werden</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geringste</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Unterschiede</a:t>
                </a:r>
                <a:r>
                  <a:rPr lang="en-US" sz="3000" dirty="0">
                    <a:solidFill>
                      <a:srgbClr val="FF0000"/>
                    </a:solidFill>
                    <a:latin typeface="Times New Roman" charset="0"/>
                    <a:ea typeface="Times New Roman" charset="0"/>
                    <a:cs typeface="Times New Roman" charset="0"/>
                    <a:sym typeface="Wingdings"/>
                  </a:rPr>
                  <a:t> in den </a:t>
                </a:r>
                <a:r>
                  <a:rPr lang="en-US" sz="3000" dirty="0" err="1">
                    <a:solidFill>
                      <a:srgbClr val="FF0000"/>
                    </a:solidFill>
                    <a:latin typeface="Times New Roman" charset="0"/>
                    <a:ea typeface="Times New Roman" charset="0"/>
                    <a:cs typeface="Times New Roman" charset="0"/>
                    <a:sym typeface="Wingdings"/>
                  </a:rPr>
                  <a:t>ecdf</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irgendwann</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signifikant</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bzw</a:t>
                </a:r>
                <a:r>
                  <a:rPr lang="en-US" sz="3000" dirty="0">
                    <a:solidFill>
                      <a:srgbClr val="FF0000"/>
                    </a:solidFill>
                    <a:latin typeface="Times New Roman" charset="0"/>
                    <a:ea typeface="Times New Roman" charset="0"/>
                    <a:cs typeface="Times New Roman" charset="0"/>
                    <a:sym typeface="Wingdings"/>
                  </a:rPr>
                  <a:t>. </a:t>
                </a:r>
                <a:r>
                  <a:rPr lang="en-US" sz="3000" dirty="0" err="1">
                    <a:solidFill>
                      <a:srgbClr val="FF0000"/>
                    </a:solidFill>
                    <a:latin typeface="Times New Roman" charset="0"/>
                    <a:ea typeface="Times New Roman" charset="0"/>
                    <a:cs typeface="Times New Roman" charset="0"/>
                    <a:sym typeface="Wingdings"/>
                  </a:rPr>
                  <a:t>ist</a:t>
                </a:r>
                <a:r>
                  <a:rPr lang="en-US" sz="3000" dirty="0">
                    <a:solidFill>
                      <a:srgbClr val="FF0000"/>
                    </a:solidFill>
                    <a:latin typeface="Times New Roman" charset="0"/>
                    <a:ea typeface="Times New Roman" charset="0"/>
                    <a:cs typeface="Times New Roman" charset="0"/>
                    <a:sym typeface="Wingdings"/>
                  </a:rPr>
                  <a:t> das relevant?  </a:t>
                </a:r>
                <a:r>
                  <a:rPr lang="en-US" sz="3000" dirty="0" err="1">
                    <a:solidFill>
                      <a:srgbClr val="FF0000"/>
                    </a:solidFill>
                    <a:latin typeface="Times New Roman" charset="0"/>
                    <a:ea typeface="Times New Roman" charset="0"/>
                    <a:cs typeface="Times New Roman" charset="0"/>
                    <a:sym typeface="Wingdings"/>
                  </a:rPr>
                  <a:t>Kommt</a:t>
                </a:r>
                <a:r>
                  <a:rPr lang="en-US" sz="3000" dirty="0">
                    <a:solidFill>
                      <a:srgbClr val="FF0000"/>
                    </a:solidFill>
                    <a:latin typeface="Times New Roman" charset="0"/>
                    <a:ea typeface="Times New Roman" charset="0"/>
                    <a:cs typeface="Times New Roman" charset="0"/>
                    <a:sym typeface="Wingdings"/>
                  </a:rPr>
                  <a:t> auf </a:t>
                </a:r>
                <a:r>
                  <a:rPr lang="en-US" sz="3000" dirty="0" err="1">
                    <a:solidFill>
                      <a:srgbClr val="FF0000"/>
                    </a:solidFill>
                    <a:latin typeface="Times New Roman" charset="0"/>
                    <a:ea typeface="Times New Roman" charset="0"/>
                    <a:cs typeface="Times New Roman" charset="0"/>
                    <a:sym typeface="Wingdings"/>
                  </a:rPr>
                  <a:t>Anwendung</a:t>
                </a:r>
                <a:r>
                  <a:rPr lang="en-US" sz="3000" dirty="0">
                    <a:solidFill>
                      <a:srgbClr val="FF0000"/>
                    </a:solidFill>
                    <a:latin typeface="Times New Roman" charset="0"/>
                    <a:ea typeface="Times New Roman" charset="0"/>
                    <a:cs typeface="Times New Roman" charset="0"/>
                    <a:sym typeface="Wingdings"/>
                  </a:rPr>
                  <a:t> an</a:t>
                </a:r>
                <a:endParaRPr lang="en-US" sz="3000" dirty="0">
                  <a:solidFill>
                    <a:srgbClr val="FF0000"/>
                  </a:solidFill>
                  <a:latin typeface="Times New Roman" charset="0"/>
                  <a:ea typeface="Times New Roman" charset="0"/>
                  <a:cs typeface="Times New Roman" charset="0"/>
                </a:endParaRPr>
              </a:p>
            </p:txBody>
          </p:sp>
        </mc:Choice>
        <mc:Fallback xmlns="">
          <p:sp>
            <p:nvSpPr>
              <p:cNvPr id="38" name="Textfeld 37"/>
              <p:cNvSpPr txBox="1">
                <a:spLocks noRot="1" noChangeAspect="1" noMove="1" noResize="1" noEditPoints="1" noAdjustHandles="1" noChangeArrowheads="1" noChangeShapeType="1" noTextEdit="1"/>
              </p:cNvSpPr>
              <p:nvPr/>
            </p:nvSpPr>
            <p:spPr>
              <a:xfrm>
                <a:off x="317367" y="35287607"/>
                <a:ext cx="29177513" cy="5809725"/>
              </a:xfrm>
              <a:prstGeom prst="rect">
                <a:avLst/>
              </a:prstGeom>
              <a:blipFill>
                <a:blip r:embed="rId2"/>
                <a:stretch>
                  <a:fillRect t="-1364" r="-543"/>
                </a:stretch>
              </a:blipFill>
              <a:effectLst/>
            </p:spPr>
            <p:txBody>
              <a:bodyPr/>
              <a:lstStyle/>
              <a:p>
                <a:r>
                  <a:rPr lang="de-DE">
                    <a:noFill/>
                  </a:rPr>
                  <a:t> </a:t>
                </a:r>
              </a:p>
            </p:txBody>
          </p:sp>
        </mc:Fallback>
      </mc:AlternateContent>
      <p:cxnSp>
        <p:nvCxnSpPr>
          <p:cNvPr id="42" name="Gerade Verbindung 40"/>
          <p:cNvCxnSpPr/>
          <p:nvPr/>
        </p:nvCxnSpPr>
        <p:spPr>
          <a:xfrm>
            <a:off x="14699248" y="35059876"/>
            <a:ext cx="58935" cy="6186234"/>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35" name="Rechteck 34"/>
          <p:cNvSpPr/>
          <p:nvPr/>
        </p:nvSpPr>
        <p:spPr>
          <a:xfrm>
            <a:off x="317367" y="34108406"/>
            <a:ext cx="29214887" cy="7137705"/>
          </a:xfrm>
          <a:prstGeom prst="rect">
            <a:avLst/>
          </a:prstGeom>
          <a:noFill/>
          <a:ln w="76200" cmpd="sng">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latin typeface="Arial" panose="020B0604020202020204" pitchFamily="34" charset="0"/>
              <a:cs typeface="Arial" panose="020B0604020202020204" pitchFamily="34" charset="0"/>
            </a:endParaRPr>
          </a:p>
        </p:txBody>
      </p:sp>
      <p:sp>
        <p:nvSpPr>
          <p:cNvPr id="54" name="Textfeld 53"/>
          <p:cNvSpPr txBox="1">
            <a:spLocks/>
          </p:cNvSpPr>
          <p:nvPr/>
        </p:nvSpPr>
        <p:spPr>
          <a:xfrm>
            <a:off x="467335" y="31244840"/>
            <a:ext cx="9480848" cy="4575438"/>
          </a:xfrm>
          <a:prstGeom prst="rect">
            <a:avLst/>
          </a:prstGeom>
          <a:noFill/>
          <a:effectLst/>
        </p:spPr>
        <p:txBody>
          <a:bodyPr wrap="square" rtlCol="0">
            <a:noAutofit/>
          </a:bodyPr>
          <a:lstStyle>
            <a:defPPr>
              <a:defRPr lang="de-DE"/>
            </a:defPPr>
            <a:lvl1pPr marL="412750" indent="-254000" algn="just">
              <a:buFont typeface="Arial" charset="0"/>
              <a:buChar char="•"/>
              <a:defRPr sz="3500">
                <a:latin typeface="Arial" panose="020B0604020202020204" pitchFamily="34" charset="0"/>
                <a:cs typeface="Arial" panose="020B0604020202020204" pitchFamily="34" charset="0"/>
              </a:defRPr>
            </a:lvl1pPr>
          </a:lstStyle>
          <a:p>
            <a:pPr marL="158750" indent="0">
              <a:buNone/>
            </a:pPr>
            <a:endParaRPr lang="de-DE" sz="3000" dirty="0"/>
          </a:p>
          <a:p>
            <a:pPr marL="158750" indent="0">
              <a:buNone/>
            </a:pPr>
            <a:endParaRPr lang="de-DE" sz="3000" dirty="0"/>
          </a:p>
          <a:p>
            <a:pPr marL="158750" indent="0">
              <a:buNone/>
            </a:pPr>
            <a:endParaRPr lang="de-DE" sz="3000" dirty="0"/>
          </a:p>
          <a:p>
            <a:pPr marL="158750" indent="0">
              <a:buNone/>
            </a:pPr>
            <a:endParaRPr lang="de-DE" sz="3000" dirty="0"/>
          </a:p>
          <a:p>
            <a:endParaRPr lang="de-DE" sz="3000" dirty="0"/>
          </a:p>
        </p:txBody>
      </p:sp>
      <p:sp>
        <p:nvSpPr>
          <p:cNvPr id="36" name="Textfeld 35"/>
          <p:cNvSpPr txBox="1"/>
          <p:nvPr/>
        </p:nvSpPr>
        <p:spPr>
          <a:xfrm>
            <a:off x="507901" y="34197326"/>
            <a:ext cx="28112819" cy="861774"/>
          </a:xfrm>
          <a:prstGeom prst="rect">
            <a:avLst/>
          </a:prstGeom>
          <a:noFill/>
          <a:effectLst/>
        </p:spPr>
        <p:txBody>
          <a:bodyPr wrap="square" rtlCol="0">
            <a:spAutoFit/>
          </a:bodyPr>
          <a:lstStyle/>
          <a:p>
            <a:pPr algn="just"/>
            <a:r>
              <a:rPr lang="en-US" sz="5000" b="1" dirty="0">
                <a:solidFill>
                  <a:srgbClr val="DCE6F2"/>
                </a:solidFill>
                <a:latin typeface="Arial" panose="020B0604020202020204" pitchFamily="34" charset="0"/>
                <a:cs typeface="Arial" panose="020B0604020202020204" pitchFamily="34" charset="0"/>
              </a:rPr>
              <a:t>Discussion</a:t>
            </a:r>
          </a:p>
        </p:txBody>
      </p:sp>
      <p:cxnSp>
        <p:nvCxnSpPr>
          <p:cNvPr id="16" name="Gerade Verbindung 15"/>
          <p:cNvCxnSpPr/>
          <p:nvPr/>
        </p:nvCxnSpPr>
        <p:spPr>
          <a:xfrm flipV="1">
            <a:off x="227926" y="24921511"/>
            <a:ext cx="29217766" cy="68917"/>
          </a:xfrm>
          <a:prstGeom prst="line">
            <a:avLst/>
          </a:prstGeom>
          <a:ln w="38100"/>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Textfeld 27"/>
              <p:cNvSpPr txBox="1"/>
              <p:nvPr/>
            </p:nvSpPr>
            <p:spPr>
              <a:xfrm>
                <a:off x="15071997" y="9275897"/>
                <a:ext cx="14460257" cy="7216850"/>
              </a:xfrm>
              <a:prstGeom prst="rect">
                <a:avLst/>
              </a:prstGeom>
              <a:noFill/>
              <a:effectLst/>
            </p:spPr>
            <p:txBody>
              <a:bodyPr wrap="square" rtlCol="0">
                <a:noAutofit/>
              </a:bodyPr>
              <a:lstStyle/>
              <a:p>
                <a:pPr marL="647700" indent="-457200" algn="just">
                  <a:buFont typeface="Arial" panose="020B0604020202020204" pitchFamily="34" charset="0"/>
                  <a:buChar char="•"/>
                </a:pPr>
                <a14:m>
                  <m:oMath xmlns:m="http://schemas.openxmlformats.org/officeDocument/2006/math">
                    <m:r>
                      <a:rPr lang="de-DE" sz="3000" i="1" dirty="0" smtClean="0">
                        <a:latin typeface="Cambria Math" panose="02040503050406030204" pitchFamily="18" charset="0"/>
                        <a:ea typeface="Times New Roman" charset="0"/>
                        <a:cs typeface="Times New Roman" charset="0"/>
                      </a:rPr>
                      <m:t>𝑁</m:t>
                    </m:r>
                    <m:r>
                      <a:rPr lang="de-DE" sz="3000" i="1" dirty="0" smtClean="0">
                        <a:latin typeface="Cambria Math" panose="02040503050406030204" pitchFamily="18" charset="0"/>
                        <a:ea typeface="Times New Roman" charset="0"/>
                        <a:cs typeface="Times New Roman" charset="0"/>
                      </a:rPr>
                      <m:t> = 1000</m:t>
                    </m:r>
                  </m:oMath>
                </a14:m>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random</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samples</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were</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drawn</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from</a:t>
                </a:r>
                <a:r>
                  <a:rPr lang="de-DE" sz="3000" dirty="0">
                    <a:latin typeface="Times New Roman" charset="0"/>
                    <a:ea typeface="Times New Roman" charset="0"/>
                    <a:cs typeface="Times New Roman" charset="0"/>
                  </a:rPr>
                  <a:t> a </a:t>
                </a:r>
                <a:r>
                  <a:rPr lang="de-DE" sz="3000" dirty="0" err="1">
                    <a:latin typeface="Times New Roman" charset="0"/>
                    <a:ea typeface="Times New Roman" charset="0"/>
                    <a:cs typeface="Times New Roman" charset="0"/>
                  </a:rPr>
                  <a:t>standard</a:t>
                </a:r>
                <a:r>
                  <a:rPr lang="de-DE" sz="3000" dirty="0">
                    <a:latin typeface="Times New Roman" charset="0"/>
                    <a:ea typeface="Times New Roman" charset="0"/>
                    <a:cs typeface="Times New Roman" charset="0"/>
                  </a:rPr>
                  <a:t> normal </a:t>
                </a:r>
                <a:r>
                  <a:rPr lang="de-DE" sz="3000" dirty="0" err="1">
                    <a:latin typeface="Times New Roman" charset="0"/>
                    <a:ea typeface="Times New Roman" charset="0"/>
                    <a:cs typeface="Times New Roman" charset="0"/>
                  </a:rPr>
                  <a:t>distribution</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and</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split</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up</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into</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two</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equally</a:t>
                </a:r>
                <a:r>
                  <a:rPr lang="de-DE" sz="3000" dirty="0">
                    <a:latin typeface="Times New Roman" charset="0"/>
                    <a:ea typeface="Times New Roman" charset="0"/>
                    <a:cs typeface="Times New Roman" charset="0"/>
                  </a:rPr>
                  <a:t> large </a:t>
                </a:r>
                <a:r>
                  <a:rPr lang="de-DE" sz="3000" dirty="0" err="1">
                    <a:latin typeface="Times New Roman" charset="0"/>
                    <a:ea typeface="Times New Roman" charset="0"/>
                    <a:cs typeface="Times New Roman" charset="0"/>
                  </a:rPr>
                  <a:t>groups</a:t>
                </a:r>
                <a:endParaRPr lang="de-DE" sz="3000" dirty="0">
                  <a:latin typeface="Times New Roman" charset="0"/>
                  <a:ea typeface="Times New Roman" charset="0"/>
                  <a:cs typeface="Times New Roman" charset="0"/>
                </a:endParaRPr>
              </a:p>
              <a:p>
                <a:pPr marL="571500" indent="-381000" algn="just">
                  <a:buFont typeface="Arial" charset="0"/>
                  <a:buChar char="•"/>
                </a:pPr>
                <a:r>
                  <a:rPr lang="de-DE" sz="3000" dirty="0">
                    <a:latin typeface="Times New Roman" charset="0"/>
                    <a:ea typeface="Times New Roman" charset="0"/>
                    <a:cs typeface="Times New Roman" charset="0"/>
                  </a:rPr>
                  <a:t>The </a:t>
                </a:r>
                <a:r>
                  <a:rPr lang="de-DE" sz="3000" dirty="0" err="1">
                    <a:latin typeface="Times New Roman" charset="0"/>
                    <a:ea typeface="Times New Roman" charset="0"/>
                    <a:cs typeface="Times New Roman" charset="0"/>
                  </a:rPr>
                  <a:t>observed</a:t>
                </a:r>
                <a:r>
                  <a:rPr lang="de-DE" sz="3000" dirty="0">
                    <a:latin typeface="Times New Roman" charset="0"/>
                    <a:ea typeface="Times New Roman" charset="0"/>
                    <a:cs typeface="Times New Roman" charset="0"/>
                  </a:rPr>
                  <a:t> KS </a:t>
                </a:r>
                <a:r>
                  <a:rPr lang="de-DE" sz="3000" dirty="0" err="1">
                    <a:latin typeface="Times New Roman" charset="0"/>
                    <a:ea typeface="Times New Roman" charset="0"/>
                    <a:cs typeface="Times New Roman" charset="0"/>
                  </a:rPr>
                  <a:t>test</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statistic</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is</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the</a:t>
                </a:r>
                <a:r>
                  <a:rPr lang="de-DE" sz="3000" dirty="0">
                    <a:latin typeface="Times New Roman" charset="0"/>
                    <a:ea typeface="Times New Roman" charset="0"/>
                    <a:cs typeface="Times New Roman" charset="0"/>
                  </a:rPr>
                  <a:t> maximal </a:t>
                </a:r>
                <a:r>
                  <a:rPr lang="de-DE" sz="3000" dirty="0" err="1">
                    <a:latin typeface="Times New Roman" charset="0"/>
                    <a:ea typeface="Times New Roman" charset="0"/>
                    <a:cs typeface="Times New Roman" charset="0"/>
                  </a:rPr>
                  <a:t>distance</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between</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the</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emprirical</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cumulative</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distribution</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functions</a:t>
                </a:r>
                <a:endParaRPr lang="de-DE" sz="3000" dirty="0">
                  <a:solidFill>
                    <a:srgbClr val="FF0000"/>
                  </a:solidFill>
                  <a:latin typeface="Times New Roman" charset="0"/>
                  <a:ea typeface="Times New Roman" charset="0"/>
                  <a:cs typeface="Times New Roman" charset="0"/>
                </a:endParaRPr>
              </a:p>
              <a:p>
                <a:pPr marL="571500" indent="-381000" algn="just">
                  <a:buFont typeface="Arial" charset="0"/>
                  <a:buChar char="•"/>
                </a:pPr>
                <a:r>
                  <a:rPr lang="de-DE" sz="3000" dirty="0" err="1">
                    <a:latin typeface="Times New Roman" charset="0"/>
                    <a:ea typeface="Times New Roman" charset="0"/>
                    <a:cs typeface="Times New Roman" charset="0"/>
                  </a:rPr>
                  <a:t>Number</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of</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permutations</a:t>
                </a:r>
                <a:r>
                  <a:rPr lang="de-DE" sz="3000" dirty="0">
                    <a:latin typeface="Times New Roman" charset="0"/>
                    <a:ea typeface="Times New Roman" charset="0"/>
                    <a:cs typeface="Times New Roman" charset="0"/>
                  </a:rPr>
                  <a:t> (</a:t>
                </a:r>
                <a14:m>
                  <m:oMath xmlns:m="http://schemas.openxmlformats.org/officeDocument/2006/math">
                    <m:r>
                      <a:rPr lang="de-DE" sz="3000" i="1" dirty="0" smtClean="0">
                        <a:latin typeface="Cambria Math" panose="02040503050406030204" pitchFamily="18" charset="0"/>
                        <a:ea typeface="Times New Roman" charset="0"/>
                        <a:cs typeface="Times New Roman" charset="0"/>
                      </a:rPr>
                      <m:t>𝑘</m:t>
                    </m:r>
                  </m:oMath>
                </a14:m>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from</a:t>
                </a:r>
                <a:r>
                  <a:rPr lang="de-DE" sz="3000" dirty="0">
                    <a:latin typeface="Times New Roman" charset="0"/>
                    <a:ea typeface="Times New Roman" charset="0"/>
                    <a:cs typeface="Times New Roman" charset="0"/>
                  </a:rPr>
                  <a:t> </a:t>
                </a:r>
                <a14:m>
                  <m:oMath xmlns:m="http://schemas.openxmlformats.org/officeDocument/2006/math">
                    <m:r>
                      <a:rPr lang="de-DE" sz="3000" i="1" dirty="0" smtClean="0">
                        <a:latin typeface="Cambria Math" panose="02040503050406030204" pitchFamily="18" charset="0"/>
                        <a:ea typeface="Times New Roman" charset="0"/>
                        <a:cs typeface="Times New Roman" charset="0"/>
                      </a:rPr>
                      <m:t>10</m:t>
                    </m:r>
                  </m:oMath>
                </a14:m>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to</a:t>
                </a:r>
                <a:r>
                  <a:rPr lang="de-DE" sz="3000" dirty="0">
                    <a:latin typeface="Times New Roman" charset="0"/>
                    <a:ea typeface="Times New Roman" charset="0"/>
                    <a:cs typeface="Times New Roman" charset="0"/>
                  </a:rPr>
                  <a:t> 1000 in </a:t>
                </a:r>
                <a:r>
                  <a:rPr lang="de-DE" sz="3000" dirty="0" err="1">
                    <a:latin typeface="Times New Roman" charset="0"/>
                    <a:ea typeface="Times New Roman" charset="0"/>
                    <a:cs typeface="Times New Roman" charset="0"/>
                  </a:rPr>
                  <a:t>steps</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of</a:t>
                </a:r>
                <a:r>
                  <a:rPr lang="de-DE" sz="3000" dirty="0">
                    <a:latin typeface="Times New Roman" charset="0"/>
                    <a:ea typeface="Times New Roman" charset="0"/>
                    <a:cs typeface="Times New Roman" charset="0"/>
                  </a:rPr>
                  <a:t> </a:t>
                </a:r>
                <a14:m>
                  <m:oMath xmlns:m="http://schemas.openxmlformats.org/officeDocument/2006/math">
                    <m:r>
                      <a:rPr lang="de-DE" sz="3000" i="1" dirty="0" smtClean="0">
                        <a:latin typeface="Cambria Math" panose="02040503050406030204" pitchFamily="18" charset="0"/>
                        <a:ea typeface="Times New Roman" charset="0"/>
                        <a:cs typeface="Times New Roman" charset="0"/>
                      </a:rPr>
                      <m:t>10</m:t>
                    </m:r>
                  </m:oMath>
                </a14:m>
                <a:endParaRPr lang="de-DE" sz="3000" dirty="0">
                  <a:latin typeface="Times New Roman" charset="0"/>
                  <a:ea typeface="Times New Roman" charset="0"/>
                  <a:cs typeface="Times New Roman" charset="0"/>
                </a:endParaRPr>
              </a:p>
              <a:p>
                <a:pPr marL="571500" indent="-381000" algn="just">
                  <a:buFont typeface="Arial" charset="0"/>
                  <a:buChar char="•"/>
                </a:pPr>
                <a:r>
                  <a:rPr lang="de-DE" sz="3000" dirty="0">
                    <a:latin typeface="Times New Roman" charset="0"/>
                    <a:ea typeface="Times New Roman" charset="0"/>
                    <a:cs typeface="Times New Roman" charset="0"/>
                  </a:rPr>
                  <a:t>The </a:t>
                </a:r>
                <a:r>
                  <a:rPr lang="de-DE" sz="3000" dirty="0" err="1">
                    <a:latin typeface="Times New Roman" charset="0"/>
                    <a:ea typeface="Times New Roman" charset="0"/>
                    <a:cs typeface="Times New Roman" charset="0"/>
                  </a:rPr>
                  <a:t>calculation</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of</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the</a:t>
                </a:r>
                <a:r>
                  <a:rPr lang="de-DE" sz="3000" dirty="0">
                    <a:latin typeface="Times New Roman" charset="0"/>
                    <a:ea typeface="Times New Roman" charset="0"/>
                    <a:cs typeface="Times New Roman" charset="0"/>
                  </a:rPr>
                  <a:t> </a:t>
                </a:r>
                <a:r>
                  <a:rPr lang="de-DE" sz="3000" dirty="0" err="1">
                    <a:latin typeface="Times New Roman" charset="0"/>
                    <a:ea typeface="Times New Roman" charset="0"/>
                    <a:cs typeface="Times New Roman" charset="0"/>
                  </a:rPr>
                  <a:t>empirical</a:t>
                </a:r>
                <a:r>
                  <a:rPr lang="de-DE" sz="3000" dirty="0">
                    <a:latin typeface="Times New Roman" charset="0"/>
                    <a:ea typeface="Times New Roman" charset="0"/>
                    <a:cs typeface="Times New Roman" charset="0"/>
                  </a:rPr>
                  <a:t> </a:t>
                </a:r>
                <a:r>
                  <a:rPr lang="de-DE" sz="3000" i="1" dirty="0">
                    <a:latin typeface="Times New Roman" charset="0"/>
                    <a:ea typeface="Times New Roman" charset="0"/>
                    <a:cs typeface="Times New Roman" charset="0"/>
                  </a:rPr>
                  <a:t>p</a:t>
                </a:r>
                <a:r>
                  <a:rPr lang="de-DE" sz="3000" dirty="0">
                    <a:latin typeface="Times New Roman" charset="0"/>
                    <a:ea typeface="Times New Roman" charset="0"/>
                    <a:cs typeface="Times New Roman" charset="0"/>
                  </a:rPr>
                  <a:t>-</a:t>
                </a:r>
                <a:r>
                  <a:rPr lang="de-DE" sz="3000" dirty="0" err="1">
                    <a:latin typeface="Times New Roman" charset="0"/>
                    <a:ea typeface="Times New Roman" charset="0"/>
                    <a:cs typeface="Times New Roman" charset="0"/>
                  </a:rPr>
                  <a:t>value</a:t>
                </a:r>
                <a:r>
                  <a:rPr lang="de-DE" sz="3000" dirty="0">
                    <a:latin typeface="Times New Roman" charset="0"/>
                    <a:ea typeface="Times New Roman" charset="0"/>
                    <a:cs typeface="Times New Roman" charset="0"/>
                  </a:rPr>
                  <a:t> (</a:t>
                </a:r>
                <a:r>
                  <a:rPr lang="sv-SE" sz="3000" dirty="0">
                    <a:latin typeface="Times New Roman" charset="0"/>
                    <a:ea typeface="Times New Roman" charset="0"/>
                    <a:cs typeface="Times New Roman" charset="0"/>
                  </a:rPr>
                  <a:t>fraction of test statistics that exceeded the originally observed test statistic) for each value of k was repeated </a:t>
                </a:r>
                <a:r>
                  <a:rPr lang="sv-SE" sz="3000" dirty="0">
                    <a:solidFill>
                      <a:srgbClr val="FF0000"/>
                    </a:solidFill>
                    <a:latin typeface="Times New Roman" charset="0"/>
                    <a:ea typeface="Times New Roman" charset="0"/>
                    <a:cs typeface="Times New Roman" charset="0"/>
                  </a:rPr>
                  <a:t>XXX</a:t>
                </a:r>
                <a:r>
                  <a:rPr lang="sv-SE" sz="3000" dirty="0">
                    <a:latin typeface="Times New Roman" charset="0"/>
                    <a:ea typeface="Times New Roman" charset="0"/>
                    <a:cs typeface="Times New Roman" charset="0"/>
                  </a:rPr>
                  <a:t> times</a:t>
                </a:r>
              </a:p>
              <a:p>
                <a:pPr marL="571500" indent="-381000" algn="just">
                  <a:buFont typeface="Arial" charset="0"/>
                  <a:buChar char="•"/>
                </a:pPr>
                <a:r>
                  <a:rPr lang="de-DE" sz="3000" dirty="0" err="1">
                    <a:solidFill>
                      <a:srgbClr val="FF0000"/>
                    </a:solidFill>
                    <a:latin typeface="Times New Roman" charset="0"/>
                    <a:ea typeface="Times New Roman" charset="0"/>
                    <a:cs typeface="Times New Roman" charset="0"/>
                  </a:rPr>
                  <a:t>Means</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and</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the</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variances</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of</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the</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empirical</a:t>
                </a:r>
                <a:r>
                  <a:rPr lang="de-DE" sz="3000" dirty="0">
                    <a:solidFill>
                      <a:srgbClr val="FF0000"/>
                    </a:solidFill>
                    <a:latin typeface="Times New Roman" charset="0"/>
                    <a:ea typeface="Times New Roman" charset="0"/>
                    <a:cs typeface="Times New Roman" charset="0"/>
                  </a:rPr>
                  <a:t> </a:t>
                </a:r>
                <a:r>
                  <a:rPr lang="de-DE" sz="3000" i="1" dirty="0">
                    <a:solidFill>
                      <a:srgbClr val="FF0000"/>
                    </a:solidFill>
                    <a:latin typeface="Times New Roman" charset="0"/>
                    <a:ea typeface="Times New Roman" charset="0"/>
                    <a:cs typeface="Times New Roman" charset="0"/>
                  </a:rPr>
                  <a:t>p</a:t>
                </a:r>
                <a:r>
                  <a:rPr lang="de-DE" sz="3000" dirty="0">
                    <a:solidFill>
                      <a:srgbClr val="FF0000"/>
                    </a:solidFill>
                    <a:latin typeface="Times New Roman" charset="0"/>
                    <a:ea typeface="Times New Roman" charset="0"/>
                    <a:cs typeface="Times New Roman" charset="0"/>
                  </a:rPr>
                  <a:t>-</a:t>
                </a:r>
                <a:r>
                  <a:rPr lang="de-DE" sz="3000" dirty="0" err="1">
                    <a:solidFill>
                      <a:srgbClr val="FF0000"/>
                    </a:solidFill>
                    <a:latin typeface="Times New Roman" charset="0"/>
                    <a:ea typeface="Times New Roman" charset="0"/>
                    <a:cs typeface="Times New Roman" charset="0"/>
                  </a:rPr>
                  <a:t>values</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were</a:t>
                </a:r>
                <a:r>
                  <a:rPr lang="de-DE" sz="3000" dirty="0">
                    <a:solidFill>
                      <a:srgbClr val="FF0000"/>
                    </a:solidFill>
                    <a:latin typeface="Times New Roman" charset="0"/>
                    <a:ea typeface="Times New Roman" charset="0"/>
                    <a:cs typeface="Times New Roman" charset="0"/>
                  </a:rPr>
                  <a:t> </a:t>
                </a:r>
                <a:r>
                  <a:rPr lang="de-DE" sz="3000" dirty="0" err="1">
                    <a:solidFill>
                      <a:srgbClr val="FF0000"/>
                    </a:solidFill>
                    <a:latin typeface="Times New Roman" charset="0"/>
                    <a:ea typeface="Times New Roman" charset="0"/>
                    <a:cs typeface="Times New Roman" charset="0"/>
                  </a:rPr>
                  <a:t>computed</a:t>
                </a:r>
                <a:endParaRPr lang="sv-SE" sz="3000" dirty="0">
                  <a:solidFill>
                    <a:srgbClr val="FF0000"/>
                  </a:solidFill>
                  <a:latin typeface="Times New Roman" charset="0"/>
                  <a:ea typeface="Times New Roman" charset="0"/>
                  <a:cs typeface="Times New Roman" charset="0"/>
                </a:endParaRPr>
              </a:p>
              <a:p>
                <a:pPr marL="571500" indent="-381000" algn="just">
                  <a:buFont typeface="Arial" charset="0"/>
                  <a:buChar char="•"/>
                </a:pPr>
                <a:r>
                  <a:rPr lang="sv-SE" sz="3000" dirty="0">
                    <a:solidFill>
                      <a:srgbClr val="FF0000"/>
                    </a:solidFill>
                    <a:latin typeface="Times New Roman" charset="0"/>
                    <a:ea typeface="Times New Roman" charset="0"/>
                    <a:cs typeface="Times New Roman" charset="0"/>
                  </a:rPr>
                  <a:t>Since these </a:t>
                </a:r>
                <a:r>
                  <a:rPr lang="sv-SE" sz="3000" i="1" dirty="0">
                    <a:solidFill>
                      <a:srgbClr val="FF0000"/>
                    </a:solidFill>
                    <a:latin typeface="Times New Roman" charset="0"/>
                    <a:ea typeface="Times New Roman" charset="0"/>
                    <a:cs typeface="Times New Roman" charset="0"/>
                  </a:rPr>
                  <a:t>p</a:t>
                </a:r>
                <a:r>
                  <a:rPr lang="sv-SE" sz="3000" dirty="0">
                    <a:solidFill>
                      <a:srgbClr val="FF0000"/>
                    </a:solidFill>
                    <a:latin typeface="Times New Roman" charset="0"/>
                    <a:ea typeface="Times New Roman" charset="0"/>
                    <a:cs typeface="Times New Roman" charset="0"/>
                  </a:rPr>
                  <a:t>-values are i.i.d</a:t>
                </a:r>
                <a:r>
                  <a:rPr lang="sv-SE" sz="3000" dirty="0">
                    <a:latin typeface="Times New Roman" charset="0"/>
                    <a:ea typeface="Times New Roman" charset="0"/>
                    <a:cs typeface="Times New Roman" charset="0"/>
                  </a:rPr>
                  <a:t>., by central limit theorem, normality can be assumed for the calculation of confidence intervals</a:t>
                </a:r>
              </a:p>
              <a:p>
                <a:pPr marL="571500" indent="-381000" algn="just">
                  <a:buFont typeface="Arial" charset="0"/>
                  <a:buChar char="•"/>
                </a:pPr>
                <a:r>
                  <a:rPr lang="sv-SE" sz="3000" dirty="0">
                    <a:latin typeface="Times New Roman" charset="0"/>
                    <a:ea typeface="Times New Roman" charset="0"/>
                    <a:cs typeface="Times New Roman" charset="0"/>
                  </a:rPr>
                  <a:t>Consecutively we simulated the permutation test for different sample sizes ranging from 10 to 5000 observations. We used 400 permutations and repeated the test 400 times for each sample size. Each sample was divided into two groups, were one group was drawn from a normal distribution and the other group from four different distributions (normal, t, chi-sq. and uniform dist.) with the same means and variances. </a:t>
                </a:r>
              </a:p>
              <a:p>
                <a:pPr marL="571500" indent="-381000" algn="just">
                  <a:buFont typeface="Arial" charset="0"/>
                  <a:buChar char="•"/>
                </a:pPr>
                <a:endParaRPr lang="de-DE" sz="3000" dirty="0">
                  <a:latin typeface="Times New Roman" charset="0"/>
                  <a:ea typeface="Times New Roman" charset="0"/>
                  <a:cs typeface="Times New Roman" charset="0"/>
                </a:endParaRPr>
              </a:p>
              <a:p>
                <a:pPr marL="571500" indent="-381000" algn="just">
                  <a:buFont typeface="Arial" charset="0"/>
                  <a:buChar char="•"/>
                </a:pPr>
                <a:endParaRPr lang="de-DE" sz="3000" dirty="0">
                  <a:latin typeface="Times New Roman" charset="0"/>
                  <a:ea typeface="Times New Roman" charset="0"/>
                  <a:cs typeface="Times New Roman" charset="0"/>
                </a:endParaRPr>
              </a:p>
            </p:txBody>
          </p:sp>
        </mc:Choice>
        <mc:Fallback xmlns="">
          <p:sp>
            <p:nvSpPr>
              <p:cNvPr id="28" name="Textfeld 27"/>
              <p:cNvSpPr txBox="1">
                <a:spLocks noRot="1" noChangeAspect="1" noMove="1" noResize="1" noEditPoints="1" noAdjustHandles="1" noChangeArrowheads="1" noChangeShapeType="1" noTextEdit="1"/>
              </p:cNvSpPr>
              <p:nvPr/>
            </p:nvSpPr>
            <p:spPr>
              <a:xfrm>
                <a:off x="15071997" y="9275897"/>
                <a:ext cx="14460257" cy="7216850"/>
              </a:xfrm>
              <a:prstGeom prst="rect">
                <a:avLst/>
              </a:prstGeom>
              <a:blipFill>
                <a:blip r:embed="rId3"/>
                <a:stretch>
                  <a:fillRect t="-1098" r="-969"/>
                </a:stretch>
              </a:blipFill>
              <a:effectLst/>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0" name="Textfeld 29"/>
              <p:cNvSpPr txBox="1"/>
              <p:nvPr/>
            </p:nvSpPr>
            <p:spPr>
              <a:xfrm>
                <a:off x="238246" y="9339939"/>
                <a:ext cx="14390158" cy="7557605"/>
              </a:xfrm>
              <a:prstGeom prst="rect">
                <a:avLst/>
              </a:prstGeom>
              <a:noFill/>
              <a:effectLst/>
            </p:spPr>
            <p:txBody>
              <a:bodyPr wrap="square" rtlCol="0">
                <a:noAutofit/>
              </a:bodyPr>
              <a:lstStyle/>
              <a:p>
                <a:pPr marL="571500" indent="-381000" algn="just">
                  <a:buFont typeface="Arial" charset="0"/>
                  <a:buChar char="•"/>
                </a:pPr>
                <a:r>
                  <a:rPr lang="de-DE" sz="2800" dirty="0">
                    <a:latin typeface="Times New Roman" charset="0"/>
                    <a:ea typeface="Times New Roman" charset="0"/>
                    <a:cs typeface="Times New Roman" charset="0"/>
                  </a:rPr>
                  <a:t>Permutation </a:t>
                </a:r>
                <a:r>
                  <a:rPr lang="de-DE" sz="2800" dirty="0" err="1">
                    <a:latin typeface="Times New Roman" charset="0"/>
                    <a:ea typeface="Times New Roman" charset="0"/>
                    <a:cs typeface="Times New Roman" charset="0"/>
                  </a:rPr>
                  <a:t>tests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nonparametric</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resampling-based</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tests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where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samples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drawn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without</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replacement</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unlike</a:t>
                </a:r>
                <a:r>
                  <a:rPr lang="de-DE" sz="2800" dirty="0">
                    <a:latin typeface="Times New Roman" charset="0"/>
                    <a:ea typeface="Times New Roman" charset="0"/>
                    <a:cs typeface="Times New Roman" charset="0"/>
                  </a:rPr>
                  <a:t> in bootstrapping (Rizzo, 2008)</a:t>
                </a:r>
              </a:p>
              <a:p>
                <a:pPr marL="571500" indent="-381000" algn="just">
                  <a:buFont typeface="Arial" charset="0"/>
                  <a:buChar char="•"/>
                </a:pPr>
                <a:r>
                  <a:rPr lang="de-DE" sz="2800" dirty="0" err="1">
                    <a:latin typeface="Times New Roman" charset="0"/>
                    <a:ea typeface="Times New Roman" charset="0"/>
                    <a:cs typeface="Times New Roman" charset="0"/>
                  </a:rPr>
                  <a:t>One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various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applications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see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Good</a:t>
                </a:r>
                <a:r>
                  <a:rPr lang="de-DE" sz="2800" dirty="0">
                    <a:latin typeface="Times New Roman" charset="0"/>
                    <a:ea typeface="Times New Roman" charset="0"/>
                    <a:cs typeface="Times New Roman" charset="0"/>
                  </a:rPr>
                  <a:t>, 2000) </a:t>
                </a:r>
                <a:r>
                  <a:rPr lang="de-DE" sz="2800" dirty="0" err="1">
                    <a:latin typeface="Times New Roman" charset="0"/>
                    <a:ea typeface="Times New Roman" charset="0"/>
                    <a:cs typeface="Times New Roman" charset="0"/>
                  </a:rPr>
                  <a:t>is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Kolmogorov-Smirnoff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permutation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test</a:t>
                </a:r>
                <a:r>
                  <a:rPr lang="de-DE" sz="2800" dirty="0">
                    <a:latin typeface="Times New Roman" charset="0"/>
                    <a:ea typeface="Times New Roman" charset="0"/>
                    <a:cs typeface="Times New Roman" charset="0"/>
                  </a:rPr>
                  <a:t> (KSP </a:t>
                </a:r>
                <a:r>
                  <a:rPr lang="de-DE" sz="2800" dirty="0" err="1">
                    <a:latin typeface="Times New Roman" charset="0"/>
                    <a:ea typeface="Times New Roman" charset="0"/>
                    <a:cs typeface="Times New Roman" charset="0"/>
                  </a:rPr>
                  <a:t>test</a:t>
                </a:r>
                <a:r>
                  <a:rPr lang="de-DE" sz="2800" dirty="0">
                    <a:latin typeface="Times New Roman" charset="0"/>
                    <a:ea typeface="Times New Roman" charset="0"/>
                    <a:cs typeface="Times New Roman" charset="0"/>
                  </a:rPr>
                  <a:t>) </a:t>
                </a:r>
              </a:p>
              <a:p>
                <a:pPr marL="571500" indent="-381000" algn="just">
                  <a:buFont typeface="Arial" charset="0"/>
                  <a:buChar char="•"/>
                </a:pPr>
                <a:r>
                  <a:rPr lang="sv-SE" sz="2800" dirty="0" err="1">
                    <a:latin typeface="Times New Roman" charset="0"/>
                    <a:ea typeface="Times New Roman" charset="0"/>
                    <a:cs typeface="Times New Roman" charset="0"/>
                  </a:rPr>
                  <a:t>Since</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many</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statistical</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methods</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require</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assumptions</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about</a:t>
                </a:r>
                <a:r>
                  <a:rPr lang="sv-SE" sz="2800" dirty="0">
                    <a:latin typeface="Times New Roman" charset="0"/>
                    <a:ea typeface="Times New Roman" charset="0"/>
                    <a:cs typeface="Times New Roman" charset="0"/>
                  </a:rPr>
                  <a:t> the </a:t>
                </a:r>
                <a:r>
                  <a:rPr lang="sv-SE" sz="2800" dirty="0" err="1">
                    <a:latin typeface="Times New Roman" charset="0"/>
                    <a:ea typeface="Times New Roman" charset="0"/>
                    <a:cs typeface="Times New Roman" charset="0"/>
                  </a:rPr>
                  <a:t>distibutions</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that</a:t>
                </a:r>
                <a:r>
                  <a:rPr lang="sv-SE" sz="2800" dirty="0">
                    <a:latin typeface="Times New Roman" charset="0"/>
                    <a:ea typeface="Times New Roman" charset="0"/>
                    <a:cs typeface="Times New Roman" charset="0"/>
                  </a:rPr>
                  <a:t> the </a:t>
                </a:r>
                <a:r>
                  <a:rPr lang="sv-SE" sz="2800" dirty="0" err="1">
                    <a:latin typeface="Times New Roman" charset="0"/>
                    <a:ea typeface="Times New Roman" charset="0"/>
                    <a:cs typeface="Times New Roman" charset="0"/>
                  </a:rPr>
                  <a:t>sample</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was</a:t>
                </a:r>
                <a:r>
                  <a:rPr lang="sv-SE" sz="2800" dirty="0">
                    <a:latin typeface="Times New Roman" charset="0"/>
                    <a:ea typeface="Times New Roman" charset="0"/>
                    <a:cs typeface="Times New Roman" charset="0"/>
                  </a:rPr>
                  <a:t> </a:t>
                </a:r>
                <a:r>
                  <a:rPr lang="sv-SE" sz="2800" dirty="0" err="1">
                    <a:latin typeface="Times New Roman" charset="0"/>
                    <a:ea typeface="Times New Roman" charset="0"/>
                    <a:cs typeface="Times New Roman" charset="0"/>
                  </a:rPr>
                  <a:t>drawn</a:t>
                </a:r>
                <a:r>
                  <a:rPr lang="sv-SE" sz="2800" dirty="0">
                    <a:latin typeface="Times New Roman" charset="0"/>
                    <a:ea typeface="Times New Roman" charset="0"/>
                    <a:cs typeface="Times New Roman" charset="0"/>
                  </a:rPr>
                  <a:t> from, the </a:t>
                </a:r>
                <a:r>
                  <a:rPr lang="sv-SE" sz="2800" dirty="0" err="1">
                    <a:latin typeface="Times New Roman" charset="0"/>
                    <a:ea typeface="Times New Roman" charset="0"/>
                    <a:cs typeface="Times New Roman" charset="0"/>
                  </a:rPr>
                  <a:t>Kolmogorov</a:t>
                </a:r>
                <a:r>
                  <a:rPr lang="sv-SE" sz="2800" dirty="0">
                    <a:latin typeface="Times New Roman" charset="0"/>
                    <a:ea typeface="Times New Roman" charset="0"/>
                    <a:cs typeface="Times New Roman" charset="0"/>
                  </a:rPr>
                  <a:t>-Smirnoff test (KS test) </a:t>
                </a:r>
                <a:r>
                  <a:rPr lang="sv-SE" sz="2800" dirty="0" err="1">
                    <a:latin typeface="Times New Roman" charset="0"/>
                    <a:ea typeface="Times New Roman" charset="0"/>
                    <a:cs typeface="Times New Roman" charset="0"/>
                  </a:rPr>
                  <a:t>can</a:t>
                </a:r>
                <a:r>
                  <a:rPr lang="sv-SE" sz="2800" dirty="0">
                    <a:latin typeface="Times New Roman" charset="0"/>
                    <a:ea typeface="Times New Roman" charset="0"/>
                    <a:cs typeface="Times New Roman" charset="0"/>
                  </a:rPr>
                  <a:t> be </a:t>
                </a:r>
                <a:r>
                  <a:rPr lang="sv-SE" sz="2800" dirty="0" err="1">
                    <a:latin typeface="Times New Roman" charset="0"/>
                    <a:ea typeface="Times New Roman" charset="0"/>
                    <a:cs typeface="Times New Roman" charset="0"/>
                  </a:rPr>
                  <a:t>used</a:t>
                </a:r>
                <a:r>
                  <a:rPr lang="sv-SE" sz="2800" dirty="0">
                    <a:latin typeface="Times New Roman" charset="0"/>
                    <a:ea typeface="Times New Roman" charset="0"/>
                    <a:cs typeface="Times New Roman" charset="0"/>
                  </a:rPr>
                  <a:t> to test the </a:t>
                </a:r>
                <a:r>
                  <a:rPr lang="sv-SE" sz="2800" dirty="0" err="1">
                    <a:latin typeface="Times New Roman" charset="0"/>
                    <a:ea typeface="Times New Roman" charset="0"/>
                    <a:cs typeface="Times New Roman" charset="0"/>
                  </a:rPr>
                  <a:t>sample</a:t>
                </a:r>
                <a:r>
                  <a:rPr lang="sv-SE" sz="2800" dirty="0">
                    <a:latin typeface="Times New Roman" charset="0"/>
                    <a:ea typeface="Times New Roman" charset="0"/>
                    <a:cs typeface="Times New Roman" charset="0"/>
                  </a:rPr>
                  <a:t> distribution </a:t>
                </a:r>
                <a:r>
                  <a:rPr lang="sv-SE" sz="2800" dirty="0" err="1">
                    <a:latin typeface="Times New Roman" charset="0"/>
                    <a:ea typeface="Times New Roman" charset="0"/>
                    <a:cs typeface="Times New Roman" charset="0"/>
                  </a:rPr>
                  <a:t>against</a:t>
                </a:r>
                <a:r>
                  <a:rPr lang="sv-SE" sz="2800" dirty="0">
                    <a:latin typeface="Times New Roman" charset="0"/>
                    <a:ea typeface="Times New Roman" charset="0"/>
                    <a:cs typeface="Times New Roman" charset="0"/>
                  </a:rPr>
                  <a:t> a </a:t>
                </a:r>
                <a:r>
                  <a:rPr lang="sv-SE" sz="2800" dirty="0" err="1">
                    <a:latin typeface="Times New Roman" charset="0"/>
                    <a:ea typeface="Times New Roman" charset="0"/>
                    <a:cs typeface="Times New Roman" charset="0"/>
                  </a:rPr>
                  <a:t>theoretical</a:t>
                </a:r>
                <a:r>
                  <a:rPr lang="sv-SE" sz="2800" dirty="0">
                    <a:latin typeface="Times New Roman" charset="0"/>
                    <a:ea typeface="Times New Roman" charset="0"/>
                    <a:cs typeface="Times New Roman" charset="0"/>
                  </a:rPr>
                  <a:t> distribution</a:t>
                </a:r>
              </a:p>
              <a:p>
                <a:pPr marL="571500" indent="-381000" algn="just">
                  <a:buFont typeface="Arial" charset="0"/>
                  <a:buChar char="•"/>
                </a:pPr>
                <a:r>
                  <a:rPr lang="sv-SE" sz="2800" dirty="0">
                    <a:latin typeface="Times New Roman" charset="0"/>
                    <a:ea typeface="Times New Roman" charset="0"/>
                    <a:cs typeface="Times New Roman" charset="0"/>
                  </a:rPr>
                  <a:t>When two emprical distibutions are tested against each other, the KS test becomes invalid since the distribution under </a:t>
                </a:r>
                <a14:m>
                  <m:oMath xmlns:m="http://schemas.openxmlformats.org/officeDocument/2006/math">
                    <m:sSub>
                      <m:sSubPr>
                        <m:ctrlPr>
                          <a:rPr lang="sv-SE" sz="2800" i="1" dirty="0" smtClean="0">
                            <a:latin typeface="Cambria Math" charset="0"/>
                            <a:ea typeface="Times New Roman" charset="0"/>
                            <a:cs typeface="Times New Roman" charset="0"/>
                          </a:rPr>
                        </m:ctrlPr>
                      </m:sSubPr>
                      <m:e>
                        <m:r>
                          <a:rPr lang="sv-SE" sz="2800" i="1" dirty="0" smtClean="0">
                            <a:latin typeface="Cambria Math" panose="02040503050406030204" pitchFamily="18" charset="0"/>
                            <a:ea typeface="Times New Roman" charset="0"/>
                            <a:cs typeface="Times New Roman" charset="0"/>
                          </a:rPr>
                          <m:t>𝐻</m:t>
                        </m:r>
                      </m:e>
                      <m:sub>
                        <m:r>
                          <a:rPr lang="sv-SE" sz="2800" i="1" dirty="0" smtClean="0">
                            <a:latin typeface="Cambria Math" panose="02040503050406030204" pitchFamily="18" charset="0"/>
                            <a:ea typeface="Times New Roman" charset="0"/>
                            <a:cs typeface="Times New Roman" charset="0"/>
                          </a:rPr>
                          <m:t>0</m:t>
                        </m:r>
                      </m:sub>
                    </m:sSub>
                  </m:oMath>
                </a14:m>
                <a:r>
                  <a:rPr lang="sv-SE" sz="2800" dirty="0">
                    <a:latin typeface="Times New Roman" charset="0"/>
                    <a:ea typeface="Times New Roman" charset="0"/>
                    <a:cs typeface="Times New Roman" charset="0"/>
                  </a:rPr>
                  <a:t> is no longer a KS distribution but unknown (</a:t>
                </a:r>
                <a:r>
                  <a:rPr lang="de-DE" sz="2800" dirty="0" err="1"/>
                  <a:t>Praestgaard</a:t>
                </a:r>
                <a:r>
                  <a:rPr lang="de-DE" sz="2800" dirty="0"/>
                  <a:t>, 1995) </a:t>
                </a:r>
                <a:endParaRPr lang="sv-SE" sz="2800" dirty="0">
                  <a:solidFill>
                    <a:srgbClr val="FF0000"/>
                  </a:solidFill>
                  <a:latin typeface="Times New Roman" charset="0"/>
                  <a:ea typeface="Times New Roman" charset="0"/>
                  <a:cs typeface="Times New Roman" charset="0"/>
                </a:endParaRPr>
              </a:p>
              <a:p>
                <a:pPr marL="571500" indent="-381000" algn="just">
                  <a:buFont typeface="Arial" charset="0"/>
                  <a:buChar char="•"/>
                </a:pPr>
                <a:r>
                  <a:rPr lang="sv-SE" sz="2800" dirty="0" err="1">
                    <a:latin typeface="Times New Roman" charset="0"/>
                    <a:ea typeface="Times New Roman" charset="0"/>
                    <a:cs typeface="Times New Roman" charset="0"/>
                  </a:rPr>
                  <a:t>This</a:t>
                </a:r>
                <a:r>
                  <a:rPr lang="sv-SE" sz="2800" dirty="0">
                    <a:latin typeface="Times New Roman" charset="0"/>
                    <a:ea typeface="Times New Roman" charset="0"/>
                    <a:cs typeface="Times New Roman" charset="0"/>
                  </a:rPr>
                  <a:t> problem </a:t>
                </a:r>
                <a:r>
                  <a:rPr lang="sv-SE" sz="2800" dirty="0" err="1">
                    <a:latin typeface="Times New Roman" charset="0"/>
                    <a:ea typeface="Times New Roman" charset="0"/>
                    <a:cs typeface="Times New Roman" charset="0"/>
                  </a:rPr>
                  <a:t>can</a:t>
                </a:r>
                <a:r>
                  <a:rPr lang="sv-SE" sz="2800" dirty="0">
                    <a:latin typeface="Times New Roman" charset="0"/>
                    <a:ea typeface="Times New Roman" charset="0"/>
                    <a:cs typeface="Times New Roman" charset="0"/>
                  </a:rPr>
                  <a:t> be </a:t>
                </a:r>
                <a:r>
                  <a:rPr lang="sv-SE" sz="2800" dirty="0" err="1">
                    <a:latin typeface="Times New Roman" charset="0"/>
                    <a:ea typeface="Times New Roman" charset="0"/>
                    <a:cs typeface="Times New Roman" charset="0"/>
                  </a:rPr>
                  <a:t>overcome</a:t>
                </a:r>
                <a:r>
                  <a:rPr lang="sv-SE" sz="2800" dirty="0">
                    <a:latin typeface="Times New Roman" charset="0"/>
                    <a:ea typeface="Times New Roman" charset="0"/>
                    <a:cs typeface="Times New Roman" charset="0"/>
                  </a:rPr>
                  <a:t> by </a:t>
                </a:r>
                <a:r>
                  <a:rPr lang="sv-SE" sz="2800" dirty="0" err="1">
                    <a:latin typeface="Times New Roman" charset="0"/>
                    <a:ea typeface="Times New Roman" charset="0"/>
                    <a:cs typeface="Times New Roman" charset="0"/>
                  </a:rPr>
                  <a:t>using</a:t>
                </a:r>
                <a:r>
                  <a:rPr lang="sv-SE" sz="2800" dirty="0">
                    <a:latin typeface="Times New Roman" charset="0"/>
                    <a:ea typeface="Times New Roman" charset="0"/>
                    <a:cs typeface="Times New Roman" charset="0"/>
                  </a:rPr>
                  <a:t> the KSP test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hypothesis</a:t>
                </a:r>
                <a:r>
                  <a:rPr lang="de-DE" sz="2800" dirty="0">
                    <a:latin typeface="Times New Roman" charset="0"/>
                    <a:ea typeface="Times New Roman" charset="0"/>
                    <a:cs typeface="Times New Roman" charset="0"/>
                  </a:rPr>
                  <a:t> </a:t>
                </a:r>
                <a14:m>
                  <m:oMath xmlns:m="http://schemas.openxmlformats.org/officeDocument/2006/math">
                    <m:sSub>
                      <m:sSubPr>
                        <m:ctrlPr>
                          <a:rPr lang="sv-SE" sz="2800" i="1" dirty="0" smtClean="0">
                            <a:latin typeface="Cambria Math" charset="0"/>
                            <a:ea typeface="Times New Roman" charset="0"/>
                            <a:cs typeface="Times New Roman" charset="0"/>
                          </a:rPr>
                        </m:ctrlPr>
                      </m:sSubPr>
                      <m:e>
                        <m:r>
                          <a:rPr lang="sv-SE" sz="2800" i="1" dirty="0" smtClean="0">
                            <a:latin typeface="Cambria Math" panose="02040503050406030204" pitchFamily="18" charset="0"/>
                            <a:ea typeface="Times New Roman" charset="0"/>
                            <a:cs typeface="Times New Roman" charset="0"/>
                          </a:rPr>
                          <m:t>𝐻</m:t>
                        </m:r>
                      </m:e>
                      <m:sub>
                        <m:r>
                          <a:rPr lang="sv-SE" sz="2800" i="1" dirty="0" smtClean="0">
                            <a:latin typeface="Cambria Math" panose="02040503050406030204" pitchFamily="18" charset="0"/>
                            <a:ea typeface="Times New Roman" charset="0"/>
                            <a:cs typeface="Times New Roman" charset="0"/>
                          </a:rPr>
                          <m:t>0</m:t>
                        </m:r>
                      </m:sub>
                    </m:sSub>
                    <m:r>
                      <a:rPr lang="de-DE" sz="2800" b="0" i="1" dirty="0" smtClean="0">
                        <a:latin typeface="Cambria Math" panose="02040503050406030204" pitchFamily="18" charset="0"/>
                        <a:ea typeface="Times New Roman" charset="0"/>
                        <a:cs typeface="Times New Roman" charset="0"/>
                      </a:rPr>
                      <m:t>:</m:t>
                    </m:r>
                    <m:r>
                      <a:rPr lang="de-DE" sz="2800" b="0" i="1" dirty="0" smtClean="0">
                        <a:latin typeface="Cambria Math" panose="02040503050406030204" pitchFamily="18" charset="0"/>
                        <a:ea typeface="Times New Roman" charset="0"/>
                        <a:cs typeface="Times New Roman" charset="0"/>
                      </a:rPr>
                      <m:t>𝐹</m:t>
                    </m:r>
                    <m:r>
                      <a:rPr lang="de-DE" sz="2800" b="0" i="1" dirty="0" smtClean="0">
                        <a:latin typeface="Cambria Math" panose="02040503050406030204" pitchFamily="18" charset="0"/>
                        <a:ea typeface="Times New Roman" charset="0"/>
                        <a:cs typeface="Times New Roman" charset="0"/>
                      </a:rPr>
                      <m:t>=</m:t>
                    </m:r>
                    <m:r>
                      <a:rPr lang="de-DE" sz="2800" b="0" i="1" dirty="0" smtClean="0">
                        <a:latin typeface="Cambria Math" panose="02040503050406030204" pitchFamily="18" charset="0"/>
                        <a:ea typeface="Times New Roman" charset="0"/>
                        <a:cs typeface="Times New Roman" charset="0"/>
                      </a:rPr>
                      <m:t>𝐺</m:t>
                    </m:r>
                  </m:oMath>
                </a14:m>
                <a:r>
                  <a:rPr lang="sv-SE" sz="2800" dirty="0">
                    <a:latin typeface="Times New Roman" charset="0"/>
                    <a:ea typeface="Times New Roman" charset="0"/>
                    <a:cs typeface="Times New Roman" charset="0"/>
                  </a:rPr>
                  <a:t> vs </a:t>
                </a:r>
                <a14:m>
                  <m:oMath xmlns:m="http://schemas.openxmlformats.org/officeDocument/2006/math">
                    <m:r>
                      <a:rPr lang="sv-SE" sz="2800" i="1" dirty="0" smtClean="0">
                        <a:latin typeface="Cambria Math" panose="02040503050406030204" pitchFamily="18" charset="0"/>
                        <a:ea typeface="Times New Roman" charset="0"/>
                        <a:cs typeface="Times New Roman" charset="0"/>
                      </a:rPr>
                      <m:t>𝐻</m:t>
                    </m:r>
                    <m:r>
                      <a:rPr lang="sv-SE" sz="2800" i="1" dirty="0" smtClean="0">
                        <a:latin typeface="Cambria Math" panose="02040503050406030204" pitchFamily="18" charset="0"/>
                        <a:ea typeface="Times New Roman" charset="0"/>
                        <a:cs typeface="Times New Roman" charset="0"/>
                      </a:rPr>
                      <m:t>_1 :</m:t>
                    </m:r>
                    <m:r>
                      <a:rPr lang="sv-SE" sz="2800" i="1" dirty="0">
                        <a:latin typeface="Cambria Math" panose="02040503050406030204" pitchFamily="18" charset="0"/>
                        <a:ea typeface="Times New Roman" charset="0"/>
                        <a:cs typeface="Times New Roman" charset="0"/>
                      </a:rPr>
                      <m:t>𝐹</m:t>
                    </m:r>
                    <m:r>
                      <a:rPr lang="sv-SE" sz="2800" i="1" dirty="0" smtClean="0">
                        <a:latin typeface="Cambria Math" panose="02040503050406030204" pitchFamily="18" charset="0"/>
                        <a:ea typeface="Cambria Math" panose="02040503050406030204" pitchFamily="18" charset="0"/>
                        <a:cs typeface="Times New Roman" charset="0"/>
                      </a:rPr>
                      <m:t>≠</m:t>
                    </m:r>
                    <m:r>
                      <a:rPr lang="sv-SE" sz="2800" i="1" dirty="0">
                        <a:latin typeface="Cambria Math" panose="02040503050406030204" pitchFamily="18" charset="0"/>
                        <a:ea typeface="Times New Roman" charset="0"/>
                        <a:cs typeface="Times New Roman" charset="0"/>
                      </a:rPr>
                      <m:t>𝐺</m:t>
                    </m:r>
                  </m:oMath>
                </a14:m>
                <a:r>
                  <a:rPr lang="sv-SE" sz="2800" dirty="0">
                    <a:latin typeface="Times New Roman" charset="0"/>
                    <a:ea typeface="Times New Roman" charset="0"/>
                    <a:cs typeface="Times New Roman" charset="0"/>
                  </a:rPr>
                  <a:t> </a:t>
                </a:r>
              </a:p>
              <a:p>
                <a:pPr marL="571500" indent="-381000" algn="just">
                  <a:buFont typeface="Arial" charset="0"/>
                  <a:buChar char="•"/>
                </a:pPr>
                <a:r>
                  <a:rPr lang="sv-SE" sz="2800" dirty="0">
                    <a:latin typeface="Times New Roman" charset="0"/>
                    <a:ea typeface="Times New Roman" charset="0"/>
                    <a:cs typeface="Times New Roman" charset="0"/>
                  </a:rPr>
                  <a:t>Under </a:t>
                </a:r>
                <a14:m>
                  <m:oMath xmlns:m="http://schemas.openxmlformats.org/officeDocument/2006/math">
                    <m:sSub>
                      <m:sSubPr>
                        <m:ctrlPr>
                          <a:rPr lang="sv-SE" sz="2800" i="1" dirty="0" smtClean="0">
                            <a:latin typeface="Cambria Math" charset="0"/>
                            <a:ea typeface="Times New Roman" charset="0"/>
                            <a:cs typeface="Times New Roman" charset="0"/>
                          </a:rPr>
                        </m:ctrlPr>
                      </m:sSubPr>
                      <m:e>
                        <m:r>
                          <a:rPr lang="sv-SE" sz="2800" i="1" dirty="0" smtClean="0">
                            <a:latin typeface="Cambria Math" panose="02040503050406030204" pitchFamily="18" charset="0"/>
                            <a:ea typeface="Times New Roman" charset="0"/>
                            <a:cs typeface="Times New Roman" charset="0"/>
                          </a:rPr>
                          <m:t>𝐻</m:t>
                        </m:r>
                      </m:e>
                      <m:sub>
                        <m:r>
                          <a:rPr lang="sv-SE" sz="2800" i="1" dirty="0" smtClean="0">
                            <a:latin typeface="Cambria Math" panose="02040503050406030204" pitchFamily="18" charset="0"/>
                            <a:ea typeface="Times New Roman" charset="0"/>
                            <a:cs typeface="Times New Roman" charset="0"/>
                          </a:rPr>
                          <m:t>0</m:t>
                        </m:r>
                      </m:sub>
                    </m:sSub>
                    <m:r>
                      <a:rPr lang="de-DE" sz="2800" b="0" i="1" dirty="0" smtClean="0">
                        <a:latin typeface="Cambria Math" panose="02040503050406030204" pitchFamily="18" charset="0"/>
                        <a:ea typeface="Times New Roman" charset="0"/>
                        <a:cs typeface="Times New Roman" charset="0"/>
                      </a:rPr>
                      <m:t>:</m:t>
                    </m:r>
                    <m:r>
                      <a:rPr lang="de-DE" sz="2800" b="0" i="1" dirty="0" smtClean="0">
                        <a:latin typeface="Cambria Math" panose="02040503050406030204" pitchFamily="18" charset="0"/>
                        <a:ea typeface="Times New Roman" charset="0"/>
                        <a:cs typeface="Times New Roman" charset="0"/>
                      </a:rPr>
                      <m:t>𝐹</m:t>
                    </m:r>
                  </m:oMath>
                </a14:m>
                <a:r>
                  <a:rPr lang="sv-SE" sz="2800" dirty="0">
                    <a:latin typeface="Times New Roman" charset="0"/>
                    <a:ea typeface="Times New Roman" charset="0"/>
                    <a:cs typeface="Times New Roman" charset="0"/>
                  </a:rPr>
                  <a:t> and </a:t>
                </a:r>
                <a14:m>
                  <m:oMath xmlns:m="http://schemas.openxmlformats.org/officeDocument/2006/math">
                    <m:r>
                      <a:rPr lang="sv-SE" sz="2800" i="1" dirty="0" smtClean="0">
                        <a:latin typeface="Cambria Math" panose="02040503050406030204" pitchFamily="18" charset="0"/>
                        <a:ea typeface="Times New Roman" charset="0"/>
                        <a:cs typeface="Times New Roman" charset="0"/>
                      </a:rPr>
                      <m:t>𝐺</m:t>
                    </m:r>
                  </m:oMath>
                </a14:m>
                <a:r>
                  <a:rPr lang="sv-SE" sz="2800" dirty="0">
                    <a:latin typeface="Times New Roman" charset="0"/>
                    <a:ea typeface="Times New Roman" charset="0"/>
                    <a:cs typeface="Times New Roman" charset="0"/>
                  </a:rPr>
                  <a:t> are both samples from the same distribution</a:t>
                </a:r>
              </a:p>
              <a:p>
                <a:pPr marL="571500" indent="-381000" algn="just">
                  <a:buFont typeface="Arial" charset="0"/>
                  <a:buChar char="•"/>
                </a:pPr>
                <a:r>
                  <a:rPr lang="sv-SE" sz="2800" dirty="0">
                    <a:latin typeface="Times New Roman" charset="0"/>
                    <a:ea typeface="Times New Roman" charset="0"/>
                    <a:cs typeface="Times New Roman" charset="0"/>
                  </a:rPr>
                  <a:t>The test creates  random permutations of the samples</a:t>
                </a:r>
              </a:p>
              <a:p>
                <a:pPr marL="571500" indent="-381000" algn="just">
                  <a:buFont typeface="Arial" charset="0"/>
                  <a:buChar char="•"/>
                </a:pPr>
                <a:r>
                  <a:rPr lang="sv-SE" sz="2800" dirty="0">
                    <a:latin typeface="Times New Roman" charset="0"/>
                    <a:ea typeface="Times New Roman" charset="0"/>
                    <a:cs typeface="Times New Roman" charset="0"/>
                  </a:rPr>
                  <a:t>The </a:t>
                </a:r>
                <a:r>
                  <a:rPr lang="sv-SE" sz="2800" dirty="0" err="1">
                    <a:latin typeface="Times New Roman" charset="0"/>
                    <a:ea typeface="Times New Roman" charset="0"/>
                    <a:cs typeface="Times New Roman" charset="0"/>
                  </a:rPr>
                  <a:t>resulting</a:t>
                </a:r>
                <a:r>
                  <a:rPr lang="sv-SE" sz="2800" dirty="0">
                    <a:latin typeface="Times New Roman" charset="0"/>
                    <a:ea typeface="Times New Roman" charset="0"/>
                    <a:cs typeface="Times New Roman" charset="0"/>
                  </a:rPr>
                  <a:t> distribution </a:t>
                </a:r>
                <a:r>
                  <a:rPr lang="sv-SE" sz="2800" dirty="0" err="1">
                    <a:latin typeface="Times New Roman" charset="0"/>
                    <a:ea typeface="Times New Roman" charset="0"/>
                    <a:cs typeface="Times New Roman" charset="0"/>
                  </a:rPr>
                  <a:t>of</a:t>
                </a:r>
                <a:r>
                  <a:rPr lang="sv-SE" sz="2800" dirty="0">
                    <a:latin typeface="Times New Roman" charset="0"/>
                    <a:ea typeface="Times New Roman" charset="0"/>
                    <a:cs typeface="Times New Roman" charset="0"/>
                  </a:rPr>
                  <a:t> the KS test </a:t>
                </a:r>
                <a:r>
                  <a:rPr lang="sv-SE" sz="2800" dirty="0" err="1">
                    <a:latin typeface="Times New Roman" charset="0"/>
                    <a:ea typeface="Times New Roman" charset="0"/>
                    <a:cs typeface="Times New Roman" charset="0"/>
                  </a:rPr>
                  <a:t>statistic</a:t>
                </a:r>
                <a:r>
                  <a:rPr lang="sv-SE" sz="2800" dirty="0">
                    <a:latin typeface="Times New Roman" charset="0"/>
                    <a:ea typeface="Times New Roman" charset="0"/>
                    <a:cs typeface="Times New Roman" charset="0"/>
                  </a:rPr>
                  <a:t> is </a:t>
                </a:r>
                <a:r>
                  <a:rPr lang="sv-SE" sz="2800" dirty="0" err="1">
                    <a:latin typeface="Times New Roman" charset="0"/>
                    <a:ea typeface="Times New Roman" charset="0"/>
                    <a:cs typeface="Times New Roman" charset="0"/>
                  </a:rPr>
                  <a:t>used</a:t>
                </a:r>
                <a:r>
                  <a:rPr lang="sv-SE" sz="2800" dirty="0">
                    <a:latin typeface="Times New Roman" charset="0"/>
                    <a:ea typeface="Times New Roman" charset="0"/>
                    <a:cs typeface="Times New Roman" charset="0"/>
                  </a:rPr>
                  <a:t> to </a:t>
                </a:r>
                <a:r>
                  <a:rPr lang="sv-SE" sz="2800" dirty="0" err="1">
                    <a:latin typeface="Times New Roman" charset="0"/>
                    <a:ea typeface="Times New Roman" charset="0"/>
                    <a:cs typeface="Times New Roman" charset="0"/>
                  </a:rPr>
                  <a:t>compute</a:t>
                </a:r>
                <a:r>
                  <a:rPr lang="sv-SE" sz="2800" dirty="0">
                    <a:latin typeface="Times New Roman" charset="0"/>
                    <a:ea typeface="Times New Roman" charset="0"/>
                    <a:cs typeface="Times New Roman" charset="0"/>
                  </a:rPr>
                  <a:t> an </a:t>
                </a:r>
                <a:r>
                  <a:rPr lang="sv-SE" sz="2800" dirty="0" err="1">
                    <a:latin typeface="Times New Roman" charset="0"/>
                    <a:ea typeface="Times New Roman" charset="0"/>
                    <a:cs typeface="Times New Roman" charset="0"/>
                  </a:rPr>
                  <a:t>empirical</a:t>
                </a:r>
                <a:r>
                  <a:rPr lang="sv-SE" sz="2800" dirty="0">
                    <a:latin typeface="Times New Roman" charset="0"/>
                    <a:ea typeface="Times New Roman" charset="0"/>
                    <a:cs typeface="Times New Roman" charset="0"/>
                  </a:rPr>
                  <a:t> </a:t>
                </a:r>
                <a:r>
                  <a:rPr lang="sv-SE" sz="2800" i="1" dirty="0">
                    <a:latin typeface="Times New Roman" charset="0"/>
                    <a:ea typeface="Times New Roman" charset="0"/>
                    <a:cs typeface="Times New Roman" charset="0"/>
                  </a:rPr>
                  <a:t>p</a:t>
                </a:r>
                <a:r>
                  <a:rPr lang="sv-SE" sz="2800" dirty="0">
                    <a:latin typeface="Times New Roman" charset="0"/>
                    <a:ea typeface="Times New Roman" charset="0"/>
                    <a:cs typeface="Times New Roman" charset="0"/>
                  </a:rPr>
                  <a:t>-</a:t>
                </a:r>
                <a:r>
                  <a:rPr lang="sv-SE" sz="2800" dirty="0" err="1">
                    <a:latin typeface="Times New Roman" charset="0"/>
                    <a:ea typeface="Times New Roman" charset="0"/>
                    <a:cs typeface="Times New Roman" charset="0"/>
                  </a:rPr>
                  <a:t>value</a:t>
                </a:r>
                <a:r>
                  <a:rPr lang="sv-SE" sz="2800" dirty="0">
                    <a:latin typeface="Times New Roman" charset="0"/>
                    <a:ea typeface="Times New Roman" charset="0"/>
                    <a:cs typeface="Times New Roman" charset="0"/>
                  </a:rPr>
                  <a:t> </a:t>
                </a:r>
              </a:p>
              <a:p>
                <a:pPr marL="571500" indent="-381000" algn="just">
                  <a:buFont typeface="Arial" charset="0"/>
                  <a:buChar char="•"/>
                </a:pPr>
                <a:r>
                  <a:rPr lang="sv-SE" sz="2800" dirty="0">
                    <a:latin typeface="Times New Roman" charset="0"/>
                    <a:ea typeface="Times New Roman" charset="0"/>
                    <a:cs typeface="Times New Roman" charset="0"/>
                  </a:rPr>
                  <a:t>This </a:t>
                </a:r>
                <a:r>
                  <a:rPr lang="sv-SE" sz="2800" i="1" dirty="0">
                    <a:latin typeface="Times New Roman" charset="0"/>
                    <a:ea typeface="Times New Roman" charset="0"/>
                    <a:cs typeface="Times New Roman" charset="0"/>
                  </a:rPr>
                  <a:t>p</a:t>
                </a:r>
                <a:r>
                  <a:rPr lang="sv-SE" sz="2800" dirty="0">
                    <a:latin typeface="Times New Roman" charset="0"/>
                    <a:ea typeface="Times New Roman" charset="0"/>
                    <a:cs typeface="Times New Roman" charset="0"/>
                  </a:rPr>
                  <a:t>-value is exact when all </a:t>
                </a:r>
                <a14:m>
                  <m:oMath xmlns:m="http://schemas.openxmlformats.org/officeDocument/2006/math">
                    <m:f>
                      <m:fPr>
                        <m:ctrlPr>
                          <a:rPr lang="de-DE" sz="2800" b="0" i="1" smtClean="0">
                            <a:latin typeface="Cambria Math" charset="0"/>
                            <a:cs typeface="Times New Roman" charset="0"/>
                          </a:rPr>
                        </m:ctrlPr>
                      </m:fPr>
                      <m:num>
                        <m:r>
                          <a:rPr lang="de-DE" sz="2800" b="0" i="1" smtClean="0">
                            <a:latin typeface="Cambria Math" panose="02040503050406030204" pitchFamily="18" charset="0"/>
                            <a:cs typeface="Times New Roman" charset="0"/>
                          </a:rPr>
                          <m:t>𝑁</m:t>
                        </m:r>
                        <m:r>
                          <a:rPr lang="de-DE" sz="2800" b="0" i="1" smtClean="0">
                            <a:latin typeface="Cambria Math" panose="02040503050406030204" pitchFamily="18" charset="0"/>
                            <a:ea typeface="Cambria Math" panose="02040503050406030204" pitchFamily="18" charset="0"/>
                            <a:cs typeface="Times New Roman" charset="0"/>
                          </a:rPr>
                          <m:t>!</m:t>
                        </m:r>
                      </m:num>
                      <m:den>
                        <m:r>
                          <a:rPr lang="de-DE" sz="2800" b="0" i="1" smtClean="0">
                            <a:latin typeface="Cambria Math" panose="02040503050406030204" pitchFamily="18" charset="0"/>
                            <a:cs typeface="Times New Roman" charset="0"/>
                          </a:rPr>
                          <m:t>𝑛</m:t>
                        </m:r>
                        <m:r>
                          <a:rPr lang="de-DE" sz="2800" b="0" i="1" smtClean="0">
                            <a:latin typeface="Cambria Math" panose="02040503050406030204" pitchFamily="18" charset="0"/>
                            <a:ea typeface="Cambria Math" panose="02040503050406030204" pitchFamily="18" charset="0"/>
                            <a:cs typeface="Times New Roman" charset="0"/>
                          </a:rPr>
                          <m:t>!×</m:t>
                        </m:r>
                        <m:r>
                          <a:rPr lang="de-DE" sz="2800" b="0" i="1" smtClean="0">
                            <a:latin typeface="Cambria Math" panose="02040503050406030204" pitchFamily="18" charset="0"/>
                            <a:ea typeface="Cambria Math" panose="02040503050406030204" pitchFamily="18" charset="0"/>
                            <a:cs typeface="Times New Roman" charset="0"/>
                          </a:rPr>
                          <m:t>𝑚</m:t>
                        </m:r>
                        <m:r>
                          <a:rPr lang="de-DE" sz="2800" b="0" i="1" smtClean="0">
                            <a:latin typeface="Cambria Math" panose="02040503050406030204" pitchFamily="18" charset="0"/>
                            <a:ea typeface="Cambria Math" panose="02040503050406030204" pitchFamily="18" charset="0"/>
                            <a:cs typeface="Times New Roman" charset="0"/>
                          </a:rPr>
                          <m:t>!</m:t>
                        </m:r>
                      </m:den>
                    </m:f>
                  </m:oMath>
                </a14:m>
                <a:r>
                  <a:rPr lang="sv-SE" sz="2800" dirty="0">
                    <a:latin typeface="Times New Roman" charset="0"/>
                    <a:ea typeface="Times New Roman" charset="0"/>
                    <a:cs typeface="Times New Roman" charset="0"/>
                  </a:rPr>
                  <a:t> permutations are considered, otherwise a subset of </a:t>
                </a:r>
                <a14:m>
                  <m:oMath xmlns:m="http://schemas.openxmlformats.org/officeDocument/2006/math">
                    <m:r>
                      <a:rPr lang="sv-SE" sz="2800" i="1" dirty="0" smtClean="0">
                        <a:latin typeface="Cambria Math" panose="02040503050406030204" pitchFamily="18" charset="0"/>
                        <a:ea typeface="Times New Roman" charset="0"/>
                        <a:cs typeface="Times New Roman" charset="0"/>
                      </a:rPr>
                      <m:t>𝑘</m:t>
                    </m:r>
                  </m:oMath>
                </a14:m>
                <a:r>
                  <a:rPr lang="sv-SE" sz="2800" dirty="0">
                    <a:latin typeface="Times New Roman" charset="0"/>
                    <a:ea typeface="Times New Roman" charset="0"/>
                    <a:cs typeface="Times New Roman" charset="0"/>
                  </a:rPr>
                  <a:t> permutations can be used to approximate this </a:t>
                </a:r>
                <a:r>
                  <a:rPr lang="sv-SE" sz="2800" i="1" dirty="0">
                    <a:latin typeface="Times New Roman" charset="0"/>
                    <a:ea typeface="Times New Roman" charset="0"/>
                    <a:cs typeface="Times New Roman" charset="0"/>
                  </a:rPr>
                  <a:t>p</a:t>
                </a:r>
                <a:r>
                  <a:rPr lang="sv-SE" sz="2800" dirty="0">
                    <a:latin typeface="Times New Roman" charset="0"/>
                    <a:ea typeface="Times New Roman" charset="0"/>
                    <a:cs typeface="Times New Roman" charset="0"/>
                  </a:rPr>
                  <a:t>-value</a:t>
                </a:r>
              </a:p>
            </p:txBody>
          </p:sp>
        </mc:Choice>
        <mc:Fallback xmlns="">
          <p:sp>
            <p:nvSpPr>
              <p:cNvPr id="30" name="Textfeld 29"/>
              <p:cNvSpPr txBox="1">
                <a:spLocks noRot="1" noChangeAspect="1" noMove="1" noResize="1" noEditPoints="1" noAdjustHandles="1" noChangeArrowheads="1" noChangeShapeType="1" noTextEdit="1"/>
              </p:cNvSpPr>
              <p:nvPr/>
            </p:nvSpPr>
            <p:spPr>
              <a:xfrm>
                <a:off x="238246" y="9339939"/>
                <a:ext cx="14390158" cy="7557605"/>
              </a:xfrm>
              <a:prstGeom prst="rect">
                <a:avLst/>
              </a:prstGeom>
              <a:blipFill>
                <a:blip r:embed="rId4"/>
                <a:stretch>
                  <a:fillRect t="-806" r="-847"/>
                </a:stretch>
              </a:blipFill>
              <a:effectLst/>
            </p:spPr>
            <p:txBody>
              <a:bodyPr/>
              <a:lstStyle/>
              <a:p>
                <a:r>
                  <a:rPr lang="de-DE">
                    <a:noFill/>
                  </a:rPr>
                  <a:t> </a:t>
                </a:r>
              </a:p>
            </p:txBody>
          </p:sp>
        </mc:Fallback>
      </mc:AlternateContent>
      <p:sp>
        <p:nvSpPr>
          <p:cNvPr id="11" name="Textfeld 10"/>
          <p:cNvSpPr txBox="1"/>
          <p:nvPr/>
        </p:nvSpPr>
        <p:spPr>
          <a:xfrm>
            <a:off x="368025" y="24225635"/>
            <a:ext cx="6065913" cy="400110"/>
          </a:xfrm>
          <a:prstGeom prst="rect">
            <a:avLst/>
          </a:prstGeom>
          <a:noFill/>
        </p:spPr>
        <p:txBody>
          <a:bodyPr wrap="square" rtlCol="0">
            <a:spAutoFit/>
          </a:bodyPr>
          <a:lstStyle/>
          <a:p>
            <a:r>
              <a:rPr lang="de-DE" sz="2000" dirty="0" err="1"/>
              <a:t>Figure</a:t>
            </a:r>
            <a:r>
              <a:rPr lang="de-DE" sz="2000" dirty="0"/>
              <a:t> 1. ECDFs </a:t>
            </a:r>
            <a:r>
              <a:rPr lang="de-DE" sz="2000" dirty="0" err="1"/>
              <a:t>and</a:t>
            </a:r>
            <a:r>
              <a:rPr lang="de-DE" sz="2000" dirty="0"/>
              <a:t> KS </a:t>
            </a:r>
            <a:r>
              <a:rPr lang="de-DE" sz="2000" dirty="0" err="1"/>
              <a:t>test</a:t>
            </a:r>
            <a:r>
              <a:rPr lang="de-DE" sz="2000" dirty="0"/>
              <a:t> </a:t>
            </a:r>
            <a:r>
              <a:rPr lang="de-DE" sz="2000" dirty="0" err="1"/>
              <a:t>statistic</a:t>
            </a:r>
            <a:endParaRPr lang="de-DE" sz="2000" dirty="0"/>
          </a:p>
        </p:txBody>
      </p:sp>
      <p:sp>
        <p:nvSpPr>
          <p:cNvPr id="39" name="Textfeld 38"/>
          <p:cNvSpPr txBox="1"/>
          <p:nvPr/>
        </p:nvSpPr>
        <p:spPr>
          <a:xfrm>
            <a:off x="9592064" y="23249129"/>
            <a:ext cx="5222460" cy="707886"/>
          </a:xfrm>
          <a:prstGeom prst="rect">
            <a:avLst/>
          </a:prstGeom>
          <a:noFill/>
        </p:spPr>
        <p:txBody>
          <a:bodyPr wrap="square" rtlCol="0">
            <a:spAutoFit/>
          </a:bodyPr>
          <a:lstStyle/>
          <a:p>
            <a:r>
              <a:rPr lang="de-DE" sz="2000" dirty="0" err="1"/>
              <a:t>Figure</a:t>
            </a:r>
            <a:r>
              <a:rPr lang="de-DE" sz="2000" dirty="0"/>
              <a:t> 2. </a:t>
            </a:r>
            <a:r>
              <a:rPr lang="de-DE" sz="2000" dirty="0" err="1"/>
              <a:t>Histogram</a:t>
            </a:r>
            <a:r>
              <a:rPr lang="de-DE" sz="2000" dirty="0"/>
              <a:t> </a:t>
            </a:r>
            <a:r>
              <a:rPr lang="de-DE" sz="2000" dirty="0" err="1"/>
              <a:t>of</a:t>
            </a:r>
            <a:r>
              <a:rPr lang="de-DE" sz="2000" dirty="0"/>
              <a:t> </a:t>
            </a:r>
            <a:r>
              <a:rPr lang="de-DE" sz="2000" dirty="0" err="1"/>
              <a:t>simulated</a:t>
            </a:r>
            <a:r>
              <a:rPr lang="de-DE" sz="2000" dirty="0"/>
              <a:t> KS </a:t>
            </a:r>
            <a:r>
              <a:rPr lang="de-DE" sz="2000" dirty="0" err="1"/>
              <a:t>test</a:t>
            </a:r>
            <a:r>
              <a:rPr lang="de-DE" sz="2000" dirty="0"/>
              <a:t> </a:t>
            </a:r>
            <a:r>
              <a:rPr lang="de-DE" sz="2000" dirty="0" err="1"/>
              <a:t>statistics</a:t>
            </a:r>
            <a:r>
              <a:rPr lang="de-DE" sz="2000" dirty="0"/>
              <a:t> </a:t>
            </a:r>
            <a:r>
              <a:rPr lang="de-DE" sz="2000" dirty="0" err="1"/>
              <a:t>and</a:t>
            </a:r>
            <a:r>
              <a:rPr lang="de-DE" sz="2000" dirty="0"/>
              <a:t> </a:t>
            </a:r>
            <a:r>
              <a:rPr lang="de-DE" sz="2000" dirty="0" err="1"/>
              <a:t>empirical</a:t>
            </a:r>
            <a:r>
              <a:rPr lang="de-DE" sz="2000" dirty="0"/>
              <a:t> 95% </a:t>
            </a:r>
            <a:r>
              <a:rPr lang="de-DE" sz="2000" dirty="0" err="1"/>
              <a:t>quantile</a:t>
            </a:r>
            <a:endParaRPr lang="de-DE" sz="2000" dirty="0"/>
          </a:p>
        </p:txBody>
      </p:sp>
      <p:sp>
        <p:nvSpPr>
          <p:cNvPr id="40" name="Textfeld 39"/>
          <p:cNvSpPr txBox="1"/>
          <p:nvPr/>
        </p:nvSpPr>
        <p:spPr>
          <a:xfrm>
            <a:off x="14906123" y="23244623"/>
            <a:ext cx="6065913" cy="707886"/>
          </a:xfrm>
          <a:prstGeom prst="rect">
            <a:avLst/>
          </a:prstGeom>
          <a:noFill/>
        </p:spPr>
        <p:txBody>
          <a:bodyPr wrap="square" rtlCol="0">
            <a:spAutoFit/>
          </a:bodyPr>
          <a:lstStyle/>
          <a:p>
            <a:r>
              <a:rPr lang="de-DE" sz="2000" dirty="0" err="1"/>
              <a:t>Figure</a:t>
            </a:r>
            <a:r>
              <a:rPr lang="de-DE" sz="2000" dirty="0"/>
              <a:t> 3. </a:t>
            </a:r>
            <a:r>
              <a:rPr lang="de-DE" sz="2000" dirty="0" err="1" smtClean="0"/>
              <a:t>Variance</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empirical</a:t>
            </a:r>
            <a:r>
              <a:rPr lang="de-DE" sz="2000" dirty="0" smtClean="0"/>
              <a:t> p-</a:t>
            </a:r>
            <a:r>
              <a:rPr lang="de-DE" sz="2000" dirty="0" err="1" smtClean="0"/>
              <a:t>values</a:t>
            </a:r>
            <a:r>
              <a:rPr lang="de-DE" sz="2000" dirty="0" smtClean="0"/>
              <a:t> </a:t>
            </a:r>
            <a:r>
              <a:rPr lang="de-DE" sz="2000" dirty="0" err="1" smtClean="0"/>
              <a:t>under</a:t>
            </a:r>
            <a:r>
              <a:rPr lang="de-DE" sz="2000" dirty="0" smtClean="0"/>
              <a:t> different </a:t>
            </a:r>
            <a:r>
              <a:rPr lang="de-DE" sz="2000" dirty="0" err="1" smtClean="0"/>
              <a:t>number</a:t>
            </a:r>
            <a:r>
              <a:rPr lang="de-DE" sz="2000" dirty="0" smtClean="0"/>
              <a:t> </a:t>
            </a:r>
            <a:r>
              <a:rPr lang="de-DE" sz="2000" dirty="0" err="1" smtClean="0"/>
              <a:t>of</a:t>
            </a:r>
            <a:r>
              <a:rPr lang="de-DE" sz="2000" dirty="0" smtClean="0"/>
              <a:t> </a:t>
            </a:r>
            <a:r>
              <a:rPr lang="de-DE" sz="2000" dirty="0" err="1" smtClean="0"/>
              <a:t>permutations</a:t>
            </a:r>
            <a:endParaRPr lang="de-DE" sz="2000" dirty="0"/>
          </a:p>
        </p:txBody>
      </p:sp>
      <p:sp>
        <p:nvSpPr>
          <p:cNvPr id="41" name="Textfeld 40"/>
          <p:cNvSpPr txBox="1"/>
          <p:nvPr/>
        </p:nvSpPr>
        <p:spPr>
          <a:xfrm>
            <a:off x="20540962" y="24071747"/>
            <a:ext cx="6065913" cy="707886"/>
          </a:xfrm>
          <a:prstGeom prst="rect">
            <a:avLst/>
          </a:prstGeom>
          <a:noFill/>
        </p:spPr>
        <p:txBody>
          <a:bodyPr wrap="square" rtlCol="0">
            <a:spAutoFit/>
          </a:bodyPr>
          <a:lstStyle/>
          <a:p>
            <a:r>
              <a:rPr lang="de-DE" sz="2000" dirty="0" err="1"/>
              <a:t>Figure</a:t>
            </a:r>
            <a:r>
              <a:rPr lang="de-DE" sz="2000" dirty="0"/>
              <a:t> 4. . </a:t>
            </a:r>
            <a:r>
              <a:rPr lang="de-DE" sz="2000" dirty="0" err="1"/>
              <a:t>Variance</a:t>
            </a:r>
            <a:r>
              <a:rPr lang="de-DE" sz="2000" dirty="0"/>
              <a:t> </a:t>
            </a:r>
            <a:r>
              <a:rPr lang="de-DE" sz="2000" dirty="0" err="1"/>
              <a:t>of</a:t>
            </a:r>
            <a:r>
              <a:rPr lang="de-DE" sz="2000" dirty="0"/>
              <a:t> </a:t>
            </a:r>
            <a:r>
              <a:rPr lang="de-DE" sz="2000" dirty="0" err="1"/>
              <a:t>the</a:t>
            </a:r>
            <a:r>
              <a:rPr lang="de-DE" sz="2000" dirty="0"/>
              <a:t> </a:t>
            </a:r>
            <a:r>
              <a:rPr lang="de-DE" sz="2000" dirty="0" err="1"/>
              <a:t>empirical</a:t>
            </a:r>
            <a:r>
              <a:rPr lang="de-DE" sz="2000" dirty="0"/>
              <a:t> p-</a:t>
            </a:r>
            <a:r>
              <a:rPr lang="de-DE" sz="2000" dirty="0" err="1"/>
              <a:t>values</a:t>
            </a:r>
            <a:r>
              <a:rPr lang="de-DE" sz="2000" dirty="0"/>
              <a:t> </a:t>
            </a:r>
            <a:r>
              <a:rPr lang="de-DE" sz="2000" dirty="0" err="1"/>
              <a:t>under</a:t>
            </a:r>
            <a:r>
              <a:rPr lang="de-DE" sz="2000" dirty="0"/>
              <a:t> different </a:t>
            </a:r>
            <a:r>
              <a:rPr lang="de-DE" sz="2000" dirty="0" smtClean="0"/>
              <a:t>sample </a:t>
            </a:r>
            <a:r>
              <a:rPr lang="de-DE" sz="2000" dirty="0" err="1" smtClean="0"/>
              <a:t>sizes</a:t>
            </a:r>
            <a:endParaRPr lang="de-DE" sz="2000" dirty="0"/>
          </a:p>
        </p:txBody>
      </p:sp>
      <p:cxnSp>
        <p:nvCxnSpPr>
          <p:cNvPr id="37" name="Gerade Verbindung 40"/>
          <p:cNvCxnSpPr/>
          <p:nvPr/>
        </p:nvCxnSpPr>
        <p:spPr>
          <a:xfrm flipH="1">
            <a:off x="14644986" y="26494392"/>
            <a:ext cx="54262" cy="7545826"/>
          </a:xfrm>
          <a:prstGeom prst="line">
            <a:avLst/>
          </a:prstGeom>
          <a:ln w="63500"/>
          <a:effectLst/>
        </p:spPr>
        <p:style>
          <a:lnRef idx="2">
            <a:schemeClr val="accent1"/>
          </a:lnRef>
          <a:fillRef idx="0">
            <a:schemeClr val="accent1"/>
          </a:fillRef>
          <a:effectRef idx="1">
            <a:schemeClr val="accent1"/>
          </a:effectRef>
          <a:fontRef idx="minor">
            <a:schemeClr val="tx1"/>
          </a:fontRef>
        </p:style>
      </p:cxnSp>
      <p:pic>
        <p:nvPicPr>
          <p:cNvPr id="9" name="Bild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337" y="3198217"/>
            <a:ext cx="6860795" cy="1959138"/>
          </a:xfrm>
          <a:prstGeom prst="rect">
            <a:avLst/>
          </a:prstGeom>
        </p:spPr>
      </p:pic>
      <p:pic>
        <p:nvPicPr>
          <p:cNvPr id="10" name="Bild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84732" y="1788593"/>
            <a:ext cx="5080000" cy="5080000"/>
          </a:xfrm>
          <a:prstGeom prst="rect">
            <a:avLst/>
          </a:prstGeom>
        </p:spPr>
      </p:pic>
      <mc:AlternateContent xmlns:mc="http://schemas.openxmlformats.org/markup-compatibility/2006" xmlns:a14="http://schemas.microsoft.com/office/drawing/2010/main">
        <mc:Choice Requires="a14">
          <p:sp>
            <p:nvSpPr>
              <p:cNvPr id="43" name="Textfeld 42"/>
              <p:cNvSpPr txBox="1"/>
              <p:nvPr/>
            </p:nvSpPr>
            <p:spPr>
              <a:xfrm>
                <a:off x="265424" y="25334101"/>
                <a:ext cx="14222839" cy="9352903"/>
              </a:xfrm>
              <a:prstGeom prst="rect">
                <a:avLst/>
              </a:prstGeom>
              <a:noFill/>
              <a:effectLst/>
            </p:spPr>
            <p:txBody>
              <a:bodyPr wrap="square" rtlCol="0">
                <a:noAutofit/>
              </a:bodyPr>
              <a:lstStyle/>
              <a:p>
                <a:pPr marL="571500" indent="-381000" algn="just">
                  <a:buFont typeface="Arial" charset="0"/>
                  <a:buChar char="•"/>
                </a:pPr>
                <a:r>
                  <a:rPr lang="de-DE" sz="2800" dirty="0">
                    <a:latin typeface="Times New Roman" charset="0"/>
                    <a:ea typeface="Times New Roman" charset="0"/>
                    <a:cs typeface="Times New Roman" charset="0"/>
                  </a:rPr>
                  <a:t>As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number</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permutations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increases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computed</a:t>
                </a:r>
                <a:r>
                  <a:rPr lang="de-DE" sz="2800" dirty="0">
                    <a:latin typeface="Times New Roman" charset="0"/>
                    <a:ea typeface="Times New Roman" charset="0"/>
                    <a:cs typeface="Times New Roman" charset="0"/>
                  </a:rPr>
                  <a:t> </a:t>
                </a:r>
                <a:r>
                  <a:rPr lang="de-DE" sz="2800" i="1" dirty="0">
                    <a:latin typeface="Times New Roman" charset="0"/>
                    <a:ea typeface="Times New Roman" charset="0"/>
                    <a:cs typeface="Times New Roman" charset="0"/>
                  </a:rPr>
                  <a:t>p</a:t>
                </a:r>
                <a:r>
                  <a:rPr lang="de-DE" sz="2800" dirty="0">
                    <a:latin typeface="Times New Roman" charset="0"/>
                    <a:ea typeface="Times New Roman" charset="0"/>
                    <a:cs typeface="Times New Roman" charset="0"/>
                  </a:rPr>
                  <a:t>-</a:t>
                </a:r>
                <a:r>
                  <a:rPr lang="de-DE" sz="2800" dirty="0" err="1">
                    <a:latin typeface="Times New Roman" charset="0"/>
                    <a:ea typeface="Times New Roman" charset="0"/>
                    <a:cs typeface="Times New Roman" charset="0"/>
                  </a:rPr>
                  <a:t>value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approaches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exact</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value</a:t>
                </a:r>
                <a:r>
                  <a:rPr lang="de-DE" sz="2800" dirty="0">
                    <a:latin typeface="Times New Roman" charset="0"/>
                    <a:ea typeface="Times New Roman" charset="0"/>
                    <a:cs typeface="Times New Roman" charset="0"/>
                  </a:rPr>
                  <a:t> in a </a:t>
                </a:r>
                <a:r>
                  <a:rPr lang="de-DE" sz="2800" dirty="0" err="1">
                    <a:latin typeface="Times New Roman" charset="0"/>
                    <a:ea typeface="Times New Roman" charset="0"/>
                    <a:cs typeface="Times New Roman" charset="0"/>
                  </a:rPr>
                  <a:t>given</a:t>
                </a:r>
                <a:r>
                  <a:rPr lang="de-DE" sz="2800" dirty="0">
                    <a:latin typeface="Times New Roman" charset="0"/>
                    <a:ea typeface="Times New Roman" charset="0"/>
                    <a:cs typeface="Times New Roman" charset="0"/>
                  </a:rPr>
                  <a:t> sample (</a:t>
                </a:r>
                <a:r>
                  <a:rPr lang="de-DE" sz="2800" dirty="0" err="1">
                    <a:latin typeface="Times New Roman" charset="0"/>
                    <a:ea typeface="Times New Roman" charset="0"/>
                    <a:cs typeface="Times New Roman" charset="0"/>
                  </a:rPr>
                  <a:t>grafik</a:t>
                </a:r>
                <a:r>
                  <a:rPr lang="de-DE" sz="2800" dirty="0">
                    <a:latin typeface="Times New Roman" charset="0"/>
                    <a:ea typeface="Times New Roman" charset="0"/>
                    <a:cs typeface="Times New Roman" charset="0"/>
                  </a:rPr>
                  <a:t>).  </a:t>
                </a:r>
              </a:p>
              <a:p>
                <a:pPr marL="571500" indent="-381000" algn="just">
                  <a:buFont typeface="Arial" charset="0"/>
                  <a:buChar char="•"/>
                </a:pPr>
                <a:r>
                  <a:rPr lang="de-DE" sz="2800" dirty="0">
                    <a:latin typeface="Times New Roman" charset="0"/>
                    <a:ea typeface="Times New Roman" charset="0"/>
                    <a:cs typeface="Times New Roman" charset="0"/>
                  </a:rPr>
                  <a:t>This </a:t>
                </a:r>
                <a:r>
                  <a:rPr lang="de-DE" sz="2800" dirty="0" err="1">
                    <a:latin typeface="Times New Roman" charset="0"/>
                    <a:ea typeface="Times New Roman" charset="0"/>
                    <a:cs typeface="Times New Roman" charset="0"/>
                  </a:rPr>
                  <a:t>is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shown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under</a:t>
                </a:r>
                <a:r>
                  <a:rPr lang="de-DE" sz="2800" dirty="0">
                    <a:latin typeface="Times New Roman" charset="0"/>
                    <a:ea typeface="Times New Roman" charset="0"/>
                    <a:cs typeface="Times New Roman" charset="0"/>
                  </a:rPr>
                  <a:t> </a:t>
                </a:r>
                <a14:m>
                  <m:oMath xmlns:m="http://schemas.openxmlformats.org/officeDocument/2006/math">
                    <m:sSub>
                      <m:sSubPr>
                        <m:ctrlPr>
                          <a:rPr lang="de-DE" sz="2800" i="1" dirty="0" smtClean="0">
                            <a:latin typeface="Cambria Math" charset="0"/>
                            <a:ea typeface="Times New Roman" charset="0"/>
                            <a:cs typeface="Times New Roman" charset="0"/>
                          </a:rPr>
                        </m:ctrlPr>
                      </m:sSubPr>
                      <m:e>
                        <m:r>
                          <a:rPr lang="de-DE" sz="2800" i="1" dirty="0" smtClean="0">
                            <a:latin typeface="Cambria Math" panose="02040503050406030204" pitchFamily="18" charset="0"/>
                            <a:ea typeface="Times New Roman" charset="0"/>
                            <a:cs typeface="Times New Roman" charset="0"/>
                          </a:rPr>
                          <m:t>𝐻</m:t>
                        </m:r>
                      </m:e>
                      <m:sub>
                        <m:r>
                          <a:rPr lang="de-DE" sz="2800" i="1" dirty="0" smtClean="0">
                            <a:latin typeface="Cambria Math" panose="02040503050406030204" pitchFamily="18" charset="0"/>
                            <a:ea typeface="Times New Roman" charset="0"/>
                            <a:cs typeface="Times New Roman" charset="0"/>
                          </a:rPr>
                          <m:t>0</m:t>
                        </m:r>
                      </m:sub>
                    </m:sSub>
                  </m:oMath>
                </a14:m>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grafik</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since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no</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systematic</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variance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minimizing</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influences</a:t>
                </a:r>
                <a:r>
                  <a:rPr lang="de-DE" sz="2800" dirty="0">
                    <a:latin typeface="Times New Roman" charset="0"/>
                    <a:ea typeface="Times New Roman" charset="0"/>
                    <a:cs typeface="Times New Roman" charset="0"/>
                  </a:rPr>
                  <a:t> on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i="1" dirty="0">
                    <a:latin typeface="Times New Roman" charset="0"/>
                    <a:ea typeface="Times New Roman" charset="0"/>
                    <a:cs typeface="Times New Roman" charset="0"/>
                  </a:rPr>
                  <a:t>p</a:t>
                </a:r>
                <a:r>
                  <a:rPr lang="de-DE" sz="2800" dirty="0">
                    <a:latin typeface="Times New Roman" charset="0"/>
                    <a:ea typeface="Times New Roman" charset="0"/>
                    <a:cs typeface="Times New Roman" charset="0"/>
                  </a:rPr>
                  <a:t>-</a:t>
                </a:r>
                <a:r>
                  <a:rPr lang="de-DE" sz="2800" dirty="0" err="1">
                    <a:latin typeface="Times New Roman" charset="0"/>
                    <a:ea typeface="Times New Roman" charset="0"/>
                    <a:cs typeface="Times New Roman" charset="0"/>
                  </a:rPr>
                  <a:t>value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other</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than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number</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permutations</a:t>
                </a:r>
                <a:r>
                  <a:rPr lang="de-DE" sz="2800" dirty="0">
                    <a:latin typeface="Times New Roman" charset="0"/>
                    <a:ea typeface="Times New Roman" charset="0"/>
                    <a:cs typeface="Times New Roman" charset="0"/>
                  </a:rPr>
                  <a:t>.</a:t>
                </a:r>
              </a:p>
              <a:p>
                <a:pPr marL="571500" indent="-381000" algn="just">
                  <a:buFont typeface="Arial" charset="0"/>
                  <a:buChar char="•"/>
                </a:pPr>
                <a:r>
                  <a:rPr lang="de-DE" sz="2800" dirty="0" err="1">
                    <a:latin typeface="Times New Roman" charset="0"/>
                    <a:ea typeface="Times New Roman" charset="0"/>
                    <a:cs typeface="Times New Roman" charset="0"/>
                  </a:rPr>
                  <a:t>Under</a:t>
                </a:r>
                <a:r>
                  <a:rPr lang="de-DE" sz="2800" dirty="0">
                    <a:latin typeface="Times New Roman" charset="0"/>
                    <a:ea typeface="Times New Roman" charset="0"/>
                    <a:cs typeface="Times New Roman" charset="0"/>
                  </a:rPr>
                  <a:t> </a:t>
                </a:r>
                <a14:m>
                  <m:oMath xmlns:m="http://schemas.openxmlformats.org/officeDocument/2006/math">
                    <m:sSub>
                      <m:sSubPr>
                        <m:ctrlPr>
                          <a:rPr lang="de-DE" sz="2800" i="1" dirty="0" smtClean="0">
                            <a:latin typeface="Cambria Math" charset="0"/>
                            <a:ea typeface="Times New Roman" charset="0"/>
                            <a:cs typeface="Times New Roman" charset="0"/>
                          </a:rPr>
                        </m:ctrlPr>
                      </m:sSubPr>
                      <m:e>
                        <m:r>
                          <a:rPr lang="de-DE" sz="2800" i="1" dirty="0" smtClean="0">
                            <a:latin typeface="Cambria Math" panose="02040503050406030204" pitchFamily="18" charset="0"/>
                            <a:ea typeface="Times New Roman" charset="0"/>
                            <a:cs typeface="Times New Roman" charset="0"/>
                          </a:rPr>
                          <m:t>𝐻</m:t>
                        </m:r>
                      </m:e>
                      <m:sub>
                        <m:r>
                          <a:rPr lang="de-DE" sz="2800" i="1" dirty="0" smtClean="0">
                            <a:latin typeface="Cambria Math" panose="02040503050406030204" pitchFamily="18" charset="0"/>
                            <a:ea typeface="Times New Roman" charset="0"/>
                            <a:cs typeface="Times New Roman" charset="0"/>
                          </a:rPr>
                          <m:t>1</m:t>
                        </m:r>
                      </m:sub>
                    </m:sSub>
                  </m:oMath>
                </a14:m>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size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and</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location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test-</a:t>
                </a:r>
                <a:r>
                  <a:rPr lang="de-DE" sz="2800" dirty="0" err="1">
                    <a:latin typeface="Times New Roman" charset="0"/>
                    <a:ea typeface="Times New Roman" charset="0"/>
                    <a:cs typeface="Times New Roman" charset="0"/>
                  </a:rPr>
                  <a:t>statistic</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maximum</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deviation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of</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ecdfs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depend</a:t>
                </a:r>
                <a:r>
                  <a:rPr lang="de-DE" sz="2800" dirty="0">
                    <a:latin typeface="Times New Roman" charset="0"/>
                    <a:ea typeface="Times New Roman" charset="0"/>
                    <a:cs typeface="Times New Roman" charset="0"/>
                  </a:rPr>
                  <a:t> on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underlying</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distributions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while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under</a:t>
                </a:r>
                <a:r>
                  <a:rPr lang="de-DE" sz="2800" dirty="0">
                    <a:latin typeface="Times New Roman" charset="0"/>
                    <a:ea typeface="Times New Roman" charset="0"/>
                    <a:cs typeface="Times New Roman" charset="0"/>
                  </a:rPr>
                  <a:t> </a:t>
                </a:r>
                <a14:m>
                  <m:oMath xmlns:m="http://schemas.openxmlformats.org/officeDocument/2006/math">
                    <m:sSub>
                      <m:sSubPr>
                        <m:ctrlPr>
                          <a:rPr lang="de-DE" sz="2800" i="1" dirty="0" smtClean="0">
                            <a:latin typeface="Cambria Math" charset="0"/>
                            <a:ea typeface="Times New Roman" charset="0"/>
                            <a:cs typeface="Times New Roman" charset="0"/>
                          </a:rPr>
                        </m:ctrlPr>
                      </m:sSubPr>
                      <m:e>
                        <m:r>
                          <a:rPr lang="de-DE" sz="2800" i="1" dirty="0" smtClean="0">
                            <a:latin typeface="Cambria Math" panose="02040503050406030204" pitchFamily="18" charset="0"/>
                            <a:ea typeface="Times New Roman" charset="0"/>
                            <a:cs typeface="Times New Roman" charset="0"/>
                          </a:rPr>
                          <m:t>𝐻</m:t>
                        </m:r>
                      </m:e>
                      <m:sub>
                        <m:r>
                          <a:rPr lang="de-DE" sz="2800" i="1" dirty="0" smtClean="0">
                            <a:latin typeface="Cambria Math" panose="02040503050406030204" pitchFamily="18" charset="0"/>
                            <a:ea typeface="Times New Roman" charset="0"/>
                            <a:cs typeface="Times New Roman" charset="0"/>
                          </a:rPr>
                          <m:t>0</m:t>
                        </m:r>
                      </m:sub>
                    </m:sSub>
                  </m:oMath>
                </a14:m>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they</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are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random</a:t>
                </a:r>
                <a:r>
                  <a:rPr lang="de-DE" sz="2800" dirty="0">
                    <a:latin typeface="Times New Roman" charset="0"/>
                    <a:ea typeface="Times New Roman" charset="0"/>
                    <a:cs typeface="Times New Roman" charset="0"/>
                  </a:rPr>
                  <a:t>.</a:t>
                </a:r>
              </a:p>
              <a:p>
                <a:pPr marL="571500" indent="-381000" algn="just">
                  <a:buFont typeface="Arial" charset="0"/>
                  <a:buChar char="•"/>
                </a:pPr>
                <a:r>
                  <a:rPr lang="de-DE" sz="2800" dirty="0">
                    <a:latin typeface="Times New Roman" charset="0"/>
                    <a:ea typeface="Times New Roman" charset="0"/>
                    <a:cs typeface="Times New Roman" charset="0"/>
                  </a:rPr>
                  <a:t>As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sample </a:t>
                </a:r>
                <a:r>
                  <a:rPr lang="de-DE" sz="2800" dirty="0" err="1">
                    <a:latin typeface="Times New Roman" charset="0"/>
                    <a:ea typeface="Times New Roman" charset="0"/>
                    <a:cs typeface="Times New Roman" charset="0"/>
                  </a:rPr>
                  <a:t>size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increases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test</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statistic</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approaches</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maximal </a:t>
                </a:r>
                <a:r>
                  <a:rPr lang="de-DE" sz="2800" dirty="0" err="1">
                    <a:latin typeface="Times New Roman" charset="0"/>
                    <a:ea typeface="Times New Roman" charset="0"/>
                    <a:cs typeface="Times New Roman" charset="0"/>
                  </a:rPr>
                  <a:t>deviation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between</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corresponding</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theoretical</a:t>
                </a:r>
                <a:r>
                  <a:rPr lang="de-DE" sz="2800" dirty="0">
                    <a:latin typeface="Times New Roman" charset="0"/>
                    <a:ea typeface="Times New Roman" charset="0"/>
                    <a:cs typeface="Times New Roman" charset="0"/>
                  </a:rPr>
                  <a:t> </a:t>
                </a:r>
                <a:r>
                  <a:rPr lang="de-DE" sz="2800" dirty="0" err="1">
                    <a:latin typeface="Times New Roman" charset="0"/>
                    <a:ea typeface="Times New Roman" charset="0"/>
                    <a:cs typeface="Times New Roman" charset="0"/>
                  </a:rPr>
                  <a:t>distributions</a:t>
                </a:r>
                <a:r>
                  <a:rPr lang="de-DE" sz="2800" dirty="0">
                    <a:latin typeface="Times New Roman" charset="0"/>
                    <a:ea typeface="Times New Roman" charset="0"/>
                    <a:cs typeface="Times New Roman" charset="0"/>
                  </a:rPr>
                  <a:t>.</a:t>
                </a:r>
              </a:p>
              <a:p>
                <a:pPr marL="571500" indent="-381000" algn="just">
                  <a:buFont typeface="Arial" charset="0"/>
                  <a:buChar char="•"/>
                </a:pPr>
                <a:r>
                  <a:rPr lang="en-US" sz="2800" dirty="0">
                    <a:latin typeface="Times New Roman" charset="0"/>
                    <a:ea typeface="Times New Roman" charset="0"/>
                    <a:cs typeface="Times New Roman" charset="0"/>
                  </a:rPr>
                  <a:t>Under </a:t>
                </a:r>
                <a14:m>
                  <m:oMath xmlns:m="http://schemas.openxmlformats.org/officeDocument/2006/math">
                    <m:sSub>
                      <m:sSubPr>
                        <m:ctrlPr>
                          <a:rPr lang="en-US" sz="2800" i="1" dirty="0" smtClean="0">
                            <a:latin typeface="Cambria Math" charset="0"/>
                            <a:ea typeface="Times New Roman" charset="0"/>
                            <a:cs typeface="Times New Roman" charset="0"/>
                          </a:rPr>
                        </m:ctrlPr>
                      </m:sSubPr>
                      <m:e>
                        <m:r>
                          <a:rPr lang="en-US" sz="2800" i="1" dirty="0" smtClean="0">
                            <a:latin typeface="Cambria Math" panose="02040503050406030204" pitchFamily="18" charset="0"/>
                            <a:ea typeface="Times New Roman" charset="0"/>
                            <a:cs typeface="Times New Roman" charset="0"/>
                          </a:rPr>
                          <m:t>𝐻</m:t>
                        </m:r>
                      </m:e>
                      <m:sub>
                        <m:r>
                          <a:rPr lang="en-US" sz="2800" i="1" dirty="0" smtClean="0">
                            <a:latin typeface="Cambria Math" panose="02040503050406030204" pitchFamily="18" charset="0"/>
                            <a:ea typeface="Times New Roman" charset="0"/>
                            <a:cs typeface="Times New Roman" charset="0"/>
                          </a:rPr>
                          <m:t>0</m:t>
                        </m:r>
                      </m:sub>
                    </m:sSub>
                  </m:oMath>
                </a14:m>
                <a:r>
                  <a:rPr lang="en-US" sz="2800" dirty="0">
                    <a:latin typeface="Times New Roman" charset="0"/>
                    <a:ea typeface="Times New Roman" charset="0"/>
                    <a:cs typeface="Times New Roman" charset="0"/>
                  </a:rPr>
                  <a:t> the sample size </a:t>
                </a:r>
                <a14:m>
                  <m:oMath xmlns:m="http://schemas.openxmlformats.org/officeDocument/2006/math">
                    <m:r>
                      <a:rPr lang="de-DE" sz="2800" b="0" i="1" smtClean="0">
                        <a:latin typeface="Cambria Math" panose="02040503050406030204" pitchFamily="18" charset="0"/>
                        <a:ea typeface="Times New Roman" charset="0"/>
                        <a:cs typeface="Times New Roman" charset="0"/>
                      </a:rPr>
                      <m:t>𝑁</m:t>
                    </m:r>
                  </m:oMath>
                </a14:m>
                <a:r>
                  <a:rPr lang="en-US" sz="2800" dirty="0">
                    <a:latin typeface="Times New Roman" charset="0"/>
                    <a:ea typeface="Times New Roman" charset="0"/>
                    <a:cs typeface="Times New Roman" charset="0"/>
                  </a:rPr>
                  <a:t> has no impact on the accuracy of the </a:t>
                </a:r>
                <a:r>
                  <a:rPr lang="en-US" sz="2800" i="1" dirty="0">
                    <a:latin typeface="Times New Roman" charset="0"/>
                    <a:ea typeface="Times New Roman" charset="0"/>
                    <a:cs typeface="Times New Roman" charset="0"/>
                  </a:rPr>
                  <a:t>p</a:t>
                </a:r>
                <a:r>
                  <a:rPr lang="en-US" sz="2800" dirty="0">
                    <a:latin typeface="Times New Roman" charset="0"/>
                    <a:ea typeface="Times New Roman" charset="0"/>
                    <a:cs typeface="Times New Roman" charset="0"/>
                  </a:rPr>
                  <a:t>-value. The realizations will in 95% of all cases have a </a:t>
                </a:r>
                <a:r>
                  <a:rPr lang="en-US" sz="2800" i="1" dirty="0">
                    <a:latin typeface="Times New Roman" charset="0"/>
                    <a:ea typeface="Times New Roman" charset="0"/>
                    <a:cs typeface="Times New Roman" charset="0"/>
                  </a:rPr>
                  <a:t>p</a:t>
                </a:r>
                <a:r>
                  <a:rPr lang="en-US" sz="2800" dirty="0">
                    <a:latin typeface="Times New Roman" charset="0"/>
                    <a:ea typeface="Times New Roman" charset="0"/>
                    <a:cs typeface="Times New Roman" charset="0"/>
                  </a:rPr>
                  <a:t>-value between 2.5% and 97.5% regardless of the sample size since both subsamples are drawn from the same distribution. So the initial test statistic has no systematic bias which could become more pronounced by an enlarged sample size.</a:t>
                </a:r>
              </a:p>
              <a:p>
                <a:pPr marL="571500" indent="-381000" algn="just">
                  <a:buFont typeface="Arial" charset="0"/>
                  <a:buChar char="•"/>
                </a:pPr>
                <a:r>
                  <a:rPr lang="en-US" sz="2800" dirty="0">
                    <a:latin typeface="Times New Roman" charset="0"/>
                    <a:ea typeface="Times New Roman" charset="0"/>
                    <a:cs typeface="Times New Roman" charset="0"/>
                  </a:rPr>
                  <a:t>However, und the </a:t>
                </a:r>
                <a14:m>
                  <m:oMath xmlns:m="http://schemas.openxmlformats.org/officeDocument/2006/math">
                    <m:sSub>
                      <m:sSubPr>
                        <m:ctrlPr>
                          <a:rPr lang="en-US" sz="2800" i="1" dirty="0" smtClean="0">
                            <a:latin typeface="Cambria Math" charset="0"/>
                            <a:ea typeface="Times New Roman" charset="0"/>
                            <a:cs typeface="Times New Roman" charset="0"/>
                          </a:rPr>
                        </m:ctrlPr>
                      </m:sSubPr>
                      <m:e>
                        <m:r>
                          <a:rPr lang="en-US" sz="2800" i="1" dirty="0" smtClean="0">
                            <a:latin typeface="Cambria Math" panose="02040503050406030204" pitchFamily="18" charset="0"/>
                            <a:ea typeface="Times New Roman" charset="0"/>
                            <a:cs typeface="Times New Roman" charset="0"/>
                          </a:rPr>
                          <m:t>𝐻</m:t>
                        </m:r>
                      </m:e>
                      <m:sub>
                        <m:r>
                          <a:rPr lang="en-US" sz="2800" i="1" dirty="0" smtClean="0">
                            <a:latin typeface="Cambria Math" panose="02040503050406030204" pitchFamily="18" charset="0"/>
                            <a:ea typeface="Times New Roman" charset="0"/>
                            <a:cs typeface="Times New Roman" charset="0"/>
                          </a:rPr>
                          <m:t>1</m:t>
                        </m:r>
                      </m:sub>
                    </m:sSub>
                  </m:oMath>
                </a14:m>
                <a:r>
                  <a:rPr lang="en-US" sz="2800" dirty="0">
                    <a:latin typeface="Times New Roman" charset="0"/>
                    <a:ea typeface="Times New Roman" charset="0"/>
                    <a:cs typeface="Times New Roman" charset="0"/>
                  </a:rPr>
                  <a:t> the sample size </a:t>
                </a:r>
                <a14:m>
                  <m:oMath xmlns:m="http://schemas.openxmlformats.org/officeDocument/2006/math">
                    <m:r>
                      <a:rPr lang="en-US" sz="2800" i="1" dirty="0" smtClean="0">
                        <a:latin typeface="Cambria Math" panose="02040503050406030204" pitchFamily="18" charset="0"/>
                        <a:ea typeface="Times New Roman" charset="0"/>
                        <a:cs typeface="Times New Roman" charset="0"/>
                      </a:rPr>
                      <m:t>𝑁</m:t>
                    </m:r>
                  </m:oMath>
                </a14:m>
                <a:r>
                  <a:rPr lang="en-US" sz="2800" dirty="0">
                    <a:latin typeface="Times New Roman" charset="0"/>
                    <a:ea typeface="Times New Roman" charset="0"/>
                    <a:cs typeface="Times New Roman" charset="0"/>
                  </a:rPr>
                  <a:t> actually has a big effect. With an increasing sample size the empirical distribution functions become more similar to the theoretical distribution functions. So therefore it requires a larger </a:t>
                </a:r>
                <a14:m>
                  <m:oMath xmlns:m="http://schemas.openxmlformats.org/officeDocument/2006/math">
                    <m:r>
                      <a:rPr lang="en-US" sz="2800" i="1" dirty="0" smtClean="0">
                        <a:latin typeface="Cambria Math" panose="02040503050406030204" pitchFamily="18" charset="0"/>
                        <a:ea typeface="Times New Roman" charset="0"/>
                        <a:cs typeface="Times New Roman" charset="0"/>
                      </a:rPr>
                      <m:t>𝑁</m:t>
                    </m:r>
                  </m:oMath>
                </a14:m>
                <a:r>
                  <a:rPr lang="en-US" sz="2800" dirty="0">
                    <a:latin typeface="Times New Roman" charset="0"/>
                    <a:ea typeface="Times New Roman" charset="0"/>
                    <a:cs typeface="Times New Roman" charset="0"/>
                  </a:rPr>
                  <a:t> if the distributions are assumed to be similar.</a:t>
                </a:r>
              </a:p>
              <a:p>
                <a:pPr marL="571500" indent="-381000" algn="just">
                  <a:buFont typeface="Arial" charset="0"/>
                  <a:buChar char="•"/>
                </a:pPr>
                <a:r>
                  <a:rPr lang="en-US" sz="2800" dirty="0">
                    <a:latin typeface="Times New Roman" charset="0"/>
                    <a:ea typeface="Times New Roman" charset="0"/>
                    <a:cs typeface="Times New Roman" charset="0"/>
                  </a:rPr>
                  <a:t>Since the initial theoretical distribution functions are different under </a:t>
                </a:r>
                <a14:m>
                  <m:oMath xmlns:m="http://schemas.openxmlformats.org/officeDocument/2006/math">
                    <m:sSub>
                      <m:sSubPr>
                        <m:ctrlPr>
                          <a:rPr lang="en-US" sz="2800" i="1" dirty="0" smtClean="0">
                            <a:latin typeface="Cambria Math" charset="0"/>
                            <a:ea typeface="Times New Roman" charset="0"/>
                            <a:cs typeface="Times New Roman" charset="0"/>
                          </a:rPr>
                        </m:ctrlPr>
                      </m:sSubPr>
                      <m:e>
                        <m:r>
                          <a:rPr lang="en-US" sz="2800" i="1" dirty="0" smtClean="0">
                            <a:latin typeface="Cambria Math" panose="02040503050406030204" pitchFamily="18" charset="0"/>
                            <a:ea typeface="Times New Roman" charset="0"/>
                            <a:cs typeface="Times New Roman" charset="0"/>
                          </a:rPr>
                          <m:t>𝐻</m:t>
                        </m:r>
                      </m:e>
                      <m:sub>
                        <m:r>
                          <a:rPr lang="en-US" sz="2800" i="1" dirty="0" smtClean="0">
                            <a:latin typeface="Cambria Math" panose="02040503050406030204" pitchFamily="18" charset="0"/>
                            <a:ea typeface="Times New Roman" charset="0"/>
                            <a:cs typeface="Times New Roman" charset="0"/>
                          </a:rPr>
                          <m:t>1</m:t>
                        </m:r>
                      </m:sub>
                    </m:sSub>
                  </m:oMath>
                </a14:m>
                <a:r>
                  <a:rPr lang="en-US" sz="2800" dirty="0">
                    <a:latin typeface="Times New Roman" charset="0"/>
                    <a:ea typeface="Times New Roman" charset="0"/>
                    <a:cs typeface="Times New Roman" charset="0"/>
                  </a:rPr>
                  <a:t> and the permutations constructs two subsamples which are drawn from the same theoretical distribution, a higher </a:t>
                </a:r>
                <a14:m>
                  <m:oMath xmlns:m="http://schemas.openxmlformats.org/officeDocument/2006/math">
                    <m:r>
                      <a:rPr lang="en-US" sz="2800" i="1" dirty="0" smtClean="0">
                        <a:latin typeface="Cambria Math" panose="02040503050406030204" pitchFamily="18" charset="0"/>
                        <a:ea typeface="Times New Roman" charset="0"/>
                        <a:cs typeface="Times New Roman" charset="0"/>
                      </a:rPr>
                      <m:t>𝑁</m:t>
                    </m:r>
                  </m:oMath>
                </a14:m>
                <a:r>
                  <a:rPr lang="en-US" sz="2800" dirty="0">
                    <a:latin typeface="Times New Roman" charset="0"/>
                    <a:ea typeface="Times New Roman" charset="0"/>
                    <a:cs typeface="Times New Roman" charset="0"/>
                  </a:rPr>
                  <a:t> yields more consistent </a:t>
                </a:r>
                <a:r>
                  <a:rPr lang="en-US" sz="2800" i="1" dirty="0">
                    <a:latin typeface="Times New Roman" charset="0"/>
                    <a:ea typeface="Times New Roman" charset="0"/>
                    <a:cs typeface="Times New Roman" charset="0"/>
                  </a:rPr>
                  <a:t>p</a:t>
                </a:r>
                <a:r>
                  <a:rPr lang="en-US" sz="2800" dirty="0">
                    <a:latin typeface="Times New Roman" charset="0"/>
                    <a:ea typeface="Times New Roman" charset="0"/>
                    <a:cs typeface="Times New Roman" charset="0"/>
                  </a:rPr>
                  <a:t>-values.</a:t>
                </a:r>
                <a:endParaRPr lang="de-DE" sz="2800" dirty="0">
                  <a:latin typeface="Times New Roman" charset="0"/>
                  <a:ea typeface="Times New Roman" charset="0"/>
                  <a:cs typeface="Times New Roman" charset="0"/>
                </a:endParaRPr>
              </a:p>
              <a:p>
                <a:pPr marL="571500" indent="-381000" algn="just">
                  <a:buFont typeface="Arial" charset="0"/>
                  <a:buChar char="•"/>
                </a:pPr>
                <a:endParaRPr lang="de-DE" sz="2800" dirty="0">
                  <a:latin typeface="Times New Roman" charset="0"/>
                  <a:ea typeface="Times New Roman" charset="0"/>
                  <a:cs typeface="Times New Roman" charset="0"/>
                </a:endParaRPr>
              </a:p>
            </p:txBody>
          </p:sp>
        </mc:Choice>
        <mc:Fallback xmlns="">
          <p:sp>
            <p:nvSpPr>
              <p:cNvPr id="43" name="Textfeld 42"/>
              <p:cNvSpPr txBox="1">
                <a:spLocks noRot="1" noChangeAspect="1" noMove="1" noResize="1" noEditPoints="1" noAdjustHandles="1" noChangeArrowheads="1" noChangeShapeType="1" noTextEdit="1"/>
              </p:cNvSpPr>
              <p:nvPr/>
            </p:nvSpPr>
            <p:spPr>
              <a:xfrm>
                <a:off x="265424" y="25334101"/>
                <a:ext cx="14222839" cy="9352903"/>
              </a:xfrm>
              <a:prstGeom prst="rect">
                <a:avLst/>
              </a:prstGeom>
              <a:blipFill rotWithShape="0">
                <a:blip r:embed="rId7"/>
                <a:stretch>
                  <a:fillRect t="-717" r="-857"/>
                </a:stretch>
              </a:blipFill>
              <a:effectLst/>
            </p:spPr>
            <p:txBody>
              <a:bodyPr/>
              <a:lstStyle/>
              <a:p>
                <a:r>
                  <a:rPr lang="de-DE">
                    <a:noFill/>
                  </a:rPr>
                  <a:t> </a:t>
                </a:r>
              </a:p>
            </p:txBody>
          </p:sp>
        </mc:Fallback>
      </mc:AlternateContent>
      <p:pic>
        <p:nvPicPr>
          <p:cNvPr id="2" name="Bild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4489" y="17955216"/>
            <a:ext cx="9091455" cy="6095407"/>
          </a:xfrm>
          <a:prstGeom prst="rect">
            <a:avLst/>
          </a:prstGeom>
        </p:spPr>
      </p:pic>
      <p:pic>
        <p:nvPicPr>
          <p:cNvPr id="3" name="Bild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469342" y="17965576"/>
            <a:ext cx="9025538" cy="6051213"/>
          </a:xfrm>
          <a:prstGeom prst="rect">
            <a:avLst/>
          </a:prstGeom>
        </p:spPr>
      </p:pic>
      <p:pic>
        <p:nvPicPr>
          <p:cNvPr id="4" name="Bild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92064" y="19644458"/>
            <a:ext cx="5111699" cy="3427162"/>
          </a:xfrm>
          <a:prstGeom prst="rect">
            <a:avLst/>
          </a:prstGeom>
        </p:spPr>
      </p:pic>
      <p:pic>
        <p:nvPicPr>
          <p:cNvPr id="7" name="Bild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960068" y="19644458"/>
            <a:ext cx="5111699" cy="3427162"/>
          </a:xfrm>
          <a:prstGeom prst="rect">
            <a:avLst/>
          </a:prstGeom>
        </p:spPr>
      </p:pic>
      <p:pic>
        <p:nvPicPr>
          <p:cNvPr id="18" name="Bild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573919" y="21321601"/>
            <a:ext cx="1287795" cy="861782"/>
          </a:xfrm>
          <a:prstGeom prst="rect">
            <a:avLst/>
          </a:prstGeom>
        </p:spPr>
      </p:pic>
      <p:pic>
        <p:nvPicPr>
          <p:cNvPr id="19" name="Bild 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697780" y="18314449"/>
            <a:ext cx="1103258" cy="738291"/>
          </a:xfrm>
          <a:prstGeom prst="rect">
            <a:avLst/>
          </a:prstGeom>
        </p:spPr>
      </p:pic>
      <p:pic>
        <p:nvPicPr>
          <p:cNvPr id="20" name="Bild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242103" y="21321558"/>
            <a:ext cx="1119850" cy="749395"/>
          </a:xfrm>
          <a:prstGeom prst="rect">
            <a:avLst/>
          </a:prstGeom>
        </p:spPr>
      </p:pic>
      <p:pic>
        <p:nvPicPr>
          <p:cNvPr id="21" name="Bild 2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475551" y="18290978"/>
            <a:ext cx="880700" cy="589357"/>
          </a:xfrm>
          <a:prstGeom prst="rect">
            <a:avLst/>
          </a:prstGeom>
        </p:spPr>
      </p:pic>
    </p:spTree>
    <p:extLst>
      <p:ext uri="{BB962C8B-B14F-4D97-AF65-F5344CB8AC3E}">
        <p14:creationId xmlns:p14="http://schemas.microsoft.com/office/powerpoint/2010/main" val="875250937"/>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0</TotalTime>
  <Words>455</Words>
  <Application>Microsoft Macintosh PowerPoint</Application>
  <PresentationFormat>Benutzerdefiniert</PresentationFormat>
  <Paragraphs>46</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Calibri</vt:lpstr>
      <vt:lpstr>Cambria Math</vt:lpstr>
      <vt:lpstr>Times New Roman</vt:lpstr>
      <vt:lpstr>Wingdings</vt:lpstr>
      <vt:lpstr>Arial</vt:lpstr>
      <vt:lpstr>Office-Design</vt:lpstr>
      <vt:lpstr>PowerPoint-Präsentation</vt:lpstr>
    </vt:vector>
  </TitlesOfParts>
  <Company>Jacobs Universität Bremen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Helena Gellersen</dc:creator>
  <cp:lastModifiedBy>Nikolas Höft</cp:lastModifiedBy>
  <cp:revision>325</cp:revision>
  <dcterms:created xsi:type="dcterms:W3CDTF">2015-04-23T11:23:05Z</dcterms:created>
  <dcterms:modified xsi:type="dcterms:W3CDTF">2017-02-04T09:11:54Z</dcterms:modified>
</cp:coreProperties>
</file>