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6" d="100"/>
          <a:sy n="56" d="100"/>
        </p:scale>
        <p:origin x="90"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1/5/2024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A96584-EE83-1985-0449-9D40AC93A5E0}"/>
              </a:ext>
            </a:extLst>
          </p:cNvPr>
          <p:cNvPicPr>
            <a:picLocks noChangeAspect="1"/>
          </p:cNvPicPr>
          <p:nvPr/>
        </p:nvPicPr>
        <p:blipFill>
          <a:blip r:embed="rId2"/>
          <a:stretch>
            <a:fillRect/>
          </a:stretch>
        </p:blipFill>
        <p:spPr>
          <a:xfrm>
            <a:off x="271492" y="274447"/>
            <a:ext cx="5102920" cy="3436316"/>
          </a:xfrm>
          <a:prstGeom prst="rect">
            <a:avLst/>
          </a:prstGeom>
        </p:spPr>
      </p:pic>
      <p:sp>
        <p:nvSpPr>
          <p:cNvPr id="2" name="Title 1">
            <a:extLst>
              <a:ext uri="{FF2B5EF4-FFF2-40B4-BE49-F238E27FC236}">
                <a16:creationId xmlns:a16="http://schemas.microsoft.com/office/drawing/2014/main" id="{208BA05D-ED38-C276-19C1-32839EF35179}"/>
              </a:ext>
            </a:extLst>
          </p:cNvPr>
          <p:cNvSpPr>
            <a:spLocks noGrp="1"/>
          </p:cNvSpPr>
          <p:nvPr>
            <p:ph type="ctrTitle"/>
          </p:nvPr>
        </p:nvSpPr>
        <p:spPr>
          <a:xfrm>
            <a:off x="365700" y="1897799"/>
            <a:ext cx="11460811" cy="2926080"/>
          </a:xfrm>
        </p:spPr>
        <p:txBody>
          <a:bodyPr/>
          <a:lstStyle/>
          <a:p>
            <a:r>
              <a:rPr lang="en-US" dirty="0">
                <a:solidFill>
                  <a:schemeClr val="tx1"/>
                </a:solidFill>
              </a:rPr>
              <a:t>Bank term deposit</a:t>
            </a:r>
          </a:p>
        </p:txBody>
      </p:sp>
      <p:sp>
        <p:nvSpPr>
          <p:cNvPr id="3" name="Subtitle 2">
            <a:extLst>
              <a:ext uri="{FF2B5EF4-FFF2-40B4-BE49-F238E27FC236}">
                <a16:creationId xmlns:a16="http://schemas.microsoft.com/office/drawing/2014/main" id="{10691E59-DB29-1876-3B31-5236EA023F68}"/>
              </a:ext>
            </a:extLst>
          </p:cNvPr>
          <p:cNvSpPr>
            <a:spLocks noGrp="1"/>
          </p:cNvSpPr>
          <p:nvPr>
            <p:ph type="subTitle" idx="1"/>
          </p:nvPr>
        </p:nvSpPr>
        <p:spPr>
          <a:xfrm>
            <a:off x="5349180" y="4909316"/>
            <a:ext cx="6477331" cy="1388165"/>
          </a:xfrm>
        </p:spPr>
        <p:txBody>
          <a:bodyPr/>
          <a:lstStyle/>
          <a:p>
            <a:endParaRPr lang="en-US" dirty="0"/>
          </a:p>
          <a:p>
            <a:r>
              <a:rPr lang="en-US" dirty="0"/>
              <a:t>Presented by James Murage</a:t>
            </a:r>
          </a:p>
        </p:txBody>
      </p:sp>
    </p:spTree>
    <p:extLst>
      <p:ext uri="{BB962C8B-B14F-4D97-AF65-F5344CB8AC3E}">
        <p14:creationId xmlns:p14="http://schemas.microsoft.com/office/powerpoint/2010/main" val="171472918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A8C0-0E0A-F408-E9F8-E7190B078F1C}"/>
              </a:ext>
            </a:extLst>
          </p:cNvPr>
          <p:cNvSpPr>
            <a:spLocks noGrp="1"/>
          </p:cNvSpPr>
          <p:nvPr>
            <p:ph type="title"/>
          </p:nvPr>
        </p:nvSpPr>
        <p:spPr/>
        <p:txBody>
          <a:bodyPr/>
          <a:lstStyle/>
          <a:p>
            <a:r>
              <a:rPr lang="en-US" dirty="0"/>
              <a:t>Inspecting df1 data frame information</a:t>
            </a:r>
          </a:p>
        </p:txBody>
      </p:sp>
      <p:sp>
        <p:nvSpPr>
          <p:cNvPr id="3" name="Content Placeholder 2">
            <a:extLst>
              <a:ext uri="{FF2B5EF4-FFF2-40B4-BE49-F238E27FC236}">
                <a16:creationId xmlns:a16="http://schemas.microsoft.com/office/drawing/2014/main" id="{D970332D-9735-B0D9-F830-AE097EE1AA36}"/>
              </a:ext>
            </a:extLst>
          </p:cNvPr>
          <p:cNvSpPr>
            <a:spLocks noGrp="1"/>
          </p:cNvSpPr>
          <p:nvPr>
            <p:ph sz="half" idx="1"/>
          </p:nvPr>
        </p:nvSpPr>
        <p:spPr/>
        <p:txBody>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dataframe</a:t>
            </a:r>
            <a:r>
              <a:rPr lang="en-US" b="0" dirty="0">
                <a:solidFill>
                  <a:srgbClr val="6A9955"/>
                </a:solidFill>
                <a:effectLst/>
                <a:latin typeface="Consolas" panose="020B0609020204030204" pitchFamily="49" charset="0"/>
              </a:rPr>
              <a:t> df1 information summary</a:t>
            </a:r>
            <a:endParaRPr lang="en-US" b="0" dirty="0">
              <a:solidFill>
                <a:srgbClr val="CCCCCC"/>
              </a:solidFill>
              <a:effectLst/>
              <a:latin typeface="Consolas" panose="020B0609020204030204" pitchFamily="49" charset="0"/>
            </a:endParaRPr>
          </a:p>
          <a:p>
            <a:pPr marL="274320" lvl="1" indent="0">
              <a:buNone/>
            </a:pPr>
            <a:r>
              <a:rPr lang="en-US" b="0" dirty="0">
                <a:solidFill>
                  <a:srgbClr val="CCCCCC"/>
                </a:solidFill>
                <a:effectLst/>
                <a:latin typeface="Consolas" panose="020B0609020204030204" pitchFamily="49" charset="0"/>
              </a:rPr>
              <a:t>df1.info()</a:t>
            </a:r>
          </a:p>
          <a:p>
            <a:r>
              <a:rPr lang="en-US" dirty="0"/>
              <a:t>The figure shows that all columns in all the rows were populated., 7 columns wee of datatype integer while 10 were strings </a:t>
            </a:r>
          </a:p>
          <a:p>
            <a:r>
              <a:rPr lang="en-US" dirty="0"/>
              <a:t>The file occupies 600 </a:t>
            </a:r>
            <a:r>
              <a:rPr lang="en-US" dirty="0" err="1"/>
              <a:t>kbs</a:t>
            </a:r>
            <a:endParaRPr lang="en-US" dirty="0"/>
          </a:p>
        </p:txBody>
      </p:sp>
      <p:pic>
        <p:nvPicPr>
          <p:cNvPr id="6" name="Content Placeholder 5">
            <a:extLst>
              <a:ext uri="{FF2B5EF4-FFF2-40B4-BE49-F238E27FC236}">
                <a16:creationId xmlns:a16="http://schemas.microsoft.com/office/drawing/2014/main" id="{EED9EC13-0897-D46A-6267-C58CC58791A1}"/>
              </a:ext>
            </a:extLst>
          </p:cNvPr>
          <p:cNvPicPr>
            <a:picLocks noGrp="1" noChangeAspect="1"/>
          </p:cNvPicPr>
          <p:nvPr>
            <p:ph sz="half" idx="2"/>
          </p:nvPr>
        </p:nvPicPr>
        <p:blipFill>
          <a:blip r:embed="rId2"/>
          <a:stretch>
            <a:fillRect/>
          </a:stretch>
        </p:blipFill>
        <p:spPr>
          <a:xfrm>
            <a:off x="6499274" y="1758462"/>
            <a:ext cx="4206239" cy="4321663"/>
          </a:xfrm>
        </p:spPr>
      </p:pic>
    </p:spTree>
    <p:extLst>
      <p:ext uri="{BB962C8B-B14F-4D97-AF65-F5344CB8AC3E}">
        <p14:creationId xmlns:p14="http://schemas.microsoft.com/office/powerpoint/2010/main" val="29973666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A8C0-0E0A-F408-E9F8-E7190B078F1C}"/>
              </a:ext>
            </a:extLst>
          </p:cNvPr>
          <p:cNvSpPr>
            <a:spLocks noGrp="1"/>
          </p:cNvSpPr>
          <p:nvPr>
            <p:ph type="title"/>
          </p:nvPr>
        </p:nvSpPr>
        <p:spPr/>
        <p:txBody>
          <a:bodyPr/>
          <a:lstStyle/>
          <a:p>
            <a:r>
              <a:rPr lang="en-US" dirty="0"/>
              <a:t>Inspecting df2 data frame information</a:t>
            </a:r>
          </a:p>
        </p:txBody>
      </p:sp>
      <p:sp>
        <p:nvSpPr>
          <p:cNvPr id="3" name="Content Placeholder 2">
            <a:extLst>
              <a:ext uri="{FF2B5EF4-FFF2-40B4-BE49-F238E27FC236}">
                <a16:creationId xmlns:a16="http://schemas.microsoft.com/office/drawing/2014/main" id="{D970332D-9735-B0D9-F830-AE097EE1AA36}"/>
              </a:ext>
            </a:extLst>
          </p:cNvPr>
          <p:cNvSpPr>
            <a:spLocks noGrp="1"/>
          </p:cNvSpPr>
          <p:nvPr>
            <p:ph sz="half" idx="1"/>
          </p:nvPr>
        </p:nvSpPr>
        <p:spPr/>
        <p:txBody>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dataframe</a:t>
            </a:r>
            <a:r>
              <a:rPr lang="en-US" b="0" dirty="0">
                <a:solidFill>
                  <a:srgbClr val="6A9955"/>
                </a:solidFill>
                <a:effectLst/>
                <a:latin typeface="Consolas" panose="020B0609020204030204" pitchFamily="49" charset="0"/>
              </a:rPr>
              <a:t> df2 information summary</a:t>
            </a:r>
            <a:endParaRPr lang="en-US" b="0" dirty="0">
              <a:solidFill>
                <a:srgbClr val="CCCCCC"/>
              </a:solidFill>
              <a:effectLst/>
              <a:latin typeface="Consolas" panose="020B0609020204030204" pitchFamily="49" charset="0"/>
            </a:endParaRPr>
          </a:p>
          <a:p>
            <a:pPr marL="274320" lvl="1" indent="0">
              <a:buNone/>
            </a:pPr>
            <a:r>
              <a:rPr lang="en-US" b="0" dirty="0">
                <a:solidFill>
                  <a:srgbClr val="00B0F0"/>
                </a:solidFill>
                <a:effectLst/>
                <a:latin typeface="Consolas" panose="020B0609020204030204" pitchFamily="49" charset="0"/>
              </a:rPr>
              <a:t>df2.info()</a:t>
            </a:r>
          </a:p>
          <a:p>
            <a:r>
              <a:rPr lang="en-US" dirty="0"/>
              <a:t>The figure shows that all columns in all the rows were populated., 7 columns wee of datatype integer while 10 were strings </a:t>
            </a:r>
          </a:p>
          <a:p>
            <a:r>
              <a:rPr lang="en-US" dirty="0"/>
              <a:t>The file occupies 1.4 </a:t>
            </a:r>
            <a:r>
              <a:rPr lang="en-US" dirty="0" err="1"/>
              <a:t>Mbs</a:t>
            </a:r>
            <a:endParaRPr lang="en-US" dirty="0"/>
          </a:p>
        </p:txBody>
      </p:sp>
      <p:pic>
        <p:nvPicPr>
          <p:cNvPr id="8" name="Content Placeholder 7">
            <a:extLst>
              <a:ext uri="{FF2B5EF4-FFF2-40B4-BE49-F238E27FC236}">
                <a16:creationId xmlns:a16="http://schemas.microsoft.com/office/drawing/2014/main" id="{CD3FD2C4-C983-C7AA-CA49-D4A4293B907E}"/>
              </a:ext>
            </a:extLst>
          </p:cNvPr>
          <p:cNvPicPr>
            <a:picLocks noGrp="1" noChangeAspect="1"/>
          </p:cNvPicPr>
          <p:nvPr>
            <p:ph sz="half" idx="2"/>
          </p:nvPr>
        </p:nvPicPr>
        <p:blipFill>
          <a:blip r:embed="rId2"/>
          <a:stretch>
            <a:fillRect/>
          </a:stretch>
        </p:blipFill>
        <p:spPr>
          <a:xfrm>
            <a:off x="6611815" y="1739218"/>
            <a:ext cx="4093699" cy="4340907"/>
          </a:xfrm>
        </p:spPr>
      </p:pic>
    </p:spTree>
    <p:extLst>
      <p:ext uri="{BB962C8B-B14F-4D97-AF65-F5344CB8AC3E}">
        <p14:creationId xmlns:p14="http://schemas.microsoft.com/office/powerpoint/2010/main" val="12537407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EF71-A32E-9C19-6591-7821A7F0063B}"/>
              </a:ext>
            </a:extLst>
          </p:cNvPr>
          <p:cNvSpPr>
            <a:spLocks noGrp="1"/>
          </p:cNvSpPr>
          <p:nvPr>
            <p:ph type="title"/>
          </p:nvPr>
        </p:nvSpPr>
        <p:spPr/>
        <p:txBody>
          <a:bodyPr/>
          <a:lstStyle/>
          <a:p>
            <a:r>
              <a:rPr lang="en-US" dirty="0"/>
              <a:t>2. Combining the </a:t>
            </a:r>
            <a:r>
              <a:rPr lang="en-US" dirty="0" err="1"/>
              <a:t>dataframes</a:t>
            </a:r>
            <a:r>
              <a:rPr lang="en-US" dirty="0"/>
              <a:t> </a:t>
            </a:r>
          </a:p>
        </p:txBody>
      </p:sp>
      <p:sp>
        <p:nvSpPr>
          <p:cNvPr id="3" name="Content Placeholder 2">
            <a:extLst>
              <a:ext uri="{FF2B5EF4-FFF2-40B4-BE49-F238E27FC236}">
                <a16:creationId xmlns:a16="http://schemas.microsoft.com/office/drawing/2014/main" id="{1EFB178B-9D59-BA9E-EB5E-BB06FA7BFFFB}"/>
              </a:ext>
            </a:extLst>
          </p:cNvPr>
          <p:cNvSpPr>
            <a:spLocks noGrp="1"/>
          </p:cNvSpPr>
          <p:nvPr>
            <p:ph idx="1"/>
          </p:nvPr>
        </p:nvSpPr>
        <p:spPr/>
        <p:txBody>
          <a:bodyPr/>
          <a:lstStyle/>
          <a:p>
            <a:r>
              <a:rPr lang="en-US" sz="3200" dirty="0"/>
              <a:t>Merging the two </a:t>
            </a:r>
            <a:r>
              <a:rPr lang="en-US" sz="3200" dirty="0" err="1"/>
              <a:t>dataframes</a:t>
            </a:r>
            <a:r>
              <a:rPr lang="en-US" sz="3200" dirty="0"/>
              <a:t> df1 wit df2 to form a new </a:t>
            </a:r>
            <a:r>
              <a:rPr lang="en-US" sz="3200" dirty="0" err="1"/>
              <a:t>dataframe</a:t>
            </a:r>
            <a:r>
              <a:rPr lang="en-US" sz="3200" dirty="0"/>
              <a:t> df3:</a:t>
            </a:r>
          </a:p>
          <a:p>
            <a:pPr marL="45720" indent="0">
              <a:buNone/>
            </a:pPr>
            <a:r>
              <a:rPr lang="en-US" sz="3200" dirty="0"/>
              <a:t> 	</a:t>
            </a:r>
            <a:r>
              <a:rPr lang="en-US" sz="3200" b="0" dirty="0">
                <a:solidFill>
                  <a:srgbClr val="00B0F0"/>
                </a:solidFill>
                <a:effectLst/>
                <a:latin typeface="Consolas" panose="020B0609020204030204" pitchFamily="49" charset="0"/>
              </a:rPr>
              <a:t>df3 = df1.merge(df2, </a:t>
            </a:r>
            <a:r>
              <a:rPr lang="en-US" sz="3200" b="0" dirty="0">
                <a:solidFill>
                  <a:srgbClr val="9CDCFE"/>
                </a:solidFill>
                <a:effectLst/>
                <a:latin typeface="Consolas" panose="020B0609020204030204" pitchFamily="49" charset="0"/>
              </a:rPr>
              <a:t>how</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"outer"</a:t>
            </a:r>
            <a:r>
              <a:rPr lang="en-US" sz="3200" b="0" dirty="0">
                <a:solidFill>
                  <a:srgbClr val="00B0F0"/>
                </a:solidFill>
                <a:effectLst/>
                <a:latin typeface="Consolas" panose="020B0609020204030204" pitchFamily="49" charset="0"/>
              </a:rPr>
              <a:t>)</a:t>
            </a:r>
          </a:p>
          <a:p>
            <a:r>
              <a:rPr lang="en-US" sz="3200" dirty="0"/>
              <a:t>Checking the shape of df3</a:t>
            </a:r>
          </a:p>
          <a:p>
            <a:pPr marL="45720" indent="0">
              <a:buNone/>
            </a:pPr>
            <a:r>
              <a:rPr lang="en-US" sz="3200" dirty="0">
                <a:solidFill>
                  <a:srgbClr val="00B0F0"/>
                </a:solidFill>
                <a:latin typeface="Consolas" panose="020B0609020204030204" pitchFamily="49" charset="0"/>
              </a:rPr>
              <a:t>	df3.shape</a:t>
            </a:r>
          </a:p>
          <a:p>
            <a:r>
              <a:rPr lang="en-US" sz="3200" b="0" i="0" dirty="0">
                <a:effectLst/>
                <a:latin typeface="Consolas" panose="020B0609020204030204" pitchFamily="49" charset="0"/>
              </a:rPr>
              <a:t>The shape of df3 - </a:t>
            </a:r>
            <a:r>
              <a:rPr lang="en-US" sz="3200" b="0" i="0" dirty="0">
                <a:solidFill>
                  <a:srgbClr val="00B0F0"/>
                </a:solidFill>
                <a:effectLst/>
                <a:latin typeface="Consolas" panose="020B0609020204030204" pitchFamily="49" charset="0"/>
              </a:rPr>
              <a:t>(14583 rows and 17 columns)</a:t>
            </a:r>
            <a:endParaRPr lang="en-US" sz="3200" b="0" dirty="0">
              <a:solidFill>
                <a:srgbClr val="00B0F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89274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A8C0-0E0A-F408-E9F8-E7190B078F1C}"/>
              </a:ext>
            </a:extLst>
          </p:cNvPr>
          <p:cNvSpPr>
            <a:spLocks noGrp="1"/>
          </p:cNvSpPr>
          <p:nvPr>
            <p:ph type="title"/>
          </p:nvPr>
        </p:nvSpPr>
        <p:spPr/>
        <p:txBody>
          <a:bodyPr/>
          <a:lstStyle/>
          <a:p>
            <a:r>
              <a:rPr lang="en-US" dirty="0"/>
              <a:t>Inspecting df3 data frame information</a:t>
            </a:r>
          </a:p>
        </p:txBody>
      </p:sp>
      <p:sp>
        <p:nvSpPr>
          <p:cNvPr id="3" name="Content Placeholder 2">
            <a:extLst>
              <a:ext uri="{FF2B5EF4-FFF2-40B4-BE49-F238E27FC236}">
                <a16:creationId xmlns:a16="http://schemas.microsoft.com/office/drawing/2014/main" id="{D970332D-9735-B0D9-F830-AE097EE1AA36}"/>
              </a:ext>
            </a:extLst>
          </p:cNvPr>
          <p:cNvSpPr>
            <a:spLocks noGrp="1"/>
          </p:cNvSpPr>
          <p:nvPr>
            <p:ph sz="half" idx="1"/>
          </p:nvPr>
        </p:nvSpPr>
        <p:spPr/>
        <p:txBody>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dataframe</a:t>
            </a:r>
            <a:r>
              <a:rPr lang="en-US" b="0" dirty="0">
                <a:solidFill>
                  <a:srgbClr val="6A9955"/>
                </a:solidFill>
                <a:effectLst/>
                <a:latin typeface="Consolas" panose="020B0609020204030204" pitchFamily="49" charset="0"/>
              </a:rPr>
              <a:t> df3 information summary</a:t>
            </a:r>
            <a:endParaRPr lang="en-US" b="0" dirty="0">
              <a:solidFill>
                <a:srgbClr val="CCCCCC"/>
              </a:solidFill>
              <a:effectLst/>
              <a:latin typeface="Consolas" panose="020B0609020204030204" pitchFamily="49" charset="0"/>
            </a:endParaRPr>
          </a:p>
          <a:p>
            <a:pPr marL="274320" lvl="1" indent="0">
              <a:buNone/>
            </a:pPr>
            <a:r>
              <a:rPr lang="en-US" b="0" dirty="0">
                <a:solidFill>
                  <a:srgbClr val="00B0F0"/>
                </a:solidFill>
                <a:effectLst/>
                <a:latin typeface="Consolas" panose="020B0609020204030204" pitchFamily="49" charset="0"/>
              </a:rPr>
              <a:t>df2.info()</a:t>
            </a:r>
          </a:p>
          <a:p>
            <a:r>
              <a:rPr lang="en-US" dirty="0"/>
              <a:t>The figure shows that all columns (17 columns) in all the rows  (14583 rows) were populated., 7 columns were of datatype integer while 10 were strings </a:t>
            </a:r>
          </a:p>
          <a:p>
            <a:r>
              <a:rPr lang="en-US" dirty="0"/>
              <a:t>The file occupies 2.0+ </a:t>
            </a:r>
            <a:r>
              <a:rPr lang="en-US" dirty="0" err="1"/>
              <a:t>Mbs</a:t>
            </a:r>
            <a:endParaRPr lang="en-US" dirty="0"/>
          </a:p>
        </p:txBody>
      </p:sp>
      <p:pic>
        <p:nvPicPr>
          <p:cNvPr id="7" name="Content Placeholder 6">
            <a:extLst>
              <a:ext uri="{FF2B5EF4-FFF2-40B4-BE49-F238E27FC236}">
                <a16:creationId xmlns:a16="http://schemas.microsoft.com/office/drawing/2014/main" id="{AD8A0EC0-A0BE-2BD3-D6EE-BE24FAF59E8F}"/>
              </a:ext>
            </a:extLst>
          </p:cNvPr>
          <p:cNvPicPr>
            <a:picLocks noGrp="1" noChangeAspect="1"/>
          </p:cNvPicPr>
          <p:nvPr>
            <p:ph sz="half" idx="2"/>
          </p:nvPr>
        </p:nvPicPr>
        <p:blipFill>
          <a:blip r:embed="rId2"/>
          <a:stretch>
            <a:fillRect/>
          </a:stretch>
        </p:blipFill>
        <p:spPr>
          <a:xfrm>
            <a:off x="6639951" y="1965960"/>
            <a:ext cx="4135901" cy="4282440"/>
          </a:xfrm>
        </p:spPr>
      </p:pic>
    </p:spTree>
    <p:extLst>
      <p:ext uri="{BB962C8B-B14F-4D97-AF65-F5344CB8AC3E}">
        <p14:creationId xmlns:p14="http://schemas.microsoft.com/office/powerpoint/2010/main" val="328040927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06D1-7C91-CC47-601F-E1CECDBF75FF}"/>
              </a:ext>
            </a:extLst>
          </p:cNvPr>
          <p:cNvSpPr>
            <a:spLocks noGrp="1"/>
          </p:cNvSpPr>
          <p:nvPr>
            <p:ph type="title"/>
          </p:nvPr>
        </p:nvSpPr>
        <p:spPr/>
        <p:txBody>
          <a:bodyPr/>
          <a:lstStyle/>
          <a:p>
            <a:r>
              <a:rPr lang="en-US" dirty="0"/>
              <a:t>Exploring data distributions</a:t>
            </a:r>
          </a:p>
        </p:txBody>
      </p:sp>
      <p:sp>
        <p:nvSpPr>
          <p:cNvPr id="3" name="Content Placeholder 2">
            <a:extLst>
              <a:ext uri="{FF2B5EF4-FFF2-40B4-BE49-F238E27FC236}">
                <a16:creationId xmlns:a16="http://schemas.microsoft.com/office/drawing/2014/main" id="{CD18BFB9-84FD-A9BB-1905-54C3DE5AF26F}"/>
              </a:ext>
            </a:extLst>
          </p:cNvPr>
          <p:cNvSpPr>
            <a:spLocks noGrp="1"/>
          </p:cNvSpPr>
          <p:nvPr>
            <p:ph idx="1"/>
          </p:nvPr>
        </p:nvSpPr>
        <p:spPr/>
        <p:txBody>
          <a:bodyPr>
            <a:normAutofit/>
          </a:bodyPr>
          <a:lstStyle/>
          <a:p>
            <a:r>
              <a:rPr lang="en-US" sz="2800" b="0" dirty="0">
                <a:effectLst/>
                <a:latin typeface="Consolas" panose="020B0609020204030204" pitchFamily="49" charset="0"/>
              </a:rPr>
              <a:t>Using histograms showing the distributions o:</a:t>
            </a:r>
          </a:p>
          <a:p>
            <a:pPr marL="788670" lvl="1" indent="-514350">
              <a:buFont typeface="+mj-lt"/>
              <a:buAutoNum type="alphaLcParenR"/>
            </a:pPr>
            <a:r>
              <a:rPr lang="en-US" sz="2600" b="0" dirty="0">
                <a:solidFill>
                  <a:srgbClr val="CE9178"/>
                </a:solidFill>
                <a:effectLst/>
                <a:latin typeface="Consolas" panose="020B0609020204030204" pitchFamily="49" charset="0"/>
              </a:rPr>
              <a:t>`Age`</a:t>
            </a:r>
            <a:endParaRPr lang="en-US" sz="2600" dirty="0">
              <a:solidFill>
                <a:srgbClr val="CCCCCC"/>
              </a:solidFill>
              <a:latin typeface="Consolas" panose="020B0609020204030204" pitchFamily="49" charset="0"/>
            </a:endParaRPr>
          </a:p>
          <a:p>
            <a:pPr marL="788670" lvl="1" indent="-514350">
              <a:buFont typeface="+mj-lt"/>
              <a:buAutoNum type="alphaLcParenR"/>
            </a:pPr>
            <a:r>
              <a:rPr lang="en-US" sz="2600" b="0" dirty="0">
                <a:solidFill>
                  <a:srgbClr val="CE9178"/>
                </a:solidFill>
                <a:effectLst/>
                <a:latin typeface="Consolas" panose="020B0609020204030204" pitchFamily="49" charset="0"/>
              </a:rPr>
              <a:t>`Job`</a:t>
            </a:r>
          </a:p>
          <a:p>
            <a:pPr marL="788670" lvl="1" indent="-514350">
              <a:buFont typeface="+mj-lt"/>
              <a:buAutoNum type="alphaLcParenR"/>
            </a:pPr>
            <a:r>
              <a:rPr lang="en-US" sz="2600" b="0" dirty="0">
                <a:solidFill>
                  <a:srgbClr val="CCCCCC"/>
                </a:solidFill>
                <a:effectLst/>
                <a:latin typeface="Consolas" panose="020B0609020204030204" pitchFamily="49" charset="0"/>
              </a:rPr>
              <a:t> </a:t>
            </a:r>
            <a:r>
              <a:rPr lang="en-US" sz="2600" b="0" dirty="0">
                <a:solidFill>
                  <a:srgbClr val="CE9178"/>
                </a:solidFill>
                <a:effectLst/>
                <a:latin typeface="Consolas" panose="020B0609020204030204" pitchFamily="49" charset="0"/>
              </a:rPr>
              <a:t>`marital`</a:t>
            </a:r>
          </a:p>
          <a:p>
            <a:pPr marL="788670" lvl="1" indent="-514350">
              <a:buFont typeface="+mj-lt"/>
              <a:buAutoNum type="alphaLcParenR"/>
            </a:pPr>
            <a:r>
              <a:rPr lang="en-US" sz="2600" b="0" dirty="0">
                <a:solidFill>
                  <a:srgbClr val="CCCCCC"/>
                </a:solidFill>
                <a:effectLst/>
                <a:latin typeface="Consolas" panose="020B0609020204030204" pitchFamily="49" charset="0"/>
              </a:rPr>
              <a:t> </a:t>
            </a:r>
            <a:r>
              <a:rPr lang="en-US" sz="2600" b="0" dirty="0">
                <a:solidFill>
                  <a:srgbClr val="CE9178"/>
                </a:solidFill>
                <a:effectLst/>
                <a:latin typeface="Consolas" panose="020B0609020204030204" pitchFamily="49" charset="0"/>
              </a:rPr>
              <a:t>`education`</a:t>
            </a:r>
          </a:p>
          <a:p>
            <a:pPr marL="788670" lvl="1" indent="-514350">
              <a:buFont typeface="+mj-lt"/>
              <a:buAutoNum type="alphaLcParenR"/>
            </a:pPr>
            <a:r>
              <a:rPr lang="en-US" sz="2600" b="0" dirty="0">
                <a:solidFill>
                  <a:srgbClr val="CCCCCC"/>
                </a:solidFill>
                <a:effectLst/>
                <a:latin typeface="Consolas" panose="020B0609020204030204" pitchFamily="49" charset="0"/>
              </a:rPr>
              <a:t> </a:t>
            </a:r>
            <a:r>
              <a:rPr lang="en-US" sz="2600" b="0" dirty="0">
                <a:solidFill>
                  <a:srgbClr val="CE9178"/>
                </a:solidFill>
                <a:effectLst/>
                <a:latin typeface="Consolas" panose="020B0609020204030204" pitchFamily="49" charset="0"/>
              </a:rPr>
              <a:t>`balance`</a:t>
            </a:r>
            <a:endParaRPr lang="en-US" sz="2600" dirty="0">
              <a:solidFill>
                <a:srgbClr val="CCCCCC"/>
              </a:solidFill>
              <a:latin typeface="Consolas" panose="020B0609020204030204" pitchFamily="49" charset="0"/>
            </a:endParaRPr>
          </a:p>
          <a:p>
            <a:pPr marL="788670" lvl="1" indent="-514350">
              <a:buFont typeface="+mj-lt"/>
              <a:buAutoNum type="alphaLcParenR"/>
            </a:pPr>
            <a:r>
              <a:rPr lang="en-US" sz="2600" b="0" dirty="0">
                <a:solidFill>
                  <a:srgbClr val="CCCCCC"/>
                </a:solidFill>
                <a:effectLst/>
                <a:latin typeface="Consolas" panose="020B0609020204030204" pitchFamily="49" charset="0"/>
              </a:rPr>
              <a:t> </a:t>
            </a:r>
            <a:r>
              <a:rPr lang="en-US" sz="2600" b="0" dirty="0">
                <a:solidFill>
                  <a:srgbClr val="CE9178"/>
                </a:solidFill>
                <a:effectLst/>
                <a:latin typeface="Consolas" panose="020B0609020204030204" pitchFamily="49" charset="0"/>
              </a:rPr>
              <a:t>`housing`</a:t>
            </a:r>
            <a:endParaRPr lang="en-US" sz="2600" dirty="0">
              <a:solidFill>
                <a:srgbClr val="CCCCCC"/>
              </a:solidFill>
              <a:latin typeface="Consolas" panose="020B0609020204030204" pitchFamily="49" charset="0"/>
            </a:endParaRPr>
          </a:p>
          <a:p>
            <a:pPr marL="788670" lvl="1" indent="-514350">
              <a:buFont typeface="+mj-lt"/>
              <a:buAutoNum type="alphaLcParenR"/>
            </a:pPr>
            <a:r>
              <a:rPr lang="en-US" sz="2600" b="0" dirty="0">
                <a:solidFill>
                  <a:srgbClr val="CCCCCC"/>
                </a:solidFill>
                <a:effectLst/>
                <a:latin typeface="Consolas" panose="020B0609020204030204" pitchFamily="49" charset="0"/>
              </a:rPr>
              <a:t> </a:t>
            </a:r>
            <a:r>
              <a:rPr lang="en-US" sz="2600" b="0" dirty="0">
                <a:solidFill>
                  <a:srgbClr val="CE9178"/>
                </a:solidFill>
                <a:effectLst/>
                <a:latin typeface="Consolas" panose="020B0609020204030204" pitchFamily="49" charset="0"/>
              </a:rPr>
              <a:t>`loan`</a:t>
            </a:r>
            <a:endParaRPr lang="en-US" sz="2200" dirty="0"/>
          </a:p>
        </p:txBody>
      </p:sp>
    </p:spTree>
    <p:extLst>
      <p:ext uri="{BB962C8B-B14F-4D97-AF65-F5344CB8AC3E}">
        <p14:creationId xmlns:p14="http://schemas.microsoft.com/office/powerpoint/2010/main" val="42018753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a) Age</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p:txBody>
          <a:bodyPr>
            <a:normAutofit/>
          </a:bodyPr>
          <a:lstStyle/>
          <a:p>
            <a:r>
              <a:rPr lang="en-US" dirty="0"/>
              <a:t>The age of the customer.</a:t>
            </a:r>
          </a:p>
          <a:p>
            <a:pPr marL="45720" indent="0">
              <a:buNone/>
            </a:pPr>
            <a:r>
              <a:rPr lang="en-US" b="0" dirty="0">
                <a:solidFill>
                  <a:srgbClr val="6A9955"/>
                </a:solidFill>
                <a:effectLst/>
                <a:latin typeface="Consolas" panose="020B0609020204030204" pitchFamily="49" charset="0"/>
              </a:rPr>
              <a:t># age statistical analysis</a:t>
            </a:r>
            <a:endParaRPr lang="en-US" b="0" dirty="0">
              <a:solidFill>
                <a:srgbClr val="CCCCCC"/>
              </a:solidFill>
              <a:effectLst/>
              <a:latin typeface="Consolas" panose="020B0609020204030204" pitchFamily="49" charset="0"/>
            </a:endParaRPr>
          </a:p>
          <a:p>
            <a:pPr marL="45720" indent="0">
              <a:buNone/>
            </a:pPr>
            <a:r>
              <a:rPr lang="en-US" b="0" dirty="0">
                <a:solidFill>
                  <a:srgbClr val="9CDCFE"/>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describe</a:t>
            </a:r>
            <a:r>
              <a:rPr lang="en-US" b="0" dirty="0">
                <a:solidFill>
                  <a:srgbClr val="CCCCCC"/>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pPr marL="45720" indent="0">
              <a:buNone/>
            </a:pPr>
            <a:r>
              <a:rPr lang="en-US" b="0" dirty="0">
                <a:effectLst/>
                <a:latin typeface="Consolas" panose="020B0609020204030204" pitchFamily="49" charset="0"/>
              </a:rPr>
              <a:t>The age statistics shows that the mean age of the customers is 41years with the oldest being 95 years and the youngest being 18 years.</a:t>
            </a:r>
          </a:p>
          <a:p>
            <a:endParaRPr lang="en-US" dirty="0"/>
          </a:p>
        </p:txBody>
      </p:sp>
      <p:pic>
        <p:nvPicPr>
          <p:cNvPr id="6" name="Content Placeholder 5">
            <a:extLst>
              <a:ext uri="{FF2B5EF4-FFF2-40B4-BE49-F238E27FC236}">
                <a16:creationId xmlns:a16="http://schemas.microsoft.com/office/drawing/2014/main" id="{9B1D931F-3407-471F-9283-B506735C638F}"/>
              </a:ext>
            </a:extLst>
          </p:cNvPr>
          <p:cNvPicPr>
            <a:picLocks noGrp="1" noChangeAspect="1"/>
          </p:cNvPicPr>
          <p:nvPr>
            <p:ph sz="half" idx="2"/>
          </p:nvPr>
        </p:nvPicPr>
        <p:blipFill>
          <a:blip r:embed="rId2"/>
          <a:stretch>
            <a:fillRect/>
          </a:stretch>
        </p:blipFill>
        <p:spPr>
          <a:xfrm>
            <a:off x="6614744" y="1965960"/>
            <a:ext cx="3658762" cy="2899908"/>
          </a:xfrm>
        </p:spPr>
      </p:pic>
    </p:spTree>
    <p:extLst>
      <p:ext uri="{BB962C8B-B14F-4D97-AF65-F5344CB8AC3E}">
        <p14:creationId xmlns:p14="http://schemas.microsoft.com/office/powerpoint/2010/main" val="154341533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155B-91A7-ABFA-553A-02C69CED0E62}"/>
              </a:ext>
            </a:extLst>
          </p:cNvPr>
          <p:cNvSpPr>
            <a:spLocks noGrp="1"/>
          </p:cNvSpPr>
          <p:nvPr>
            <p:ph type="title"/>
          </p:nvPr>
        </p:nvSpPr>
        <p:spPr/>
        <p:txBody>
          <a:bodyPr/>
          <a:lstStyle/>
          <a:p>
            <a:r>
              <a:rPr lang="en-US" dirty="0"/>
              <a:t>Histogram for age feature</a:t>
            </a:r>
          </a:p>
        </p:txBody>
      </p:sp>
      <p:pic>
        <p:nvPicPr>
          <p:cNvPr id="6" name="Content Placeholder 5">
            <a:extLst>
              <a:ext uri="{FF2B5EF4-FFF2-40B4-BE49-F238E27FC236}">
                <a16:creationId xmlns:a16="http://schemas.microsoft.com/office/drawing/2014/main" id="{397C1C3E-76AE-D5EF-7528-5A507DFA9295}"/>
              </a:ext>
            </a:extLst>
          </p:cNvPr>
          <p:cNvPicPr>
            <a:picLocks noGrp="1" noChangeAspect="1"/>
          </p:cNvPicPr>
          <p:nvPr>
            <p:ph sz="half" idx="1"/>
          </p:nvPr>
        </p:nvPicPr>
        <p:blipFill>
          <a:blip r:embed="rId2"/>
          <a:stretch>
            <a:fillRect/>
          </a:stretch>
        </p:blipFill>
        <p:spPr>
          <a:xfrm>
            <a:off x="308338" y="1658352"/>
            <a:ext cx="6424902" cy="4023359"/>
          </a:xfrm>
        </p:spPr>
      </p:pic>
      <p:sp>
        <p:nvSpPr>
          <p:cNvPr id="4" name="Content Placeholder 3">
            <a:extLst>
              <a:ext uri="{FF2B5EF4-FFF2-40B4-BE49-F238E27FC236}">
                <a16:creationId xmlns:a16="http://schemas.microsoft.com/office/drawing/2014/main" id="{52672477-9761-2471-BE1E-92217A803A81}"/>
              </a:ext>
            </a:extLst>
          </p:cNvPr>
          <p:cNvSpPr>
            <a:spLocks noGrp="1"/>
          </p:cNvSpPr>
          <p:nvPr>
            <p:ph sz="half" idx="2"/>
          </p:nvPr>
        </p:nvSpPr>
        <p:spPr>
          <a:xfrm>
            <a:off x="6733240" y="1812156"/>
            <a:ext cx="4491063" cy="4023360"/>
          </a:xfrm>
        </p:spPr>
        <p:txBody>
          <a:bodyPr>
            <a:normAutofit/>
          </a:bodyPr>
          <a:lstStyle/>
          <a:p>
            <a:r>
              <a:rPr lang="en-US" sz="2800" dirty="0"/>
              <a:t>The histogram plot shows that: </a:t>
            </a:r>
          </a:p>
          <a:p>
            <a:r>
              <a:rPr lang="en-US" sz="2800" b="0" dirty="0">
                <a:effectLst/>
                <a:latin typeface="Consolas" panose="020B0609020204030204" pitchFamily="49" charset="0"/>
              </a:rPr>
              <a:t>Majority of customers were of the age between 30 years and 58 years</a:t>
            </a:r>
          </a:p>
          <a:p>
            <a:r>
              <a:rPr lang="en-US" sz="2800" b="0" dirty="0">
                <a:effectLst/>
                <a:latin typeface="Consolas" panose="020B0609020204030204" pitchFamily="49" charset="0"/>
              </a:rPr>
              <a:t>The most prevalent age range is [30 - 47]</a:t>
            </a:r>
            <a:endParaRPr lang="en-US" sz="2800" dirty="0"/>
          </a:p>
        </p:txBody>
      </p:sp>
    </p:spTree>
    <p:extLst>
      <p:ext uri="{BB962C8B-B14F-4D97-AF65-F5344CB8AC3E}">
        <p14:creationId xmlns:p14="http://schemas.microsoft.com/office/powerpoint/2010/main" val="33032105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b) Job</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p:txBody>
          <a:bodyPr>
            <a:normAutofit/>
          </a:bodyPr>
          <a:lstStyle/>
          <a:p>
            <a:r>
              <a:rPr lang="en-US" dirty="0"/>
              <a:t>The employment status of the customers</a:t>
            </a:r>
          </a:p>
          <a:p>
            <a:pPr marL="45720" indent="0">
              <a:buNone/>
            </a:pPr>
            <a:r>
              <a:rPr lang="en-US" b="0" dirty="0">
                <a:solidFill>
                  <a:srgbClr val="6A9955"/>
                </a:solidFill>
                <a:effectLst/>
                <a:latin typeface="Consolas" panose="020B0609020204030204" pitchFamily="49" charset="0"/>
              </a:rPr>
              <a:t># job analysis</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'job'</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r>
              <a:rPr lang="en-US" sz="2400" b="0" dirty="0">
                <a:effectLst/>
                <a:latin typeface="Consolas" panose="020B0609020204030204" pitchFamily="49" charset="0"/>
              </a:rPr>
              <a:t>Majority of customers were in management job category, followed by blue-collar and technicians.</a:t>
            </a:r>
            <a:endParaRPr lang="en-US" sz="2400" dirty="0"/>
          </a:p>
        </p:txBody>
      </p:sp>
      <p:pic>
        <p:nvPicPr>
          <p:cNvPr id="8" name="Content Placeholder 7">
            <a:extLst>
              <a:ext uri="{FF2B5EF4-FFF2-40B4-BE49-F238E27FC236}">
                <a16:creationId xmlns:a16="http://schemas.microsoft.com/office/drawing/2014/main" id="{95DC94F6-BDE5-7EE1-4648-481AEE96176B}"/>
              </a:ext>
            </a:extLst>
          </p:cNvPr>
          <p:cNvPicPr>
            <a:picLocks noGrp="1" noChangeAspect="1"/>
          </p:cNvPicPr>
          <p:nvPr>
            <p:ph sz="half" idx="2"/>
          </p:nvPr>
        </p:nvPicPr>
        <p:blipFill>
          <a:blip r:embed="rId2"/>
          <a:stretch>
            <a:fillRect/>
          </a:stretch>
        </p:blipFill>
        <p:spPr>
          <a:xfrm>
            <a:off x="6536872" y="1782424"/>
            <a:ext cx="4142014" cy="4465976"/>
          </a:xfrm>
        </p:spPr>
      </p:pic>
    </p:spTree>
    <p:extLst>
      <p:ext uri="{BB962C8B-B14F-4D97-AF65-F5344CB8AC3E}">
        <p14:creationId xmlns:p14="http://schemas.microsoft.com/office/powerpoint/2010/main" val="267978391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155B-91A7-ABFA-553A-02C69CED0E62}"/>
              </a:ext>
            </a:extLst>
          </p:cNvPr>
          <p:cNvSpPr>
            <a:spLocks noGrp="1"/>
          </p:cNvSpPr>
          <p:nvPr>
            <p:ph type="title"/>
          </p:nvPr>
        </p:nvSpPr>
        <p:spPr/>
        <p:txBody>
          <a:bodyPr/>
          <a:lstStyle/>
          <a:p>
            <a:r>
              <a:rPr lang="en-US" dirty="0"/>
              <a:t>Histogram for Job feature</a:t>
            </a:r>
          </a:p>
        </p:txBody>
      </p:sp>
      <p:sp>
        <p:nvSpPr>
          <p:cNvPr id="4" name="Content Placeholder 3">
            <a:extLst>
              <a:ext uri="{FF2B5EF4-FFF2-40B4-BE49-F238E27FC236}">
                <a16:creationId xmlns:a16="http://schemas.microsoft.com/office/drawing/2014/main" id="{52672477-9761-2471-BE1E-92217A803A81}"/>
              </a:ext>
            </a:extLst>
          </p:cNvPr>
          <p:cNvSpPr>
            <a:spLocks noGrp="1"/>
          </p:cNvSpPr>
          <p:nvPr>
            <p:ph sz="half" idx="2"/>
          </p:nvPr>
        </p:nvSpPr>
        <p:spPr>
          <a:xfrm>
            <a:off x="6733240" y="1812156"/>
            <a:ext cx="4491063" cy="4023360"/>
          </a:xfrm>
        </p:spPr>
        <p:txBody>
          <a:bodyPr>
            <a:normAutofit/>
          </a:bodyPr>
          <a:lstStyle/>
          <a:p>
            <a:r>
              <a:rPr lang="en-US" sz="2800" dirty="0"/>
              <a:t>The histogram plot shows that: </a:t>
            </a:r>
          </a:p>
          <a:p>
            <a:r>
              <a:rPr lang="en-US" sz="2800" b="0" dirty="0">
                <a:effectLst/>
                <a:latin typeface="Consolas" panose="020B0609020204030204" pitchFamily="49" charset="0"/>
              </a:rPr>
              <a:t>Majority of customers were in management job category, followed by blue-collar and technicians.</a:t>
            </a:r>
          </a:p>
        </p:txBody>
      </p:sp>
      <p:pic>
        <p:nvPicPr>
          <p:cNvPr id="8" name="Content Placeholder 7">
            <a:extLst>
              <a:ext uri="{FF2B5EF4-FFF2-40B4-BE49-F238E27FC236}">
                <a16:creationId xmlns:a16="http://schemas.microsoft.com/office/drawing/2014/main" id="{F2B1AC74-E725-6E5A-A062-7FCAED65FF3E}"/>
              </a:ext>
            </a:extLst>
          </p:cNvPr>
          <p:cNvPicPr>
            <a:picLocks noGrp="1" noChangeAspect="1"/>
          </p:cNvPicPr>
          <p:nvPr>
            <p:ph sz="half" idx="1"/>
          </p:nvPr>
        </p:nvPicPr>
        <p:blipFill>
          <a:blip r:embed="rId2"/>
          <a:stretch>
            <a:fillRect/>
          </a:stretch>
        </p:blipFill>
        <p:spPr>
          <a:xfrm>
            <a:off x="274316" y="2090058"/>
            <a:ext cx="6240784" cy="3745458"/>
          </a:xfrm>
        </p:spPr>
      </p:pic>
    </p:spTree>
    <p:extLst>
      <p:ext uri="{BB962C8B-B14F-4D97-AF65-F5344CB8AC3E}">
        <p14:creationId xmlns:p14="http://schemas.microsoft.com/office/powerpoint/2010/main" val="24157097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c) Marital status</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a:xfrm>
            <a:off x="1143000" y="2057399"/>
            <a:ext cx="5257800" cy="4023360"/>
          </a:xfrm>
        </p:spPr>
        <p:txBody>
          <a:bodyPr>
            <a:normAutofit/>
          </a:bodyPr>
          <a:lstStyle/>
          <a:p>
            <a:r>
              <a:rPr lang="en-US" b="1" dirty="0"/>
              <a:t>The marital status of the customers</a:t>
            </a:r>
          </a:p>
          <a:p>
            <a:pPr marL="45720" indent="0">
              <a:buNone/>
            </a:pPr>
            <a:endParaRPr lang="en-US" b="0" dirty="0">
              <a:solidFill>
                <a:srgbClr val="CCCCCC"/>
              </a:solidFill>
              <a:effectLst/>
              <a:latin typeface="Consolas" panose="020B0609020204030204" pitchFamily="49" charset="0"/>
            </a:endParaRPr>
          </a:p>
          <a:p>
            <a:pPr marL="45720" indent="0">
              <a:buNone/>
            </a:pPr>
            <a:r>
              <a:rPr lang="en-US" b="0" dirty="0">
                <a:solidFill>
                  <a:srgbClr val="00B0F0"/>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‘marital'</a:t>
            </a:r>
            <a:r>
              <a:rPr lang="en-US" b="0" dirty="0">
                <a:solidFill>
                  <a:srgbClr val="CCCCCC"/>
                </a:solidFill>
                <a:effectLst/>
                <a:latin typeface="Consolas" panose="020B0609020204030204" pitchFamily="49" charset="0"/>
              </a:rPr>
              <a:t>].</a:t>
            </a:r>
            <a:r>
              <a:rPr lang="en-US"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r>
              <a:rPr lang="en-US" sz="2400" b="0" dirty="0">
                <a:effectLst/>
                <a:latin typeface="Consolas" panose="020B0609020204030204" pitchFamily="49" charset="0"/>
              </a:rPr>
              <a:t>Majority of customers were in married.</a:t>
            </a:r>
            <a:endParaRPr lang="en-US" sz="2400" dirty="0"/>
          </a:p>
        </p:txBody>
      </p:sp>
      <p:pic>
        <p:nvPicPr>
          <p:cNvPr id="7" name="Content Placeholder 6">
            <a:extLst>
              <a:ext uri="{FF2B5EF4-FFF2-40B4-BE49-F238E27FC236}">
                <a16:creationId xmlns:a16="http://schemas.microsoft.com/office/drawing/2014/main" id="{458EE69F-2C6E-504C-D0C9-B577123C4548}"/>
              </a:ext>
            </a:extLst>
          </p:cNvPr>
          <p:cNvPicPr>
            <a:picLocks noGrp="1" noChangeAspect="1"/>
          </p:cNvPicPr>
          <p:nvPr>
            <p:ph sz="half" idx="2"/>
          </p:nvPr>
        </p:nvPicPr>
        <p:blipFill>
          <a:blip r:embed="rId2"/>
          <a:stretch>
            <a:fillRect/>
          </a:stretch>
        </p:blipFill>
        <p:spPr>
          <a:xfrm>
            <a:off x="6693195" y="2432957"/>
            <a:ext cx="4355805" cy="1759630"/>
          </a:xfrm>
        </p:spPr>
      </p:pic>
    </p:spTree>
    <p:extLst>
      <p:ext uri="{BB962C8B-B14F-4D97-AF65-F5344CB8AC3E}">
        <p14:creationId xmlns:p14="http://schemas.microsoft.com/office/powerpoint/2010/main" val="3399234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D3E1-D56F-8D1F-5481-2D59B57D3D58}"/>
              </a:ext>
            </a:extLst>
          </p:cNvPr>
          <p:cNvSpPr>
            <a:spLocks noGrp="1"/>
          </p:cNvSpPr>
          <p:nvPr>
            <p:ph type="title"/>
          </p:nvPr>
        </p:nvSpPr>
        <p:spPr/>
        <p:txBody>
          <a:bodyPr>
            <a:normAutofit/>
          </a:bodyPr>
          <a:lstStyle/>
          <a:p>
            <a:r>
              <a:rPr lang="en-US" b="1" dirty="0">
                <a:effectLst/>
                <a:latin typeface="Consolas" panose="020B0609020204030204" pitchFamily="49" charset="0"/>
              </a:rPr>
              <a:t>Direct Marketing Campaigns for Bank Term Deposits</a:t>
            </a:r>
            <a:endParaRPr lang="en-US" dirty="0"/>
          </a:p>
        </p:txBody>
      </p:sp>
      <p:sp>
        <p:nvSpPr>
          <p:cNvPr id="3" name="Content Placeholder 2">
            <a:extLst>
              <a:ext uri="{FF2B5EF4-FFF2-40B4-BE49-F238E27FC236}">
                <a16:creationId xmlns:a16="http://schemas.microsoft.com/office/drawing/2014/main" id="{65BC544F-B5A2-461A-B0A2-BAB7CA6DB59D}"/>
              </a:ext>
            </a:extLst>
          </p:cNvPr>
          <p:cNvSpPr>
            <a:spLocks noGrp="1"/>
          </p:cNvSpPr>
          <p:nvPr>
            <p:ph idx="1"/>
          </p:nvPr>
        </p:nvSpPr>
        <p:spPr/>
        <p:txBody>
          <a:bodyPr/>
          <a:lstStyle/>
          <a:p>
            <a:r>
              <a:rPr lang="en-US" sz="2800" b="1" dirty="0">
                <a:effectLst/>
                <a:latin typeface="Consolas" panose="020B0609020204030204" pitchFamily="49" charset="0"/>
              </a:rPr>
              <a:t>Introduction</a:t>
            </a:r>
            <a:endParaRPr lang="en-US" sz="2800" b="0" dirty="0">
              <a:effectLst/>
              <a:latin typeface="Consolas" panose="020B0609020204030204" pitchFamily="49" charset="0"/>
            </a:endParaRPr>
          </a:p>
          <a:p>
            <a:pPr lvl="1"/>
            <a:r>
              <a:rPr lang="en-US" sz="2800" b="0" dirty="0">
                <a:solidFill>
                  <a:schemeClr val="tx1"/>
                </a:solidFill>
                <a:effectLst/>
                <a:latin typeface="Consolas" panose="020B0609020204030204" pitchFamily="49" charset="0"/>
              </a:rPr>
              <a:t>This dataset, titled Direct Marketing Campaigns for Bank Term Deposits, is a collection of data related to the direct marketing campaigns conducted by a Portuguese banking institution. These campaigns primarily involved phone calls with customers, and the objective was to determine whether or not a customer would subscribe to a term deposit offered by the bank.</a:t>
            </a:r>
          </a:p>
          <a:p>
            <a:endParaRPr lang="en-US" dirty="0"/>
          </a:p>
        </p:txBody>
      </p:sp>
    </p:spTree>
    <p:extLst>
      <p:ext uri="{BB962C8B-B14F-4D97-AF65-F5344CB8AC3E}">
        <p14:creationId xmlns:p14="http://schemas.microsoft.com/office/powerpoint/2010/main" val="16126622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155B-91A7-ABFA-553A-02C69CED0E62}"/>
              </a:ext>
            </a:extLst>
          </p:cNvPr>
          <p:cNvSpPr>
            <a:spLocks noGrp="1"/>
          </p:cNvSpPr>
          <p:nvPr>
            <p:ph type="title"/>
          </p:nvPr>
        </p:nvSpPr>
        <p:spPr/>
        <p:txBody>
          <a:bodyPr/>
          <a:lstStyle/>
          <a:p>
            <a:r>
              <a:rPr lang="en-US" dirty="0"/>
              <a:t>Histogram for Job feature</a:t>
            </a:r>
          </a:p>
        </p:txBody>
      </p:sp>
      <p:sp>
        <p:nvSpPr>
          <p:cNvPr id="4" name="Content Placeholder 3">
            <a:extLst>
              <a:ext uri="{FF2B5EF4-FFF2-40B4-BE49-F238E27FC236}">
                <a16:creationId xmlns:a16="http://schemas.microsoft.com/office/drawing/2014/main" id="{52672477-9761-2471-BE1E-92217A803A81}"/>
              </a:ext>
            </a:extLst>
          </p:cNvPr>
          <p:cNvSpPr>
            <a:spLocks noGrp="1"/>
          </p:cNvSpPr>
          <p:nvPr>
            <p:ph sz="half" idx="2"/>
          </p:nvPr>
        </p:nvSpPr>
        <p:spPr>
          <a:xfrm>
            <a:off x="6733240" y="1812156"/>
            <a:ext cx="4491063" cy="4023360"/>
          </a:xfrm>
        </p:spPr>
        <p:txBody>
          <a:bodyPr>
            <a:normAutofit/>
          </a:bodyPr>
          <a:lstStyle/>
          <a:p>
            <a:r>
              <a:rPr lang="en-US" sz="2800" dirty="0"/>
              <a:t>The histogram plot shows that: </a:t>
            </a:r>
          </a:p>
          <a:p>
            <a:r>
              <a:rPr lang="en-US" sz="2800" b="0" dirty="0">
                <a:effectLst/>
                <a:latin typeface="Consolas" panose="020B0609020204030204" pitchFamily="49" charset="0"/>
              </a:rPr>
              <a:t>Majority of customers married, followed by the singles</a:t>
            </a:r>
          </a:p>
        </p:txBody>
      </p:sp>
      <p:pic>
        <p:nvPicPr>
          <p:cNvPr id="7" name="Content Placeholder 6">
            <a:extLst>
              <a:ext uri="{FF2B5EF4-FFF2-40B4-BE49-F238E27FC236}">
                <a16:creationId xmlns:a16="http://schemas.microsoft.com/office/drawing/2014/main" id="{AD210AD0-5590-0403-E091-93EEF1B71D3D}"/>
              </a:ext>
            </a:extLst>
          </p:cNvPr>
          <p:cNvPicPr>
            <a:picLocks noGrp="1" noChangeAspect="1"/>
          </p:cNvPicPr>
          <p:nvPr>
            <p:ph sz="half" idx="1"/>
          </p:nvPr>
        </p:nvPicPr>
        <p:blipFill>
          <a:blip r:embed="rId2"/>
          <a:stretch>
            <a:fillRect/>
          </a:stretch>
        </p:blipFill>
        <p:spPr>
          <a:xfrm>
            <a:off x="302942" y="1795512"/>
            <a:ext cx="6224515" cy="4023360"/>
          </a:xfrm>
        </p:spPr>
      </p:pic>
    </p:spTree>
    <p:extLst>
      <p:ext uri="{BB962C8B-B14F-4D97-AF65-F5344CB8AC3E}">
        <p14:creationId xmlns:p14="http://schemas.microsoft.com/office/powerpoint/2010/main" val="2715372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d) Education Level</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a:xfrm>
            <a:off x="1143000" y="2057399"/>
            <a:ext cx="5257800" cy="4023360"/>
          </a:xfrm>
        </p:spPr>
        <p:txBody>
          <a:bodyPr>
            <a:normAutofit/>
          </a:bodyPr>
          <a:lstStyle/>
          <a:p>
            <a:r>
              <a:rPr lang="en-US" sz="2400" b="1" dirty="0"/>
              <a:t>The education level of the customers</a:t>
            </a:r>
          </a:p>
          <a:p>
            <a:pPr marL="45720" indent="0">
              <a:buNone/>
            </a:pPr>
            <a:endParaRPr lang="en-US" b="0" dirty="0">
              <a:solidFill>
                <a:srgbClr val="CCCCCC"/>
              </a:solidFill>
              <a:effectLst/>
              <a:latin typeface="Consolas" panose="020B0609020204030204" pitchFamily="49" charset="0"/>
            </a:endParaRPr>
          </a:p>
          <a:p>
            <a:pPr marL="45720" indent="0">
              <a:buNone/>
            </a:pPr>
            <a:r>
              <a:rPr lang="en-US" b="0" dirty="0">
                <a:solidFill>
                  <a:srgbClr val="00B0F0"/>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‘education'</a:t>
            </a:r>
            <a:r>
              <a:rPr lang="en-US" b="0" dirty="0">
                <a:solidFill>
                  <a:srgbClr val="CCCCCC"/>
                </a:solidFill>
                <a:effectLst/>
                <a:latin typeface="Consolas" panose="020B0609020204030204" pitchFamily="49" charset="0"/>
              </a:rPr>
              <a:t>].</a:t>
            </a:r>
            <a:r>
              <a:rPr lang="en-US"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r>
              <a:rPr lang="en-US" sz="2400" b="0" dirty="0">
                <a:effectLst/>
                <a:latin typeface="Consolas" panose="020B0609020204030204" pitchFamily="49" charset="0"/>
              </a:rPr>
              <a:t>Majority of customers had attained secondary education.</a:t>
            </a:r>
            <a:endParaRPr lang="en-US" sz="2400" dirty="0"/>
          </a:p>
        </p:txBody>
      </p:sp>
      <p:pic>
        <p:nvPicPr>
          <p:cNvPr id="10" name="Content Placeholder 9">
            <a:extLst>
              <a:ext uri="{FF2B5EF4-FFF2-40B4-BE49-F238E27FC236}">
                <a16:creationId xmlns:a16="http://schemas.microsoft.com/office/drawing/2014/main" id="{85172FAB-B894-B818-486B-63D60C2093EA}"/>
              </a:ext>
            </a:extLst>
          </p:cNvPr>
          <p:cNvPicPr>
            <a:picLocks noGrp="1" noChangeAspect="1"/>
          </p:cNvPicPr>
          <p:nvPr>
            <p:ph sz="half" idx="2"/>
          </p:nvPr>
        </p:nvPicPr>
        <p:blipFill>
          <a:blip r:embed="rId2"/>
          <a:stretch>
            <a:fillRect/>
          </a:stretch>
        </p:blipFill>
        <p:spPr>
          <a:xfrm>
            <a:off x="6578360" y="2563586"/>
            <a:ext cx="4671459" cy="2074636"/>
          </a:xfrm>
        </p:spPr>
      </p:pic>
    </p:spTree>
    <p:extLst>
      <p:ext uri="{BB962C8B-B14F-4D97-AF65-F5344CB8AC3E}">
        <p14:creationId xmlns:p14="http://schemas.microsoft.com/office/powerpoint/2010/main" val="55094985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155B-91A7-ABFA-553A-02C69CED0E62}"/>
              </a:ext>
            </a:extLst>
          </p:cNvPr>
          <p:cNvSpPr>
            <a:spLocks noGrp="1"/>
          </p:cNvSpPr>
          <p:nvPr>
            <p:ph type="title"/>
          </p:nvPr>
        </p:nvSpPr>
        <p:spPr/>
        <p:txBody>
          <a:bodyPr/>
          <a:lstStyle/>
          <a:p>
            <a:r>
              <a:rPr lang="en-US" dirty="0"/>
              <a:t>Histogram for Job feature</a:t>
            </a:r>
          </a:p>
        </p:txBody>
      </p:sp>
      <p:sp>
        <p:nvSpPr>
          <p:cNvPr id="4" name="Content Placeholder 3">
            <a:extLst>
              <a:ext uri="{FF2B5EF4-FFF2-40B4-BE49-F238E27FC236}">
                <a16:creationId xmlns:a16="http://schemas.microsoft.com/office/drawing/2014/main" id="{52672477-9761-2471-BE1E-92217A803A81}"/>
              </a:ext>
            </a:extLst>
          </p:cNvPr>
          <p:cNvSpPr>
            <a:spLocks noGrp="1"/>
          </p:cNvSpPr>
          <p:nvPr>
            <p:ph sz="half" idx="2"/>
          </p:nvPr>
        </p:nvSpPr>
        <p:spPr>
          <a:xfrm>
            <a:off x="6915976" y="1812156"/>
            <a:ext cx="4308327" cy="4023360"/>
          </a:xfrm>
        </p:spPr>
        <p:txBody>
          <a:bodyPr>
            <a:normAutofit/>
          </a:bodyPr>
          <a:lstStyle/>
          <a:p>
            <a:r>
              <a:rPr lang="en-US" sz="2800" dirty="0"/>
              <a:t>The histogram plot shows that: </a:t>
            </a:r>
          </a:p>
          <a:p>
            <a:r>
              <a:rPr lang="en-US" sz="2800" b="0" dirty="0">
                <a:effectLst/>
                <a:latin typeface="Consolas" panose="020B0609020204030204" pitchFamily="49" charset="0"/>
              </a:rPr>
              <a:t>Majority of customers had attained the secondary level education followed with tertiary level.</a:t>
            </a:r>
          </a:p>
        </p:txBody>
      </p:sp>
      <p:pic>
        <p:nvPicPr>
          <p:cNvPr id="10" name="Content Placeholder 9">
            <a:extLst>
              <a:ext uri="{FF2B5EF4-FFF2-40B4-BE49-F238E27FC236}">
                <a16:creationId xmlns:a16="http://schemas.microsoft.com/office/drawing/2014/main" id="{ACD561C3-8E6F-779E-8514-4D7CBF44F757}"/>
              </a:ext>
            </a:extLst>
          </p:cNvPr>
          <p:cNvPicPr>
            <a:picLocks noGrp="1" noChangeAspect="1"/>
          </p:cNvPicPr>
          <p:nvPr>
            <p:ph sz="half" idx="1"/>
          </p:nvPr>
        </p:nvPicPr>
        <p:blipFill>
          <a:blip r:embed="rId2"/>
          <a:stretch>
            <a:fillRect/>
          </a:stretch>
        </p:blipFill>
        <p:spPr>
          <a:xfrm>
            <a:off x="362123" y="1567228"/>
            <a:ext cx="6553853" cy="4023360"/>
          </a:xfrm>
        </p:spPr>
      </p:pic>
    </p:spTree>
    <p:extLst>
      <p:ext uri="{BB962C8B-B14F-4D97-AF65-F5344CB8AC3E}">
        <p14:creationId xmlns:p14="http://schemas.microsoft.com/office/powerpoint/2010/main" val="26914393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e) Credit in default feature</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a:xfrm>
            <a:off x="1143000" y="2057399"/>
            <a:ext cx="5257800" cy="4023360"/>
          </a:xfrm>
        </p:spPr>
        <p:txBody>
          <a:bodyPr>
            <a:normAutofit/>
          </a:bodyPr>
          <a:lstStyle/>
          <a:p>
            <a:r>
              <a:rPr lang="en-US" sz="2400" b="1" dirty="0"/>
              <a:t>Whether the customer has credit in default or not</a:t>
            </a:r>
          </a:p>
          <a:p>
            <a:pPr marL="45720" indent="0">
              <a:buNone/>
            </a:pPr>
            <a:r>
              <a:rPr lang="en-US" b="0" dirty="0">
                <a:solidFill>
                  <a:srgbClr val="00B0F0"/>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‘default'</a:t>
            </a:r>
            <a:r>
              <a:rPr lang="en-US" b="0" dirty="0">
                <a:solidFill>
                  <a:srgbClr val="CCCCCC"/>
                </a:solidFill>
                <a:effectLst/>
                <a:latin typeface="Consolas" panose="020B0609020204030204" pitchFamily="49" charset="0"/>
              </a:rPr>
              <a:t>].</a:t>
            </a:r>
            <a:r>
              <a:rPr lang="en-US"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r>
              <a:rPr lang="en-US" sz="2400" b="0" dirty="0">
                <a:effectLst/>
                <a:latin typeface="Consolas" panose="020B0609020204030204" pitchFamily="49" charset="0"/>
              </a:rPr>
              <a:t>A pie plot shows that:</a:t>
            </a:r>
          </a:p>
          <a:p>
            <a:r>
              <a:rPr lang="en-US" sz="2400" b="0" dirty="0">
                <a:effectLst/>
                <a:latin typeface="Consolas" panose="020B0609020204030204" pitchFamily="49" charset="0"/>
              </a:rPr>
              <a:t>"no" values is very poor, the default column may not be useful thus it can be ignored.</a:t>
            </a:r>
            <a:endParaRPr lang="en-US" sz="2800" dirty="0"/>
          </a:p>
        </p:txBody>
      </p:sp>
      <p:pic>
        <p:nvPicPr>
          <p:cNvPr id="9" name="Picture 8">
            <a:extLst>
              <a:ext uri="{FF2B5EF4-FFF2-40B4-BE49-F238E27FC236}">
                <a16:creationId xmlns:a16="http://schemas.microsoft.com/office/drawing/2014/main" id="{9BEEA287-32FA-C713-CBBC-472E9C5825C7}"/>
              </a:ext>
            </a:extLst>
          </p:cNvPr>
          <p:cNvPicPr>
            <a:picLocks noChangeAspect="1"/>
          </p:cNvPicPr>
          <p:nvPr/>
        </p:nvPicPr>
        <p:blipFill>
          <a:blip r:embed="rId2"/>
          <a:stretch>
            <a:fillRect/>
          </a:stretch>
        </p:blipFill>
        <p:spPr>
          <a:xfrm>
            <a:off x="6985592" y="2589712"/>
            <a:ext cx="4146696" cy="4023360"/>
          </a:xfrm>
          <a:prstGeom prst="rect">
            <a:avLst/>
          </a:prstGeom>
        </p:spPr>
      </p:pic>
      <p:pic>
        <p:nvPicPr>
          <p:cNvPr id="7" name="Content Placeholder 6">
            <a:extLst>
              <a:ext uri="{FF2B5EF4-FFF2-40B4-BE49-F238E27FC236}">
                <a16:creationId xmlns:a16="http://schemas.microsoft.com/office/drawing/2014/main" id="{EEF0C2FA-3019-8E7F-2878-AC1A9580D36F}"/>
              </a:ext>
            </a:extLst>
          </p:cNvPr>
          <p:cNvPicPr>
            <a:picLocks noGrp="1" noChangeAspect="1"/>
          </p:cNvPicPr>
          <p:nvPr>
            <p:ph sz="half" idx="2"/>
          </p:nvPr>
        </p:nvPicPr>
        <p:blipFill>
          <a:blip r:embed="rId3"/>
          <a:stretch>
            <a:fillRect/>
          </a:stretch>
        </p:blipFill>
        <p:spPr>
          <a:xfrm>
            <a:off x="6870863" y="1812850"/>
            <a:ext cx="4708480" cy="1126672"/>
          </a:xfrm>
        </p:spPr>
      </p:pic>
    </p:spTree>
    <p:extLst>
      <p:ext uri="{BB962C8B-B14F-4D97-AF65-F5344CB8AC3E}">
        <p14:creationId xmlns:p14="http://schemas.microsoft.com/office/powerpoint/2010/main" val="336070061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38E-F251-E5CE-110E-5714F1235CAD}"/>
              </a:ext>
            </a:extLst>
          </p:cNvPr>
          <p:cNvSpPr>
            <a:spLocks noGrp="1"/>
          </p:cNvSpPr>
          <p:nvPr>
            <p:ph type="title"/>
          </p:nvPr>
        </p:nvSpPr>
        <p:spPr/>
        <p:txBody>
          <a:bodyPr/>
          <a:lstStyle/>
          <a:p>
            <a:r>
              <a:rPr lang="en-US" dirty="0"/>
              <a:t>f) Bank balances for customers</a:t>
            </a:r>
          </a:p>
        </p:txBody>
      </p:sp>
      <p:sp>
        <p:nvSpPr>
          <p:cNvPr id="3" name="Content Placeholder 2">
            <a:extLst>
              <a:ext uri="{FF2B5EF4-FFF2-40B4-BE49-F238E27FC236}">
                <a16:creationId xmlns:a16="http://schemas.microsoft.com/office/drawing/2014/main" id="{C2C5EEEF-1DE1-E79C-6DAA-C4B215BE550B}"/>
              </a:ext>
            </a:extLst>
          </p:cNvPr>
          <p:cNvSpPr>
            <a:spLocks noGrp="1"/>
          </p:cNvSpPr>
          <p:nvPr>
            <p:ph sz="half" idx="1"/>
          </p:nvPr>
        </p:nvSpPr>
        <p:spPr>
          <a:xfrm>
            <a:off x="1143000" y="2057399"/>
            <a:ext cx="5257800" cy="4023360"/>
          </a:xfrm>
        </p:spPr>
        <p:txBody>
          <a:bodyPr>
            <a:normAutofit/>
          </a:bodyPr>
          <a:lstStyle/>
          <a:p>
            <a:r>
              <a:rPr lang="en-US" sz="2400" b="1" dirty="0"/>
              <a:t>The balances in the customer’s account.</a:t>
            </a:r>
          </a:p>
          <a:p>
            <a:r>
              <a:rPr lang="en-US" b="0" dirty="0">
                <a:solidFill>
                  <a:srgbClr val="9CDCFE"/>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'balance'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describe</a:t>
            </a:r>
            <a:r>
              <a:rPr lang="en-US" b="0" dirty="0">
                <a:solidFill>
                  <a:srgbClr val="CCCCCC"/>
                </a:solidFill>
                <a:effectLst/>
                <a:latin typeface="Consolas" panose="020B0609020204030204" pitchFamily="49" charset="0"/>
              </a:rPr>
              <a:t>()</a:t>
            </a:r>
          </a:p>
          <a:p>
            <a:pPr marL="45720" indent="0">
              <a:buNone/>
            </a:pPr>
            <a:endParaRPr lang="en-US" dirty="0">
              <a:solidFill>
                <a:srgbClr val="CCCCCC"/>
              </a:solidFill>
              <a:latin typeface="Consolas" panose="020B0609020204030204" pitchFamily="49" charset="0"/>
            </a:endParaRPr>
          </a:p>
          <a:p>
            <a:r>
              <a:rPr lang="en-US" sz="2400" dirty="0">
                <a:latin typeface="Consolas" panose="020B0609020204030204" pitchFamily="49" charset="0"/>
              </a:rPr>
              <a:t>Statistical description</a:t>
            </a:r>
            <a:r>
              <a:rPr lang="en-US" sz="2400" b="0" dirty="0">
                <a:effectLst/>
                <a:latin typeface="Consolas" panose="020B0609020204030204" pitchFamily="49" charset="0"/>
              </a:rPr>
              <a:t> of the balances shows tha</a:t>
            </a:r>
            <a:r>
              <a:rPr lang="en-US" sz="2400" dirty="0">
                <a:latin typeface="Consolas" panose="020B0609020204030204" pitchFamily="49" charset="0"/>
              </a:rPr>
              <a:t>t the average account balance for the customers is 1496 which includes loans as negative values.</a:t>
            </a:r>
            <a:endParaRPr lang="en-US" sz="2800" dirty="0"/>
          </a:p>
        </p:txBody>
      </p:sp>
      <p:pic>
        <p:nvPicPr>
          <p:cNvPr id="8" name="Content Placeholder 7">
            <a:extLst>
              <a:ext uri="{FF2B5EF4-FFF2-40B4-BE49-F238E27FC236}">
                <a16:creationId xmlns:a16="http://schemas.microsoft.com/office/drawing/2014/main" id="{61711D04-3A11-5561-5B26-9819198F255C}"/>
              </a:ext>
            </a:extLst>
          </p:cNvPr>
          <p:cNvPicPr>
            <a:picLocks noGrp="1" noChangeAspect="1"/>
          </p:cNvPicPr>
          <p:nvPr>
            <p:ph sz="half" idx="2"/>
          </p:nvPr>
        </p:nvPicPr>
        <p:blipFill>
          <a:blip r:embed="rId2"/>
          <a:stretch>
            <a:fillRect/>
          </a:stretch>
        </p:blipFill>
        <p:spPr>
          <a:xfrm>
            <a:off x="6378089" y="2311879"/>
            <a:ext cx="5133324" cy="3364302"/>
          </a:xfrm>
        </p:spPr>
      </p:pic>
    </p:spTree>
    <p:extLst>
      <p:ext uri="{BB962C8B-B14F-4D97-AF65-F5344CB8AC3E}">
        <p14:creationId xmlns:p14="http://schemas.microsoft.com/office/powerpoint/2010/main" val="127551733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A6D0-C3D3-3FAA-35E5-319EF4C1CFD5}"/>
              </a:ext>
            </a:extLst>
          </p:cNvPr>
          <p:cNvSpPr>
            <a:spLocks noGrp="1"/>
          </p:cNvSpPr>
          <p:nvPr>
            <p:ph type="title"/>
          </p:nvPr>
        </p:nvSpPr>
        <p:spPr/>
        <p:txBody>
          <a:bodyPr/>
          <a:lstStyle/>
          <a:p>
            <a:r>
              <a:rPr lang="en-US" dirty="0"/>
              <a:t>Plotting a density graph</a:t>
            </a:r>
          </a:p>
        </p:txBody>
      </p:sp>
      <p:pic>
        <p:nvPicPr>
          <p:cNvPr id="6" name="Content Placeholder 5">
            <a:extLst>
              <a:ext uri="{FF2B5EF4-FFF2-40B4-BE49-F238E27FC236}">
                <a16:creationId xmlns:a16="http://schemas.microsoft.com/office/drawing/2014/main" id="{A63C76F9-22BB-2527-CAD0-01FB18429F11}"/>
              </a:ext>
            </a:extLst>
          </p:cNvPr>
          <p:cNvPicPr>
            <a:picLocks noGrp="1" noChangeAspect="1"/>
          </p:cNvPicPr>
          <p:nvPr>
            <p:ph sz="half" idx="1"/>
          </p:nvPr>
        </p:nvPicPr>
        <p:blipFill>
          <a:blip r:embed="rId2"/>
          <a:stretch>
            <a:fillRect/>
          </a:stretch>
        </p:blipFill>
        <p:spPr>
          <a:xfrm>
            <a:off x="256364" y="2057400"/>
            <a:ext cx="5839636" cy="3705045"/>
          </a:xfrm>
        </p:spPr>
      </p:pic>
      <p:sp>
        <p:nvSpPr>
          <p:cNvPr id="4" name="Content Placeholder 3">
            <a:extLst>
              <a:ext uri="{FF2B5EF4-FFF2-40B4-BE49-F238E27FC236}">
                <a16:creationId xmlns:a16="http://schemas.microsoft.com/office/drawing/2014/main" id="{E344497E-04D4-8949-CD51-2DCD1718F939}"/>
              </a:ext>
            </a:extLst>
          </p:cNvPr>
          <p:cNvSpPr>
            <a:spLocks noGrp="1"/>
          </p:cNvSpPr>
          <p:nvPr>
            <p:ph sz="half" idx="2"/>
          </p:nvPr>
        </p:nvSpPr>
        <p:spPr/>
        <p:txBody>
          <a:bodyPr>
            <a:normAutofit/>
          </a:bodyPr>
          <a:lstStyle/>
          <a:p>
            <a:r>
              <a:rPr lang="en-US" sz="3200" dirty="0"/>
              <a:t>The graph shows a negatively skewed sketch.</a:t>
            </a:r>
          </a:p>
          <a:p>
            <a:r>
              <a:rPr lang="en-US" sz="3200" dirty="0"/>
              <a:t>This indicates presence of extreme data points (outliers which can be remover)</a:t>
            </a:r>
          </a:p>
        </p:txBody>
      </p:sp>
    </p:spTree>
    <p:extLst>
      <p:ext uri="{BB962C8B-B14F-4D97-AF65-F5344CB8AC3E}">
        <p14:creationId xmlns:p14="http://schemas.microsoft.com/office/powerpoint/2010/main" val="23163845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A6D0-C3D3-3FAA-35E5-319EF4C1CFD5}"/>
              </a:ext>
            </a:extLst>
          </p:cNvPr>
          <p:cNvSpPr>
            <a:spLocks noGrp="1"/>
          </p:cNvSpPr>
          <p:nvPr>
            <p:ph type="title"/>
          </p:nvPr>
        </p:nvSpPr>
        <p:spPr/>
        <p:txBody>
          <a:bodyPr/>
          <a:lstStyle/>
          <a:p>
            <a:r>
              <a:rPr lang="en-US" dirty="0"/>
              <a:t>Plotting a density graph without upper outliers</a:t>
            </a:r>
          </a:p>
        </p:txBody>
      </p:sp>
      <p:sp>
        <p:nvSpPr>
          <p:cNvPr id="4" name="Content Placeholder 3">
            <a:extLst>
              <a:ext uri="{FF2B5EF4-FFF2-40B4-BE49-F238E27FC236}">
                <a16:creationId xmlns:a16="http://schemas.microsoft.com/office/drawing/2014/main" id="{E344497E-04D4-8949-CD51-2DCD1718F939}"/>
              </a:ext>
            </a:extLst>
          </p:cNvPr>
          <p:cNvSpPr>
            <a:spLocks noGrp="1"/>
          </p:cNvSpPr>
          <p:nvPr>
            <p:ph sz="half" idx="2"/>
          </p:nvPr>
        </p:nvSpPr>
        <p:spPr/>
        <p:txBody>
          <a:bodyPr>
            <a:normAutofit/>
          </a:bodyPr>
          <a:lstStyle/>
          <a:p>
            <a:r>
              <a:rPr lang="en-US" sz="3200" dirty="0"/>
              <a:t>The density graph of balances without the upper side outliers (Above the 95 percentile).</a:t>
            </a:r>
            <a:br>
              <a:rPr lang="en-US" sz="3200" dirty="0"/>
            </a:br>
            <a:endParaRPr lang="en-US" sz="3200" dirty="0"/>
          </a:p>
        </p:txBody>
      </p:sp>
      <p:pic>
        <p:nvPicPr>
          <p:cNvPr id="8" name="Content Placeholder 7">
            <a:extLst>
              <a:ext uri="{FF2B5EF4-FFF2-40B4-BE49-F238E27FC236}">
                <a16:creationId xmlns:a16="http://schemas.microsoft.com/office/drawing/2014/main" id="{41741F8C-8C7C-D430-AC9B-C1C90BC814C5}"/>
              </a:ext>
            </a:extLst>
          </p:cNvPr>
          <p:cNvPicPr>
            <a:picLocks noGrp="1" noChangeAspect="1"/>
          </p:cNvPicPr>
          <p:nvPr>
            <p:ph sz="half" idx="1"/>
          </p:nvPr>
        </p:nvPicPr>
        <p:blipFill>
          <a:blip r:embed="rId2"/>
          <a:stretch>
            <a:fillRect/>
          </a:stretch>
        </p:blipFill>
        <p:spPr>
          <a:xfrm>
            <a:off x="256364" y="2057400"/>
            <a:ext cx="5839636" cy="3598628"/>
          </a:xfrm>
        </p:spPr>
      </p:pic>
    </p:spTree>
    <p:extLst>
      <p:ext uri="{BB962C8B-B14F-4D97-AF65-F5344CB8AC3E}">
        <p14:creationId xmlns:p14="http://schemas.microsoft.com/office/powerpoint/2010/main" val="2278290590"/>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A6D0-C3D3-3FAA-35E5-319EF4C1CFD5}"/>
              </a:ext>
            </a:extLst>
          </p:cNvPr>
          <p:cNvSpPr>
            <a:spLocks noGrp="1"/>
          </p:cNvSpPr>
          <p:nvPr>
            <p:ph type="title"/>
          </p:nvPr>
        </p:nvSpPr>
        <p:spPr/>
        <p:txBody>
          <a:bodyPr/>
          <a:lstStyle/>
          <a:p>
            <a:r>
              <a:rPr lang="en-US" dirty="0"/>
              <a:t>Plotting a density graph without lower outliers</a:t>
            </a:r>
          </a:p>
        </p:txBody>
      </p:sp>
      <p:sp>
        <p:nvSpPr>
          <p:cNvPr id="4" name="Content Placeholder 3">
            <a:extLst>
              <a:ext uri="{FF2B5EF4-FFF2-40B4-BE49-F238E27FC236}">
                <a16:creationId xmlns:a16="http://schemas.microsoft.com/office/drawing/2014/main" id="{E344497E-04D4-8949-CD51-2DCD1718F939}"/>
              </a:ext>
            </a:extLst>
          </p:cNvPr>
          <p:cNvSpPr>
            <a:spLocks noGrp="1"/>
          </p:cNvSpPr>
          <p:nvPr>
            <p:ph sz="half" idx="2"/>
          </p:nvPr>
        </p:nvSpPr>
        <p:spPr>
          <a:xfrm>
            <a:off x="6267612" y="2057400"/>
            <a:ext cx="4754880" cy="3584275"/>
          </a:xfrm>
        </p:spPr>
        <p:txBody>
          <a:bodyPr>
            <a:normAutofit/>
          </a:bodyPr>
          <a:lstStyle/>
          <a:p>
            <a:r>
              <a:rPr lang="en-US" sz="3200" dirty="0"/>
              <a:t>The density graph of balances without the lower side outliers (below the 25 percentile).</a:t>
            </a:r>
            <a:br>
              <a:rPr lang="en-US" sz="3200" dirty="0"/>
            </a:br>
            <a:endParaRPr lang="en-US" sz="3200" dirty="0"/>
          </a:p>
        </p:txBody>
      </p:sp>
      <p:pic>
        <p:nvPicPr>
          <p:cNvPr id="7" name="Content Placeholder 6">
            <a:extLst>
              <a:ext uri="{FF2B5EF4-FFF2-40B4-BE49-F238E27FC236}">
                <a16:creationId xmlns:a16="http://schemas.microsoft.com/office/drawing/2014/main" id="{A264F3B3-7A3B-E29B-1442-751618487932}"/>
              </a:ext>
            </a:extLst>
          </p:cNvPr>
          <p:cNvPicPr>
            <a:picLocks noGrp="1" noChangeAspect="1"/>
          </p:cNvPicPr>
          <p:nvPr>
            <p:ph sz="half" idx="1"/>
          </p:nvPr>
        </p:nvPicPr>
        <p:blipFill>
          <a:blip r:embed="rId2"/>
          <a:stretch>
            <a:fillRect/>
          </a:stretch>
        </p:blipFill>
        <p:spPr>
          <a:xfrm>
            <a:off x="626413" y="2057400"/>
            <a:ext cx="5816345" cy="3584275"/>
          </a:xfrm>
        </p:spPr>
      </p:pic>
    </p:spTree>
    <p:extLst>
      <p:ext uri="{BB962C8B-B14F-4D97-AF65-F5344CB8AC3E}">
        <p14:creationId xmlns:p14="http://schemas.microsoft.com/office/powerpoint/2010/main" val="283382207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8475-92D3-3E01-6ED3-4C31DA1D6ED4}"/>
              </a:ext>
            </a:extLst>
          </p:cNvPr>
          <p:cNvSpPr>
            <a:spLocks noGrp="1"/>
          </p:cNvSpPr>
          <p:nvPr>
            <p:ph type="title"/>
          </p:nvPr>
        </p:nvSpPr>
        <p:spPr/>
        <p:txBody>
          <a:bodyPr/>
          <a:lstStyle/>
          <a:p>
            <a:r>
              <a:rPr lang="en-US" dirty="0"/>
              <a:t>Representing the cleaned balance column on a boxplot</a:t>
            </a:r>
          </a:p>
        </p:txBody>
      </p:sp>
      <p:pic>
        <p:nvPicPr>
          <p:cNvPr id="5" name="Content Placeholder 4">
            <a:extLst>
              <a:ext uri="{FF2B5EF4-FFF2-40B4-BE49-F238E27FC236}">
                <a16:creationId xmlns:a16="http://schemas.microsoft.com/office/drawing/2014/main" id="{71697256-516C-3FAA-9F67-DB19ED59263E}"/>
              </a:ext>
            </a:extLst>
          </p:cNvPr>
          <p:cNvPicPr>
            <a:picLocks noGrp="1" noChangeAspect="1"/>
          </p:cNvPicPr>
          <p:nvPr>
            <p:ph idx="1"/>
          </p:nvPr>
        </p:nvPicPr>
        <p:blipFill>
          <a:blip r:embed="rId2"/>
          <a:stretch>
            <a:fillRect/>
          </a:stretch>
        </p:blipFill>
        <p:spPr>
          <a:xfrm>
            <a:off x="1143000" y="2122098"/>
            <a:ext cx="8932653" cy="3830127"/>
          </a:xfrm>
        </p:spPr>
      </p:pic>
    </p:spTree>
    <p:extLst>
      <p:ext uri="{BB962C8B-B14F-4D97-AF65-F5344CB8AC3E}">
        <p14:creationId xmlns:p14="http://schemas.microsoft.com/office/powerpoint/2010/main" val="58957061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FCED-C061-400F-87B2-087F98357383}"/>
              </a:ext>
            </a:extLst>
          </p:cNvPr>
          <p:cNvSpPr>
            <a:spLocks noGrp="1"/>
          </p:cNvSpPr>
          <p:nvPr>
            <p:ph type="title"/>
          </p:nvPr>
        </p:nvSpPr>
        <p:spPr/>
        <p:txBody>
          <a:bodyPr>
            <a:normAutofit/>
          </a:bodyPr>
          <a:lstStyle/>
          <a:p>
            <a:r>
              <a:rPr lang="en-US" b="0" dirty="0">
                <a:effectLst/>
                <a:latin typeface="Consolas" panose="020B0609020204030204" pitchFamily="49" charset="0"/>
              </a:rPr>
              <a:t>Now, print out the mean, median, and standard deviation:</a:t>
            </a:r>
            <a:endParaRPr lang="en-US" dirty="0"/>
          </a:p>
        </p:txBody>
      </p:sp>
      <p:sp>
        <p:nvSpPr>
          <p:cNvPr id="3" name="Content Placeholder 2">
            <a:extLst>
              <a:ext uri="{FF2B5EF4-FFF2-40B4-BE49-F238E27FC236}">
                <a16:creationId xmlns:a16="http://schemas.microsoft.com/office/drawing/2014/main" id="{EEFF1615-2D0E-3325-9E75-25D78D87FC82}"/>
              </a:ext>
            </a:extLst>
          </p:cNvPr>
          <p:cNvSpPr>
            <a:spLocks noGrp="1"/>
          </p:cNvSpPr>
          <p:nvPr>
            <p:ph sz="half" idx="1"/>
          </p:nvPr>
        </p:nvSpPr>
        <p:spPr/>
        <p:txBody>
          <a:bodyPr>
            <a:normAutofit fontScale="92500" lnSpcReduction="10000"/>
          </a:bodyPr>
          <a:lstStyle/>
          <a:p>
            <a:r>
              <a:rPr lang="en-US" sz="3200" dirty="0"/>
              <a:t>Using the statistic methods in python we can obtain the mean, median and standard deviation for the cleaned balance column.</a:t>
            </a:r>
          </a:p>
          <a:p>
            <a:r>
              <a:rPr lang="en-US" sz="2600" b="0" i="0" dirty="0">
                <a:effectLst/>
                <a:latin typeface="Consolas" panose="020B0609020204030204" pitchFamily="49" charset="0"/>
              </a:rPr>
              <a:t>The customers have a average account balance of 1496.43 the distribution has a median of 514 and a standard deviation of 3205.71</a:t>
            </a:r>
            <a:endParaRPr lang="en-US" sz="3500" dirty="0"/>
          </a:p>
        </p:txBody>
      </p:sp>
      <p:pic>
        <p:nvPicPr>
          <p:cNvPr id="6" name="Content Placeholder 5">
            <a:extLst>
              <a:ext uri="{FF2B5EF4-FFF2-40B4-BE49-F238E27FC236}">
                <a16:creationId xmlns:a16="http://schemas.microsoft.com/office/drawing/2014/main" id="{28289946-CDB5-F5E8-B9F1-DBF8687F5139}"/>
              </a:ext>
            </a:extLst>
          </p:cNvPr>
          <p:cNvPicPr>
            <a:picLocks noGrp="1" noChangeAspect="1"/>
          </p:cNvPicPr>
          <p:nvPr>
            <p:ph sz="half" idx="2"/>
          </p:nvPr>
        </p:nvPicPr>
        <p:blipFill>
          <a:blip r:embed="rId2"/>
          <a:stretch>
            <a:fillRect/>
          </a:stretch>
        </p:blipFill>
        <p:spPr>
          <a:xfrm>
            <a:off x="6096000" y="2553419"/>
            <a:ext cx="5566913" cy="2338622"/>
          </a:xfrm>
        </p:spPr>
      </p:pic>
    </p:spTree>
    <p:extLst>
      <p:ext uri="{BB962C8B-B14F-4D97-AF65-F5344CB8AC3E}">
        <p14:creationId xmlns:p14="http://schemas.microsoft.com/office/powerpoint/2010/main" val="33466000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03AA-CBC0-D90E-2611-725841B73907}"/>
              </a:ext>
            </a:extLst>
          </p:cNvPr>
          <p:cNvSpPr>
            <a:spLocks noGrp="1"/>
          </p:cNvSpPr>
          <p:nvPr>
            <p:ph type="title"/>
          </p:nvPr>
        </p:nvSpPr>
        <p:spPr>
          <a:xfrm>
            <a:off x="1143000" y="609600"/>
            <a:ext cx="9875520" cy="1083013"/>
          </a:xfrm>
        </p:spPr>
        <p:txBody>
          <a:bodyPr/>
          <a:lstStyle/>
          <a:p>
            <a:r>
              <a:rPr lang="en-US" b="1" dirty="0">
                <a:effectLst/>
                <a:latin typeface="Consolas" panose="020B0609020204030204" pitchFamily="49" charset="0"/>
              </a:rPr>
              <a:t>About this dataset</a:t>
            </a:r>
            <a:endParaRPr lang="en-US" dirty="0"/>
          </a:p>
        </p:txBody>
      </p:sp>
      <p:sp>
        <p:nvSpPr>
          <p:cNvPr id="3" name="Content Placeholder 2">
            <a:extLst>
              <a:ext uri="{FF2B5EF4-FFF2-40B4-BE49-F238E27FC236}">
                <a16:creationId xmlns:a16="http://schemas.microsoft.com/office/drawing/2014/main" id="{EB7BB21C-EDB0-1CA5-9456-85E44CCE3BD9}"/>
              </a:ext>
            </a:extLst>
          </p:cNvPr>
          <p:cNvSpPr>
            <a:spLocks noGrp="1"/>
          </p:cNvSpPr>
          <p:nvPr>
            <p:ph idx="1"/>
          </p:nvPr>
        </p:nvSpPr>
        <p:spPr>
          <a:xfrm>
            <a:off x="1140351" y="1692613"/>
            <a:ext cx="9872871" cy="4403387"/>
          </a:xfrm>
        </p:spPr>
        <p:txBody>
          <a:bodyPr>
            <a:normAutofit fontScale="77500" lnSpcReduction="20000"/>
          </a:bodyPr>
          <a:lstStyle/>
          <a:p>
            <a:r>
              <a:rPr lang="en-US" sz="3300" b="0" dirty="0">
                <a:solidFill>
                  <a:schemeClr val="tx1"/>
                </a:solidFill>
                <a:effectLst/>
                <a:latin typeface="Consolas" panose="020B0609020204030204" pitchFamily="49" charset="0"/>
              </a:rPr>
              <a:t>The dataset contains various features</a:t>
            </a:r>
          </a:p>
          <a:p>
            <a:pPr lvl="1"/>
            <a:r>
              <a:rPr lang="en-US" sz="3300" dirty="0">
                <a:solidFill>
                  <a:schemeClr val="tx1"/>
                </a:solidFill>
              </a:rPr>
              <a:t>Age</a:t>
            </a:r>
          </a:p>
          <a:p>
            <a:pPr lvl="1"/>
            <a:r>
              <a:rPr lang="en-US" sz="3300" dirty="0">
                <a:solidFill>
                  <a:schemeClr val="tx1"/>
                </a:solidFill>
              </a:rPr>
              <a:t>Job</a:t>
            </a:r>
          </a:p>
          <a:p>
            <a:pPr lvl="1"/>
            <a:r>
              <a:rPr lang="en-US" sz="3300" dirty="0">
                <a:solidFill>
                  <a:schemeClr val="tx1"/>
                </a:solidFill>
              </a:rPr>
              <a:t>Marital</a:t>
            </a:r>
          </a:p>
          <a:p>
            <a:pPr lvl="1"/>
            <a:r>
              <a:rPr lang="en-US" sz="3300" dirty="0">
                <a:solidFill>
                  <a:schemeClr val="tx1"/>
                </a:solidFill>
              </a:rPr>
              <a:t>Education</a:t>
            </a:r>
          </a:p>
          <a:p>
            <a:pPr lvl="1"/>
            <a:r>
              <a:rPr lang="en-US" sz="3300" dirty="0">
                <a:solidFill>
                  <a:schemeClr val="tx1"/>
                </a:solidFill>
              </a:rPr>
              <a:t>Default – credit</a:t>
            </a:r>
          </a:p>
          <a:p>
            <a:pPr lvl="1"/>
            <a:r>
              <a:rPr lang="en-US" sz="3300" dirty="0">
                <a:solidFill>
                  <a:schemeClr val="tx1"/>
                </a:solidFill>
              </a:rPr>
              <a:t>Balance – customer’s account balance</a:t>
            </a:r>
          </a:p>
          <a:p>
            <a:pPr lvl="1"/>
            <a:r>
              <a:rPr lang="en-US" sz="3300" b="0" dirty="0">
                <a:solidFill>
                  <a:schemeClr val="tx1"/>
                </a:solidFill>
                <a:effectLst/>
                <a:latin typeface="Consolas" panose="020B0609020204030204" pitchFamily="49" charset="0"/>
              </a:rPr>
              <a:t>Housing Loan</a:t>
            </a:r>
          </a:p>
          <a:p>
            <a:pPr lvl="1"/>
            <a:r>
              <a:rPr lang="en-US" sz="3300" b="0" dirty="0">
                <a:solidFill>
                  <a:schemeClr val="tx1"/>
                </a:solidFill>
                <a:effectLst/>
                <a:latin typeface="Consolas" panose="020B0609020204030204" pitchFamily="49" charset="0"/>
              </a:rPr>
              <a:t>Contact Communication Type</a:t>
            </a:r>
          </a:p>
          <a:p>
            <a:pPr lvl="1"/>
            <a:r>
              <a:rPr lang="en-US" sz="3300" b="0" dirty="0">
                <a:solidFill>
                  <a:schemeClr val="tx1"/>
                </a:solidFill>
                <a:effectLst/>
                <a:latin typeface="Consolas" panose="020B0609020204030204" pitchFamily="49" charset="0"/>
              </a:rPr>
              <a:t>Day</a:t>
            </a:r>
          </a:p>
          <a:p>
            <a:pPr lvl="1"/>
            <a:r>
              <a:rPr lang="en-US" sz="3300" b="0" dirty="0">
                <a:solidFill>
                  <a:schemeClr val="tx1"/>
                </a:solidFill>
                <a:effectLst/>
                <a:latin typeface="Consolas" panose="020B0609020204030204" pitchFamily="49" charset="0"/>
              </a:rPr>
              <a:t>Duration</a:t>
            </a:r>
          </a:p>
          <a:p>
            <a:pPr lvl="1"/>
            <a:r>
              <a:rPr lang="en-US" sz="3300" b="0" dirty="0">
                <a:solidFill>
                  <a:schemeClr val="tx1"/>
                </a:solidFill>
                <a:effectLst/>
                <a:latin typeface="Consolas" panose="020B0609020204030204" pitchFamily="49" charset="0"/>
              </a:rPr>
              <a:t>Campaign Contacts Count</a:t>
            </a:r>
          </a:p>
          <a:p>
            <a:pPr lvl="1"/>
            <a:endParaRPr lang="en-US" dirty="0"/>
          </a:p>
        </p:txBody>
      </p:sp>
    </p:spTree>
    <p:extLst>
      <p:ext uri="{BB962C8B-B14F-4D97-AF65-F5344CB8AC3E}">
        <p14:creationId xmlns:p14="http://schemas.microsoft.com/office/powerpoint/2010/main" val="151108367"/>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7105-29D1-0F92-E7AB-3EA6117C3BBE}"/>
              </a:ext>
            </a:extLst>
          </p:cNvPr>
          <p:cNvSpPr>
            <a:spLocks noGrp="1"/>
          </p:cNvSpPr>
          <p:nvPr>
            <p:ph type="title"/>
          </p:nvPr>
        </p:nvSpPr>
        <p:spPr/>
        <p:txBody>
          <a:bodyPr/>
          <a:lstStyle/>
          <a:p>
            <a:r>
              <a:rPr lang="en-US" dirty="0"/>
              <a:t>g) Housing loan Feature</a:t>
            </a:r>
          </a:p>
        </p:txBody>
      </p:sp>
      <p:sp>
        <p:nvSpPr>
          <p:cNvPr id="3" name="Content Placeholder 2">
            <a:extLst>
              <a:ext uri="{FF2B5EF4-FFF2-40B4-BE49-F238E27FC236}">
                <a16:creationId xmlns:a16="http://schemas.microsoft.com/office/drawing/2014/main" id="{C5B71CAF-E331-A86D-8087-467AB4CEDCFD}"/>
              </a:ext>
            </a:extLst>
          </p:cNvPr>
          <p:cNvSpPr>
            <a:spLocks noGrp="1"/>
          </p:cNvSpPr>
          <p:nvPr>
            <p:ph sz="half" idx="1"/>
          </p:nvPr>
        </p:nvSpPr>
        <p:spPr/>
        <p:txBody>
          <a:bodyPr/>
          <a:lstStyle/>
          <a:p>
            <a:r>
              <a:rPr lang="en-US" dirty="0"/>
              <a:t>Whether the customer has a housing loan or not.</a:t>
            </a:r>
          </a:p>
          <a:p>
            <a:pPr marL="45720" indent="0">
              <a:buNone/>
            </a:pPr>
            <a:r>
              <a:rPr lang="en-US" b="0" dirty="0">
                <a:solidFill>
                  <a:srgbClr val="9CDCFE"/>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'housing'</a:t>
            </a:r>
            <a:r>
              <a:rPr lang="en-US" b="0" dirty="0">
                <a:solidFill>
                  <a:srgbClr val="CCCCCC"/>
                </a:solidFill>
                <a:effectLst/>
                <a:latin typeface="Consolas" panose="020B0609020204030204" pitchFamily="49" charset="0"/>
              </a:rPr>
              <a:t>].</a:t>
            </a:r>
            <a:r>
              <a:rPr lang="en-US"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r>
              <a:rPr lang="en-US" dirty="0"/>
              <a:t>The results indicate an almost equal shares. </a:t>
            </a:r>
          </a:p>
        </p:txBody>
      </p:sp>
      <p:pic>
        <p:nvPicPr>
          <p:cNvPr id="6" name="Content Placeholder 5">
            <a:extLst>
              <a:ext uri="{FF2B5EF4-FFF2-40B4-BE49-F238E27FC236}">
                <a16:creationId xmlns:a16="http://schemas.microsoft.com/office/drawing/2014/main" id="{A9C391DB-3D67-C860-79C3-ACF96E69552C}"/>
              </a:ext>
            </a:extLst>
          </p:cNvPr>
          <p:cNvPicPr>
            <a:picLocks noGrp="1" noChangeAspect="1"/>
          </p:cNvPicPr>
          <p:nvPr>
            <p:ph sz="half" idx="2"/>
          </p:nvPr>
        </p:nvPicPr>
        <p:blipFill>
          <a:blip r:embed="rId2"/>
          <a:stretch>
            <a:fillRect/>
          </a:stretch>
        </p:blipFill>
        <p:spPr>
          <a:xfrm>
            <a:off x="1269775" y="4697082"/>
            <a:ext cx="3940580" cy="1081170"/>
          </a:xfrm>
        </p:spPr>
      </p:pic>
      <p:pic>
        <p:nvPicPr>
          <p:cNvPr id="8" name="Picture 7">
            <a:extLst>
              <a:ext uri="{FF2B5EF4-FFF2-40B4-BE49-F238E27FC236}">
                <a16:creationId xmlns:a16="http://schemas.microsoft.com/office/drawing/2014/main" id="{757C3651-7DF9-FC67-A375-A06AA1F0E8DF}"/>
              </a:ext>
            </a:extLst>
          </p:cNvPr>
          <p:cNvPicPr>
            <a:picLocks noChangeAspect="1"/>
          </p:cNvPicPr>
          <p:nvPr/>
        </p:nvPicPr>
        <p:blipFill>
          <a:blip r:embed="rId3"/>
          <a:stretch>
            <a:fillRect/>
          </a:stretch>
        </p:blipFill>
        <p:spPr>
          <a:xfrm>
            <a:off x="6659847" y="1652699"/>
            <a:ext cx="4389153" cy="4595701"/>
          </a:xfrm>
          <a:prstGeom prst="rect">
            <a:avLst/>
          </a:prstGeom>
        </p:spPr>
      </p:pic>
    </p:spTree>
    <p:extLst>
      <p:ext uri="{BB962C8B-B14F-4D97-AF65-F5344CB8AC3E}">
        <p14:creationId xmlns:p14="http://schemas.microsoft.com/office/powerpoint/2010/main" val="1557342941"/>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7105-29D1-0F92-E7AB-3EA6117C3BBE}"/>
              </a:ext>
            </a:extLst>
          </p:cNvPr>
          <p:cNvSpPr>
            <a:spLocks noGrp="1"/>
          </p:cNvSpPr>
          <p:nvPr>
            <p:ph type="title"/>
          </p:nvPr>
        </p:nvSpPr>
        <p:spPr/>
        <p:txBody>
          <a:bodyPr/>
          <a:lstStyle/>
          <a:p>
            <a:r>
              <a:rPr lang="en-US" dirty="0"/>
              <a:t>h) Loan Feature</a:t>
            </a:r>
          </a:p>
        </p:txBody>
      </p:sp>
      <p:sp>
        <p:nvSpPr>
          <p:cNvPr id="3" name="Content Placeholder 2">
            <a:extLst>
              <a:ext uri="{FF2B5EF4-FFF2-40B4-BE49-F238E27FC236}">
                <a16:creationId xmlns:a16="http://schemas.microsoft.com/office/drawing/2014/main" id="{C5B71CAF-E331-A86D-8087-467AB4CEDCFD}"/>
              </a:ext>
            </a:extLst>
          </p:cNvPr>
          <p:cNvSpPr>
            <a:spLocks noGrp="1"/>
          </p:cNvSpPr>
          <p:nvPr>
            <p:ph sz="half" idx="1"/>
          </p:nvPr>
        </p:nvSpPr>
        <p:spPr/>
        <p:txBody>
          <a:bodyPr/>
          <a:lstStyle/>
          <a:p>
            <a:r>
              <a:rPr lang="en-US" dirty="0"/>
              <a:t>Whether the customer has a loan or not.</a:t>
            </a:r>
          </a:p>
          <a:p>
            <a:pPr marL="45720" indent="0">
              <a:buNone/>
            </a:pPr>
            <a:r>
              <a:rPr lang="en-US" b="0" dirty="0">
                <a:solidFill>
                  <a:srgbClr val="9CDCFE"/>
                </a:solidFill>
                <a:effectLst/>
                <a:latin typeface="Consolas" panose="020B0609020204030204" pitchFamily="49" charset="0"/>
              </a:rPr>
              <a:t>df3</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‘loan'</a:t>
            </a:r>
            <a:r>
              <a:rPr lang="en-US" b="0" dirty="0">
                <a:solidFill>
                  <a:srgbClr val="CCCCCC"/>
                </a:solidFill>
                <a:effectLst/>
                <a:latin typeface="Consolas" panose="020B0609020204030204" pitchFamily="49" charset="0"/>
              </a:rPr>
              <a:t>].</a:t>
            </a:r>
            <a:r>
              <a:rPr lang="en-US"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r>
              <a:rPr lang="en-US" dirty="0"/>
              <a:t>Majority of the customer had no loan with </a:t>
            </a:r>
            <a:r>
              <a:rPr lang="en-US"/>
              <a:t>the bank.</a:t>
            </a:r>
            <a:endParaRPr lang="en-US" dirty="0"/>
          </a:p>
        </p:txBody>
      </p:sp>
      <p:pic>
        <p:nvPicPr>
          <p:cNvPr id="11" name="Content Placeholder 10">
            <a:extLst>
              <a:ext uri="{FF2B5EF4-FFF2-40B4-BE49-F238E27FC236}">
                <a16:creationId xmlns:a16="http://schemas.microsoft.com/office/drawing/2014/main" id="{E3B3A64C-3ADE-C649-E1E8-DF5C98F8B5BE}"/>
              </a:ext>
            </a:extLst>
          </p:cNvPr>
          <p:cNvPicPr>
            <a:picLocks noGrp="1" noChangeAspect="1"/>
          </p:cNvPicPr>
          <p:nvPr>
            <p:ph sz="half" idx="2"/>
          </p:nvPr>
        </p:nvPicPr>
        <p:blipFill>
          <a:blip r:embed="rId2"/>
          <a:stretch>
            <a:fillRect/>
          </a:stretch>
        </p:blipFill>
        <p:spPr>
          <a:xfrm>
            <a:off x="6421446" y="1740851"/>
            <a:ext cx="4292562" cy="4494565"/>
          </a:xfrm>
        </p:spPr>
      </p:pic>
      <p:pic>
        <p:nvPicPr>
          <p:cNvPr id="9" name="Picture 8">
            <a:extLst>
              <a:ext uri="{FF2B5EF4-FFF2-40B4-BE49-F238E27FC236}">
                <a16:creationId xmlns:a16="http://schemas.microsoft.com/office/drawing/2014/main" id="{7348B2CE-A63A-AF42-1F05-3F94344F421B}"/>
              </a:ext>
            </a:extLst>
          </p:cNvPr>
          <p:cNvPicPr>
            <a:picLocks noChangeAspect="1"/>
          </p:cNvPicPr>
          <p:nvPr/>
        </p:nvPicPr>
        <p:blipFill>
          <a:blip r:embed="rId3"/>
          <a:stretch>
            <a:fillRect/>
          </a:stretch>
        </p:blipFill>
        <p:spPr>
          <a:xfrm>
            <a:off x="1110615" y="4210499"/>
            <a:ext cx="4575454" cy="1356360"/>
          </a:xfrm>
          <a:prstGeom prst="rect">
            <a:avLst/>
          </a:prstGeom>
        </p:spPr>
      </p:pic>
    </p:spTree>
    <p:extLst>
      <p:ext uri="{BB962C8B-B14F-4D97-AF65-F5344CB8AC3E}">
        <p14:creationId xmlns:p14="http://schemas.microsoft.com/office/powerpoint/2010/main" val="141054855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7105-29D1-0F92-E7AB-3EA6117C3BBE}"/>
              </a:ext>
            </a:extLst>
          </p:cNvPr>
          <p:cNvSpPr>
            <a:spLocks noGrp="1"/>
          </p:cNvSpPr>
          <p:nvPr>
            <p:ph type="title"/>
          </p:nvPr>
        </p:nvSpPr>
        <p:spPr/>
        <p:txBody>
          <a:bodyPr/>
          <a:lstStyle/>
          <a:p>
            <a:r>
              <a:rPr lang="en-US" dirty="0" err="1"/>
              <a:t>i</a:t>
            </a:r>
            <a:r>
              <a:rPr lang="en-US" dirty="0"/>
              <a:t>) Contact Feature</a:t>
            </a:r>
          </a:p>
        </p:txBody>
      </p:sp>
      <p:sp>
        <p:nvSpPr>
          <p:cNvPr id="3" name="Content Placeholder 2">
            <a:extLst>
              <a:ext uri="{FF2B5EF4-FFF2-40B4-BE49-F238E27FC236}">
                <a16:creationId xmlns:a16="http://schemas.microsoft.com/office/drawing/2014/main" id="{C5B71CAF-E331-A86D-8087-467AB4CEDCFD}"/>
              </a:ext>
            </a:extLst>
          </p:cNvPr>
          <p:cNvSpPr>
            <a:spLocks noGrp="1"/>
          </p:cNvSpPr>
          <p:nvPr>
            <p:ph sz="half" idx="1"/>
          </p:nvPr>
        </p:nvSpPr>
        <p:spPr>
          <a:xfrm>
            <a:off x="1143000" y="1828800"/>
            <a:ext cx="4754880" cy="4251959"/>
          </a:xfrm>
        </p:spPr>
        <p:txBody>
          <a:bodyPr/>
          <a:lstStyle/>
          <a:p>
            <a:r>
              <a:rPr lang="en-US" dirty="0"/>
              <a:t>Type of contact used to contact the customers</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'contact'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p>
          <a:p>
            <a:r>
              <a:rPr lang="en-US" dirty="0"/>
              <a:t>Majority of the customer were contacted through cellular/ mobile.</a:t>
            </a:r>
          </a:p>
        </p:txBody>
      </p:sp>
      <p:pic>
        <p:nvPicPr>
          <p:cNvPr id="5" name="Picture 4">
            <a:extLst>
              <a:ext uri="{FF2B5EF4-FFF2-40B4-BE49-F238E27FC236}">
                <a16:creationId xmlns:a16="http://schemas.microsoft.com/office/drawing/2014/main" id="{03656AA4-931A-B551-0312-F5FAAC7CE05B}"/>
              </a:ext>
            </a:extLst>
          </p:cNvPr>
          <p:cNvPicPr>
            <a:picLocks noChangeAspect="1"/>
          </p:cNvPicPr>
          <p:nvPr/>
        </p:nvPicPr>
        <p:blipFill>
          <a:blip r:embed="rId2"/>
          <a:stretch>
            <a:fillRect/>
          </a:stretch>
        </p:blipFill>
        <p:spPr>
          <a:xfrm>
            <a:off x="1039023" y="4069078"/>
            <a:ext cx="4430124" cy="1507473"/>
          </a:xfrm>
          <a:prstGeom prst="rect">
            <a:avLst/>
          </a:prstGeom>
        </p:spPr>
      </p:pic>
      <p:pic>
        <p:nvPicPr>
          <p:cNvPr id="10" name="Content Placeholder 9">
            <a:extLst>
              <a:ext uri="{FF2B5EF4-FFF2-40B4-BE49-F238E27FC236}">
                <a16:creationId xmlns:a16="http://schemas.microsoft.com/office/drawing/2014/main" id="{9664377F-3DB9-40ED-A27F-F095CD182AAC}"/>
              </a:ext>
            </a:extLst>
          </p:cNvPr>
          <p:cNvPicPr>
            <a:picLocks noGrp="1" noChangeAspect="1"/>
          </p:cNvPicPr>
          <p:nvPr>
            <p:ph sz="half" idx="2"/>
          </p:nvPr>
        </p:nvPicPr>
        <p:blipFill>
          <a:blip r:embed="rId3"/>
          <a:stretch>
            <a:fillRect/>
          </a:stretch>
        </p:blipFill>
        <p:spPr>
          <a:xfrm>
            <a:off x="6267450" y="2346385"/>
            <a:ext cx="5528499" cy="3381554"/>
          </a:xfrm>
        </p:spPr>
      </p:pic>
    </p:spTree>
    <p:extLst>
      <p:ext uri="{BB962C8B-B14F-4D97-AF65-F5344CB8AC3E}">
        <p14:creationId xmlns:p14="http://schemas.microsoft.com/office/powerpoint/2010/main" val="118456662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2B80-6A71-12D0-04D9-4ACD34F933FC}"/>
              </a:ext>
            </a:extLst>
          </p:cNvPr>
          <p:cNvSpPr>
            <a:spLocks noGrp="1"/>
          </p:cNvSpPr>
          <p:nvPr>
            <p:ph type="title"/>
          </p:nvPr>
        </p:nvSpPr>
        <p:spPr/>
        <p:txBody>
          <a:bodyPr/>
          <a:lstStyle/>
          <a:p>
            <a:r>
              <a:rPr lang="en-US" b="1" dirty="0">
                <a:effectLst/>
                <a:latin typeface="Consolas" panose="020B0609020204030204" pitchFamily="49" charset="0"/>
              </a:rPr>
              <a:t>(j) Day and month Feature </a:t>
            </a:r>
            <a:endParaRPr lang="en-US" dirty="0"/>
          </a:p>
        </p:txBody>
      </p:sp>
      <p:sp>
        <p:nvSpPr>
          <p:cNvPr id="3" name="Content Placeholder 2">
            <a:extLst>
              <a:ext uri="{FF2B5EF4-FFF2-40B4-BE49-F238E27FC236}">
                <a16:creationId xmlns:a16="http://schemas.microsoft.com/office/drawing/2014/main" id="{A96FE42B-64D5-9C92-9B83-4653B9CF8683}"/>
              </a:ext>
            </a:extLst>
          </p:cNvPr>
          <p:cNvSpPr>
            <a:spLocks noGrp="1"/>
          </p:cNvSpPr>
          <p:nvPr>
            <p:ph idx="1"/>
          </p:nvPr>
        </p:nvSpPr>
        <p:spPr>
          <a:xfrm>
            <a:off x="1159564" y="1965960"/>
            <a:ext cx="9872871" cy="4038600"/>
          </a:xfrm>
        </p:spPr>
        <p:txBody>
          <a:bodyPr/>
          <a:lstStyle/>
          <a:p>
            <a:r>
              <a:rPr lang="en-US" sz="2800" b="0" dirty="0">
                <a:effectLst/>
                <a:latin typeface="Consolas" panose="020B0609020204030204" pitchFamily="49" charset="0"/>
              </a:rPr>
              <a:t>Day and month when customers were last contacted</a:t>
            </a:r>
          </a:p>
          <a:p>
            <a:endParaRPr lang="en-US" sz="2400" dirty="0">
              <a:latin typeface="Consolas" panose="020B0609020204030204" pitchFamily="49" charset="0"/>
            </a:endParaRPr>
          </a:p>
          <a:p>
            <a:r>
              <a:rPr lang="en-US" sz="2800" b="0" dirty="0">
                <a:effectLst/>
                <a:latin typeface="Consolas" panose="020B0609020204030204" pitchFamily="49" charset="0"/>
              </a:rPr>
              <a:t>contacts were distributed across the days of the month but the campaign was more intensified in the month of May.</a:t>
            </a:r>
          </a:p>
          <a:p>
            <a:endParaRPr lang="en-US" sz="24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85859019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02BD2B-9AC4-8065-883F-A7DD92275D63}"/>
              </a:ext>
            </a:extLst>
          </p:cNvPr>
          <p:cNvPicPr>
            <a:picLocks noGrp="1" noChangeAspect="1"/>
          </p:cNvPicPr>
          <p:nvPr>
            <p:ph idx="1"/>
          </p:nvPr>
        </p:nvPicPr>
        <p:blipFill>
          <a:blip r:embed="rId2"/>
          <a:stretch>
            <a:fillRect/>
          </a:stretch>
        </p:blipFill>
        <p:spPr>
          <a:xfrm>
            <a:off x="586595" y="707366"/>
            <a:ext cx="11076317" cy="5541034"/>
          </a:xfrm>
        </p:spPr>
      </p:pic>
    </p:spTree>
    <p:extLst>
      <p:ext uri="{BB962C8B-B14F-4D97-AF65-F5344CB8AC3E}">
        <p14:creationId xmlns:p14="http://schemas.microsoft.com/office/powerpoint/2010/main" val="1877759906"/>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5A47-F116-85EA-53A8-B4E7D533660F}"/>
              </a:ext>
            </a:extLst>
          </p:cNvPr>
          <p:cNvSpPr>
            <a:spLocks noGrp="1"/>
          </p:cNvSpPr>
          <p:nvPr>
            <p:ph type="title"/>
          </p:nvPr>
        </p:nvSpPr>
        <p:spPr/>
        <p:txBody>
          <a:bodyPr/>
          <a:lstStyle/>
          <a:p>
            <a:r>
              <a:rPr lang="en-US" b="1" dirty="0">
                <a:effectLst/>
                <a:latin typeface="Consolas" panose="020B0609020204030204" pitchFamily="49" charset="0"/>
              </a:rPr>
              <a:t>(k) Campaign Feature </a:t>
            </a:r>
            <a:br>
              <a:rPr lang="en-US" b="0" dirty="0">
                <a:solidFill>
                  <a:srgbClr val="CCCCCC"/>
                </a:solidFill>
                <a:effectLst/>
                <a:latin typeface="Consolas" panose="020B0609020204030204" pitchFamily="49" charset="0"/>
              </a:rPr>
            </a:br>
            <a:endParaRPr lang="en-US" dirty="0"/>
          </a:p>
        </p:txBody>
      </p:sp>
      <p:sp>
        <p:nvSpPr>
          <p:cNvPr id="5" name="Content Placeholder 4">
            <a:extLst>
              <a:ext uri="{FF2B5EF4-FFF2-40B4-BE49-F238E27FC236}">
                <a16:creationId xmlns:a16="http://schemas.microsoft.com/office/drawing/2014/main" id="{87F68EB7-3AC6-8EA2-5E3F-1791860EFF79}"/>
              </a:ext>
            </a:extLst>
          </p:cNvPr>
          <p:cNvSpPr>
            <a:spLocks noGrp="1"/>
          </p:cNvSpPr>
          <p:nvPr>
            <p:ph sz="half" idx="1"/>
          </p:nvPr>
        </p:nvSpPr>
        <p:spPr/>
        <p:txBody>
          <a:bodyPr/>
          <a:lstStyle/>
          <a:p>
            <a:r>
              <a:rPr lang="en-US" sz="2800" b="0" dirty="0">
                <a:effectLst/>
                <a:latin typeface="Consolas" panose="020B0609020204030204" pitchFamily="49" charset="0"/>
              </a:rPr>
              <a:t>Number of contacts performed during this campaign and for this client</a:t>
            </a:r>
          </a:p>
          <a:p>
            <a:r>
              <a:rPr lang="en-US" sz="2400" dirty="0"/>
              <a:t> </a:t>
            </a:r>
            <a:r>
              <a:rPr lang="en-US" sz="2400" b="0" dirty="0" err="1">
                <a:solidFill>
                  <a:srgbClr val="9CDCFE"/>
                </a:solidFill>
                <a:effectLst/>
                <a:latin typeface="Consolas" panose="020B0609020204030204" pitchFamily="49" charset="0"/>
              </a:rPr>
              <a:t>df</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'campaign'</a:t>
            </a:r>
            <a:r>
              <a:rPr lang="en-US" sz="2400" b="0" dirty="0">
                <a:solidFill>
                  <a:srgbClr val="CCCCCC"/>
                </a:solidFill>
                <a:effectLst/>
                <a:latin typeface="Consolas" panose="020B0609020204030204" pitchFamily="49" charset="0"/>
              </a:rPr>
              <a:t>].</a:t>
            </a:r>
            <a:r>
              <a:rPr lang="en-US" sz="2400" b="0" dirty="0">
                <a:solidFill>
                  <a:srgbClr val="0070C0"/>
                </a:solidFill>
                <a:effectLst/>
                <a:latin typeface="Consolas" panose="020B0609020204030204" pitchFamily="49" charset="0"/>
              </a:rPr>
              <a:t>describe()</a:t>
            </a:r>
          </a:p>
          <a:p>
            <a:endParaRPr lang="en-US" dirty="0"/>
          </a:p>
        </p:txBody>
      </p:sp>
      <p:pic>
        <p:nvPicPr>
          <p:cNvPr id="8" name="Content Placeholder 7">
            <a:extLst>
              <a:ext uri="{FF2B5EF4-FFF2-40B4-BE49-F238E27FC236}">
                <a16:creationId xmlns:a16="http://schemas.microsoft.com/office/drawing/2014/main" id="{7B989C0F-4568-4D66-61FD-4EC8360F7DDD}"/>
              </a:ext>
            </a:extLst>
          </p:cNvPr>
          <p:cNvPicPr>
            <a:picLocks noGrp="1" noChangeAspect="1"/>
          </p:cNvPicPr>
          <p:nvPr>
            <p:ph sz="half" idx="2"/>
          </p:nvPr>
        </p:nvPicPr>
        <p:blipFill>
          <a:blip r:embed="rId2"/>
          <a:stretch>
            <a:fillRect/>
          </a:stretch>
        </p:blipFill>
        <p:spPr>
          <a:xfrm>
            <a:off x="6266307" y="2057399"/>
            <a:ext cx="4516712" cy="3584276"/>
          </a:xfrm>
        </p:spPr>
      </p:pic>
    </p:spTree>
    <p:extLst>
      <p:ext uri="{BB962C8B-B14F-4D97-AF65-F5344CB8AC3E}">
        <p14:creationId xmlns:p14="http://schemas.microsoft.com/office/powerpoint/2010/main" val="2353280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2C5124C-0084-C5A2-21A1-27E7C2E0EA1C}"/>
              </a:ext>
            </a:extLst>
          </p:cNvPr>
          <p:cNvPicPr>
            <a:picLocks noGrp="1" noChangeAspect="1"/>
          </p:cNvPicPr>
          <p:nvPr>
            <p:ph sz="half" idx="1"/>
          </p:nvPr>
        </p:nvPicPr>
        <p:blipFill>
          <a:blip r:embed="rId2"/>
          <a:stretch>
            <a:fillRect/>
          </a:stretch>
        </p:blipFill>
        <p:spPr>
          <a:xfrm>
            <a:off x="220422" y="1345721"/>
            <a:ext cx="6047190" cy="4659558"/>
          </a:xfrm>
        </p:spPr>
      </p:pic>
      <p:sp>
        <p:nvSpPr>
          <p:cNvPr id="4" name="Content Placeholder 3">
            <a:extLst>
              <a:ext uri="{FF2B5EF4-FFF2-40B4-BE49-F238E27FC236}">
                <a16:creationId xmlns:a16="http://schemas.microsoft.com/office/drawing/2014/main" id="{0290F60A-6156-84C7-2358-FD70592CA836}"/>
              </a:ext>
            </a:extLst>
          </p:cNvPr>
          <p:cNvSpPr>
            <a:spLocks noGrp="1"/>
          </p:cNvSpPr>
          <p:nvPr>
            <p:ph sz="half" idx="2"/>
          </p:nvPr>
        </p:nvSpPr>
        <p:spPr>
          <a:xfrm>
            <a:off x="6388382" y="1663820"/>
            <a:ext cx="4754880" cy="4023360"/>
          </a:xfrm>
        </p:spPr>
        <p:txBody>
          <a:bodyPr>
            <a:normAutofit/>
          </a:bodyPr>
          <a:lstStyle/>
          <a:p>
            <a:r>
              <a:rPr lang="en-US" sz="2800" dirty="0"/>
              <a:t>Majority of customers were contacted on once on the campaign.</a:t>
            </a:r>
          </a:p>
        </p:txBody>
      </p:sp>
    </p:spTree>
    <p:extLst>
      <p:ext uri="{BB962C8B-B14F-4D97-AF65-F5344CB8AC3E}">
        <p14:creationId xmlns:p14="http://schemas.microsoft.com/office/powerpoint/2010/main" val="90787150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C0D-FECC-A175-32A1-D85AE5CBA06C}"/>
              </a:ext>
            </a:extLst>
          </p:cNvPr>
          <p:cNvSpPr>
            <a:spLocks noGrp="1"/>
          </p:cNvSpPr>
          <p:nvPr>
            <p:ph type="title"/>
          </p:nvPr>
        </p:nvSpPr>
        <p:spPr/>
        <p:txBody>
          <a:bodyPr>
            <a:normAutofit/>
          </a:bodyPr>
          <a:lstStyle/>
          <a:p>
            <a:r>
              <a:rPr lang="en-US" b="1" dirty="0">
                <a:effectLst/>
                <a:latin typeface="Consolas" panose="020B0609020204030204" pitchFamily="49" charset="0"/>
              </a:rPr>
              <a:t>(l) Days passed before previous Campaign (</a:t>
            </a:r>
            <a:r>
              <a:rPr lang="en-US" b="1" dirty="0" err="1">
                <a:effectLst/>
                <a:latin typeface="Consolas" panose="020B0609020204030204" pitchFamily="49" charset="0"/>
              </a:rPr>
              <a:t>pdays</a:t>
            </a:r>
            <a:r>
              <a:rPr lang="en-US" b="1" dirty="0">
                <a:effectLst/>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D545E1B7-00B5-B965-F12F-AE2BF3064261}"/>
              </a:ext>
            </a:extLst>
          </p:cNvPr>
          <p:cNvSpPr>
            <a:spLocks noGrp="1"/>
          </p:cNvSpPr>
          <p:nvPr>
            <p:ph sz="half" idx="1"/>
          </p:nvPr>
        </p:nvSpPr>
        <p:spPr/>
        <p:txBody>
          <a:bodyPr/>
          <a:lstStyle/>
          <a:p>
            <a:r>
              <a:rPr lang="en-US" sz="2400" b="0" dirty="0">
                <a:effectLst/>
                <a:latin typeface="Consolas" panose="020B0609020204030204" pitchFamily="49" charset="0"/>
              </a:rPr>
              <a:t>number days passed since previously contacted form previous campaign</a:t>
            </a:r>
          </a:p>
          <a:p>
            <a:endParaRPr lang="en-US" dirty="0"/>
          </a:p>
        </p:txBody>
      </p:sp>
      <p:pic>
        <p:nvPicPr>
          <p:cNvPr id="8" name="Content Placeholder 7">
            <a:extLst>
              <a:ext uri="{FF2B5EF4-FFF2-40B4-BE49-F238E27FC236}">
                <a16:creationId xmlns:a16="http://schemas.microsoft.com/office/drawing/2014/main" id="{4CBEDA53-1858-487A-A581-758AE36D2E3C}"/>
              </a:ext>
            </a:extLst>
          </p:cNvPr>
          <p:cNvPicPr>
            <a:picLocks noGrp="1" noChangeAspect="1"/>
          </p:cNvPicPr>
          <p:nvPr>
            <p:ph sz="half" idx="2"/>
          </p:nvPr>
        </p:nvPicPr>
        <p:blipFill>
          <a:blip r:embed="rId2"/>
          <a:stretch>
            <a:fillRect/>
          </a:stretch>
        </p:blipFill>
        <p:spPr>
          <a:xfrm>
            <a:off x="5830270" y="2057399"/>
            <a:ext cx="6101779" cy="4360654"/>
          </a:xfrm>
        </p:spPr>
      </p:pic>
      <p:pic>
        <p:nvPicPr>
          <p:cNvPr id="6" name="Picture 5">
            <a:extLst>
              <a:ext uri="{FF2B5EF4-FFF2-40B4-BE49-F238E27FC236}">
                <a16:creationId xmlns:a16="http://schemas.microsoft.com/office/drawing/2014/main" id="{E0B884B6-A877-00BC-DCA2-370A4DACFEA5}"/>
              </a:ext>
            </a:extLst>
          </p:cNvPr>
          <p:cNvPicPr>
            <a:picLocks noChangeAspect="1"/>
          </p:cNvPicPr>
          <p:nvPr/>
        </p:nvPicPr>
        <p:blipFill>
          <a:blip r:embed="rId3"/>
          <a:stretch>
            <a:fillRect/>
          </a:stretch>
        </p:blipFill>
        <p:spPr>
          <a:xfrm>
            <a:off x="1342306" y="3429000"/>
            <a:ext cx="3471234" cy="2712705"/>
          </a:xfrm>
          <a:prstGeom prst="rect">
            <a:avLst/>
          </a:prstGeom>
        </p:spPr>
      </p:pic>
    </p:spTree>
    <p:extLst>
      <p:ext uri="{BB962C8B-B14F-4D97-AF65-F5344CB8AC3E}">
        <p14:creationId xmlns:p14="http://schemas.microsoft.com/office/powerpoint/2010/main" val="79659022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126B-E0BD-FE8F-E276-88C5EE527745}"/>
              </a:ext>
            </a:extLst>
          </p:cNvPr>
          <p:cNvSpPr>
            <a:spLocks noGrp="1"/>
          </p:cNvSpPr>
          <p:nvPr>
            <p:ph type="title"/>
          </p:nvPr>
        </p:nvSpPr>
        <p:spPr/>
        <p:txBody>
          <a:bodyPr/>
          <a:lstStyle/>
          <a:p>
            <a:r>
              <a:rPr lang="en-US" b="1" dirty="0">
                <a:effectLst/>
                <a:latin typeface="Consolas" panose="020B0609020204030204" pitchFamily="49" charset="0"/>
              </a:rPr>
              <a:t>(m) Target field </a:t>
            </a:r>
            <a:endParaRPr lang="en-US" dirty="0"/>
          </a:p>
        </p:txBody>
      </p:sp>
      <p:sp>
        <p:nvSpPr>
          <p:cNvPr id="3" name="Content Placeholder 2">
            <a:extLst>
              <a:ext uri="{FF2B5EF4-FFF2-40B4-BE49-F238E27FC236}">
                <a16:creationId xmlns:a16="http://schemas.microsoft.com/office/drawing/2014/main" id="{94EF4BF9-9E8E-FB72-8E63-C0BB721E7346}"/>
              </a:ext>
            </a:extLst>
          </p:cNvPr>
          <p:cNvSpPr>
            <a:spLocks noGrp="1"/>
          </p:cNvSpPr>
          <p:nvPr>
            <p:ph sz="half" idx="1"/>
          </p:nvPr>
        </p:nvSpPr>
        <p:spPr/>
        <p:txBody>
          <a:bodyPr/>
          <a:lstStyle/>
          <a:p>
            <a:r>
              <a:rPr lang="en-US" sz="2400" b="0" dirty="0">
                <a:effectLst/>
                <a:latin typeface="Consolas" panose="020B0609020204030204" pitchFamily="49" charset="0"/>
              </a:rPr>
              <a:t>Has the client subscribed a term deposit?</a:t>
            </a:r>
          </a:p>
          <a:p>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'deposit'</a:t>
            </a:r>
            <a:r>
              <a:rPr lang="en-US" sz="2000" b="0" dirty="0">
                <a:solidFill>
                  <a:srgbClr val="CCCCCC"/>
                </a:solidFill>
                <a:effectLst/>
                <a:latin typeface="Consolas" panose="020B0609020204030204" pitchFamily="49" charset="0"/>
              </a:rPr>
              <a:t>].</a:t>
            </a:r>
            <a:r>
              <a:rPr lang="en-US" sz="2000" b="0" dirty="0" err="1">
                <a:solidFill>
                  <a:srgbClr val="00B0F0"/>
                </a:solidFill>
                <a:effectLst/>
                <a:latin typeface="Consolas" panose="020B0609020204030204" pitchFamily="49" charset="0"/>
              </a:rPr>
              <a:t>value_counts</a:t>
            </a:r>
            <a:r>
              <a:rPr lang="en-US" b="0" dirty="0">
                <a:solidFill>
                  <a:srgbClr val="00B0F0"/>
                </a:solidFill>
                <a:effectLst/>
                <a:latin typeface="Consolas" panose="020B0609020204030204" pitchFamily="49" charset="0"/>
              </a:rPr>
              <a:t>()</a:t>
            </a:r>
          </a:p>
          <a:p>
            <a:endParaRPr lang="en-US" dirty="0"/>
          </a:p>
        </p:txBody>
      </p:sp>
      <p:pic>
        <p:nvPicPr>
          <p:cNvPr id="8" name="Content Placeholder 7">
            <a:extLst>
              <a:ext uri="{FF2B5EF4-FFF2-40B4-BE49-F238E27FC236}">
                <a16:creationId xmlns:a16="http://schemas.microsoft.com/office/drawing/2014/main" id="{875AF137-ED1C-9036-0ED7-4F28B4822739}"/>
              </a:ext>
            </a:extLst>
          </p:cNvPr>
          <p:cNvPicPr>
            <a:picLocks noGrp="1" noChangeAspect="1"/>
          </p:cNvPicPr>
          <p:nvPr>
            <p:ph sz="half" idx="2"/>
          </p:nvPr>
        </p:nvPicPr>
        <p:blipFill>
          <a:blip r:embed="rId2"/>
          <a:stretch>
            <a:fillRect/>
          </a:stretch>
        </p:blipFill>
        <p:spPr>
          <a:xfrm>
            <a:off x="6267450" y="2057398"/>
            <a:ext cx="5274693" cy="3480759"/>
          </a:xfrm>
        </p:spPr>
      </p:pic>
      <p:pic>
        <p:nvPicPr>
          <p:cNvPr id="6" name="Picture 5">
            <a:extLst>
              <a:ext uri="{FF2B5EF4-FFF2-40B4-BE49-F238E27FC236}">
                <a16:creationId xmlns:a16="http://schemas.microsoft.com/office/drawing/2014/main" id="{F2488000-8E4C-E5C7-EBEB-F29619D71BA4}"/>
              </a:ext>
            </a:extLst>
          </p:cNvPr>
          <p:cNvPicPr>
            <a:picLocks noChangeAspect="1"/>
          </p:cNvPicPr>
          <p:nvPr/>
        </p:nvPicPr>
        <p:blipFill>
          <a:blip r:embed="rId3"/>
          <a:stretch>
            <a:fillRect/>
          </a:stretch>
        </p:blipFill>
        <p:spPr>
          <a:xfrm>
            <a:off x="1361894" y="3673791"/>
            <a:ext cx="4641039" cy="1356360"/>
          </a:xfrm>
          <a:prstGeom prst="rect">
            <a:avLst/>
          </a:prstGeom>
        </p:spPr>
      </p:pic>
    </p:spTree>
    <p:extLst>
      <p:ext uri="{BB962C8B-B14F-4D97-AF65-F5344CB8AC3E}">
        <p14:creationId xmlns:p14="http://schemas.microsoft.com/office/powerpoint/2010/main" val="357026388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81EA-ABAB-DEEC-5EAD-1183251AB6C2}"/>
              </a:ext>
            </a:extLst>
          </p:cNvPr>
          <p:cNvSpPr>
            <a:spLocks noGrp="1"/>
          </p:cNvSpPr>
          <p:nvPr>
            <p:ph type="title"/>
          </p:nvPr>
        </p:nvSpPr>
        <p:spPr/>
        <p:txBody>
          <a:bodyPr/>
          <a:lstStyle/>
          <a:p>
            <a:r>
              <a:rPr lang="en-US" b="1" dirty="0">
                <a:effectLst/>
                <a:latin typeface="Consolas" panose="020B0609020204030204" pitchFamily="49" charset="0"/>
              </a:rPr>
              <a:t>4. Explore Correlations</a:t>
            </a:r>
            <a:endParaRPr lang="en-US" dirty="0"/>
          </a:p>
        </p:txBody>
      </p:sp>
      <p:sp>
        <p:nvSpPr>
          <p:cNvPr id="3" name="Content Placeholder 2">
            <a:extLst>
              <a:ext uri="{FF2B5EF4-FFF2-40B4-BE49-F238E27FC236}">
                <a16:creationId xmlns:a16="http://schemas.microsoft.com/office/drawing/2014/main" id="{4D018F51-FB80-31A4-DE8C-FDAB822CA57E}"/>
              </a:ext>
            </a:extLst>
          </p:cNvPr>
          <p:cNvSpPr>
            <a:spLocks noGrp="1"/>
          </p:cNvSpPr>
          <p:nvPr>
            <p:ph idx="1"/>
          </p:nvPr>
        </p:nvSpPr>
        <p:spPr/>
        <p:txBody>
          <a:bodyPr>
            <a:normAutofit lnSpcReduction="10000"/>
          </a:bodyPr>
          <a:lstStyle/>
          <a:p>
            <a:r>
              <a:rPr lang="en-US" sz="2800" b="0" dirty="0">
                <a:effectLst/>
                <a:latin typeface="Consolas" panose="020B0609020204030204" pitchFamily="49" charset="0"/>
              </a:rPr>
              <a:t>To understand more about what features of these dataset to higher deposit, we look at some correlations.</a:t>
            </a:r>
          </a:p>
          <a:p>
            <a:br>
              <a:rPr lang="en-US" sz="2800" b="0" dirty="0">
                <a:effectLst/>
                <a:latin typeface="Consolas" panose="020B0609020204030204" pitchFamily="49" charset="0"/>
              </a:rPr>
            </a:br>
            <a:r>
              <a:rPr lang="en-US" sz="2800" b="0" dirty="0">
                <a:effectLst/>
                <a:latin typeface="Consolas" panose="020B0609020204030204" pitchFamily="49" charset="0"/>
              </a:rPr>
              <a:t>In the cell below, we print out both the name of the column and the Pearson correlation for the column that is </a:t>
            </a:r>
            <a:r>
              <a:rPr lang="en-US" sz="2800" b="1" dirty="0">
                <a:solidFill>
                  <a:srgbClr val="569CD6"/>
                </a:solidFill>
                <a:effectLst/>
                <a:latin typeface="Consolas" panose="020B0609020204030204" pitchFamily="49" charset="0"/>
              </a:rPr>
              <a:t>**</a:t>
            </a:r>
            <a:r>
              <a:rPr lang="en-US" sz="2800" b="0" i="1" dirty="0">
                <a:solidFill>
                  <a:srgbClr val="569CD6"/>
                </a:solidFill>
                <a:effectLst/>
                <a:latin typeface="Consolas" panose="020B0609020204030204" pitchFamily="49" charset="0"/>
              </a:rPr>
              <a:t>*most positively correlated*</a:t>
            </a:r>
            <a:r>
              <a:rPr lang="en-US" sz="2800" b="1" dirty="0">
                <a:solidFill>
                  <a:srgbClr val="569CD6"/>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effectLst/>
                <a:latin typeface="Consolas" panose="020B0609020204030204" pitchFamily="49" charset="0"/>
              </a:rPr>
              <a:t>with </a:t>
            </a:r>
            <a:r>
              <a:rPr lang="en-US" sz="2800" b="0" dirty="0">
                <a:solidFill>
                  <a:srgbClr val="C00000"/>
                </a:solidFill>
                <a:effectLst/>
                <a:latin typeface="Consolas" panose="020B0609020204030204" pitchFamily="49" charset="0"/>
              </a:rPr>
              <a:t>`deposit` </a:t>
            </a:r>
            <a:r>
              <a:rPr lang="en-US" sz="2800" b="0" dirty="0">
                <a:effectLst/>
                <a:latin typeface="Consolas" panose="020B0609020204030204" pitchFamily="49" charset="0"/>
              </a:rPr>
              <a:t>(other than `deposit`, which is perfectly correlated with itself).</a:t>
            </a:r>
          </a:p>
          <a:p>
            <a:r>
              <a:rPr lang="en-US" sz="2800" b="0" dirty="0">
                <a:effectLst/>
                <a:latin typeface="Consolas" panose="020B0609020204030204" pitchFamily="49" charset="0"/>
              </a:rPr>
              <a:t>using a heat map to show the correlation</a:t>
            </a:r>
          </a:p>
          <a:p>
            <a:endParaRPr lang="en-US" dirty="0"/>
          </a:p>
        </p:txBody>
      </p:sp>
    </p:spTree>
    <p:extLst>
      <p:ext uri="{BB962C8B-B14F-4D97-AF65-F5344CB8AC3E}">
        <p14:creationId xmlns:p14="http://schemas.microsoft.com/office/powerpoint/2010/main" val="28031590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CDC4-EB5B-3C65-6009-B7FC9BC20C64}"/>
              </a:ext>
            </a:extLst>
          </p:cNvPr>
          <p:cNvSpPr>
            <a:spLocks noGrp="1"/>
          </p:cNvSpPr>
          <p:nvPr>
            <p:ph type="title"/>
          </p:nvPr>
        </p:nvSpPr>
        <p:spPr/>
        <p:txBody>
          <a:bodyPr/>
          <a:lstStyle/>
          <a:p>
            <a:r>
              <a:rPr lang="en-US" dirty="0"/>
              <a:t>Objectives of the project</a:t>
            </a:r>
          </a:p>
        </p:txBody>
      </p:sp>
      <p:sp>
        <p:nvSpPr>
          <p:cNvPr id="3" name="Content Placeholder 2">
            <a:extLst>
              <a:ext uri="{FF2B5EF4-FFF2-40B4-BE49-F238E27FC236}">
                <a16:creationId xmlns:a16="http://schemas.microsoft.com/office/drawing/2014/main" id="{88637336-B378-A670-735A-889CB0854F44}"/>
              </a:ext>
            </a:extLst>
          </p:cNvPr>
          <p:cNvSpPr>
            <a:spLocks noGrp="1"/>
          </p:cNvSpPr>
          <p:nvPr>
            <p:ph idx="1"/>
          </p:nvPr>
        </p:nvSpPr>
        <p:spPr/>
        <p:txBody>
          <a:bodyPr/>
          <a:lstStyle/>
          <a:p>
            <a:r>
              <a:rPr lang="en-US" sz="2800" b="0" dirty="0">
                <a:solidFill>
                  <a:schemeClr val="tx1"/>
                </a:solidFill>
                <a:effectLst/>
                <a:latin typeface="Consolas" panose="020B0609020204030204" pitchFamily="49" charset="0"/>
              </a:rPr>
              <a:t>Objective is to visualize how customers subscribe to a term deposit based on these various features. By analyzing historical data on successful and unsuccessful subscription outcomes, patterns can be identified which can help predict future subscription behavior.</a:t>
            </a:r>
          </a:p>
          <a:p>
            <a:endParaRPr lang="en-US" dirty="0"/>
          </a:p>
        </p:txBody>
      </p:sp>
    </p:spTree>
    <p:extLst>
      <p:ext uri="{BB962C8B-B14F-4D97-AF65-F5344CB8AC3E}">
        <p14:creationId xmlns:p14="http://schemas.microsoft.com/office/powerpoint/2010/main" val="384123814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4AA4E-332D-F9D1-FE9E-C37C0006E49A}"/>
              </a:ext>
            </a:extLst>
          </p:cNvPr>
          <p:cNvPicPr>
            <a:picLocks noChangeAspect="1"/>
          </p:cNvPicPr>
          <p:nvPr/>
        </p:nvPicPr>
        <p:blipFill>
          <a:blip r:embed="rId2"/>
          <a:stretch>
            <a:fillRect/>
          </a:stretch>
        </p:blipFill>
        <p:spPr>
          <a:xfrm>
            <a:off x="603849" y="546292"/>
            <a:ext cx="10834777" cy="5750991"/>
          </a:xfrm>
          <a:prstGeom prst="rect">
            <a:avLst/>
          </a:prstGeom>
        </p:spPr>
      </p:pic>
    </p:spTree>
    <p:extLst>
      <p:ext uri="{BB962C8B-B14F-4D97-AF65-F5344CB8AC3E}">
        <p14:creationId xmlns:p14="http://schemas.microsoft.com/office/powerpoint/2010/main" val="2120514772"/>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C722-7B48-E66B-A410-1DA95D382820}"/>
              </a:ext>
            </a:extLst>
          </p:cNvPr>
          <p:cNvSpPr>
            <a:spLocks noGrp="1"/>
          </p:cNvSpPr>
          <p:nvPr>
            <p:ph type="title"/>
          </p:nvPr>
        </p:nvSpPr>
        <p:spPr/>
        <p:txBody>
          <a:bodyPr/>
          <a:lstStyle/>
          <a:p>
            <a:r>
              <a:rPr lang="en-US" b="0" i="1" dirty="0">
                <a:effectLst/>
                <a:latin typeface="Consolas" panose="020B0609020204030204" pitchFamily="49" charset="0"/>
              </a:rPr>
              <a:t>Most positively correlated</a:t>
            </a:r>
            <a:endParaRPr lang="en-US" dirty="0"/>
          </a:p>
        </p:txBody>
      </p:sp>
      <p:pic>
        <p:nvPicPr>
          <p:cNvPr id="6" name="Content Placeholder 5">
            <a:extLst>
              <a:ext uri="{FF2B5EF4-FFF2-40B4-BE49-F238E27FC236}">
                <a16:creationId xmlns:a16="http://schemas.microsoft.com/office/drawing/2014/main" id="{7131B1A0-FF88-3D34-E93C-0F60A33449FE}"/>
              </a:ext>
            </a:extLst>
          </p:cNvPr>
          <p:cNvPicPr>
            <a:picLocks noGrp="1" noChangeAspect="1"/>
          </p:cNvPicPr>
          <p:nvPr>
            <p:ph sz="half" idx="1"/>
          </p:nvPr>
        </p:nvPicPr>
        <p:blipFill>
          <a:blip r:embed="rId2"/>
          <a:stretch>
            <a:fillRect/>
          </a:stretch>
        </p:blipFill>
        <p:spPr>
          <a:xfrm>
            <a:off x="956093" y="1965960"/>
            <a:ext cx="4985710" cy="3796485"/>
          </a:xfrm>
        </p:spPr>
      </p:pic>
      <p:sp>
        <p:nvSpPr>
          <p:cNvPr id="4" name="Content Placeholder 3">
            <a:extLst>
              <a:ext uri="{FF2B5EF4-FFF2-40B4-BE49-F238E27FC236}">
                <a16:creationId xmlns:a16="http://schemas.microsoft.com/office/drawing/2014/main" id="{B55A98E9-6103-FC96-9D22-1073246D6E26}"/>
              </a:ext>
            </a:extLst>
          </p:cNvPr>
          <p:cNvSpPr>
            <a:spLocks noGrp="1"/>
          </p:cNvSpPr>
          <p:nvPr>
            <p:ph sz="half" idx="2"/>
          </p:nvPr>
        </p:nvSpPr>
        <p:spPr>
          <a:xfrm>
            <a:off x="6267612" y="2057400"/>
            <a:ext cx="4754880" cy="3705045"/>
          </a:xfrm>
        </p:spPr>
        <p:txBody>
          <a:bodyPr>
            <a:normAutofit/>
          </a:bodyPr>
          <a:lstStyle/>
          <a:p>
            <a:r>
              <a:rPr lang="en-US" sz="2800" dirty="0"/>
              <a:t>Duration is the most positively correlate feature with deposit.</a:t>
            </a:r>
          </a:p>
        </p:txBody>
      </p:sp>
    </p:spTree>
    <p:extLst>
      <p:ext uri="{BB962C8B-B14F-4D97-AF65-F5344CB8AC3E}">
        <p14:creationId xmlns:p14="http://schemas.microsoft.com/office/powerpoint/2010/main" val="2123592689"/>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C722-7B48-E66B-A410-1DA95D382820}"/>
              </a:ext>
            </a:extLst>
          </p:cNvPr>
          <p:cNvSpPr>
            <a:spLocks noGrp="1"/>
          </p:cNvSpPr>
          <p:nvPr>
            <p:ph type="title"/>
          </p:nvPr>
        </p:nvSpPr>
        <p:spPr/>
        <p:txBody>
          <a:bodyPr/>
          <a:lstStyle/>
          <a:p>
            <a:r>
              <a:rPr lang="en-US" b="0" i="1" dirty="0">
                <a:effectLst/>
                <a:latin typeface="Consolas" panose="020B0609020204030204" pitchFamily="49" charset="0"/>
              </a:rPr>
              <a:t>Most negatively correlated</a:t>
            </a:r>
            <a:endParaRPr lang="en-US" dirty="0"/>
          </a:p>
        </p:txBody>
      </p:sp>
      <p:sp>
        <p:nvSpPr>
          <p:cNvPr id="4" name="Content Placeholder 3">
            <a:extLst>
              <a:ext uri="{FF2B5EF4-FFF2-40B4-BE49-F238E27FC236}">
                <a16:creationId xmlns:a16="http://schemas.microsoft.com/office/drawing/2014/main" id="{B55A98E9-6103-FC96-9D22-1073246D6E26}"/>
              </a:ext>
            </a:extLst>
          </p:cNvPr>
          <p:cNvSpPr>
            <a:spLocks noGrp="1"/>
          </p:cNvSpPr>
          <p:nvPr>
            <p:ph sz="half" idx="2"/>
          </p:nvPr>
        </p:nvSpPr>
        <p:spPr>
          <a:xfrm>
            <a:off x="6267612" y="2057400"/>
            <a:ext cx="4754880" cy="3705045"/>
          </a:xfrm>
        </p:spPr>
        <p:txBody>
          <a:bodyPr>
            <a:normAutofit/>
          </a:bodyPr>
          <a:lstStyle/>
          <a:p>
            <a:r>
              <a:rPr lang="en-US" sz="2800" dirty="0"/>
              <a:t>housing is the most negatively correlate feature with deposit.</a:t>
            </a:r>
          </a:p>
          <a:p>
            <a:endParaRPr lang="en-US" sz="2800" dirty="0"/>
          </a:p>
        </p:txBody>
      </p:sp>
      <p:pic>
        <p:nvPicPr>
          <p:cNvPr id="8" name="Content Placeholder 7">
            <a:extLst>
              <a:ext uri="{FF2B5EF4-FFF2-40B4-BE49-F238E27FC236}">
                <a16:creationId xmlns:a16="http://schemas.microsoft.com/office/drawing/2014/main" id="{878D0204-2034-3C09-8FCC-EF5C5F9CE5A4}"/>
              </a:ext>
            </a:extLst>
          </p:cNvPr>
          <p:cNvPicPr>
            <a:picLocks noGrp="1" noChangeAspect="1"/>
          </p:cNvPicPr>
          <p:nvPr>
            <p:ph sz="half" idx="1"/>
          </p:nvPr>
        </p:nvPicPr>
        <p:blipFill>
          <a:blip r:embed="rId2"/>
          <a:stretch>
            <a:fillRect/>
          </a:stretch>
        </p:blipFill>
        <p:spPr>
          <a:xfrm>
            <a:off x="853499" y="2057400"/>
            <a:ext cx="4512131" cy="2997679"/>
          </a:xfrm>
        </p:spPr>
      </p:pic>
      <p:pic>
        <p:nvPicPr>
          <p:cNvPr id="10" name="Picture 9">
            <a:extLst>
              <a:ext uri="{FF2B5EF4-FFF2-40B4-BE49-F238E27FC236}">
                <a16:creationId xmlns:a16="http://schemas.microsoft.com/office/drawing/2014/main" id="{CE4949B7-B169-C8D1-E981-5D0D21882AF7}"/>
              </a:ext>
            </a:extLst>
          </p:cNvPr>
          <p:cNvPicPr>
            <a:picLocks noChangeAspect="1"/>
          </p:cNvPicPr>
          <p:nvPr/>
        </p:nvPicPr>
        <p:blipFill>
          <a:blip r:embed="rId3"/>
          <a:stretch>
            <a:fillRect/>
          </a:stretch>
        </p:blipFill>
        <p:spPr>
          <a:xfrm>
            <a:off x="5924388" y="3429000"/>
            <a:ext cx="5807537" cy="2819400"/>
          </a:xfrm>
          <a:prstGeom prst="rect">
            <a:avLst/>
          </a:prstGeom>
        </p:spPr>
      </p:pic>
    </p:spTree>
    <p:extLst>
      <p:ext uri="{BB962C8B-B14F-4D97-AF65-F5344CB8AC3E}">
        <p14:creationId xmlns:p14="http://schemas.microsoft.com/office/powerpoint/2010/main" val="317567664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8CCD-5255-DB4B-FCC7-1CFE0E50E417}"/>
              </a:ext>
            </a:extLst>
          </p:cNvPr>
          <p:cNvSpPr>
            <a:spLocks noGrp="1"/>
          </p:cNvSpPr>
          <p:nvPr>
            <p:ph type="title"/>
          </p:nvPr>
        </p:nvSpPr>
        <p:spPr>
          <a:xfrm>
            <a:off x="1143000" y="483080"/>
            <a:ext cx="9875520" cy="1035170"/>
          </a:xfrm>
        </p:spPr>
        <p:txBody>
          <a:bodyPr>
            <a:normAutofit/>
          </a:bodyPr>
          <a:lstStyle/>
          <a:p>
            <a:r>
              <a:rPr lang="en-US" b="1" dirty="0">
                <a:effectLst/>
                <a:ea typeface="Times New Roman" panose="02020603050405020304" pitchFamily="18" charset="0"/>
              </a:rPr>
              <a:t>Conclusion:</a:t>
            </a:r>
            <a:endParaRPr lang="en-US" b="1" dirty="0"/>
          </a:p>
        </p:txBody>
      </p:sp>
      <p:sp>
        <p:nvSpPr>
          <p:cNvPr id="3" name="Content Placeholder 2">
            <a:extLst>
              <a:ext uri="{FF2B5EF4-FFF2-40B4-BE49-F238E27FC236}">
                <a16:creationId xmlns:a16="http://schemas.microsoft.com/office/drawing/2014/main" id="{7DF2D9A6-301F-6A23-BB12-C8F0F7F5C0E4}"/>
              </a:ext>
            </a:extLst>
          </p:cNvPr>
          <p:cNvSpPr>
            <a:spLocks noGrp="1"/>
          </p:cNvSpPr>
          <p:nvPr>
            <p:ph idx="1"/>
          </p:nvPr>
        </p:nvSpPr>
        <p:spPr>
          <a:xfrm>
            <a:off x="690113" y="1362975"/>
            <a:ext cx="10869283" cy="4733026"/>
          </a:xfrm>
        </p:spPr>
        <p:txBody>
          <a:bodyPr>
            <a:normAutofit lnSpcReduction="10000"/>
          </a:bodyPr>
          <a:lstStyle/>
          <a:p>
            <a:pPr marL="0" marR="0">
              <a:spcBef>
                <a:spcPts val="1500"/>
              </a:spcBef>
              <a:spcAft>
                <a:spcPts val="1500"/>
              </a:spcAft>
            </a:pPr>
            <a:r>
              <a:rPr lang="en-US" sz="2400" dirty="0">
                <a:effectLst/>
                <a:ea typeface="Times New Roman" panose="02020603050405020304" pitchFamily="18" charset="0"/>
              </a:rPr>
              <a:t>In conclusion, Direct Marketing Campaigns for Bank Term Deposits play a crucial role in attracting and retaining customers, fostering long-term relationships, and boosting overall profitability for financial institutions. The ability to target specific audiences with personalized messages allows banks to communicate the value of term deposits effectively. Through the analysis of customer data and segmentation, direct marketing campaigns can be tailored to address the unique needs and preferences of different customer segments, thereby maximizing the chances of success.</a:t>
            </a:r>
          </a:p>
          <a:p>
            <a:pPr marL="0" marR="0" algn="l">
              <a:spcBef>
                <a:spcPts val="1500"/>
              </a:spcBef>
              <a:spcAft>
                <a:spcPts val="1500"/>
              </a:spcAft>
            </a:pPr>
            <a:r>
              <a:rPr lang="en-US" sz="2400" dirty="0">
                <a:effectLst/>
                <a:ea typeface="Times New Roman" panose="02020603050405020304" pitchFamily="18" charset="0"/>
              </a:rPr>
              <a:t>Furthermore, the integration of digital channels, such as email marketing, social media, and targeted online advertising, has significantly enhanced the reach and efficiency of direct marketing efforts. These channels enable banks to engage with customers in real-time, delivering timely and relevant information about term deposit offerings.</a:t>
            </a:r>
          </a:p>
          <a:p>
            <a:endParaRPr lang="en-US" dirty="0"/>
          </a:p>
        </p:txBody>
      </p:sp>
    </p:spTree>
    <p:extLst>
      <p:ext uri="{BB962C8B-B14F-4D97-AF65-F5344CB8AC3E}">
        <p14:creationId xmlns:p14="http://schemas.microsoft.com/office/powerpoint/2010/main" val="1915452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017-5247-BF09-548A-389CA3363AF4}"/>
              </a:ext>
            </a:extLst>
          </p:cNvPr>
          <p:cNvSpPr>
            <a:spLocks noGrp="1"/>
          </p:cNvSpPr>
          <p:nvPr>
            <p:ph type="title"/>
          </p:nvPr>
        </p:nvSpPr>
        <p:spPr>
          <a:xfrm>
            <a:off x="1143000" y="609600"/>
            <a:ext cx="9875520" cy="822385"/>
          </a:xfrm>
        </p:spPr>
        <p:txBody>
          <a:bodyPr/>
          <a:lstStyle/>
          <a:p>
            <a:r>
              <a:rPr lang="en-US" dirty="0"/>
              <a:t>Recommendation: </a:t>
            </a:r>
          </a:p>
        </p:txBody>
      </p:sp>
      <p:sp>
        <p:nvSpPr>
          <p:cNvPr id="3" name="Content Placeholder 2">
            <a:extLst>
              <a:ext uri="{FF2B5EF4-FFF2-40B4-BE49-F238E27FC236}">
                <a16:creationId xmlns:a16="http://schemas.microsoft.com/office/drawing/2014/main" id="{B2FDBDA1-3A3B-7608-4FCE-4492687411D8}"/>
              </a:ext>
            </a:extLst>
          </p:cNvPr>
          <p:cNvSpPr>
            <a:spLocks noGrp="1"/>
          </p:cNvSpPr>
          <p:nvPr>
            <p:ph idx="1"/>
          </p:nvPr>
        </p:nvSpPr>
        <p:spPr>
          <a:xfrm>
            <a:off x="638356" y="1293962"/>
            <a:ext cx="10377516" cy="5089585"/>
          </a:xfrm>
        </p:spPr>
        <p:txBody>
          <a:bodyPr>
            <a:normAutofit fontScale="92500" lnSpcReduction="20000"/>
          </a:bodyPr>
          <a:lstStyle/>
          <a:p>
            <a:r>
              <a:rPr lang="en-US" dirty="0">
                <a:effectLst/>
                <a:ea typeface="Times New Roman" panose="02020603050405020304" pitchFamily="18" charset="0"/>
              </a:rPr>
              <a:t>To enhance the effectiveness of Direct Marketing Campaigns for Bank Term Deposits, the following recommendations are proposed:</a:t>
            </a:r>
          </a:p>
          <a:p>
            <a:pPr marL="731520" lvl="1" indent="-457200">
              <a:buFont typeface="+mj-lt"/>
              <a:buAutoNum type="alphaLcParenR"/>
            </a:pPr>
            <a:r>
              <a:rPr lang="en-US" b="1" dirty="0">
                <a:effectLst/>
                <a:latin typeface="Segoe UI" panose="020B0502040204020203" pitchFamily="34" charset="0"/>
                <a:ea typeface="Times New Roman" panose="02020603050405020304" pitchFamily="18" charset="0"/>
              </a:rPr>
              <a:t>Multichannel Approach:</a:t>
            </a:r>
            <a:r>
              <a:rPr lang="en-US" dirty="0">
                <a:effectLst/>
                <a:latin typeface="Segoe UI" panose="020B0502040204020203" pitchFamily="34" charset="0"/>
                <a:ea typeface="Times New Roman" panose="02020603050405020304" pitchFamily="18" charset="0"/>
              </a:rPr>
              <a:t> Implement a multichannel approach that integrates traditional and digital marketing channels. This includes utilizing email marketing, social media, online advertising, and direct mail to reach a broader audience and reinforce the marketing message through various touchpoints.</a:t>
            </a:r>
            <a:endParaRPr lang="en-US" dirty="0">
              <a:effectLst/>
              <a:latin typeface="Times New Roman" panose="02020603050405020304" pitchFamily="18" charset="0"/>
              <a:ea typeface="Times New Roman" panose="02020603050405020304" pitchFamily="18" charset="0"/>
            </a:endParaRPr>
          </a:p>
          <a:p>
            <a:pPr marL="571500" lvl="1" indent="-342900">
              <a:spcBef>
                <a:spcPts val="0"/>
              </a:spcBef>
              <a:spcAft>
                <a:spcPts val="0"/>
              </a:spcAft>
              <a:buFont typeface="+mj-lt"/>
              <a:buAutoNum type="alphaLcParenR"/>
              <a:tabLst>
                <a:tab pos="457200" algn="l"/>
              </a:tabLst>
            </a:pPr>
            <a:r>
              <a:rPr lang="en-US" b="1" dirty="0">
                <a:effectLst/>
                <a:latin typeface="Segoe UI" panose="020B0502040204020203" pitchFamily="34" charset="0"/>
                <a:ea typeface="Times New Roman" panose="02020603050405020304" pitchFamily="18" charset="0"/>
              </a:rPr>
              <a:t>Personalization:</a:t>
            </a:r>
            <a:r>
              <a:rPr lang="en-US" dirty="0">
                <a:effectLst/>
                <a:latin typeface="Segoe UI" panose="020B0502040204020203" pitchFamily="34" charset="0"/>
                <a:ea typeface="Times New Roman" panose="02020603050405020304" pitchFamily="18" charset="0"/>
              </a:rPr>
              <a:t> Continue to prioritize personalization in marketing messages. Customers respond positively to content that is tailored to their individual needs and interests. Utilize customer data to craft personalized offers and incentives that encourage them to consider and invest in bank term deposits.</a:t>
            </a:r>
            <a:endParaRPr lang="en-US" dirty="0">
              <a:effectLst/>
              <a:latin typeface="Times New Roman" panose="02020603050405020304" pitchFamily="18" charset="0"/>
              <a:ea typeface="Times New Roman" panose="02020603050405020304" pitchFamily="18" charset="0"/>
            </a:endParaRPr>
          </a:p>
          <a:p>
            <a:pPr marL="571500" lvl="1" indent="-342900">
              <a:spcBef>
                <a:spcPts val="0"/>
              </a:spcBef>
              <a:spcAft>
                <a:spcPts val="0"/>
              </a:spcAft>
              <a:buFont typeface="+mj-lt"/>
              <a:buAutoNum type="alphaLcParenR"/>
              <a:tabLst>
                <a:tab pos="457200" algn="l"/>
              </a:tabLst>
            </a:pPr>
            <a:r>
              <a:rPr lang="en-US" b="1" dirty="0">
                <a:effectLst/>
                <a:latin typeface="Segoe UI" panose="020B0502040204020203" pitchFamily="34" charset="0"/>
                <a:ea typeface="Times New Roman" panose="02020603050405020304" pitchFamily="18" charset="0"/>
              </a:rPr>
              <a:t>Timely and Relevant Communication:</a:t>
            </a:r>
            <a:r>
              <a:rPr lang="en-US" dirty="0">
                <a:effectLst/>
                <a:latin typeface="Segoe UI" panose="020B0502040204020203" pitchFamily="34" charset="0"/>
                <a:ea typeface="Times New Roman" panose="02020603050405020304" pitchFamily="18" charset="0"/>
              </a:rPr>
              <a:t> Ensure that communication is timely and relevant. Keep customers informed about changes in interest rates, special promotions, and other relevant information. Automated systems can help in sending timely reminders and updates to maintain customer engagement.</a:t>
            </a:r>
            <a:endParaRPr lang="en-US" dirty="0">
              <a:effectLst/>
              <a:latin typeface="Times New Roman" panose="02020603050405020304" pitchFamily="18" charset="0"/>
              <a:ea typeface="Times New Roman" panose="02020603050405020304" pitchFamily="18" charset="0"/>
            </a:endParaRPr>
          </a:p>
          <a:p>
            <a:pPr marL="571500" lvl="1" indent="-342900">
              <a:spcBef>
                <a:spcPts val="0"/>
              </a:spcBef>
              <a:spcAft>
                <a:spcPts val="0"/>
              </a:spcAft>
              <a:buFont typeface="+mj-lt"/>
              <a:buAutoNum type="alphaLcParenR"/>
              <a:tabLst>
                <a:tab pos="457200" algn="l"/>
              </a:tabLst>
            </a:pPr>
            <a:r>
              <a:rPr lang="en-US" b="1" dirty="0">
                <a:effectLst/>
                <a:latin typeface="Segoe UI" panose="020B0502040204020203" pitchFamily="34" charset="0"/>
                <a:ea typeface="Times New Roman" panose="02020603050405020304" pitchFamily="18" charset="0"/>
              </a:rPr>
              <a:t>Compliance and Transparency:</a:t>
            </a:r>
            <a:r>
              <a:rPr lang="en-US" dirty="0">
                <a:effectLst/>
                <a:latin typeface="Segoe UI" panose="020B0502040204020203" pitchFamily="34" charset="0"/>
                <a:ea typeface="Times New Roman" panose="02020603050405020304" pitchFamily="18" charset="0"/>
              </a:rPr>
              <a:t> Maintain a strong focus on compliance with regulatory requirements and ensure transparency in all communications. Customers appreciate clear and honest information about terms, conditions, and potential risks associated with term deposits.</a:t>
            </a:r>
            <a:endParaRPr lang="en-US" dirty="0">
              <a:effectLst/>
              <a:latin typeface="Times New Roman" panose="02020603050405020304" pitchFamily="18" charset="0"/>
              <a:ea typeface="Times New Roman" panose="02020603050405020304" pitchFamily="18" charset="0"/>
            </a:endParaRPr>
          </a:p>
          <a:p>
            <a:pPr marL="571500" lvl="1" indent="-342900">
              <a:spcBef>
                <a:spcPts val="0"/>
              </a:spcBef>
              <a:spcAft>
                <a:spcPts val="0"/>
              </a:spcAft>
              <a:buFont typeface="+mj-lt"/>
              <a:buAutoNum type="alphaLcParenR"/>
              <a:tabLst>
                <a:tab pos="457200" algn="l"/>
              </a:tabLst>
            </a:pPr>
            <a:r>
              <a:rPr lang="en-US" b="1" dirty="0">
                <a:effectLst/>
                <a:latin typeface="Segoe UI" panose="020B0502040204020203" pitchFamily="34" charset="0"/>
                <a:ea typeface="Times New Roman" panose="02020603050405020304" pitchFamily="18" charset="0"/>
              </a:rPr>
              <a:t>Feedback and Continuous Improvement:</a:t>
            </a:r>
            <a:r>
              <a:rPr lang="en-US" dirty="0">
                <a:effectLst/>
                <a:latin typeface="Segoe UI" panose="020B0502040204020203" pitchFamily="34" charset="0"/>
                <a:ea typeface="Times New Roman" panose="02020603050405020304" pitchFamily="18" charset="0"/>
              </a:rPr>
              <a:t> Establish mechanisms for collecting customer feedback on marketing campaigns. Analyze the performance metrics and customer responses to identify areas for improvement. Implement a continuous improvement process to refine future campaigns based on insights gained.</a:t>
            </a:r>
            <a:endParaRPr lang="en-US" dirty="0">
              <a:effectLst/>
              <a:latin typeface="Times New Roman" panose="02020603050405020304" pitchFamily="18" charset="0"/>
              <a:ea typeface="Times New Roman" panose="02020603050405020304" pitchFamily="18" charset="0"/>
            </a:endParaRPr>
          </a:p>
          <a:p>
            <a:pPr marL="731520" lvl="1" indent="-457200">
              <a:buFont typeface="+mj-lt"/>
              <a:buAutoNum type="alphaLcParenR"/>
            </a:pPr>
            <a:endParaRPr lang="en-US" dirty="0"/>
          </a:p>
        </p:txBody>
      </p:sp>
    </p:spTree>
    <p:extLst>
      <p:ext uri="{BB962C8B-B14F-4D97-AF65-F5344CB8AC3E}">
        <p14:creationId xmlns:p14="http://schemas.microsoft.com/office/powerpoint/2010/main" val="1085504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E1B0-A243-7D37-18D1-15766534EBE2}"/>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26371207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CD93-0C79-4BEE-A757-BECD38FCDC0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9EE6DDE3-D4AC-EACB-8D7C-7AB0FBE3105C}"/>
              </a:ext>
            </a:extLst>
          </p:cNvPr>
          <p:cNvSpPr>
            <a:spLocks noGrp="1"/>
          </p:cNvSpPr>
          <p:nvPr>
            <p:ph idx="1"/>
          </p:nvPr>
        </p:nvSpPr>
        <p:spPr>
          <a:xfrm>
            <a:off x="829994" y="1828800"/>
            <a:ext cx="10185877" cy="4267200"/>
          </a:xfrm>
        </p:spPr>
        <p:txBody>
          <a:bodyPr>
            <a:normAutofit lnSpcReduction="10000"/>
          </a:bodyPr>
          <a:lstStyle/>
          <a:p>
            <a:r>
              <a:rPr lang="en-US" b="0" dirty="0">
                <a:effectLst/>
                <a:latin typeface="Consolas" panose="020B0609020204030204" pitchFamily="49" charset="0"/>
              </a:rPr>
              <a:t>Each record (row) in this dataset represents a customer.</a:t>
            </a:r>
          </a:p>
          <a:p>
            <a:r>
              <a:rPr lang="en-US" b="0" dirty="0">
                <a:effectLst/>
                <a:latin typeface="Consolas" panose="020B0609020204030204" pitchFamily="49" charset="0"/>
              </a:rPr>
              <a:t>Each feature (column) in this dataset is some attribute of that customer. You can view the file `data/data_description.txt` in this repository for a full explanation of all variables in this dataset — 12 columns in total.</a:t>
            </a:r>
          </a:p>
          <a:p>
            <a:r>
              <a:rPr lang="en-US" b="0" dirty="0">
                <a:effectLst/>
                <a:latin typeface="Consolas" panose="020B0609020204030204" pitchFamily="49" charset="0"/>
              </a:rPr>
              <a:t>The focus is on the following features:</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`Numerical values between 19 and 90`</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**Job**</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Managenent</a:t>
            </a:r>
            <a:r>
              <a:rPr lang="en-US" b="0" dirty="0">
                <a:solidFill>
                  <a:srgbClr val="CE9178"/>
                </a:solidFill>
                <a:effectLst/>
                <a:latin typeface="Consolas" panose="020B0609020204030204" pitchFamily="49" charset="0"/>
              </a:rPr>
              <a:t>, blue-collar, other`</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**Marital**</a:t>
            </a:r>
            <a:r>
              <a:rPr lang="en-US" b="0" dirty="0">
                <a:solidFill>
                  <a:srgbClr val="CCCCCC"/>
                </a:solidFill>
                <a:effectLst/>
                <a:latin typeface="Consolas" panose="020B0609020204030204" pitchFamily="49" charset="0"/>
              </a:rPr>
              <a:t> : </a:t>
            </a:r>
            <a:r>
              <a:rPr lang="en-US" b="0" dirty="0">
                <a:solidFill>
                  <a:srgbClr val="CE9178"/>
                </a:solidFill>
                <a:effectLst/>
                <a:latin typeface="Consolas" panose="020B0609020204030204" pitchFamily="49" charset="0"/>
              </a:rPr>
              <a:t>`married, single, other`</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**Education**</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`secondary, tertiary, other`</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**Balance**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`Numerical values `</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**Housing**</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`Categorical data true, false`</a:t>
            </a:r>
            <a:br>
              <a:rPr lang="en-US" b="0" dirty="0">
                <a:solidFill>
                  <a:srgbClr val="CCCCCC"/>
                </a:solidFill>
                <a:effectLst/>
                <a:latin typeface="Consolas" panose="020B0609020204030204" pitchFamily="49" charset="0"/>
              </a:rPr>
            </a:br>
            <a:r>
              <a:rPr lang="en-US" b="1" dirty="0">
                <a:solidFill>
                  <a:srgbClr val="569CD6"/>
                </a:solidFill>
                <a:effectLst/>
                <a:latin typeface="Consolas" panose="020B0609020204030204" pitchFamily="49" charset="0"/>
              </a:rPr>
              <a:t>**Loan**</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`Categorical data true, false`</a:t>
            </a: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78563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631C-54C9-A468-647F-3C9F8B48FD94}"/>
              </a:ext>
            </a:extLst>
          </p:cNvPr>
          <p:cNvSpPr>
            <a:spLocks noGrp="1"/>
          </p:cNvSpPr>
          <p:nvPr>
            <p:ph type="title"/>
          </p:nvPr>
        </p:nvSpPr>
        <p:spPr/>
        <p:txBody>
          <a:bodyPr/>
          <a:lstStyle/>
          <a:p>
            <a:r>
              <a:rPr lang="en-US" dirty="0"/>
              <a:t>1. Importing libraries</a:t>
            </a:r>
          </a:p>
        </p:txBody>
      </p:sp>
      <p:sp>
        <p:nvSpPr>
          <p:cNvPr id="3" name="Content Placeholder 2">
            <a:extLst>
              <a:ext uri="{FF2B5EF4-FFF2-40B4-BE49-F238E27FC236}">
                <a16:creationId xmlns:a16="http://schemas.microsoft.com/office/drawing/2014/main" id="{9EBCDE4C-5A3F-7FEA-023D-0E71B032F4A0}"/>
              </a:ext>
            </a:extLst>
          </p:cNvPr>
          <p:cNvSpPr>
            <a:spLocks noGrp="1"/>
          </p:cNvSpPr>
          <p:nvPr>
            <p:ph idx="1"/>
          </p:nvPr>
        </p:nvSpPr>
        <p:spPr/>
        <p:txBody>
          <a:bodyPr/>
          <a:lstStyle/>
          <a:p>
            <a:r>
              <a:rPr lang="en-US" sz="2800" dirty="0"/>
              <a:t>The following python libraries are useful in the project:</a:t>
            </a:r>
          </a:p>
          <a:p>
            <a:pPr lvl="1"/>
            <a:r>
              <a:rPr lang="en-US" sz="2800" b="0" dirty="0">
                <a:solidFill>
                  <a:srgbClr val="C586C0"/>
                </a:solidFill>
                <a:effectLst/>
                <a:latin typeface="Consolas" panose="020B0609020204030204" pitchFamily="49" charset="0"/>
              </a:rPr>
              <a:t>import</a:t>
            </a:r>
            <a:r>
              <a:rPr lang="en-US" sz="2800" b="0" dirty="0">
                <a:solidFill>
                  <a:srgbClr val="CCCCCC"/>
                </a:solidFill>
                <a:effectLst/>
                <a:latin typeface="Consolas" panose="020B0609020204030204" pitchFamily="49" charset="0"/>
              </a:rPr>
              <a:t> pandas </a:t>
            </a:r>
            <a:r>
              <a:rPr lang="en-US" sz="2800" b="0" dirty="0">
                <a:solidFill>
                  <a:srgbClr val="C586C0"/>
                </a:solidFill>
                <a:effectLst/>
                <a:latin typeface="Consolas" panose="020B0609020204030204" pitchFamily="49" charset="0"/>
              </a:rPr>
              <a:t>as</a:t>
            </a:r>
            <a:r>
              <a:rPr lang="en-US" sz="2800" b="0" dirty="0">
                <a:solidFill>
                  <a:srgbClr val="CCCCCC"/>
                </a:solidFill>
                <a:effectLst/>
                <a:latin typeface="Consolas" panose="020B0609020204030204" pitchFamily="49" charset="0"/>
              </a:rPr>
              <a:t> pd</a:t>
            </a:r>
          </a:p>
          <a:p>
            <a:pPr lvl="1"/>
            <a:r>
              <a:rPr lang="en-US" sz="2800" b="0" dirty="0">
                <a:solidFill>
                  <a:srgbClr val="C586C0"/>
                </a:solidFill>
                <a:effectLst/>
                <a:latin typeface="Consolas" panose="020B0609020204030204" pitchFamily="49" charset="0"/>
              </a:rPr>
              <a:t>import</a:t>
            </a:r>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numpy</a:t>
            </a:r>
            <a:r>
              <a:rPr lang="en-US" sz="2800" b="0" dirty="0">
                <a:solidFill>
                  <a:srgbClr val="CCCCCC"/>
                </a:solidFill>
                <a:effectLst/>
                <a:latin typeface="Consolas" panose="020B0609020204030204" pitchFamily="49" charset="0"/>
              </a:rPr>
              <a:t> </a:t>
            </a:r>
            <a:r>
              <a:rPr lang="en-US" sz="2800" b="0" dirty="0">
                <a:solidFill>
                  <a:srgbClr val="C586C0"/>
                </a:solidFill>
                <a:effectLst/>
                <a:latin typeface="Consolas" panose="020B0609020204030204" pitchFamily="49" charset="0"/>
              </a:rPr>
              <a:t>as</a:t>
            </a:r>
            <a:r>
              <a:rPr lang="en-US" sz="2800" b="0" dirty="0">
                <a:solidFill>
                  <a:srgbClr val="CCCCCC"/>
                </a:solidFill>
                <a:effectLst/>
                <a:latin typeface="Consolas" panose="020B0609020204030204" pitchFamily="49" charset="0"/>
              </a:rPr>
              <a:t> np</a:t>
            </a:r>
          </a:p>
          <a:p>
            <a:pPr lvl="1"/>
            <a:r>
              <a:rPr lang="en-US" sz="2800" b="0" dirty="0">
                <a:solidFill>
                  <a:srgbClr val="C586C0"/>
                </a:solidFill>
                <a:effectLst/>
                <a:latin typeface="Consolas" panose="020B0609020204030204" pitchFamily="49" charset="0"/>
              </a:rPr>
              <a:t>import</a:t>
            </a:r>
            <a:r>
              <a:rPr lang="en-US" sz="2800" b="0" dirty="0">
                <a:solidFill>
                  <a:srgbClr val="CCCCCC"/>
                </a:solidFill>
                <a:effectLst/>
                <a:latin typeface="Consolas" panose="020B0609020204030204" pitchFamily="49" charset="0"/>
              </a:rPr>
              <a:t> statistics </a:t>
            </a:r>
            <a:r>
              <a:rPr lang="en-US" sz="2800" b="0" dirty="0">
                <a:solidFill>
                  <a:srgbClr val="C586C0"/>
                </a:solidFill>
                <a:effectLst/>
                <a:latin typeface="Consolas" panose="020B0609020204030204" pitchFamily="49" charset="0"/>
              </a:rPr>
              <a:t>as</a:t>
            </a:r>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sts</a:t>
            </a:r>
            <a:endParaRPr lang="en-US" sz="2800" b="0" dirty="0">
              <a:solidFill>
                <a:srgbClr val="CCCCCC"/>
              </a:solidFill>
              <a:effectLst/>
              <a:latin typeface="Consolas" panose="020B0609020204030204" pitchFamily="49" charset="0"/>
            </a:endParaRPr>
          </a:p>
          <a:p>
            <a:pPr lvl="1"/>
            <a:r>
              <a:rPr lang="en-US" sz="2800" b="0" dirty="0">
                <a:solidFill>
                  <a:srgbClr val="C586C0"/>
                </a:solidFill>
                <a:effectLst/>
                <a:latin typeface="Consolas" panose="020B0609020204030204" pitchFamily="49" charset="0"/>
              </a:rPr>
              <a:t>import</a:t>
            </a:r>
            <a:r>
              <a:rPr lang="en-US" sz="2800" b="0" dirty="0">
                <a:solidFill>
                  <a:srgbClr val="CCCCCC"/>
                </a:solidFill>
                <a:effectLst/>
                <a:latin typeface="Consolas" panose="020B0609020204030204" pitchFamily="49" charset="0"/>
              </a:rPr>
              <a:t> seaborn </a:t>
            </a:r>
            <a:r>
              <a:rPr lang="en-US" sz="2800" b="0" dirty="0">
                <a:solidFill>
                  <a:srgbClr val="C586C0"/>
                </a:solidFill>
                <a:effectLst/>
                <a:latin typeface="Consolas" panose="020B0609020204030204" pitchFamily="49" charset="0"/>
              </a:rPr>
              <a:t>as</a:t>
            </a:r>
            <a:r>
              <a:rPr lang="en-US" sz="2800" b="0" dirty="0">
                <a:solidFill>
                  <a:srgbClr val="CCCCCC"/>
                </a:solidFill>
                <a:effectLst/>
                <a:latin typeface="Consolas" panose="020B0609020204030204" pitchFamily="49" charset="0"/>
              </a:rPr>
              <a:t> sns</a:t>
            </a:r>
          </a:p>
          <a:p>
            <a:pPr lvl="1"/>
            <a:r>
              <a:rPr lang="en-US" sz="2800" b="0" dirty="0">
                <a:solidFill>
                  <a:srgbClr val="C586C0"/>
                </a:solidFill>
                <a:effectLst/>
                <a:latin typeface="Consolas" panose="020B0609020204030204" pitchFamily="49" charset="0"/>
              </a:rPr>
              <a:t>import</a:t>
            </a:r>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matplotlib.pyplot</a:t>
            </a:r>
            <a:r>
              <a:rPr lang="en-US" sz="2800" b="0" dirty="0">
                <a:solidFill>
                  <a:srgbClr val="CCCCCC"/>
                </a:solidFill>
                <a:effectLst/>
                <a:latin typeface="Consolas" panose="020B0609020204030204" pitchFamily="49" charset="0"/>
              </a:rPr>
              <a:t> </a:t>
            </a:r>
            <a:r>
              <a:rPr lang="en-US" sz="2800" b="0" dirty="0">
                <a:solidFill>
                  <a:srgbClr val="C586C0"/>
                </a:solidFill>
                <a:effectLst/>
                <a:latin typeface="Consolas" panose="020B0609020204030204" pitchFamily="49" charset="0"/>
              </a:rPr>
              <a:t>as</a:t>
            </a:r>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plt</a:t>
            </a:r>
            <a:endParaRPr lang="en-US" sz="2800" b="0" dirty="0">
              <a:solidFill>
                <a:srgbClr val="CCCCCC"/>
              </a:solidFill>
              <a:effectLst/>
              <a:latin typeface="Consolas" panose="020B0609020204030204" pitchFamily="49" charset="0"/>
            </a:endParaRPr>
          </a:p>
          <a:p>
            <a:pPr lvl="1"/>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matplotlib inline</a:t>
            </a:r>
          </a:p>
          <a:p>
            <a:endParaRPr lang="en-US" dirty="0"/>
          </a:p>
        </p:txBody>
      </p:sp>
    </p:spTree>
    <p:extLst>
      <p:ext uri="{BB962C8B-B14F-4D97-AF65-F5344CB8AC3E}">
        <p14:creationId xmlns:p14="http://schemas.microsoft.com/office/powerpoint/2010/main" val="6748600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BA2A-5588-F973-2149-858D804F65BA}"/>
              </a:ext>
            </a:extLst>
          </p:cNvPr>
          <p:cNvSpPr>
            <a:spLocks noGrp="1"/>
          </p:cNvSpPr>
          <p:nvPr>
            <p:ph type="title"/>
          </p:nvPr>
        </p:nvSpPr>
        <p:spPr/>
        <p:txBody>
          <a:bodyPr/>
          <a:lstStyle/>
          <a:p>
            <a:r>
              <a:rPr lang="en-US" dirty="0"/>
              <a:t>Using pandas library to read the csv files</a:t>
            </a:r>
          </a:p>
        </p:txBody>
      </p:sp>
      <p:sp>
        <p:nvSpPr>
          <p:cNvPr id="3" name="Content Placeholder 2">
            <a:extLst>
              <a:ext uri="{FF2B5EF4-FFF2-40B4-BE49-F238E27FC236}">
                <a16:creationId xmlns:a16="http://schemas.microsoft.com/office/drawing/2014/main" id="{05106BAD-0283-094A-A1BF-221161D7054F}"/>
              </a:ext>
            </a:extLst>
          </p:cNvPr>
          <p:cNvSpPr>
            <a:spLocks noGrp="1"/>
          </p:cNvSpPr>
          <p:nvPr>
            <p:ph idx="1"/>
          </p:nvPr>
        </p:nvSpPr>
        <p:spPr/>
        <p:txBody>
          <a:bodyPr/>
          <a:lstStyle/>
          <a:p>
            <a:r>
              <a:rPr lang="en-US" b="0" dirty="0">
                <a:effectLst/>
                <a:latin typeface="Consolas" panose="020B0609020204030204" pitchFamily="49" charset="0"/>
              </a:rPr>
              <a:t>Using pandas to open the csv files using the paths `data/bank_main_file.csv` and `data/bank_sub_file.csv` as df1 and df2. respecti</a:t>
            </a:r>
            <a:r>
              <a:rPr lang="en-US" dirty="0">
                <a:latin typeface="Consolas" panose="020B0609020204030204" pitchFamily="49" charset="0"/>
              </a:rPr>
              <a:t>vely</a:t>
            </a:r>
          </a:p>
          <a:p>
            <a:r>
              <a:rPr lang="en-US" b="0" dirty="0">
                <a:effectLst/>
                <a:latin typeface="Consolas" panose="020B0609020204030204" pitchFamily="49" charset="0"/>
              </a:rPr>
              <a:t>Code</a:t>
            </a:r>
          </a:p>
          <a:p>
            <a:pPr lvl="1"/>
            <a:r>
              <a:rPr lang="en-US" sz="2400" b="0" dirty="0">
                <a:solidFill>
                  <a:srgbClr val="CCCCCC"/>
                </a:solidFill>
                <a:effectLst/>
                <a:latin typeface="Consolas" panose="020B0609020204030204" pitchFamily="49" charset="0"/>
              </a:rPr>
              <a:t>df1</a:t>
            </a:r>
            <a:r>
              <a:rPr lang="en-US" sz="2400" b="0" dirty="0">
                <a:solidFill>
                  <a:srgbClr val="D4D4D4"/>
                </a:solidFill>
                <a:effectLst/>
                <a:latin typeface="Consolas" panose="020B0609020204030204" pitchFamily="49" charset="0"/>
              </a:rPr>
              <a:t>=</a:t>
            </a:r>
            <a:r>
              <a:rPr lang="en-US" sz="2400" b="0" dirty="0" err="1">
                <a:solidFill>
                  <a:srgbClr val="CCCCCC"/>
                </a:solidFill>
                <a:effectLst/>
                <a:latin typeface="Consolas" panose="020B0609020204030204" pitchFamily="49" charset="0"/>
              </a:rPr>
              <a:t>pd.read_csv</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'data/bank_main_file.csv'</a:t>
            </a:r>
            <a:r>
              <a:rPr lang="en-US" sz="2400" b="0" dirty="0">
                <a:solidFill>
                  <a:srgbClr val="CCCCCC"/>
                </a:solidFill>
                <a:effectLst/>
                <a:latin typeface="Consolas" panose="020B0609020204030204" pitchFamily="49" charset="0"/>
              </a:rPr>
              <a:t>)</a:t>
            </a:r>
          </a:p>
          <a:p>
            <a:pPr lvl="1"/>
            <a:r>
              <a:rPr lang="en-US" sz="2400" b="0" dirty="0">
                <a:solidFill>
                  <a:srgbClr val="CCCCCC"/>
                </a:solidFill>
                <a:effectLst/>
                <a:latin typeface="Consolas" panose="020B0609020204030204" pitchFamily="49" charset="0"/>
              </a:rPr>
              <a:t>df2</a:t>
            </a:r>
            <a:r>
              <a:rPr lang="en-US" sz="2400" b="0" dirty="0">
                <a:solidFill>
                  <a:srgbClr val="D4D4D4"/>
                </a:solidFill>
                <a:effectLst/>
                <a:latin typeface="Consolas" panose="020B0609020204030204" pitchFamily="49" charset="0"/>
              </a:rPr>
              <a:t>=</a:t>
            </a:r>
            <a:r>
              <a:rPr lang="en-US" sz="2400" b="0" dirty="0" err="1">
                <a:solidFill>
                  <a:srgbClr val="CCCCCC"/>
                </a:solidFill>
                <a:effectLst/>
                <a:latin typeface="Consolas" panose="020B0609020204030204" pitchFamily="49" charset="0"/>
              </a:rPr>
              <a:t>pd.read_csv</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'data/bank_sub_file.csv'</a:t>
            </a:r>
            <a:r>
              <a:rPr lang="en-US" sz="2400" b="0" dirty="0">
                <a:solidFill>
                  <a:srgbClr val="CCCCCC"/>
                </a:solidFill>
                <a:effectLst/>
                <a:latin typeface="Consolas" panose="020B0609020204030204" pitchFamily="49" charset="0"/>
              </a:rPr>
              <a:t>)</a:t>
            </a:r>
          </a:p>
          <a:p>
            <a:endParaRPr lang="en-US" u="sng" dirty="0"/>
          </a:p>
        </p:txBody>
      </p:sp>
    </p:spTree>
    <p:extLst>
      <p:ext uri="{BB962C8B-B14F-4D97-AF65-F5344CB8AC3E}">
        <p14:creationId xmlns:p14="http://schemas.microsoft.com/office/powerpoint/2010/main" val="60127347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A61F-D8A9-28AB-7157-ED8EE07673D7}"/>
              </a:ext>
            </a:extLst>
          </p:cNvPr>
          <p:cNvSpPr>
            <a:spLocks noGrp="1"/>
          </p:cNvSpPr>
          <p:nvPr>
            <p:ph type="title"/>
          </p:nvPr>
        </p:nvSpPr>
        <p:spPr>
          <a:xfrm>
            <a:off x="1143000" y="609600"/>
            <a:ext cx="9875520" cy="1064455"/>
          </a:xfrm>
        </p:spPr>
        <p:txBody>
          <a:bodyPr>
            <a:normAutofit fontScale="90000"/>
          </a:bodyPr>
          <a:lstStyle/>
          <a:p>
            <a:r>
              <a:rPr lang="en-US" sz="4000" b="0" dirty="0">
                <a:effectLst/>
                <a:latin typeface="Consolas" panose="020B0609020204030204" pitchFamily="49" charset="0"/>
              </a:rPr>
              <a:t>Checking whether the fills were loaded correctly:</a:t>
            </a:r>
            <a:endParaRPr lang="en-US" dirty="0"/>
          </a:p>
        </p:txBody>
      </p:sp>
      <p:sp>
        <p:nvSpPr>
          <p:cNvPr id="3" name="Content Placeholder 2">
            <a:extLst>
              <a:ext uri="{FF2B5EF4-FFF2-40B4-BE49-F238E27FC236}">
                <a16:creationId xmlns:a16="http://schemas.microsoft.com/office/drawing/2014/main" id="{B98B4241-27C2-D35A-0234-7111BF1B7353}"/>
              </a:ext>
            </a:extLst>
          </p:cNvPr>
          <p:cNvSpPr>
            <a:spLocks noGrp="1"/>
          </p:cNvSpPr>
          <p:nvPr>
            <p:ph idx="1"/>
          </p:nvPr>
        </p:nvSpPr>
        <p:spPr>
          <a:xfrm>
            <a:off x="1143000" y="1674055"/>
            <a:ext cx="9872871" cy="4574345"/>
          </a:xfrm>
        </p:spPr>
        <p:txBody>
          <a:bodyPr>
            <a:normAutofit fontScale="92500" lnSpcReduction="10000"/>
          </a:bodyPr>
          <a:lstStyle/>
          <a:p>
            <a:r>
              <a:rPr lang="en-US" dirty="0">
                <a:solidFill>
                  <a:srgbClr val="6A9955"/>
                </a:solidFill>
                <a:latin typeface="Consolas" panose="020B0609020204030204" pitchFamily="49" charset="0"/>
              </a:rPr>
              <a:t>Using the assert method to confirm that the data have been loaded correctly</a:t>
            </a:r>
            <a:endParaRPr lang="en-US" b="0" dirty="0">
              <a:solidFill>
                <a:srgbClr val="CCCCCC"/>
              </a:solidFill>
              <a:effectLst/>
              <a:latin typeface="Consolas" panose="020B0609020204030204" pitchFamily="49" charset="0"/>
            </a:endParaRPr>
          </a:p>
          <a:p>
            <a:pPr marL="274320" lvl="1" indent="0">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Check that </a:t>
            </a:r>
            <a:r>
              <a:rPr lang="en-US" b="0" dirty="0" err="1">
                <a:solidFill>
                  <a:srgbClr val="6A9955"/>
                </a:solidFill>
                <a:effectLst/>
                <a:latin typeface="Consolas" panose="020B0609020204030204" pitchFamily="49" charset="0"/>
              </a:rPr>
              <a:t>df</a:t>
            </a:r>
            <a:r>
              <a:rPr lang="en-US" b="0" dirty="0">
                <a:solidFill>
                  <a:srgbClr val="6A9955"/>
                </a:solidFill>
                <a:effectLst/>
                <a:latin typeface="Consolas" panose="020B0609020204030204" pitchFamily="49" charset="0"/>
              </a:rPr>
              <a:t> is a </a:t>
            </a:r>
            <a:r>
              <a:rPr lang="en-US" b="0" dirty="0" err="1">
                <a:solidFill>
                  <a:srgbClr val="6A9955"/>
                </a:solidFill>
                <a:effectLst/>
                <a:latin typeface="Consolas" panose="020B0609020204030204" pitchFamily="49" charset="0"/>
              </a:rPr>
              <a:t>dataframe</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type</a:t>
            </a:r>
            <a:r>
              <a:rPr lang="en-US" b="0" dirty="0">
                <a:solidFill>
                  <a:srgbClr val="CCCCCC"/>
                </a:solidFill>
                <a:effectLst/>
                <a:latin typeface="Consolas" panose="020B0609020204030204" pitchFamily="49" charset="0"/>
              </a:rPr>
              <a:t>(df1)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pd.DataFrame</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type</a:t>
            </a:r>
            <a:r>
              <a:rPr lang="en-US" b="0" dirty="0">
                <a:solidFill>
                  <a:srgbClr val="CCCCCC"/>
                </a:solidFill>
                <a:effectLst/>
                <a:latin typeface="Consolas" panose="020B0609020204030204" pitchFamily="49" charset="0"/>
              </a:rPr>
              <a:t>(df2)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pd.DataFrame</a:t>
            </a:r>
            <a:endParaRPr lang="en-US" b="0" dirty="0">
              <a:solidFill>
                <a:srgbClr val="CCCCCC"/>
              </a:solidFill>
              <a:effectLst/>
              <a:latin typeface="Consolas" panose="020B0609020204030204" pitchFamily="49" charset="0"/>
            </a:endParaRPr>
          </a:p>
          <a:p>
            <a:pPr marL="274320" lvl="1" indent="0">
              <a:buNone/>
            </a:pPr>
            <a:r>
              <a:rPr lang="en-US" b="0" dirty="0">
                <a:solidFill>
                  <a:srgbClr val="6A9955"/>
                </a:solidFill>
                <a:effectLst/>
                <a:latin typeface="Consolas" panose="020B0609020204030204" pitchFamily="49" charset="0"/>
              </a:rPr>
              <a:t># Check that there are the correct number of rows</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df1.shape[</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4521</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df2.shape[</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11162</a:t>
            </a:r>
            <a:endParaRPr lang="en-US" b="0" dirty="0">
              <a:solidFill>
                <a:srgbClr val="CCCCCC"/>
              </a:solidFill>
              <a:effectLst/>
              <a:latin typeface="Consolas" panose="020B0609020204030204" pitchFamily="49" charset="0"/>
            </a:endParaRPr>
          </a:p>
          <a:p>
            <a:pPr marL="274320" lvl="1" indent="0">
              <a:buNone/>
            </a:pPr>
            <a:r>
              <a:rPr lang="en-US" b="0" dirty="0">
                <a:solidFill>
                  <a:srgbClr val="6A9955"/>
                </a:solidFill>
                <a:effectLst/>
                <a:latin typeface="Consolas" panose="020B0609020204030204" pitchFamily="49" charset="0"/>
              </a:rPr>
              <a:t># Check that there are the correct number of columns</a:t>
            </a:r>
            <a:endParaRPr lang="en-US" b="0" dirty="0">
              <a:solidFill>
                <a:srgbClr val="CCCCCC"/>
              </a:solidFill>
              <a:effectLst/>
              <a:latin typeface="Consolas" panose="020B0609020204030204" pitchFamily="49" charset="0"/>
            </a:endParaRPr>
          </a:p>
          <a:p>
            <a:pPr marL="274320" lvl="1" indent="0">
              <a:buNone/>
            </a:pPr>
            <a:r>
              <a:rPr lang="en-US" b="0" dirty="0">
                <a:solidFill>
                  <a:srgbClr val="6A9955"/>
                </a:solidFill>
                <a:effectLst/>
                <a:latin typeface="Consolas" panose="020B0609020204030204" pitchFamily="49" charset="0"/>
              </a:rPr>
              <a:t># (if this crashes, make sure you specified `</a:t>
            </a:r>
            <a:r>
              <a:rPr lang="en-US" b="0" dirty="0" err="1">
                <a:solidFill>
                  <a:srgbClr val="6A9955"/>
                </a:solidFill>
                <a:effectLst/>
                <a:latin typeface="Consolas" panose="020B0609020204030204" pitchFamily="49" charset="0"/>
              </a:rPr>
              <a:t>index_col</a:t>
            </a:r>
            <a:r>
              <a:rPr lang="en-US" b="0" dirty="0">
                <a:solidFill>
                  <a:srgbClr val="6A9955"/>
                </a:solidFill>
                <a:effectLst/>
                <a:latin typeface="Consolas" panose="020B0609020204030204" pitchFamily="49" charset="0"/>
              </a:rPr>
              <a:t>=0`)</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df1.shape[</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17</a:t>
            </a:r>
            <a:endParaRPr lang="en-US" b="0" dirty="0">
              <a:solidFill>
                <a:srgbClr val="CCCCCC"/>
              </a:solidFill>
              <a:effectLst/>
              <a:latin typeface="Consolas" panose="020B0609020204030204" pitchFamily="49" charset="0"/>
            </a:endParaRPr>
          </a:p>
          <a:p>
            <a:pPr marL="274320" lvl="1" indent="0">
              <a:buNone/>
            </a:pPr>
            <a:r>
              <a:rPr lang="en-US" b="0" dirty="0">
                <a:solidFill>
                  <a:srgbClr val="C586C0"/>
                </a:solidFill>
                <a:effectLst/>
                <a:latin typeface="Consolas" panose="020B0609020204030204" pitchFamily="49" charset="0"/>
              </a:rPr>
              <a:t>assert</a:t>
            </a:r>
            <a:r>
              <a:rPr lang="en-US" b="0" dirty="0">
                <a:solidFill>
                  <a:srgbClr val="CCCCCC"/>
                </a:solidFill>
                <a:effectLst/>
                <a:latin typeface="Consolas" panose="020B0609020204030204" pitchFamily="49" charset="0"/>
              </a:rPr>
              <a:t> df2.shape[</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17</a:t>
            </a:r>
          </a:p>
          <a:p>
            <a:r>
              <a:rPr lang="en-US" dirty="0">
                <a:latin typeface="Consolas" panose="020B0609020204030204" pitchFamily="49" charset="0"/>
              </a:rPr>
              <a:t>Absence of errors confirms that the files were correctly loaded.</a:t>
            </a:r>
          </a:p>
          <a:p>
            <a:pPr marL="274320" lvl="1" indent="0">
              <a:buNone/>
            </a:pP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3680472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7F87-6232-C7E1-35B1-F7386C479F44}"/>
              </a:ext>
            </a:extLst>
          </p:cNvPr>
          <p:cNvSpPr>
            <a:spLocks noGrp="1"/>
          </p:cNvSpPr>
          <p:nvPr>
            <p:ph type="title"/>
          </p:nvPr>
        </p:nvSpPr>
        <p:spPr/>
        <p:txBody>
          <a:bodyPr/>
          <a:lstStyle/>
          <a:p>
            <a:r>
              <a:rPr lang="en-US" dirty="0"/>
              <a:t>Inspecting the contents of the </a:t>
            </a:r>
            <a:r>
              <a:rPr lang="en-US" dirty="0" err="1"/>
              <a:t>dataframe</a:t>
            </a:r>
            <a:endParaRPr lang="en-US" dirty="0"/>
          </a:p>
        </p:txBody>
      </p:sp>
      <p:sp>
        <p:nvSpPr>
          <p:cNvPr id="3" name="Content Placeholder 2">
            <a:extLst>
              <a:ext uri="{FF2B5EF4-FFF2-40B4-BE49-F238E27FC236}">
                <a16:creationId xmlns:a16="http://schemas.microsoft.com/office/drawing/2014/main" id="{87F57E44-AA25-A3B2-AA52-AB60EA58C5B9}"/>
              </a:ext>
            </a:extLst>
          </p:cNvPr>
          <p:cNvSpPr>
            <a:spLocks noGrp="1"/>
          </p:cNvSpPr>
          <p:nvPr>
            <p:ph sz="half" idx="1"/>
          </p:nvPr>
        </p:nvSpPr>
        <p:spPr/>
        <p:txBody>
          <a:bodyPr/>
          <a:lstStyle/>
          <a:p>
            <a:r>
              <a:rPr lang="en-US" dirty="0"/>
              <a:t>Printing the shape of the datasets to check the number of column and rows for each dataset. </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'df1 shape: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df1.shape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'df2 shape:</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df2.shape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A48841D6-A890-470F-E297-DE3384C5B6AF}"/>
              </a:ext>
            </a:extLst>
          </p:cNvPr>
          <p:cNvSpPr>
            <a:spLocks noGrp="1"/>
          </p:cNvSpPr>
          <p:nvPr>
            <p:ph sz="half" idx="2"/>
          </p:nvPr>
        </p:nvSpPr>
        <p:spPr/>
        <p:txBody>
          <a:bodyPr/>
          <a:lstStyle/>
          <a:p>
            <a:r>
              <a:rPr lang="en-US" dirty="0"/>
              <a:t>The following output is observed:</a:t>
            </a:r>
          </a:p>
          <a:p>
            <a:pPr marL="274320" lvl="1" indent="0">
              <a:buNone/>
            </a:pPr>
            <a:r>
              <a:rPr lang="en-US" b="0" i="0" dirty="0">
                <a:solidFill>
                  <a:srgbClr val="CCCCCC"/>
                </a:solidFill>
                <a:effectLst/>
                <a:latin typeface="Consolas" panose="020B0609020204030204" pitchFamily="49" charset="0"/>
              </a:rPr>
              <a:t>df1 shape: (4521, 17)</a:t>
            </a:r>
          </a:p>
          <a:p>
            <a:pPr marL="274320" lvl="1" indent="0">
              <a:buNone/>
            </a:pPr>
            <a:r>
              <a:rPr lang="en-US" b="0" i="0" dirty="0">
                <a:solidFill>
                  <a:srgbClr val="CCCCCC"/>
                </a:solidFill>
                <a:effectLst/>
                <a:latin typeface="Consolas" panose="020B0609020204030204" pitchFamily="49" charset="0"/>
              </a:rPr>
              <a:t>df2 shape:(11162, 17)</a:t>
            </a:r>
          </a:p>
          <a:p>
            <a:pPr marL="274320" lvl="1" indent="0">
              <a:buNone/>
            </a:pPr>
            <a:endParaRPr lang="en-US" dirty="0">
              <a:solidFill>
                <a:srgbClr val="CCCCCC"/>
              </a:solidFill>
              <a:latin typeface="Consolas" panose="020B0609020204030204" pitchFamily="49" charset="0"/>
            </a:endParaRPr>
          </a:p>
          <a:p>
            <a:pPr lvl="1"/>
            <a:r>
              <a:rPr lang="en-US" b="0" dirty="0">
                <a:effectLst/>
                <a:latin typeface="Consolas" panose="020B0609020204030204" pitchFamily="49" charset="0"/>
              </a:rPr>
              <a:t>Its observed that df1 contains 4521 rows and 17 columns while df2 contains 11162 rows and 17 columns</a:t>
            </a:r>
          </a:p>
          <a:p>
            <a:pPr marL="274320" lvl="1" indent="0">
              <a:buNone/>
            </a:pPr>
            <a:endParaRPr lang="en-US" dirty="0"/>
          </a:p>
        </p:txBody>
      </p:sp>
    </p:spTree>
    <p:extLst>
      <p:ext uri="{BB962C8B-B14F-4D97-AF65-F5344CB8AC3E}">
        <p14:creationId xmlns:p14="http://schemas.microsoft.com/office/powerpoint/2010/main" val="2946946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356</TotalTime>
  <Words>2010</Words>
  <Application>Microsoft Office PowerPoint</Application>
  <PresentationFormat>Widescreen</PresentationFormat>
  <Paragraphs>193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Consolas</vt:lpstr>
      <vt:lpstr>Corbel</vt:lpstr>
      <vt:lpstr>Segoe UI</vt:lpstr>
      <vt:lpstr>Times New Roman</vt:lpstr>
      <vt:lpstr>Basis</vt:lpstr>
      <vt:lpstr>Bank term deposit</vt:lpstr>
      <vt:lpstr>Direct Marketing Campaigns for Bank Term Deposits</vt:lpstr>
      <vt:lpstr>About this dataset</vt:lpstr>
      <vt:lpstr>Objectives of the project</vt:lpstr>
      <vt:lpstr>Data understanding</vt:lpstr>
      <vt:lpstr>1. Importing libraries</vt:lpstr>
      <vt:lpstr>Using pandas library to read the csv files</vt:lpstr>
      <vt:lpstr>Checking whether the fills were loaded correctly:</vt:lpstr>
      <vt:lpstr>Inspecting the contents of the dataframe</vt:lpstr>
      <vt:lpstr>Inspecting df1 data frame information</vt:lpstr>
      <vt:lpstr>Inspecting df2 data frame information</vt:lpstr>
      <vt:lpstr>2. Combining the dataframes </vt:lpstr>
      <vt:lpstr>Inspecting df3 data frame information</vt:lpstr>
      <vt:lpstr>Exploring data distributions</vt:lpstr>
      <vt:lpstr>a) Age</vt:lpstr>
      <vt:lpstr>Histogram for age feature</vt:lpstr>
      <vt:lpstr>b) Job</vt:lpstr>
      <vt:lpstr>Histogram for Job feature</vt:lpstr>
      <vt:lpstr>c) Marital status</vt:lpstr>
      <vt:lpstr>Histogram for Job feature</vt:lpstr>
      <vt:lpstr>d) Education Level</vt:lpstr>
      <vt:lpstr>Histogram for Job feature</vt:lpstr>
      <vt:lpstr>e) Credit in default feature</vt:lpstr>
      <vt:lpstr>f) Bank balances for customers</vt:lpstr>
      <vt:lpstr>Plotting a density graph</vt:lpstr>
      <vt:lpstr>Plotting a density graph without upper outliers</vt:lpstr>
      <vt:lpstr>Plotting a density graph without lower outliers</vt:lpstr>
      <vt:lpstr>Representing the cleaned balance column on a boxplot</vt:lpstr>
      <vt:lpstr>Now, print out the mean, median, and standard deviation:</vt:lpstr>
      <vt:lpstr>g) Housing loan Feature</vt:lpstr>
      <vt:lpstr>h) Loan Feature</vt:lpstr>
      <vt:lpstr>i) Contact Feature</vt:lpstr>
      <vt:lpstr>(j) Day and month Feature </vt:lpstr>
      <vt:lpstr>PowerPoint Presentation</vt:lpstr>
      <vt:lpstr>(k) Campaign Feature  </vt:lpstr>
      <vt:lpstr>PowerPoint Presentation</vt:lpstr>
      <vt:lpstr>(l) Days passed before previous Campaign (pdays)</vt:lpstr>
      <vt:lpstr>(m) Target field </vt:lpstr>
      <vt:lpstr>4. Explore Correlations</vt:lpstr>
      <vt:lpstr>PowerPoint Presentation</vt:lpstr>
      <vt:lpstr>Most positively correlated</vt:lpstr>
      <vt:lpstr>Most negatively correlated</vt:lpstr>
      <vt:lpstr>Conclusion:</vt:lpstr>
      <vt:lpstr>Recommendation: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dc:title>
  <dc:creator>James Murage</dc:creator>
  <cp:lastModifiedBy>James Murage</cp:lastModifiedBy>
  <cp:revision>56</cp:revision>
  <dcterms:created xsi:type="dcterms:W3CDTF">2023-12-24T17:24:08Z</dcterms:created>
  <dcterms:modified xsi:type="dcterms:W3CDTF">2024-01-05T17:47:52Z</dcterms:modified>
</cp:coreProperties>
</file>