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A96584-EE83-1985-0449-9D40AC93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2" y="274447"/>
            <a:ext cx="5102920" cy="3436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8BA05D-ED38-C276-19C1-32839EF35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00" y="1897799"/>
            <a:ext cx="11460811" cy="29260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Bank term deposit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91E59-DB29-1876-3B31-5236EA023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180" y="4909316"/>
            <a:ext cx="6477331" cy="138816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Presented by James Murage</a:t>
            </a:r>
          </a:p>
        </p:txBody>
      </p:sp>
    </p:spTree>
    <p:extLst>
      <p:ext uri="{BB962C8B-B14F-4D97-AF65-F5344CB8AC3E}">
        <p14:creationId xmlns:p14="http://schemas.microsoft.com/office/powerpoint/2010/main" val="171472918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A8C0-0E0A-F408-E9F8-E7190B07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df1 data frame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332D-9735-B0D9-F830-AE097EE1AA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df1 information summary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df1.info()</a:t>
            </a:r>
          </a:p>
          <a:p>
            <a:r>
              <a:rPr lang="en-US" dirty="0"/>
              <a:t>The figure shows that all columns in all the rows were populated., 7 columns wee of datatype integer while 10 were strings </a:t>
            </a:r>
          </a:p>
          <a:p>
            <a:r>
              <a:rPr lang="en-US" dirty="0"/>
              <a:t>The file occupies 600 </a:t>
            </a:r>
            <a:r>
              <a:rPr lang="en-US" dirty="0" err="1"/>
              <a:t>kbs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D9EC13-0897-D46A-6267-C58CC58791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9274" y="1758462"/>
            <a:ext cx="4206239" cy="4321663"/>
          </a:xfrm>
        </p:spPr>
      </p:pic>
    </p:spTree>
    <p:extLst>
      <p:ext uri="{BB962C8B-B14F-4D97-AF65-F5344CB8AC3E}">
        <p14:creationId xmlns:p14="http://schemas.microsoft.com/office/powerpoint/2010/main" val="299736664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A8C0-0E0A-F408-E9F8-E7190B07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df2 data frame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332D-9735-B0D9-F830-AE097EE1AA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df2 information summary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df2.info()</a:t>
            </a:r>
          </a:p>
          <a:p>
            <a:r>
              <a:rPr lang="en-US" dirty="0"/>
              <a:t>The figure shows that all columns in all the rows were populated., 7 columns wee of datatype integer while 10 were strings </a:t>
            </a:r>
          </a:p>
          <a:p>
            <a:r>
              <a:rPr lang="en-US" dirty="0"/>
              <a:t>The file occupies 1.4 </a:t>
            </a:r>
            <a:r>
              <a:rPr lang="en-US" dirty="0" err="1"/>
              <a:t>Mbs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3FD2C4-C983-C7AA-CA49-D4A4293B90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1815" y="1739218"/>
            <a:ext cx="4093699" cy="4340907"/>
          </a:xfrm>
        </p:spPr>
      </p:pic>
    </p:spTree>
    <p:extLst>
      <p:ext uri="{BB962C8B-B14F-4D97-AF65-F5344CB8AC3E}">
        <p14:creationId xmlns:p14="http://schemas.microsoft.com/office/powerpoint/2010/main" val="12537407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EF71-A32E-9C19-6591-7821A7F0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Combining the </a:t>
            </a:r>
            <a:r>
              <a:rPr lang="en-US" dirty="0" err="1"/>
              <a:t>dataframes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178B-9D59-BA9E-EB5E-BB06FA7BF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Merging the two </a:t>
            </a:r>
            <a:r>
              <a:rPr lang="en-US" sz="3200" dirty="0" err="1"/>
              <a:t>dataframes</a:t>
            </a:r>
            <a:r>
              <a:rPr lang="en-US" sz="3200" dirty="0"/>
              <a:t> df1 wit df2 to form a new </a:t>
            </a:r>
            <a:r>
              <a:rPr lang="en-US" sz="3200" dirty="0" err="1"/>
              <a:t>dataframe</a:t>
            </a:r>
            <a:r>
              <a:rPr lang="en-US" sz="3200" dirty="0"/>
              <a:t> df3:</a:t>
            </a:r>
          </a:p>
          <a:p>
            <a:pPr marL="45720" indent="0">
              <a:buNone/>
            </a:pPr>
            <a:r>
              <a:rPr lang="en-US" sz="3200" dirty="0"/>
              <a:t> 	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df3 = df1.merge(df2,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how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"outer"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3200" dirty="0"/>
              <a:t>Checking the shape of df3</a:t>
            </a:r>
          </a:p>
          <a:p>
            <a:pPr marL="45720" indent="0">
              <a:buNone/>
            </a:pP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</a:rPr>
              <a:t>	df3.shape</a:t>
            </a:r>
          </a:p>
          <a:p>
            <a:r>
              <a:rPr lang="en-US" sz="3200" b="0" i="0" dirty="0">
                <a:effectLst/>
                <a:latin typeface="Consolas" panose="020B0609020204030204" pitchFamily="49" charset="0"/>
              </a:rPr>
              <a:t>The shape of df3 - </a:t>
            </a:r>
            <a:r>
              <a:rPr lang="en-US" sz="32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(14583 rows and 17 columns)</a:t>
            </a:r>
            <a:endParaRPr lang="en-US" sz="32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4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A8C0-0E0A-F408-E9F8-E7190B07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df3 data frame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332D-9735-B0D9-F830-AE097EE1AA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df3 information summary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df2.info()</a:t>
            </a:r>
          </a:p>
          <a:p>
            <a:r>
              <a:rPr lang="en-US" dirty="0"/>
              <a:t>The figure shows that all columns (17 columns) in all the rows  (14583 rows) were populated., 7 columns were of datatype integer while 10 were strings </a:t>
            </a:r>
          </a:p>
          <a:p>
            <a:r>
              <a:rPr lang="en-US" dirty="0"/>
              <a:t>The file occupies 2.0+ </a:t>
            </a:r>
            <a:r>
              <a:rPr lang="en-US" dirty="0" err="1"/>
              <a:t>Mbs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8A0EC0-A0BE-2BD3-D6EE-BE24FAF59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9951" y="1965960"/>
            <a:ext cx="4135901" cy="4282440"/>
          </a:xfrm>
        </p:spPr>
      </p:pic>
    </p:spTree>
    <p:extLst>
      <p:ext uri="{BB962C8B-B14F-4D97-AF65-F5344CB8AC3E}">
        <p14:creationId xmlns:p14="http://schemas.microsoft.com/office/powerpoint/2010/main" val="328040927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06D1-7C91-CC47-601F-E1CECDBF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BFB9-84FD-A9BB-1905-54C3DE5A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effectLst/>
                <a:latin typeface="Consolas" panose="020B0609020204030204" pitchFamily="49" charset="0"/>
              </a:rPr>
              <a:t>Using histograms showing the distributions o: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`Age`</a:t>
            </a:r>
            <a:endParaRPr lang="en-US" sz="2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788670" lvl="1" indent="-514350">
              <a:buFont typeface="+mj-lt"/>
              <a:buAutoNum type="alphaLcParenR"/>
            </a:pP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`Job`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`marital`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`education`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`balance`</a:t>
            </a:r>
            <a:endParaRPr lang="en-US" sz="2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788670" lvl="1" indent="-514350">
              <a:buFont typeface="+mj-lt"/>
              <a:buAutoNum type="alphaLcParenR"/>
            </a:pP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`housing`</a:t>
            </a:r>
            <a:endParaRPr lang="en-US" sz="2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788670" lvl="1" indent="-514350">
              <a:buFont typeface="+mj-lt"/>
              <a:buAutoNum type="alphaLcParenR"/>
            </a:pP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`loan`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187538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538E-F251-E5CE-110E-5714F123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a)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5EEEF-1DE1-E79C-6DAA-C4B215BE55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age of the customer.</a:t>
            </a:r>
          </a:p>
          <a:p>
            <a:pPr marL="4572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age statistical analysis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45720" indent="0"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The age statistics shows that the mean age of the customers is 41years with the oldest being 95 years and the youngest being 18 years.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1D931F-3407-471F-9283-B506735C63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4744" y="1965960"/>
            <a:ext cx="3658762" cy="2899908"/>
          </a:xfrm>
        </p:spPr>
      </p:pic>
    </p:spTree>
    <p:extLst>
      <p:ext uri="{BB962C8B-B14F-4D97-AF65-F5344CB8AC3E}">
        <p14:creationId xmlns:p14="http://schemas.microsoft.com/office/powerpoint/2010/main" val="154341533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155B-91A7-ABFA-553A-02C69CED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for age feature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7C1C3E-76AE-D5EF-7528-5A507DFA92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8338" y="1658352"/>
            <a:ext cx="6424902" cy="402335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72477-9761-2471-BE1E-92217A803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3240" y="1812156"/>
            <a:ext cx="4491063" cy="4023360"/>
          </a:xfrm>
        </p:spPr>
        <p:txBody>
          <a:bodyPr>
            <a:normAutofit/>
          </a:bodyPr>
          <a:lstStyle/>
          <a:p>
            <a:r>
              <a:rPr lang="en-US" sz="2800" dirty="0"/>
              <a:t>The histogram plot shows that: 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Majority of customers were of the age between 30 years and 58 years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The most prevalent age range is [30 - 47]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321055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538E-F251-E5CE-110E-5714F123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b)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5EEEF-1DE1-E79C-6DAA-C4B215BE55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employment status of the customers</a:t>
            </a:r>
          </a:p>
          <a:p>
            <a:pPr marL="4572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job analysis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'job'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45720" indent="0"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Majority of customers were in management job category, followed by blue-collar and technicians.</a:t>
            </a:r>
            <a:endParaRPr lang="en-US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DC94F6-BDE5-7EE1-4648-481AEE9617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6872" y="1782424"/>
            <a:ext cx="4142014" cy="4465976"/>
          </a:xfrm>
        </p:spPr>
      </p:pic>
    </p:spTree>
    <p:extLst>
      <p:ext uri="{BB962C8B-B14F-4D97-AF65-F5344CB8AC3E}">
        <p14:creationId xmlns:p14="http://schemas.microsoft.com/office/powerpoint/2010/main" val="267978391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155B-91A7-ABFA-553A-02C69CED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for Job feature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72477-9761-2471-BE1E-92217A803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3240" y="1812156"/>
            <a:ext cx="4491063" cy="4023360"/>
          </a:xfrm>
        </p:spPr>
        <p:txBody>
          <a:bodyPr>
            <a:normAutofit/>
          </a:bodyPr>
          <a:lstStyle/>
          <a:p>
            <a:r>
              <a:rPr lang="en-US" sz="2800" dirty="0"/>
              <a:t>The histogram plot shows that: 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Majority of customers were in management job category, followed by blue-collar and technicians.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B1AC74-E725-6E5A-A062-7FCAED65FF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4316" y="2090058"/>
            <a:ext cx="6240784" cy="3745458"/>
          </a:xfrm>
        </p:spPr>
      </p:pic>
    </p:spTree>
    <p:extLst>
      <p:ext uri="{BB962C8B-B14F-4D97-AF65-F5344CB8AC3E}">
        <p14:creationId xmlns:p14="http://schemas.microsoft.com/office/powerpoint/2010/main" val="24157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538E-F251-E5CE-110E-5714F123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 Marital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5EEEF-1DE1-E79C-6DAA-C4B215BE5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257800" cy="4023360"/>
          </a:xfrm>
        </p:spPr>
        <p:txBody>
          <a:bodyPr>
            <a:normAutofit/>
          </a:bodyPr>
          <a:lstStyle/>
          <a:p>
            <a:r>
              <a:rPr lang="en-US" b="1" dirty="0"/>
              <a:t>The marital status of the customers</a:t>
            </a:r>
          </a:p>
          <a:p>
            <a:pPr marL="4572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df3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‘marital'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45720" indent="0"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Majority of customers were in married.</a:t>
            </a:r>
            <a:endParaRPr lang="en-US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8EE69F-2C6E-504C-D0C9-B577123C45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3195" y="2432957"/>
            <a:ext cx="4355805" cy="1759630"/>
          </a:xfrm>
        </p:spPr>
      </p:pic>
    </p:spTree>
    <p:extLst>
      <p:ext uri="{BB962C8B-B14F-4D97-AF65-F5344CB8AC3E}">
        <p14:creationId xmlns:p14="http://schemas.microsoft.com/office/powerpoint/2010/main" val="3399234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D3E1-D56F-8D1F-5481-2D59B57D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Direct Marketing Campaigns for Bank Term Deposits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544F-B5A2-461A-B0A2-BAB7CA6DB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Consolas" panose="020B0609020204030204" pitchFamily="49" charset="0"/>
              </a:rPr>
              <a:t>Introduction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 dataset, titled Direct Marketing Campaigns for Bank Term Deposits, is a collection of data related to the direct marketing campaigns conducted by a Portuguese banking institution. These campaigns primarily involved phone calls with customers, and the objective was to determine whether or not a customer would subscribe to a term deposit offered by the bank.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6223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155B-91A7-ABFA-553A-02C69CED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for Job feature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72477-9761-2471-BE1E-92217A803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3240" y="1812156"/>
            <a:ext cx="4491063" cy="4023360"/>
          </a:xfrm>
        </p:spPr>
        <p:txBody>
          <a:bodyPr>
            <a:normAutofit/>
          </a:bodyPr>
          <a:lstStyle/>
          <a:p>
            <a:r>
              <a:rPr lang="en-US" sz="2800" dirty="0"/>
              <a:t>The histogram plot shows that: 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Majority of customers married, followed by the singles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210AD0-5590-0403-E091-93EEF1B71D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2942" y="1795512"/>
            <a:ext cx="6224515" cy="4023360"/>
          </a:xfrm>
        </p:spPr>
      </p:pic>
    </p:spTree>
    <p:extLst>
      <p:ext uri="{BB962C8B-B14F-4D97-AF65-F5344CB8AC3E}">
        <p14:creationId xmlns:p14="http://schemas.microsoft.com/office/powerpoint/2010/main" val="2715372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538E-F251-E5CE-110E-5714F123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d) Education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5EEEF-1DE1-E79C-6DAA-C4B215BE5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257800" cy="4023360"/>
          </a:xfrm>
        </p:spPr>
        <p:txBody>
          <a:bodyPr>
            <a:normAutofit/>
          </a:bodyPr>
          <a:lstStyle/>
          <a:p>
            <a:r>
              <a:rPr lang="en-US" sz="2400" b="1" dirty="0"/>
              <a:t>The education level of the customers</a:t>
            </a:r>
          </a:p>
          <a:p>
            <a:pPr marL="4572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df3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‘education'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45720" indent="0"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Majority of customers had attained secondary education.</a:t>
            </a:r>
            <a:endParaRPr lang="en-US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172FAB-B894-B818-486B-63D60C2093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8360" y="2563586"/>
            <a:ext cx="4671459" cy="2074636"/>
          </a:xfrm>
        </p:spPr>
      </p:pic>
    </p:spTree>
    <p:extLst>
      <p:ext uri="{BB962C8B-B14F-4D97-AF65-F5344CB8AC3E}">
        <p14:creationId xmlns:p14="http://schemas.microsoft.com/office/powerpoint/2010/main" val="55094985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155B-91A7-ABFA-553A-02C69CED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for Job feature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72477-9761-2471-BE1E-92217A803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5976" y="1812156"/>
            <a:ext cx="4308327" cy="4023360"/>
          </a:xfrm>
        </p:spPr>
        <p:txBody>
          <a:bodyPr>
            <a:normAutofit/>
          </a:bodyPr>
          <a:lstStyle/>
          <a:p>
            <a:r>
              <a:rPr lang="en-US" sz="2800" dirty="0"/>
              <a:t>The histogram plot shows that: 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Majority of customers had attained the secondary level education followed with tertiary level.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D561C3-8E6F-779E-8514-4D7CBF44F7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2123" y="1567228"/>
            <a:ext cx="6553853" cy="4023360"/>
          </a:xfrm>
        </p:spPr>
      </p:pic>
    </p:spTree>
    <p:extLst>
      <p:ext uri="{BB962C8B-B14F-4D97-AF65-F5344CB8AC3E}">
        <p14:creationId xmlns:p14="http://schemas.microsoft.com/office/powerpoint/2010/main" val="269143937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538E-F251-E5CE-110E-5714F123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e) Credit in default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5EEEF-1DE1-E79C-6DAA-C4B215BE5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257800" cy="4023360"/>
          </a:xfrm>
        </p:spPr>
        <p:txBody>
          <a:bodyPr>
            <a:normAutofit/>
          </a:bodyPr>
          <a:lstStyle/>
          <a:p>
            <a:r>
              <a:rPr lang="en-US" sz="2400" b="1" dirty="0"/>
              <a:t>Whether the customer has credit in default or not</a:t>
            </a:r>
          </a:p>
          <a:p>
            <a:pPr marL="45720" indent="0">
              <a:buNone/>
            </a:pP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df3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‘default'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45720" indent="0"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A pie plot shows that: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"no" values is very poor, the default column may not be useful thus it can be ignored.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EEA287-32FA-C713-CBBC-472E9C58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592" y="2589712"/>
            <a:ext cx="4146696" cy="402336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F0C2FA-3019-8E7F-2878-AC1A9580D3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0863" y="1812850"/>
            <a:ext cx="4708480" cy="1126672"/>
          </a:xfrm>
        </p:spPr>
      </p:pic>
    </p:spTree>
    <p:extLst>
      <p:ext uri="{BB962C8B-B14F-4D97-AF65-F5344CB8AC3E}">
        <p14:creationId xmlns:p14="http://schemas.microsoft.com/office/powerpoint/2010/main" val="336070061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538E-F251-E5CE-110E-5714F123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f) Bank balances for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5EEEF-1DE1-E79C-6DAA-C4B215BE5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257800" cy="4023360"/>
          </a:xfrm>
        </p:spPr>
        <p:txBody>
          <a:bodyPr>
            <a:normAutofit/>
          </a:bodyPr>
          <a:lstStyle/>
          <a:p>
            <a:r>
              <a:rPr lang="en-US" sz="2400" b="1" dirty="0"/>
              <a:t>The balances in the customer’s account.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'balance'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45720" indent="0"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Statistical description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of the balances shows tha</a:t>
            </a:r>
            <a:r>
              <a:rPr lang="en-US" sz="2400" dirty="0">
                <a:latin typeface="Consolas" panose="020B0609020204030204" pitchFamily="49" charset="0"/>
              </a:rPr>
              <a:t>t the average account balance for the customers is 1496 which includes loans as negative values.</a:t>
            </a:r>
            <a:endParaRPr lang="en-US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711D04-3A11-5561-5B26-9819198F25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8089" y="2311879"/>
            <a:ext cx="5133324" cy="3364302"/>
          </a:xfrm>
        </p:spPr>
      </p:pic>
    </p:spTree>
    <p:extLst>
      <p:ext uri="{BB962C8B-B14F-4D97-AF65-F5344CB8AC3E}">
        <p14:creationId xmlns:p14="http://schemas.microsoft.com/office/powerpoint/2010/main" val="1275517339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A6D0-C3D3-3FAA-35E5-319EF4C1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a density graph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3C76F9-22BB-2527-CAD0-01FB18429F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6364" y="2057400"/>
            <a:ext cx="5839636" cy="370504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4497E-04D4-8949-CD51-2DCD1718F9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graph shows a negatively skewed sketch.</a:t>
            </a:r>
          </a:p>
          <a:p>
            <a:r>
              <a:rPr lang="en-US" sz="3200" dirty="0"/>
              <a:t>This indicates presence of extreme data points (outliers which can be remover)</a:t>
            </a:r>
          </a:p>
        </p:txBody>
      </p:sp>
    </p:spTree>
    <p:extLst>
      <p:ext uri="{BB962C8B-B14F-4D97-AF65-F5344CB8AC3E}">
        <p14:creationId xmlns:p14="http://schemas.microsoft.com/office/powerpoint/2010/main" val="231638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A6D0-C3D3-3FAA-35E5-319EF4C1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a density graph without upper outliers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4497E-04D4-8949-CD51-2DCD1718F9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density graph of balances without the upper side outliers (Above the 95 percentile).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741F8C-8C7C-D430-AC9B-C1C90BC814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6364" y="2057400"/>
            <a:ext cx="5839636" cy="3598628"/>
          </a:xfrm>
        </p:spPr>
      </p:pic>
    </p:spTree>
    <p:extLst>
      <p:ext uri="{BB962C8B-B14F-4D97-AF65-F5344CB8AC3E}">
        <p14:creationId xmlns:p14="http://schemas.microsoft.com/office/powerpoint/2010/main" val="2278290590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A6D0-C3D3-3FAA-35E5-319EF4C1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a density graph without lower outliers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4497E-04D4-8949-CD51-2DCD1718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3584275"/>
          </a:xfrm>
        </p:spPr>
        <p:txBody>
          <a:bodyPr>
            <a:normAutofit/>
          </a:bodyPr>
          <a:lstStyle/>
          <a:p>
            <a:r>
              <a:rPr lang="en-US" sz="3200" dirty="0"/>
              <a:t>The density graph of balances without the lower side outliers (below the 25 percentile).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64F3B3-7A3B-E29B-1442-7516184879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6413" y="2057400"/>
            <a:ext cx="5816345" cy="3584275"/>
          </a:xfrm>
        </p:spPr>
      </p:pic>
    </p:spTree>
    <p:extLst>
      <p:ext uri="{BB962C8B-B14F-4D97-AF65-F5344CB8AC3E}">
        <p14:creationId xmlns:p14="http://schemas.microsoft.com/office/powerpoint/2010/main" val="283382207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8475-92D3-3E01-6ED3-4C31DA1D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the cleaned balance column on a boxplot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97256-516C-3FAA-9F67-DB19ED592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22098"/>
            <a:ext cx="8932653" cy="3830127"/>
          </a:xfrm>
        </p:spPr>
      </p:pic>
    </p:spTree>
    <p:extLst>
      <p:ext uri="{BB962C8B-B14F-4D97-AF65-F5344CB8AC3E}">
        <p14:creationId xmlns:p14="http://schemas.microsoft.com/office/powerpoint/2010/main" val="589570610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FCED-C061-400F-87B2-087F9835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Now, print out the mean, median, and standard deviation: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1615-2D0E-3325-9E75-25D78D87F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Using the statistic methods in python we can obtain the mean, median and standard deviation for the cleaned balance column.</a:t>
            </a:r>
          </a:p>
          <a:p>
            <a:r>
              <a:rPr lang="en-US" sz="2600" b="0" i="0" dirty="0">
                <a:effectLst/>
                <a:latin typeface="Consolas" panose="020B0609020204030204" pitchFamily="49" charset="0"/>
              </a:rPr>
              <a:t>The customers have a average account balance of 1496.43 the distribution has a median of 514 and a standard deviation of 3205.71</a:t>
            </a:r>
            <a:endParaRPr lang="en-US" sz="3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289946-CDB5-F5E8-B9F1-DBF8687F51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553419"/>
            <a:ext cx="5566913" cy="2338622"/>
          </a:xfrm>
        </p:spPr>
      </p:pic>
    </p:spTree>
    <p:extLst>
      <p:ext uri="{BB962C8B-B14F-4D97-AF65-F5344CB8AC3E}">
        <p14:creationId xmlns:p14="http://schemas.microsoft.com/office/powerpoint/2010/main" val="33466000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03AA-CBC0-D90E-2611-725841B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83013"/>
          </a:xfrm>
        </p:spPr>
        <p:txBody>
          <a:bodyPr/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About this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B21C-EDB0-1CA5-9456-85E44CCE3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51" y="1692613"/>
            <a:ext cx="9872871" cy="4403387"/>
          </a:xfrm>
        </p:spPr>
        <p:txBody>
          <a:bodyPr>
            <a:normAutofit fontScale="77500" lnSpcReduction="20000"/>
          </a:bodyPr>
          <a:lstStyle/>
          <a:p>
            <a:r>
              <a:rPr lang="en-US" sz="3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dataset contains various features</a:t>
            </a:r>
          </a:p>
          <a:p>
            <a:pPr lvl="1"/>
            <a:r>
              <a:rPr lang="en-US" sz="3300" dirty="0">
                <a:solidFill>
                  <a:schemeClr val="tx1"/>
                </a:solidFill>
              </a:rPr>
              <a:t>Age</a:t>
            </a:r>
          </a:p>
          <a:p>
            <a:pPr lvl="1"/>
            <a:r>
              <a:rPr lang="en-US" sz="3300" dirty="0">
                <a:solidFill>
                  <a:schemeClr val="tx1"/>
                </a:solidFill>
              </a:rPr>
              <a:t>Job</a:t>
            </a:r>
          </a:p>
          <a:p>
            <a:pPr lvl="1"/>
            <a:r>
              <a:rPr lang="en-US" sz="3300" dirty="0">
                <a:solidFill>
                  <a:schemeClr val="tx1"/>
                </a:solidFill>
              </a:rPr>
              <a:t>Marital</a:t>
            </a:r>
          </a:p>
          <a:p>
            <a:pPr lvl="1"/>
            <a:r>
              <a:rPr lang="en-US" sz="3300" dirty="0">
                <a:solidFill>
                  <a:schemeClr val="tx1"/>
                </a:solidFill>
              </a:rPr>
              <a:t>Education</a:t>
            </a:r>
          </a:p>
          <a:p>
            <a:pPr lvl="1"/>
            <a:r>
              <a:rPr lang="en-US" sz="3300" dirty="0">
                <a:solidFill>
                  <a:schemeClr val="tx1"/>
                </a:solidFill>
              </a:rPr>
              <a:t>Default – credit</a:t>
            </a:r>
          </a:p>
          <a:p>
            <a:pPr lvl="1"/>
            <a:r>
              <a:rPr lang="en-US" sz="3300" dirty="0">
                <a:solidFill>
                  <a:schemeClr val="tx1"/>
                </a:solidFill>
              </a:rPr>
              <a:t>Balance – customer’s account balance</a:t>
            </a:r>
          </a:p>
          <a:p>
            <a:pPr lvl="1"/>
            <a:r>
              <a:rPr lang="en-US" sz="3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Housing Loan</a:t>
            </a:r>
          </a:p>
          <a:p>
            <a:pPr lvl="1"/>
            <a:r>
              <a:rPr lang="en-US" sz="3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Contact Communication Type</a:t>
            </a:r>
          </a:p>
          <a:p>
            <a:pPr lvl="1"/>
            <a:r>
              <a:rPr lang="en-US" sz="3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Day</a:t>
            </a:r>
          </a:p>
          <a:p>
            <a:pPr lvl="1"/>
            <a:r>
              <a:rPr lang="en-US" sz="3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Duration</a:t>
            </a:r>
          </a:p>
          <a:p>
            <a:pPr lvl="1"/>
            <a:r>
              <a:rPr lang="en-US" sz="3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Campaign Contacts Count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8367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7105-29D1-0F92-E7AB-3EA6117C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g) Housing loan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1CAF-E331-A86D-8087-467AB4CEDC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Whether the customer has a housing loan or not.</a:t>
            </a:r>
          </a:p>
          <a:p>
            <a:pPr marL="4572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'housing'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The results indicate an almost equal shares.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C391DB-3D67-C860-79C3-ACF96E6955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9775" y="4697082"/>
            <a:ext cx="3940580" cy="108117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7C3651-7DF9-FC67-A375-A06AA1F0E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47" y="1652699"/>
            <a:ext cx="4389153" cy="45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42941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7105-29D1-0F92-E7AB-3EA6117C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h) Loan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1CAF-E331-A86D-8087-467AB4CEDC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Whether the customer has a loan or not.</a:t>
            </a:r>
          </a:p>
          <a:p>
            <a:pPr marL="4572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‘loan'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Majority of the customer had no loan with </a:t>
            </a:r>
            <a:r>
              <a:rPr lang="en-US"/>
              <a:t>the bank.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3B3A64C-3ADE-C649-E1E8-DF5C98F8B5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1446" y="1740851"/>
            <a:ext cx="4292562" cy="449456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48B2CE-A63A-AF42-1F05-3F94344F4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15" y="4210499"/>
            <a:ext cx="4575454" cy="13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48559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7105-29D1-0F92-E7AB-3EA6117C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) Contact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1CAF-E331-A86D-8087-467AB4CED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828800"/>
            <a:ext cx="4754880" cy="4251959"/>
          </a:xfrm>
        </p:spPr>
        <p:txBody>
          <a:bodyPr/>
          <a:lstStyle/>
          <a:p>
            <a:r>
              <a:rPr lang="en-US" dirty="0"/>
              <a:t>Type of contact used to contact the customers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'contact'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Majority of the customer were contacted through cellular/ mobile.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56AA4-931A-B551-0312-F5FAAC7CE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23" y="4069078"/>
            <a:ext cx="4430124" cy="150747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664377F-3DB9-40ED-A27F-F095CD182A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7450" y="2346385"/>
            <a:ext cx="5528499" cy="3381554"/>
          </a:xfrm>
        </p:spPr>
      </p:pic>
    </p:spTree>
    <p:extLst>
      <p:ext uri="{BB962C8B-B14F-4D97-AF65-F5344CB8AC3E}">
        <p14:creationId xmlns:p14="http://schemas.microsoft.com/office/powerpoint/2010/main" val="1184566621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2B80-6A71-12D0-04D9-4ACD34F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(j) Day and month Feature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E42B-64D5-9C92-9B83-4653B9CF8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965960"/>
            <a:ext cx="9872871" cy="4038600"/>
          </a:xfrm>
        </p:spPr>
        <p:txBody>
          <a:bodyPr/>
          <a:lstStyle/>
          <a:p>
            <a:r>
              <a:rPr lang="en-US" sz="2800" b="0" dirty="0">
                <a:effectLst/>
                <a:latin typeface="Consolas" panose="020B0609020204030204" pitchFamily="49" charset="0"/>
              </a:rPr>
              <a:t>Day and month when customers were last contacted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contacts were distributed across the days of the month but the campaign was more intensified in the month of May.</a:t>
            </a:r>
          </a:p>
          <a:p>
            <a:endParaRPr lang="en-US" sz="2400" b="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9019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02BD2B-9AC4-8065-883F-A7DD92275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595" y="707366"/>
            <a:ext cx="11076317" cy="5541034"/>
          </a:xfrm>
        </p:spPr>
      </p:pic>
    </p:spTree>
    <p:extLst>
      <p:ext uri="{BB962C8B-B14F-4D97-AF65-F5344CB8AC3E}">
        <p14:creationId xmlns:p14="http://schemas.microsoft.com/office/powerpoint/2010/main" val="1877759906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C35A47-F116-85EA-53A8-B4E7D533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(k) Campaign Feature 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F68EB7-3AC6-8EA2-5E3F-1791860EFF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b="0" dirty="0">
                <a:effectLst/>
                <a:latin typeface="Consolas" panose="020B0609020204030204" pitchFamily="49" charset="0"/>
              </a:rPr>
              <a:t>Number of contacts performed during this campaign and for this client</a:t>
            </a:r>
          </a:p>
          <a:p>
            <a:r>
              <a:rPr lang="en-US" sz="2400" dirty="0"/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'campaign'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describe()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989C0F-4568-4D66-61FD-4EC8360F7D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6307" y="2057399"/>
            <a:ext cx="4516712" cy="3584276"/>
          </a:xfrm>
        </p:spPr>
      </p:pic>
    </p:spTree>
    <p:extLst>
      <p:ext uri="{BB962C8B-B14F-4D97-AF65-F5344CB8AC3E}">
        <p14:creationId xmlns:p14="http://schemas.microsoft.com/office/powerpoint/2010/main" val="2353280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C5124C-0084-C5A2-21A1-27E7C2E0EA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0422" y="1345721"/>
            <a:ext cx="6047190" cy="465955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0F60A-6156-84C7-2358-FD70592CA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8382" y="1663820"/>
            <a:ext cx="4754880" cy="4023360"/>
          </a:xfrm>
        </p:spPr>
        <p:txBody>
          <a:bodyPr>
            <a:normAutofit/>
          </a:bodyPr>
          <a:lstStyle/>
          <a:p>
            <a:r>
              <a:rPr lang="en-US" sz="2800" dirty="0"/>
              <a:t>Majority of customers were contacted on once on the campaign.</a:t>
            </a:r>
          </a:p>
        </p:txBody>
      </p:sp>
    </p:spTree>
    <p:extLst>
      <p:ext uri="{BB962C8B-B14F-4D97-AF65-F5344CB8AC3E}">
        <p14:creationId xmlns:p14="http://schemas.microsoft.com/office/powerpoint/2010/main" val="907871508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2C0D-FECC-A175-32A1-D85AE5CB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(l) Days passed before previous Campaign (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pdays</a:t>
            </a:r>
            <a:r>
              <a:rPr lang="en-US" b="1" dirty="0"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E1B7-00B5-B965-F12F-AE2BF30642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number days passed since previously contacted form previous campaign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BEDA53-1858-487A-A581-758AE36D2E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0270" y="2057399"/>
            <a:ext cx="6101779" cy="436065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B884B6-A877-00BC-DCA2-370A4DACF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06" y="3429000"/>
            <a:ext cx="3471234" cy="27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9022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126B-E0BD-FE8F-E276-88C5EE52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(m) Target field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F4BF9-9E8E-FB72-8E63-C0BB721E73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Has the client subscribed a term deposit?</a:t>
            </a:r>
          </a:p>
          <a:p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'deposit'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0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5AF137-ED1C-9036-0ED7-4F28B48227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7450" y="2057398"/>
            <a:ext cx="5274693" cy="348075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488000-8E4C-E5C7-EBEB-F29619D71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94" y="3673791"/>
            <a:ext cx="4641039" cy="13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63885"/>
      </p:ext>
    </p:extLst>
  </p:cSld>
  <p:clrMapOvr>
    <a:masterClrMapping/>
  </p:clrMapOvr>
  <p:transition spd="slow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81EA-ABAB-DEEC-5EAD-1183251A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4. Explore Correlations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18F51-FB80-31A4-DE8C-FDAB822CA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0" dirty="0">
                <a:effectLst/>
                <a:latin typeface="Consolas" panose="020B0609020204030204" pitchFamily="49" charset="0"/>
              </a:rPr>
              <a:t>To understand more about what features of these dataset to higher deposit, we look at some correlations.</a:t>
            </a:r>
          </a:p>
          <a:p>
            <a:br>
              <a:rPr lang="en-US" sz="2800" b="0" dirty="0"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effectLst/>
                <a:latin typeface="Consolas" panose="020B0609020204030204" pitchFamily="49" charset="0"/>
              </a:rPr>
              <a:t>In the cell below, we print out both the name of the column and the Pearson correlation for the column that is </a:t>
            </a:r>
            <a:r>
              <a:rPr lang="en-US" sz="2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28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*most positively correlated*</a:t>
            </a:r>
            <a:r>
              <a:rPr lang="en-US" sz="2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with </a:t>
            </a:r>
            <a:r>
              <a:rPr lang="en-US" sz="28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`deposit` 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(other than `deposit`, which is perfectly correlated with itself).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using a heat map to show the 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590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CDC4-EB5B-3C65-6009-B7FC9BC2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37336-B378-A670-735A-889CB0854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Objective is to visualize how customers subscribe to a term deposit based on these various features. By analyzing historical data on successful and unsuccessful subscription outcomes, patterns can be identified which can help predict future subscription behavior.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38141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4AA4E-332D-F9D1-FE9E-C37C0006E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9" y="546292"/>
            <a:ext cx="10834777" cy="57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14772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C722-7B48-E66B-A410-1DA95D38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effectLst/>
                <a:latin typeface="Consolas" panose="020B0609020204030204" pitchFamily="49" charset="0"/>
              </a:rPr>
              <a:t>Most positively correlated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31B1A0-FF88-3D34-E93C-0F60A33449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6093" y="1965960"/>
            <a:ext cx="4985710" cy="379648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98E9-6103-FC96-9D22-1073246D6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3705045"/>
          </a:xfrm>
        </p:spPr>
        <p:txBody>
          <a:bodyPr>
            <a:normAutofit/>
          </a:bodyPr>
          <a:lstStyle/>
          <a:p>
            <a:r>
              <a:rPr lang="en-US" sz="2800" dirty="0"/>
              <a:t>Duration is the most positively correlate feature with deposit.</a:t>
            </a:r>
          </a:p>
        </p:txBody>
      </p:sp>
    </p:spTree>
    <p:extLst>
      <p:ext uri="{BB962C8B-B14F-4D97-AF65-F5344CB8AC3E}">
        <p14:creationId xmlns:p14="http://schemas.microsoft.com/office/powerpoint/2010/main" val="2123592689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C722-7B48-E66B-A410-1DA95D38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effectLst/>
                <a:latin typeface="Consolas" panose="020B0609020204030204" pitchFamily="49" charset="0"/>
              </a:rPr>
              <a:t>Most negatively correlated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98E9-6103-FC96-9D22-1073246D6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3705045"/>
          </a:xfrm>
        </p:spPr>
        <p:txBody>
          <a:bodyPr>
            <a:normAutofit/>
          </a:bodyPr>
          <a:lstStyle/>
          <a:p>
            <a:r>
              <a:rPr lang="en-US" sz="2800" dirty="0"/>
              <a:t>housing is the most negatively correlate feature with deposit.</a:t>
            </a:r>
          </a:p>
          <a:p>
            <a:endParaRPr lang="en-US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8D0204-2034-3C09-8FCC-EF5C5F9CE5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3499" y="2057400"/>
            <a:ext cx="4512131" cy="299767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4949B7-B169-C8D1-E981-5D0D21882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388" y="3429000"/>
            <a:ext cx="580753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7664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CD93-0C79-4BEE-A757-BECD38FC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DDE3-D4AC-EACB-8D7C-7AB0FBE31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94" y="1828800"/>
            <a:ext cx="10185877" cy="4267200"/>
          </a:xfrm>
        </p:spPr>
        <p:txBody>
          <a:bodyPr>
            <a:normAutofit lnSpcReduction="1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Each record (row) in this dataset represents a customer.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Each feature (column) in this dataset is some attribute of that customer. You can view the file `data/data_description.txt` in this repository for a full explanation of all variables in this dataset — 12 columns in total.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The focus is on the following features: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**Age**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`Numerical values between 19 and 90`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**Job**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Managenent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blue-collar, other`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**Marital**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`married, single, other`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**Education**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`secondary, tertiary, other`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**Balance**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`Numerical values `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**Housing**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`Categorical data true, false`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**Loan**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`Categorical data true, false`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6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631C-54C9-A468-647F-3C9F8B48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Importing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CDE4C-5A3F-7FEA-023D-0E71B032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following python libraries are useful in the project:</a:t>
            </a:r>
          </a:p>
          <a:p>
            <a:pPr lvl="1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 lvl="1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lvl="1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statistics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seaborn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sns</a:t>
            </a:r>
          </a:p>
          <a:p>
            <a:pPr lvl="1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matplotlib inline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6007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BA2A-5588-F973-2149-858D804F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pandas library to read the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6BAD-0283-094A-A1BF-221161D70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Using pandas to open the csv files using the paths `data/bank_main_file.csv` and `data/bank_sub_file.csv` as df1 and df2. respecti</a:t>
            </a:r>
            <a:r>
              <a:rPr lang="en-US" dirty="0">
                <a:latin typeface="Consolas" panose="020B0609020204030204" pitchFamily="49" charset="0"/>
              </a:rPr>
              <a:t>vely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Code</a:t>
            </a:r>
          </a:p>
          <a:p>
            <a:pPr lvl="1"/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'data/bank_main_file.csv'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'data/bank_sub_file.csv'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0127347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A61F-D8A9-28AB-7157-ED8EE076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64455"/>
          </a:xfrm>
        </p:spPr>
        <p:txBody>
          <a:bodyPr>
            <a:normAutofit fontScale="90000"/>
          </a:bodyPr>
          <a:lstStyle/>
          <a:p>
            <a:r>
              <a:rPr lang="en-US" sz="4000" b="0" dirty="0">
                <a:effectLst/>
                <a:latin typeface="Consolas" panose="020B0609020204030204" pitchFamily="49" charset="0"/>
              </a:rPr>
              <a:t>Checking whether the fills were loaded correctly: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4241-27C2-D35A-0234-7111BF1B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74055"/>
            <a:ext cx="9872871" cy="457434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Using the assert method to confirm that the data have been loaded correctly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that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a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(df1)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(df2)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that there are the correct number of rows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df1.shape[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4521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df2.shape[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11162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that there are the correct number of columns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(if this crashes, make sure you specified `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index_col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=0`)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df1.shape[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df2.shape[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</a:p>
          <a:p>
            <a:r>
              <a:rPr lang="en-US" dirty="0">
                <a:latin typeface="Consolas" panose="020B0609020204030204" pitchFamily="49" charset="0"/>
              </a:rPr>
              <a:t>Absence of errors confirms that the files were correctly loaded.</a:t>
            </a:r>
          </a:p>
          <a:p>
            <a:pPr marL="274320" lvl="1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472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7F87-6232-C7E1-35B1-F7386C4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contents of the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7E44-AA25-A3B2-AA52-AB60EA58C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Printing the shape of the datasets to check the number of column and rows for each dataset. 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'df1 shape: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df1.shape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'df2 shape: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df2.shape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841D6-A890-470F-E297-DE3384C5B6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following output is observed:</a:t>
            </a:r>
          </a:p>
          <a:p>
            <a:pPr marL="274320" lvl="1" indent="0">
              <a:buNone/>
            </a:pP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df1 shape: (4521, 17)</a:t>
            </a:r>
          </a:p>
          <a:p>
            <a:pPr marL="274320" lvl="1" indent="0">
              <a:buNone/>
            </a:pP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df2 shape:(11162, 17)</a:t>
            </a:r>
          </a:p>
          <a:p>
            <a:pPr marL="274320" lvl="1" indent="0"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Its observed that df1 contains 4521 rows and 17 columns while df2 contains 11162 rows and 17 columns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348</TotalTime>
  <Words>1630</Words>
  <Application>Microsoft Office PowerPoint</Application>
  <PresentationFormat>Widescreen</PresentationFormat>
  <Paragraphs>182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Consolas</vt:lpstr>
      <vt:lpstr>Corbel</vt:lpstr>
      <vt:lpstr>Basis</vt:lpstr>
      <vt:lpstr>Bank term deposit</vt:lpstr>
      <vt:lpstr>Direct Marketing Campaigns for Bank Term Deposits</vt:lpstr>
      <vt:lpstr>About this dataset</vt:lpstr>
      <vt:lpstr>Objectives of the project</vt:lpstr>
      <vt:lpstr>Data understanding</vt:lpstr>
      <vt:lpstr>1. Importing libraries</vt:lpstr>
      <vt:lpstr>Using pandas library to read the csv files</vt:lpstr>
      <vt:lpstr>Checking whether the fills were loaded correctly:</vt:lpstr>
      <vt:lpstr>Inspecting the contents of the dataframe</vt:lpstr>
      <vt:lpstr>Inspecting df1 data frame information</vt:lpstr>
      <vt:lpstr>Inspecting df2 data frame information</vt:lpstr>
      <vt:lpstr>2. Combining the dataframes </vt:lpstr>
      <vt:lpstr>Inspecting df3 data frame information</vt:lpstr>
      <vt:lpstr>Exploring data distributions</vt:lpstr>
      <vt:lpstr>a) Age</vt:lpstr>
      <vt:lpstr>Histogram for age feature</vt:lpstr>
      <vt:lpstr>b) Job</vt:lpstr>
      <vt:lpstr>Histogram for Job feature</vt:lpstr>
      <vt:lpstr>c) Marital status</vt:lpstr>
      <vt:lpstr>Histogram for Job feature</vt:lpstr>
      <vt:lpstr>d) Education Level</vt:lpstr>
      <vt:lpstr>Histogram for Job feature</vt:lpstr>
      <vt:lpstr>e) Credit in default feature</vt:lpstr>
      <vt:lpstr>f) Bank balances for customers</vt:lpstr>
      <vt:lpstr>Plotting a density graph</vt:lpstr>
      <vt:lpstr>Plotting a density graph without upper outliers</vt:lpstr>
      <vt:lpstr>Plotting a density graph without lower outliers</vt:lpstr>
      <vt:lpstr>Representing the cleaned balance column on a boxplot</vt:lpstr>
      <vt:lpstr>Now, print out the mean, median, and standard deviation:</vt:lpstr>
      <vt:lpstr>g) Housing loan Feature</vt:lpstr>
      <vt:lpstr>h) Loan Feature</vt:lpstr>
      <vt:lpstr>i) Contact Feature</vt:lpstr>
      <vt:lpstr>(j) Day and month Feature </vt:lpstr>
      <vt:lpstr>PowerPoint Presentation</vt:lpstr>
      <vt:lpstr>(k) Campaign Feature  </vt:lpstr>
      <vt:lpstr>PowerPoint Presentation</vt:lpstr>
      <vt:lpstr>(l) Days passed before previous Campaign (pdays)</vt:lpstr>
      <vt:lpstr>(m) Target field </vt:lpstr>
      <vt:lpstr>4. Explore Correlations</vt:lpstr>
      <vt:lpstr>PowerPoint Presentation</vt:lpstr>
      <vt:lpstr>Most positively correlated</vt:lpstr>
      <vt:lpstr>Most negatively correlated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term deposit</dc:title>
  <dc:creator>James Murage</dc:creator>
  <cp:lastModifiedBy>James Murage</cp:lastModifiedBy>
  <cp:revision>51</cp:revision>
  <dcterms:created xsi:type="dcterms:W3CDTF">2023-12-24T17:24:08Z</dcterms:created>
  <dcterms:modified xsi:type="dcterms:W3CDTF">2024-01-03T19:49:20Z</dcterms:modified>
</cp:coreProperties>
</file>