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handoutMasterIdLst>
    <p:handoutMasterId r:id="rId64"/>
  </p:handoutMasterIdLst>
  <p:sldIdLst>
    <p:sldId id="602" r:id="rId2"/>
    <p:sldId id="427" r:id="rId3"/>
    <p:sldId id="591" r:id="rId4"/>
    <p:sldId id="517" r:id="rId5"/>
    <p:sldId id="516" r:id="rId6"/>
    <p:sldId id="539" r:id="rId7"/>
    <p:sldId id="643" r:id="rId8"/>
    <p:sldId id="590" r:id="rId9"/>
    <p:sldId id="541" r:id="rId10"/>
    <p:sldId id="606" r:id="rId11"/>
    <p:sldId id="607" r:id="rId12"/>
    <p:sldId id="611" r:id="rId13"/>
    <p:sldId id="610" r:id="rId14"/>
    <p:sldId id="609" r:id="rId15"/>
    <p:sldId id="608" r:id="rId16"/>
    <p:sldId id="612" r:id="rId17"/>
    <p:sldId id="614" r:id="rId18"/>
    <p:sldId id="615" r:id="rId19"/>
    <p:sldId id="613" r:id="rId20"/>
    <p:sldId id="616" r:id="rId21"/>
    <p:sldId id="617" r:id="rId22"/>
    <p:sldId id="618" r:id="rId23"/>
    <p:sldId id="619" r:id="rId24"/>
    <p:sldId id="620" r:id="rId25"/>
    <p:sldId id="622" r:id="rId26"/>
    <p:sldId id="621" r:id="rId27"/>
    <p:sldId id="645" r:id="rId28"/>
    <p:sldId id="647" r:id="rId29"/>
    <p:sldId id="649" r:id="rId30"/>
    <p:sldId id="651" r:id="rId31"/>
    <p:sldId id="648" r:id="rId32"/>
    <p:sldId id="650" r:id="rId33"/>
    <p:sldId id="652" r:id="rId34"/>
    <p:sldId id="653" r:id="rId35"/>
    <p:sldId id="481" r:id="rId36"/>
    <p:sldId id="545" r:id="rId37"/>
    <p:sldId id="593" r:id="rId38"/>
    <p:sldId id="546" r:id="rId39"/>
    <p:sldId id="594" r:id="rId40"/>
    <p:sldId id="548" r:id="rId41"/>
    <p:sldId id="592" r:id="rId42"/>
    <p:sldId id="629" r:id="rId43"/>
    <p:sldId id="595" r:id="rId44"/>
    <p:sldId id="596" r:id="rId45"/>
    <p:sldId id="597" r:id="rId46"/>
    <p:sldId id="598" r:id="rId47"/>
    <p:sldId id="599" r:id="rId48"/>
    <p:sldId id="600" r:id="rId49"/>
    <p:sldId id="551" r:id="rId50"/>
    <p:sldId id="552" r:id="rId51"/>
    <p:sldId id="553" r:id="rId52"/>
    <p:sldId id="554" r:id="rId53"/>
    <p:sldId id="630" r:id="rId54"/>
    <p:sldId id="635" r:id="rId55"/>
    <p:sldId id="634" r:id="rId56"/>
    <p:sldId id="636" r:id="rId57"/>
    <p:sldId id="638" r:id="rId58"/>
    <p:sldId id="637" r:id="rId59"/>
    <p:sldId id="628" r:id="rId60"/>
    <p:sldId id="487" r:id="rId61"/>
    <p:sldId id="258" r:id="rId62"/>
  </p:sldIdLst>
  <p:sldSz cx="9145588" cy="702151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2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00FF00"/>
    <a:srgbClr val="FFCCFF"/>
    <a:srgbClr val="D09E00"/>
    <a:srgbClr val="FF9966"/>
    <a:srgbClr val="0000FF"/>
    <a:srgbClr val="00FFC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6" autoAdjust="0"/>
    <p:restoredTop sz="91522" autoAdjust="0"/>
  </p:normalViewPr>
  <p:slideViewPr>
    <p:cSldViewPr>
      <p:cViewPr varScale="1">
        <p:scale>
          <a:sx n="61" d="100"/>
          <a:sy n="61" d="100"/>
        </p:scale>
        <p:origin x="1734" y="78"/>
      </p:cViewPr>
      <p:guideLst>
        <p:guide orient="horz" pos="2212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74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74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65E948-7D1F-47D0-B661-2BBD6A9BFEC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4568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85800"/>
            <a:ext cx="4467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32D24B9-D305-4A77-A5CA-AE6E8C1512C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7892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800C5B-0F13-4B9C-9EDD-981735C2B055}" type="slidenum">
              <a:rPr lang="es-ES" smtClean="0"/>
              <a:pPr/>
              <a:t>1</a:t>
            </a:fld>
            <a:endParaRPr lang="es-E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427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5588" cy="7021513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grpSp>
            <p:nvGrpSpPr>
              <p:cNvPr id="4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23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  <p:sp>
            <p:nvSpPr>
              <p:cNvPr id="4153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4155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6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4160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61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62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sp>
        <p:nvSpPr>
          <p:cNvPr id="41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772" y="1794387"/>
            <a:ext cx="7773750" cy="1170252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1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772" y="3388856"/>
            <a:ext cx="6401912" cy="1794387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165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166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167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FED105F-B0BF-48A2-B526-77742752FF6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B0F2F-88F8-45D2-AD1A-120A75E2D54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11498" y="312067"/>
            <a:ext cx="2000597" cy="585126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706" y="312067"/>
            <a:ext cx="5849366" cy="585126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1C456E-DA5C-4637-9F96-1344FD7D166E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1525E7-A60E-45B0-91A2-FFC81079A4C8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438" y="4511973"/>
            <a:ext cx="7773750" cy="13945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438" y="2976018"/>
            <a:ext cx="7773750" cy="1535955"/>
          </a:xfrm>
        </p:spPr>
        <p:txBody>
          <a:bodyPr anchor="b"/>
          <a:lstStyle>
            <a:lvl1pPr marL="0" indent="0">
              <a:buNone/>
              <a:defRPr sz="2000"/>
            </a:lvl1pPr>
            <a:lvl2pPr marL="461909" indent="0">
              <a:buNone/>
              <a:defRPr sz="1800"/>
            </a:lvl2pPr>
            <a:lvl3pPr marL="923818" indent="0">
              <a:buNone/>
              <a:defRPr sz="1600"/>
            </a:lvl3pPr>
            <a:lvl4pPr marL="1385727" indent="0">
              <a:buNone/>
              <a:defRPr sz="1400"/>
            </a:lvl4pPr>
            <a:lvl5pPr marL="1847637" indent="0">
              <a:buNone/>
              <a:defRPr sz="1400"/>
            </a:lvl5pPr>
            <a:lvl6pPr marL="2309546" indent="0">
              <a:buNone/>
              <a:defRPr sz="1400"/>
            </a:lvl6pPr>
            <a:lvl7pPr marL="2771455" indent="0">
              <a:buNone/>
              <a:defRPr sz="1400"/>
            </a:lvl7pPr>
            <a:lvl8pPr marL="3233364" indent="0">
              <a:buNone/>
              <a:defRPr sz="1400"/>
            </a:lvl8pPr>
            <a:lvl9pPr marL="3695273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452DC7-AEA0-4AF0-8052-8F974A300FB0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38345" y="1950420"/>
            <a:ext cx="3810662" cy="42129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801434" y="1950420"/>
            <a:ext cx="3810662" cy="42129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583BD-773A-49B1-9FC9-5B0FAB9B4160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80" y="281186"/>
            <a:ext cx="8231029" cy="1170252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79" y="1571714"/>
            <a:ext cx="4040890" cy="655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1909" indent="0">
              <a:buNone/>
              <a:defRPr sz="2000" b="1"/>
            </a:lvl2pPr>
            <a:lvl3pPr marL="923818" indent="0">
              <a:buNone/>
              <a:defRPr sz="1800" b="1"/>
            </a:lvl3pPr>
            <a:lvl4pPr marL="1385727" indent="0">
              <a:buNone/>
              <a:defRPr sz="1600" b="1"/>
            </a:lvl4pPr>
            <a:lvl5pPr marL="1847637" indent="0">
              <a:buNone/>
              <a:defRPr sz="1600" b="1"/>
            </a:lvl5pPr>
            <a:lvl6pPr marL="2309546" indent="0">
              <a:buNone/>
              <a:defRPr sz="1600" b="1"/>
            </a:lvl6pPr>
            <a:lvl7pPr marL="2771455" indent="0">
              <a:buNone/>
              <a:defRPr sz="1600" b="1"/>
            </a:lvl7pPr>
            <a:lvl8pPr marL="3233364" indent="0">
              <a:buNone/>
              <a:defRPr sz="1600" b="1"/>
            </a:lvl8pPr>
            <a:lvl9pPr marL="3695273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79" y="2226730"/>
            <a:ext cx="4040890" cy="40454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832" y="1571714"/>
            <a:ext cx="4042477" cy="655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1909" indent="0">
              <a:buNone/>
              <a:defRPr sz="2000" b="1"/>
            </a:lvl2pPr>
            <a:lvl3pPr marL="923818" indent="0">
              <a:buNone/>
              <a:defRPr sz="1800" b="1"/>
            </a:lvl3pPr>
            <a:lvl4pPr marL="1385727" indent="0">
              <a:buNone/>
              <a:defRPr sz="1600" b="1"/>
            </a:lvl4pPr>
            <a:lvl5pPr marL="1847637" indent="0">
              <a:buNone/>
              <a:defRPr sz="1600" b="1"/>
            </a:lvl5pPr>
            <a:lvl6pPr marL="2309546" indent="0">
              <a:buNone/>
              <a:defRPr sz="1600" b="1"/>
            </a:lvl6pPr>
            <a:lvl7pPr marL="2771455" indent="0">
              <a:buNone/>
              <a:defRPr sz="1600" b="1"/>
            </a:lvl7pPr>
            <a:lvl8pPr marL="3233364" indent="0">
              <a:buNone/>
              <a:defRPr sz="1600" b="1"/>
            </a:lvl8pPr>
            <a:lvl9pPr marL="3695273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832" y="2226730"/>
            <a:ext cx="4042477" cy="40454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24C1A-81E1-4BBA-8776-CB7D67AF993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E7A1C4-87DB-4FCD-B855-B37F7ED578A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8DF2E4-928E-4BAC-91A1-69C85E001AFB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80" y="279560"/>
            <a:ext cx="3008835" cy="118975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671" y="279561"/>
            <a:ext cx="5112638" cy="59926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80" y="1469317"/>
            <a:ext cx="3008835" cy="4802910"/>
          </a:xfrm>
        </p:spPr>
        <p:txBody>
          <a:bodyPr/>
          <a:lstStyle>
            <a:lvl1pPr marL="0" indent="0">
              <a:buNone/>
              <a:defRPr sz="1400"/>
            </a:lvl1pPr>
            <a:lvl2pPr marL="461909" indent="0">
              <a:buNone/>
              <a:defRPr sz="1200"/>
            </a:lvl2pPr>
            <a:lvl3pPr marL="923818" indent="0">
              <a:buNone/>
              <a:defRPr sz="1000"/>
            </a:lvl3pPr>
            <a:lvl4pPr marL="1385727" indent="0">
              <a:buNone/>
              <a:defRPr sz="900"/>
            </a:lvl4pPr>
            <a:lvl5pPr marL="1847637" indent="0">
              <a:buNone/>
              <a:defRPr sz="900"/>
            </a:lvl5pPr>
            <a:lvl6pPr marL="2309546" indent="0">
              <a:buNone/>
              <a:defRPr sz="900"/>
            </a:lvl6pPr>
            <a:lvl7pPr marL="2771455" indent="0">
              <a:buNone/>
              <a:defRPr sz="900"/>
            </a:lvl7pPr>
            <a:lvl8pPr marL="3233364" indent="0">
              <a:buNone/>
              <a:defRPr sz="900"/>
            </a:lvl8pPr>
            <a:lvl9pPr marL="3695273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766CD3-1F37-4FB2-A20A-EF1C7D23951E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599" y="4915059"/>
            <a:ext cx="5487353" cy="5802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599" y="627385"/>
            <a:ext cx="5487353" cy="4212908"/>
          </a:xfrm>
        </p:spPr>
        <p:txBody>
          <a:bodyPr/>
          <a:lstStyle>
            <a:lvl1pPr marL="0" indent="0">
              <a:buNone/>
              <a:defRPr sz="3200"/>
            </a:lvl1pPr>
            <a:lvl2pPr marL="461909" indent="0">
              <a:buNone/>
              <a:defRPr sz="2800"/>
            </a:lvl2pPr>
            <a:lvl3pPr marL="923818" indent="0">
              <a:buNone/>
              <a:defRPr sz="2400"/>
            </a:lvl3pPr>
            <a:lvl4pPr marL="1385727" indent="0">
              <a:buNone/>
              <a:defRPr sz="2000"/>
            </a:lvl4pPr>
            <a:lvl5pPr marL="1847637" indent="0">
              <a:buNone/>
              <a:defRPr sz="2000"/>
            </a:lvl5pPr>
            <a:lvl6pPr marL="2309546" indent="0">
              <a:buNone/>
              <a:defRPr sz="2000"/>
            </a:lvl6pPr>
            <a:lvl7pPr marL="2771455" indent="0">
              <a:buNone/>
              <a:defRPr sz="2000"/>
            </a:lvl7pPr>
            <a:lvl8pPr marL="3233364" indent="0">
              <a:buNone/>
              <a:defRPr sz="2000"/>
            </a:lvl8pPr>
            <a:lvl9pPr marL="3695273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599" y="5495310"/>
            <a:ext cx="5487353" cy="824052"/>
          </a:xfrm>
        </p:spPr>
        <p:txBody>
          <a:bodyPr/>
          <a:lstStyle>
            <a:lvl1pPr marL="0" indent="0">
              <a:buNone/>
              <a:defRPr sz="1400"/>
            </a:lvl1pPr>
            <a:lvl2pPr marL="461909" indent="0">
              <a:buNone/>
              <a:defRPr sz="1200"/>
            </a:lvl2pPr>
            <a:lvl3pPr marL="923818" indent="0">
              <a:buNone/>
              <a:defRPr sz="1000"/>
            </a:lvl3pPr>
            <a:lvl4pPr marL="1385727" indent="0">
              <a:buNone/>
              <a:defRPr sz="900"/>
            </a:lvl4pPr>
            <a:lvl5pPr marL="1847637" indent="0">
              <a:buNone/>
              <a:defRPr sz="900"/>
            </a:lvl5pPr>
            <a:lvl6pPr marL="2309546" indent="0">
              <a:buNone/>
              <a:defRPr sz="900"/>
            </a:lvl6pPr>
            <a:lvl7pPr marL="2771455" indent="0">
              <a:buNone/>
              <a:defRPr sz="900"/>
            </a:lvl7pPr>
            <a:lvl8pPr marL="3233364" indent="0">
              <a:buNone/>
              <a:defRPr sz="900"/>
            </a:lvl8pPr>
            <a:lvl9pPr marL="3695273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0BC34-7538-42ED-80C3-EF272E211E8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5588" cy="7021513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30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0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0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0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0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0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0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0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0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0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0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0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0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0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0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0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0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0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0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0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0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0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1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1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1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1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1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1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1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1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1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1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1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1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1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1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1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1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1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1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1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1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1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1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1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1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1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1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1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1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1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</p:grpSp>
        <p:sp>
          <p:nvSpPr>
            <p:cNvPr id="31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30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3132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133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134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sp>
        <p:nvSpPr>
          <p:cNvPr id="3135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706" y="312067"/>
            <a:ext cx="7773750" cy="1170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136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345" y="1950420"/>
            <a:ext cx="7773750" cy="4212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1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919" y="6397378"/>
            <a:ext cx="1905331" cy="468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3138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743" y="6397378"/>
            <a:ext cx="2896103" cy="468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31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4338" y="6397378"/>
            <a:ext cx="1905331" cy="468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412D9BA-6DD7-401B-BD1E-ACDC931A9E95}" type="slidenum">
              <a:rPr lang="es-ES"/>
              <a:pPr/>
              <a:t>‹Nº›</a:t>
            </a:fld>
            <a:endParaRPr lang="es-ES"/>
          </a:p>
        </p:txBody>
      </p:sp>
      <p:pic>
        <p:nvPicPr>
          <p:cNvPr id="68" name="Picture 49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49238" y="77788"/>
            <a:ext cx="7239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Text Box 50"/>
          <p:cNvSpPr txBox="1">
            <a:spLocks noChangeArrowheads="1"/>
          </p:cNvSpPr>
          <p:nvPr userDrawn="1"/>
        </p:nvSpPr>
        <p:spPr bwMode="auto">
          <a:xfrm>
            <a:off x="973138" y="-26988"/>
            <a:ext cx="714375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4" tIns="45712" rIns="91424" bIns="45712">
            <a:spAutoFit/>
          </a:bodyPr>
          <a:lstStyle/>
          <a:p>
            <a:r>
              <a:rPr lang="es-ES" sz="2400">
                <a:solidFill>
                  <a:srgbClr val="800000"/>
                </a:solidFill>
                <a:latin typeface="Arial Black" pitchFamily="34" charset="0"/>
              </a:rPr>
              <a:t>UNIVERSIDAD NACIONAL DE INGENIERIA</a:t>
            </a:r>
          </a:p>
        </p:txBody>
      </p:sp>
      <p:sp>
        <p:nvSpPr>
          <p:cNvPr id="70" name="Text Box 51"/>
          <p:cNvSpPr txBox="1">
            <a:spLocks noChangeArrowheads="1"/>
          </p:cNvSpPr>
          <p:nvPr userDrawn="1"/>
        </p:nvSpPr>
        <p:spPr bwMode="auto">
          <a:xfrm>
            <a:off x="1928813" y="342900"/>
            <a:ext cx="5226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4" tIns="45712" rIns="91424" bIns="45712">
            <a:spAutoFit/>
          </a:bodyPr>
          <a:lstStyle/>
          <a:p>
            <a:pPr algn="ctr"/>
            <a:r>
              <a:rPr lang="es-ES" sz="2000">
                <a:latin typeface="Arial Black" pitchFamily="34" charset="0"/>
              </a:rPr>
              <a:t>Enrutamiento Dinámico: RIP y OSPF</a:t>
            </a:r>
          </a:p>
        </p:txBody>
      </p:sp>
      <p:pic>
        <p:nvPicPr>
          <p:cNvPr id="71" name="Picture 5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85850" y="701675"/>
            <a:ext cx="6999288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Line 53"/>
          <p:cNvSpPr>
            <a:spLocks noChangeShapeType="1"/>
          </p:cNvSpPr>
          <p:nvPr userDrawn="1"/>
        </p:nvSpPr>
        <p:spPr bwMode="auto">
          <a:xfrm>
            <a:off x="179388" y="6824663"/>
            <a:ext cx="8785225" cy="0"/>
          </a:xfrm>
          <a:prstGeom prst="line">
            <a:avLst/>
          </a:prstGeom>
          <a:noFill/>
          <a:ln w="28575">
            <a:solidFill>
              <a:srgbClr val="006699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73" name="Text Box 55"/>
          <p:cNvSpPr txBox="1">
            <a:spLocks noChangeArrowheads="1"/>
          </p:cNvSpPr>
          <p:nvPr userDrawn="1"/>
        </p:nvSpPr>
        <p:spPr bwMode="auto">
          <a:xfrm rot="16200000">
            <a:off x="8057357" y="5761831"/>
            <a:ext cx="1981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4" tIns="45712" rIns="91424" bIns="45712">
            <a:spAutoFit/>
          </a:bodyPr>
          <a:lstStyle/>
          <a:p>
            <a:r>
              <a:rPr lang="es-ES" sz="1200" b="1">
                <a:solidFill>
                  <a:srgbClr val="006699"/>
                </a:solidFill>
                <a:latin typeface="Arial" charset="0"/>
              </a:rPr>
              <a:t>ddiaz@inictel-uni.edu.pe</a:t>
            </a:r>
          </a:p>
        </p:txBody>
      </p:sp>
      <p:sp>
        <p:nvSpPr>
          <p:cNvPr id="74" name="Text Box 56"/>
          <p:cNvSpPr txBox="1">
            <a:spLocks noChangeArrowheads="1"/>
          </p:cNvSpPr>
          <p:nvPr userDrawn="1"/>
        </p:nvSpPr>
        <p:spPr bwMode="auto">
          <a:xfrm>
            <a:off x="669925" y="6765925"/>
            <a:ext cx="77914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4" tIns="45712" rIns="91424" bIns="45712">
            <a:spAutoFit/>
          </a:bodyPr>
          <a:lstStyle/>
          <a:p>
            <a:r>
              <a:rPr lang="es-ES" sz="1200" b="1">
                <a:solidFill>
                  <a:srgbClr val="006699"/>
                </a:solidFill>
                <a:latin typeface="Arial" charset="0"/>
              </a:rPr>
              <a:t>INSTITUTO NACIONAL DE INVESTIGACION Y CAPACITACION DE TELECOMUNICACIONES, </a:t>
            </a:r>
            <a:r>
              <a:rPr lang="es-ES" sz="1200" b="1">
                <a:latin typeface="Arial" charset="0"/>
              </a:rPr>
              <a:t>INICTEL-UNI</a:t>
            </a:r>
          </a:p>
        </p:txBody>
      </p:sp>
      <p:sp>
        <p:nvSpPr>
          <p:cNvPr id="75" name="Text Box 58"/>
          <p:cNvSpPr txBox="1">
            <a:spLocks noChangeArrowheads="1"/>
          </p:cNvSpPr>
          <p:nvPr userDrawn="1"/>
        </p:nvSpPr>
        <p:spPr bwMode="auto">
          <a:xfrm rot="16200000">
            <a:off x="-1624806" y="5068094"/>
            <a:ext cx="34067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4" tIns="45712" rIns="91424" bIns="45712">
            <a:spAutoFit/>
          </a:bodyPr>
          <a:lstStyle/>
          <a:p>
            <a:r>
              <a:rPr lang="es-ES" sz="1200" b="1">
                <a:solidFill>
                  <a:srgbClr val="006699"/>
                </a:solidFill>
                <a:latin typeface="Arial" charset="0"/>
              </a:rPr>
              <a:t>Propiedad intelectual de Daniel Díaz @ 2011</a:t>
            </a:r>
          </a:p>
        </p:txBody>
      </p:sp>
      <p:sp>
        <p:nvSpPr>
          <p:cNvPr id="76" name="Line 59"/>
          <p:cNvSpPr>
            <a:spLocks noChangeShapeType="1"/>
          </p:cNvSpPr>
          <p:nvPr userDrawn="1"/>
        </p:nvSpPr>
        <p:spPr bwMode="auto">
          <a:xfrm rot="5400000">
            <a:off x="8028782" y="5887244"/>
            <a:ext cx="1871662" cy="0"/>
          </a:xfrm>
          <a:prstGeom prst="line">
            <a:avLst/>
          </a:prstGeom>
          <a:noFill/>
          <a:ln w="28575">
            <a:solidFill>
              <a:srgbClr val="006699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77" name="Line 60"/>
          <p:cNvSpPr>
            <a:spLocks noChangeShapeType="1"/>
          </p:cNvSpPr>
          <p:nvPr userDrawn="1"/>
        </p:nvSpPr>
        <p:spPr bwMode="auto">
          <a:xfrm rot="5400000">
            <a:off x="-1439069" y="5203032"/>
            <a:ext cx="3240087" cy="0"/>
          </a:xfrm>
          <a:prstGeom prst="line">
            <a:avLst/>
          </a:prstGeom>
          <a:noFill/>
          <a:ln w="28575">
            <a:solidFill>
              <a:srgbClr val="006699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pic>
        <p:nvPicPr>
          <p:cNvPr id="78" name="Picture 132" descr="http://www.admision.uni.edu.pe/CMS/img/logoUNI2008.jp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288338" y="0"/>
            <a:ext cx="57150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" name="Picture 132" descr="http://www.admision.uni.edu.pe/CMS/img/logoUNI2008.jpg"/>
          <p:cNvPicPr>
            <a:picLocks noChangeAspect="1" noChangeArrowheads="1"/>
          </p:cNvPicPr>
          <p:nvPr userDrawn="1"/>
        </p:nvPicPr>
        <p:blipFill>
          <a:blip r:embed="rId16" cstate="print">
            <a:lum bright="74000" contrast="26000"/>
          </a:blip>
          <a:srcRect/>
          <a:stretch>
            <a:fillRect/>
          </a:stretch>
        </p:blipFill>
        <p:spPr bwMode="auto">
          <a:xfrm>
            <a:off x="3786188" y="2652713"/>
            <a:ext cx="1573212" cy="233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6190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23818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8572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4763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6432" indent="-346432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7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50602" indent="-28869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54773" indent="-230955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16682" indent="-23095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78591" indent="-230955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40500" indent="-230955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3002410" indent="-230955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64319" indent="-230955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926228" indent="-230955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23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1909" algn="l" defTabSz="923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3818" algn="l" defTabSz="923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85727" algn="l" defTabSz="923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7637" algn="l" defTabSz="923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546" algn="l" defTabSz="923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71455" algn="l" defTabSz="923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33364" algn="l" defTabSz="923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95273" algn="l" defTabSz="923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8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2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0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images.google.com.pe/imgres?imgurl=http://images.channeladvisor.com/Sell/SSProfiles/20057730/Images/C500USEFORAD.jpg&amp;imgrefurl=http://cgi.ebay.com/FAST-DELL-C610-1-0-GIG-NICE-COMPLETE-LAPTOP-LAP-TOP-NR_W0QQitemZ6807639089QQcategoryZ42200QQcmdZViewItem&amp;h=313&amp;w=300&amp;sz=12&amp;tbnid=dyS9jO38rZGJxM:&amp;tbnh=113&amp;tbnw=108&amp;hl=es&amp;start=29&amp;prev=/images?q%3DLAP%2BTOP%26start%3D20%26svnum%3D10%26hl%3Des%26lr%3D%26sa%3D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4000" dirty="0"/>
              <a:t>PROTOCOLO DE ENRUTAMIENTO</a:t>
            </a:r>
            <a:br>
              <a:rPr lang="es-MX" sz="4000" dirty="0"/>
            </a:br>
            <a:r>
              <a:rPr lang="es-MX" sz="4000" dirty="0"/>
              <a:t> DINÁMICO: RIP y OSPF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785813" y="631825"/>
            <a:ext cx="771048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EJEMPLO DE CONFIGURACIÓN RIPv2</a:t>
            </a:r>
          </a:p>
        </p:txBody>
      </p:sp>
      <p:grpSp>
        <p:nvGrpSpPr>
          <p:cNvPr id="2" name="86 Grupo"/>
          <p:cNvGrpSpPr>
            <a:grpSpLocks/>
          </p:cNvGrpSpPr>
          <p:nvPr/>
        </p:nvGrpSpPr>
        <p:grpSpPr bwMode="auto">
          <a:xfrm>
            <a:off x="214313" y="1152525"/>
            <a:ext cx="8931275" cy="5573713"/>
            <a:chOff x="214313" y="1152524"/>
            <a:chExt cx="8931275" cy="5573714"/>
          </a:xfrm>
        </p:grpSpPr>
        <p:grpSp>
          <p:nvGrpSpPr>
            <p:cNvPr id="22532" name="129 Grupo"/>
            <p:cNvGrpSpPr>
              <a:grpSpLocks/>
            </p:cNvGrpSpPr>
            <p:nvPr/>
          </p:nvGrpSpPr>
          <p:grpSpPr bwMode="auto">
            <a:xfrm>
              <a:off x="214313" y="1152524"/>
              <a:ext cx="8931275" cy="5573714"/>
              <a:chOff x="215076" y="1153301"/>
              <a:chExt cx="8930512" cy="5572165"/>
            </a:xfrm>
          </p:grpSpPr>
          <p:sp>
            <p:nvSpPr>
              <p:cNvPr id="22549" name="Cloud"/>
              <p:cNvSpPr>
                <a:spLocks noChangeAspect="1" noEditPoints="1" noChangeArrowheads="1"/>
              </p:cNvSpPr>
              <p:nvPr/>
            </p:nvSpPr>
            <p:spPr bwMode="auto">
              <a:xfrm rot="195800">
                <a:off x="1853236" y="2721315"/>
                <a:ext cx="5371641" cy="2442484"/>
              </a:xfrm>
              <a:custGeom>
                <a:avLst/>
                <a:gdLst>
                  <a:gd name="T0" fmla="*/ 6605129 w 21600"/>
                  <a:gd name="T1" fmla="*/ 293133134 h 21600"/>
                  <a:gd name="T2" fmla="*/ 1064687845 w 21600"/>
                  <a:gd name="T3" fmla="*/ 585641965 h 21600"/>
                  <a:gd name="T4" fmla="*/ 2127601059 w 21600"/>
                  <a:gd name="T5" fmla="*/ 293133134 h 21600"/>
                  <a:gd name="T6" fmla="*/ 1064687845 w 21600"/>
                  <a:gd name="T7" fmla="*/ 33520266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77 w 21600"/>
                  <a:gd name="T13" fmla="*/ 3262 h 21600"/>
                  <a:gd name="T14" fmla="*/ 17087 w 21600"/>
                  <a:gd name="T15" fmla="*/ 1733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FFFFFF"/>
                </a:outerShdw>
              </a:effectLst>
            </p:spPr>
            <p:txBody>
              <a:bodyPr lIns="87274" tIns="43636" rIns="87274" bIns="43636"/>
              <a:lstStyle/>
              <a:p>
                <a:pPr algn="ctr" defTabSz="873125"/>
                <a:r>
                  <a:rPr lang="es-MX" sz="1900"/>
                  <a:t>     </a:t>
                </a:r>
                <a:endParaRPr lang="es-ES" sz="1900"/>
              </a:p>
            </p:txBody>
          </p:sp>
          <p:sp>
            <p:nvSpPr>
              <p:cNvPr id="99" name="98 Rectángulo redondeado"/>
              <p:cNvSpPr/>
              <p:nvPr/>
            </p:nvSpPr>
            <p:spPr bwMode="auto">
              <a:xfrm>
                <a:off x="3858077" y="5011442"/>
                <a:ext cx="1642923" cy="1714024"/>
              </a:xfrm>
              <a:prstGeom prst="roundRect">
                <a:avLst/>
              </a:prstGeom>
              <a:solidFill>
                <a:srgbClr val="99FFCC"/>
              </a:solidFill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923925">
                  <a:defRPr/>
                </a:pPr>
                <a:endParaRPr lang="es-PE"/>
              </a:p>
            </p:txBody>
          </p:sp>
          <p:sp>
            <p:nvSpPr>
              <p:cNvPr id="98" name="97 Rectángulo redondeado"/>
              <p:cNvSpPr/>
              <p:nvPr/>
            </p:nvSpPr>
            <p:spPr bwMode="auto">
              <a:xfrm>
                <a:off x="4643823" y="1153301"/>
                <a:ext cx="1642922" cy="1785442"/>
              </a:xfrm>
              <a:prstGeom prst="roundRect">
                <a:avLst/>
              </a:prstGeom>
              <a:solidFill>
                <a:srgbClr val="99FFCC"/>
              </a:solidFill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923925">
                  <a:defRPr/>
                </a:pPr>
                <a:endParaRPr lang="es-PE"/>
              </a:p>
            </p:txBody>
          </p:sp>
          <p:sp>
            <p:nvSpPr>
              <p:cNvPr id="97" name="96 Rectángulo redondeado"/>
              <p:cNvSpPr/>
              <p:nvPr/>
            </p:nvSpPr>
            <p:spPr bwMode="auto">
              <a:xfrm>
                <a:off x="7215353" y="3081578"/>
                <a:ext cx="1715940" cy="1715610"/>
              </a:xfrm>
              <a:prstGeom prst="roundRect">
                <a:avLst/>
              </a:prstGeom>
              <a:solidFill>
                <a:srgbClr val="99FFCC"/>
              </a:solidFill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923925">
                  <a:defRPr/>
                </a:pPr>
                <a:endParaRPr lang="es-PE"/>
              </a:p>
            </p:txBody>
          </p:sp>
          <p:sp>
            <p:nvSpPr>
              <p:cNvPr id="96" name="95 Rectángulo redondeado"/>
              <p:cNvSpPr/>
              <p:nvPr/>
            </p:nvSpPr>
            <p:spPr bwMode="auto">
              <a:xfrm>
                <a:off x="215076" y="3081578"/>
                <a:ext cx="1642922" cy="1715610"/>
              </a:xfrm>
              <a:prstGeom prst="roundRect">
                <a:avLst/>
              </a:prstGeom>
              <a:solidFill>
                <a:srgbClr val="99FFCC"/>
              </a:solidFill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923925">
                  <a:defRPr/>
                </a:pPr>
                <a:endParaRPr lang="es-PE"/>
              </a:p>
            </p:txBody>
          </p:sp>
          <p:pic>
            <p:nvPicPr>
              <p:cNvPr id="22554" name="Picture 105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925622" y="3796508"/>
                <a:ext cx="576262" cy="438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55" name="Picture 25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87042" y="4585504"/>
                <a:ext cx="666750" cy="496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56" name="Picture 25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91664" y="2728116"/>
                <a:ext cx="666750" cy="496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57" name="Picture 25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91928" y="2728116"/>
                <a:ext cx="666750" cy="496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58" name="Picture 25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15274" y="3728248"/>
                <a:ext cx="666750" cy="496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59" name="Picture 25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692126" y="3728248"/>
                <a:ext cx="666750" cy="496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2560" name="26 Conector recto"/>
              <p:cNvCxnSpPr>
                <a:cxnSpLocks noChangeShapeType="1"/>
              </p:cNvCxnSpPr>
              <p:nvPr/>
            </p:nvCxnSpPr>
            <p:spPr bwMode="auto">
              <a:xfrm flipV="1">
                <a:off x="2215340" y="3082130"/>
                <a:ext cx="1071569" cy="71437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2561" name="28 Conector recto"/>
              <p:cNvCxnSpPr>
                <a:cxnSpLocks noChangeShapeType="1"/>
              </p:cNvCxnSpPr>
              <p:nvPr/>
            </p:nvCxnSpPr>
            <p:spPr bwMode="auto">
              <a:xfrm>
                <a:off x="3786976" y="2937664"/>
                <a:ext cx="1500198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2562" name="31 Conector recto"/>
              <p:cNvCxnSpPr>
                <a:cxnSpLocks noChangeShapeType="1"/>
              </p:cNvCxnSpPr>
              <p:nvPr/>
            </p:nvCxnSpPr>
            <p:spPr bwMode="auto">
              <a:xfrm>
                <a:off x="2215340" y="4153698"/>
                <a:ext cx="2071702" cy="68025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2563" name="35 Conector recto"/>
              <p:cNvCxnSpPr>
                <a:cxnSpLocks noChangeShapeType="1"/>
              </p:cNvCxnSpPr>
              <p:nvPr/>
            </p:nvCxnSpPr>
            <p:spPr bwMode="auto">
              <a:xfrm>
                <a:off x="5787240" y="3082128"/>
                <a:ext cx="1143008" cy="71438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2564" name="36 Conector recto"/>
              <p:cNvCxnSpPr>
                <a:cxnSpLocks noChangeShapeType="1"/>
              </p:cNvCxnSpPr>
              <p:nvPr/>
            </p:nvCxnSpPr>
            <p:spPr bwMode="auto">
              <a:xfrm flipV="1">
                <a:off x="4858546" y="4153698"/>
                <a:ext cx="2071702" cy="71438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2565" name="48 Conector recto"/>
              <p:cNvCxnSpPr>
                <a:cxnSpLocks noChangeShapeType="1"/>
              </p:cNvCxnSpPr>
              <p:nvPr/>
            </p:nvCxnSpPr>
            <p:spPr bwMode="auto">
              <a:xfrm rot="16200000" flipH="1">
                <a:off x="3344853" y="3378200"/>
                <a:ext cx="1503374" cy="1047753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pic>
            <p:nvPicPr>
              <p:cNvPr id="22566" name="Picture 104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72266" y="3796508"/>
                <a:ext cx="576262" cy="438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67" name="Picture 104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82416" y="1715284"/>
                <a:ext cx="576262" cy="438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2568" name="64 Conector recto"/>
              <p:cNvCxnSpPr>
                <a:cxnSpLocks noChangeShapeType="1"/>
              </p:cNvCxnSpPr>
              <p:nvPr/>
            </p:nvCxnSpPr>
            <p:spPr bwMode="auto">
              <a:xfrm>
                <a:off x="1000894" y="4010822"/>
                <a:ext cx="785818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2569" name="66 Conector recto"/>
              <p:cNvCxnSpPr>
                <a:cxnSpLocks noChangeShapeType="1"/>
              </p:cNvCxnSpPr>
              <p:nvPr/>
            </p:nvCxnSpPr>
            <p:spPr bwMode="auto">
              <a:xfrm>
                <a:off x="7287438" y="4010822"/>
                <a:ext cx="785818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2570" name="69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145092" y="2438392"/>
                <a:ext cx="714380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pic>
            <p:nvPicPr>
              <p:cNvPr id="22571" name="Picture 105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287042" y="5725334"/>
                <a:ext cx="576262" cy="438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2572" name="72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287836" y="5367350"/>
                <a:ext cx="714380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78" name="77 CuadroTexto"/>
              <p:cNvSpPr txBox="1"/>
              <p:nvPr/>
            </p:nvSpPr>
            <p:spPr>
              <a:xfrm>
                <a:off x="1500841" y="3459298"/>
                <a:ext cx="434938" cy="33804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PE" sz="1600" b="1" dirty="0">
                    <a:solidFill>
                      <a:schemeClr val="accent6"/>
                    </a:solidFill>
                  </a:rPr>
                  <a:t>Ra</a:t>
                </a:r>
              </a:p>
            </p:txBody>
          </p:sp>
          <p:sp>
            <p:nvSpPr>
              <p:cNvPr id="79" name="78 CuadroTexto"/>
              <p:cNvSpPr txBox="1"/>
              <p:nvPr/>
            </p:nvSpPr>
            <p:spPr>
              <a:xfrm>
                <a:off x="7143921" y="3489452"/>
                <a:ext cx="434938" cy="33804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PE" sz="1600" b="1" dirty="0">
                    <a:solidFill>
                      <a:schemeClr val="accent6"/>
                    </a:solidFill>
                  </a:rPr>
                  <a:t>Re</a:t>
                </a:r>
              </a:p>
            </p:txBody>
          </p:sp>
          <p:sp>
            <p:nvSpPr>
              <p:cNvPr id="80" name="79 CuadroTexto"/>
              <p:cNvSpPr txBox="1"/>
              <p:nvPr/>
            </p:nvSpPr>
            <p:spPr>
              <a:xfrm>
                <a:off x="3286626" y="2438819"/>
                <a:ext cx="446050" cy="3396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PE" sz="1600" b="1" dirty="0">
                    <a:solidFill>
                      <a:schemeClr val="accent6"/>
                    </a:solidFill>
                  </a:rPr>
                  <a:t>Rb</a:t>
                </a:r>
              </a:p>
            </p:txBody>
          </p:sp>
          <p:sp>
            <p:nvSpPr>
              <p:cNvPr id="89" name="88 CuadroTexto"/>
              <p:cNvSpPr txBox="1"/>
              <p:nvPr/>
            </p:nvSpPr>
            <p:spPr>
              <a:xfrm>
                <a:off x="5000979" y="2367402"/>
                <a:ext cx="434938" cy="3396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PE" sz="1600" b="1" dirty="0">
                    <a:solidFill>
                      <a:schemeClr val="accent6"/>
                    </a:solidFill>
                  </a:rPr>
                  <a:t>Rc</a:t>
                </a:r>
              </a:p>
            </p:txBody>
          </p:sp>
          <p:sp>
            <p:nvSpPr>
              <p:cNvPr id="90" name="89 CuadroTexto"/>
              <p:cNvSpPr txBox="1"/>
              <p:nvPr/>
            </p:nvSpPr>
            <p:spPr>
              <a:xfrm>
                <a:off x="4026337" y="4989223"/>
                <a:ext cx="446050" cy="33804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PE" sz="1600" b="1" dirty="0" err="1">
                    <a:solidFill>
                      <a:schemeClr val="accent6"/>
                    </a:solidFill>
                  </a:rPr>
                  <a:t>Rd</a:t>
                </a:r>
                <a:endParaRPr lang="es-PE" sz="16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2578" name="90 CuadroTexto"/>
              <p:cNvSpPr txBox="1">
                <a:spLocks noChangeArrowheads="1"/>
              </p:cNvSpPr>
              <p:nvPr/>
            </p:nvSpPr>
            <p:spPr bwMode="auto">
              <a:xfrm>
                <a:off x="500828" y="3488731"/>
                <a:ext cx="51328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400" b="1"/>
                  <a:t>PC1</a:t>
                </a:r>
              </a:p>
            </p:txBody>
          </p:sp>
          <p:sp>
            <p:nvSpPr>
              <p:cNvPr id="22579" name="91 CuadroTexto"/>
              <p:cNvSpPr txBox="1">
                <a:spLocks noChangeArrowheads="1"/>
              </p:cNvSpPr>
              <p:nvPr/>
            </p:nvSpPr>
            <p:spPr bwMode="auto">
              <a:xfrm>
                <a:off x="4787108" y="1796244"/>
                <a:ext cx="52290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400" b="1"/>
                  <a:t>PC2</a:t>
                </a:r>
              </a:p>
            </p:txBody>
          </p:sp>
          <p:sp>
            <p:nvSpPr>
              <p:cNvPr id="22580" name="92 CuadroTexto"/>
              <p:cNvSpPr txBox="1">
                <a:spLocks noChangeArrowheads="1"/>
              </p:cNvSpPr>
              <p:nvPr/>
            </p:nvSpPr>
            <p:spPr bwMode="auto">
              <a:xfrm>
                <a:off x="8069658" y="3510756"/>
                <a:ext cx="51328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400" b="1"/>
                  <a:t>PC3</a:t>
                </a:r>
              </a:p>
            </p:txBody>
          </p:sp>
          <p:sp>
            <p:nvSpPr>
              <p:cNvPr id="22581" name="93 CuadroTexto"/>
              <p:cNvSpPr txBox="1">
                <a:spLocks noChangeArrowheads="1"/>
              </p:cNvSpPr>
              <p:nvPr/>
            </p:nvSpPr>
            <p:spPr bwMode="auto">
              <a:xfrm>
                <a:off x="4858546" y="5725334"/>
                <a:ext cx="52290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400" b="1"/>
                  <a:t>PC4</a:t>
                </a:r>
              </a:p>
            </p:txBody>
          </p:sp>
          <p:sp>
            <p:nvSpPr>
              <p:cNvPr id="22582" name="99 CuadroTexto"/>
              <p:cNvSpPr txBox="1">
                <a:spLocks noChangeArrowheads="1"/>
              </p:cNvSpPr>
              <p:nvPr/>
            </p:nvSpPr>
            <p:spPr bwMode="auto">
              <a:xfrm>
                <a:off x="286514" y="3039208"/>
                <a:ext cx="147348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200.1.1.0/26</a:t>
                </a:r>
              </a:p>
            </p:txBody>
          </p:sp>
          <p:sp>
            <p:nvSpPr>
              <p:cNvPr id="22583" name="100 CuadroTexto"/>
              <p:cNvSpPr txBox="1">
                <a:spLocks noChangeArrowheads="1"/>
              </p:cNvSpPr>
              <p:nvPr/>
            </p:nvSpPr>
            <p:spPr bwMode="auto">
              <a:xfrm>
                <a:off x="4644232" y="1153302"/>
                <a:ext cx="1601721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200.1.1.64/26</a:t>
                </a:r>
              </a:p>
            </p:txBody>
          </p:sp>
          <p:sp>
            <p:nvSpPr>
              <p:cNvPr id="22584" name="101 CuadroTexto"/>
              <p:cNvSpPr txBox="1">
                <a:spLocks noChangeArrowheads="1"/>
              </p:cNvSpPr>
              <p:nvPr/>
            </p:nvSpPr>
            <p:spPr bwMode="auto">
              <a:xfrm>
                <a:off x="7144562" y="3039208"/>
                <a:ext cx="1729961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200.1.1.128/26</a:t>
                </a:r>
              </a:p>
            </p:txBody>
          </p:sp>
          <p:sp>
            <p:nvSpPr>
              <p:cNvPr id="22585" name="102 CuadroTexto"/>
              <p:cNvSpPr txBox="1">
                <a:spLocks noChangeArrowheads="1"/>
              </p:cNvSpPr>
              <p:nvPr/>
            </p:nvSpPr>
            <p:spPr bwMode="auto">
              <a:xfrm>
                <a:off x="3786976" y="6296838"/>
                <a:ext cx="1729961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200.1.1.192/26</a:t>
                </a:r>
              </a:p>
            </p:txBody>
          </p:sp>
          <p:sp>
            <p:nvSpPr>
              <p:cNvPr id="22586" name="103 CuadroTexto"/>
              <p:cNvSpPr txBox="1">
                <a:spLocks noChangeArrowheads="1"/>
              </p:cNvSpPr>
              <p:nvPr/>
            </p:nvSpPr>
            <p:spPr bwMode="auto">
              <a:xfrm rot="-2086301">
                <a:off x="1998067" y="3098965"/>
                <a:ext cx="111440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40.1.2.0/30</a:t>
                </a:r>
              </a:p>
            </p:txBody>
          </p:sp>
          <p:sp>
            <p:nvSpPr>
              <p:cNvPr id="22587" name="104 CuadroTexto"/>
              <p:cNvSpPr txBox="1">
                <a:spLocks noChangeArrowheads="1"/>
              </p:cNvSpPr>
              <p:nvPr/>
            </p:nvSpPr>
            <p:spPr bwMode="auto">
              <a:xfrm>
                <a:off x="3998330" y="2957888"/>
                <a:ext cx="111440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40.1.2.4/30</a:t>
                </a:r>
              </a:p>
            </p:txBody>
          </p:sp>
          <p:sp>
            <p:nvSpPr>
              <p:cNvPr id="22588" name="105 CuadroTexto"/>
              <p:cNvSpPr txBox="1">
                <a:spLocks noChangeArrowheads="1"/>
              </p:cNvSpPr>
              <p:nvPr/>
            </p:nvSpPr>
            <p:spPr bwMode="auto">
              <a:xfrm rot="1979779">
                <a:off x="5956404" y="3072518"/>
                <a:ext cx="111440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40.1.2.8/30</a:t>
                </a:r>
              </a:p>
            </p:txBody>
          </p:sp>
          <p:sp>
            <p:nvSpPr>
              <p:cNvPr id="22589" name="106 CuadroTexto"/>
              <p:cNvSpPr txBox="1">
                <a:spLocks noChangeArrowheads="1"/>
              </p:cNvSpPr>
              <p:nvPr/>
            </p:nvSpPr>
            <p:spPr bwMode="auto">
              <a:xfrm rot="1122163">
                <a:off x="2594679" y="4200466"/>
                <a:ext cx="12170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40.1.2.12/30</a:t>
                </a:r>
              </a:p>
            </p:txBody>
          </p:sp>
          <p:sp>
            <p:nvSpPr>
              <p:cNvPr id="22590" name="107 CuadroTexto"/>
              <p:cNvSpPr txBox="1">
                <a:spLocks noChangeArrowheads="1"/>
              </p:cNvSpPr>
              <p:nvPr/>
            </p:nvSpPr>
            <p:spPr bwMode="auto">
              <a:xfrm rot="3259787">
                <a:off x="3670823" y="3748565"/>
                <a:ext cx="12170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40.1.2.16/30</a:t>
                </a:r>
              </a:p>
            </p:txBody>
          </p:sp>
          <p:sp>
            <p:nvSpPr>
              <p:cNvPr id="22591" name="108 CuadroTexto"/>
              <p:cNvSpPr txBox="1">
                <a:spLocks noChangeArrowheads="1"/>
              </p:cNvSpPr>
              <p:nvPr/>
            </p:nvSpPr>
            <p:spPr bwMode="auto">
              <a:xfrm rot="-1085127">
                <a:off x="5215736" y="4206111"/>
                <a:ext cx="12170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40.1.2.20/30</a:t>
                </a:r>
              </a:p>
            </p:txBody>
          </p:sp>
          <p:sp>
            <p:nvSpPr>
              <p:cNvPr id="22592" name="109 CuadroTexto"/>
              <p:cNvSpPr txBox="1">
                <a:spLocks noChangeArrowheads="1"/>
              </p:cNvSpPr>
              <p:nvPr/>
            </p:nvSpPr>
            <p:spPr bwMode="auto">
              <a:xfrm>
                <a:off x="2001026" y="3510756"/>
                <a:ext cx="35719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.1</a:t>
                </a:r>
              </a:p>
            </p:txBody>
          </p:sp>
          <p:sp>
            <p:nvSpPr>
              <p:cNvPr id="22593" name="110 CuadroTexto"/>
              <p:cNvSpPr txBox="1">
                <a:spLocks noChangeArrowheads="1"/>
              </p:cNvSpPr>
              <p:nvPr/>
            </p:nvSpPr>
            <p:spPr bwMode="auto">
              <a:xfrm>
                <a:off x="2996778" y="2815012"/>
                <a:ext cx="50444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.2</a:t>
                </a:r>
              </a:p>
            </p:txBody>
          </p:sp>
          <p:sp>
            <p:nvSpPr>
              <p:cNvPr id="22594" name="111 CuadroTexto"/>
              <p:cNvSpPr txBox="1">
                <a:spLocks noChangeArrowheads="1"/>
              </p:cNvSpPr>
              <p:nvPr/>
            </p:nvSpPr>
            <p:spPr bwMode="auto">
              <a:xfrm>
                <a:off x="3711158" y="2867814"/>
                <a:ext cx="50444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.5</a:t>
                </a:r>
              </a:p>
            </p:txBody>
          </p:sp>
          <p:sp>
            <p:nvSpPr>
              <p:cNvPr id="22595" name="112 CuadroTexto"/>
              <p:cNvSpPr txBox="1">
                <a:spLocks noChangeArrowheads="1"/>
              </p:cNvSpPr>
              <p:nvPr/>
            </p:nvSpPr>
            <p:spPr bwMode="auto">
              <a:xfrm>
                <a:off x="4997042" y="2867814"/>
                <a:ext cx="36157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.6</a:t>
                </a:r>
              </a:p>
            </p:txBody>
          </p:sp>
          <p:sp>
            <p:nvSpPr>
              <p:cNvPr id="22596" name="113 CuadroTexto"/>
              <p:cNvSpPr txBox="1">
                <a:spLocks noChangeArrowheads="1"/>
              </p:cNvSpPr>
              <p:nvPr/>
            </p:nvSpPr>
            <p:spPr bwMode="auto">
              <a:xfrm>
                <a:off x="5711422" y="2796376"/>
                <a:ext cx="50444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.10</a:t>
                </a:r>
              </a:p>
            </p:txBody>
          </p:sp>
          <p:sp>
            <p:nvSpPr>
              <p:cNvPr id="22597" name="114 CuadroTexto"/>
              <p:cNvSpPr txBox="1">
                <a:spLocks noChangeArrowheads="1"/>
              </p:cNvSpPr>
              <p:nvPr/>
            </p:nvSpPr>
            <p:spPr bwMode="auto">
              <a:xfrm>
                <a:off x="6787372" y="3439318"/>
                <a:ext cx="36157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.9</a:t>
                </a:r>
              </a:p>
            </p:txBody>
          </p:sp>
          <p:sp>
            <p:nvSpPr>
              <p:cNvPr id="22598" name="115 CuadroTexto"/>
              <p:cNvSpPr txBox="1">
                <a:spLocks noChangeArrowheads="1"/>
              </p:cNvSpPr>
              <p:nvPr/>
            </p:nvSpPr>
            <p:spPr bwMode="auto">
              <a:xfrm>
                <a:off x="2215340" y="3886582"/>
                <a:ext cx="50006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.13</a:t>
                </a:r>
              </a:p>
            </p:txBody>
          </p:sp>
          <p:sp>
            <p:nvSpPr>
              <p:cNvPr id="22599" name="116 CuadroTexto"/>
              <p:cNvSpPr txBox="1">
                <a:spLocks noChangeArrowheads="1"/>
              </p:cNvSpPr>
              <p:nvPr/>
            </p:nvSpPr>
            <p:spPr bwMode="auto">
              <a:xfrm>
                <a:off x="3929852" y="4510888"/>
                <a:ext cx="50006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.14</a:t>
                </a:r>
              </a:p>
            </p:txBody>
          </p:sp>
          <p:sp>
            <p:nvSpPr>
              <p:cNvPr id="22600" name="117 CuadroTexto"/>
              <p:cNvSpPr txBox="1">
                <a:spLocks noChangeArrowheads="1"/>
              </p:cNvSpPr>
              <p:nvPr/>
            </p:nvSpPr>
            <p:spPr bwMode="auto">
              <a:xfrm>
                <a:off x="4501356" y="4296574"/>
                <a:ext cx="50006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.17</a:t>
                </a:r>
              </a:p>
            </p:txBody>
          </p:sp>
          <p:sp>
            <p:nvSpPr>
              <p:cNvPr id="22601" name="118 CuadroTexto"/>
              <p:cNvSpPr txBox="1">
                <a:spLocks noChangeArrowheads="1"/>
              </p:cNvSpPr>
              <p:nvPr/>
            </p:nvSpPr>
            <p:spPr bwMode="auto">
              <a:xfrm>
                <a:off x="3644100" y="3153566"/>
                <a:ext cx="50006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.18</a:t>
                </a:r>
              </a:p>
            </p:txBody>
          </p:sp>
          <p:sp>
            <p:nvSpPr>
              <p:cNvPr id="22602" name="119 CuadroTexto"/>
              <p:cNvSpPr txBox="1">
                <a:spLocks noChangeArrowheads="1"/>
              </p:cNvSpPr>
              <p:nvPr/>
            </p:nvSpPr>
            <p:spPr bwMode="auto">
              <a:xfrm>
                <a:off x="4858546" y="4510888"/>
                <a:ext cx="50006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.21</a:t>
                </a:r>
              </a:p>
            </p:txBody>
          </p:sp>
          <p:sp>
            <p:nvSpPr>
              <p:cNvPr id="22603" name="120 CuadroTexto"/>
              <p:cNvSpPr txBox="1">
                <a:spLocks noChangeArrowheads="1"/>
              </p:cNvSpPr>
              <p:nvPr/>
            </p:nvSpPr>
            <p:spPr bwMode="auto">
              <a:xfrm>
                <a:off x="6358744" y="3939384"/>
                <a:ext cx="50006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.22</a:t>
                </a:r>
              </a:p>
            </p:txBody>
          </p:sp>
          <p:sp>
            <p:nvSpPr>
              <p:cNvPr id="22604" name="121 CuadroTexto"/>
              <p:cNvSpPr txBox="1">
                <a:spLocks noChangeArrowheads="1"/>
              </p:cNvSpPr>
              <p:nvPr/>
            </p:nvSpPr>
            <p:spPr bwMode="auto">
              <a:xfrm>
                <a:off x="1429522" y="3725070"/>
                <a:ext cx="35719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.1</a:t>
                </a:r>
              </a:p>
            </p:txBody>
          </p:sp>
          <p:sp>
            <p:nvSpPr>
              <p:cNvPr id="22605" name="122 CuadroTexto"/>
              <p:cNvSpPr txBox="1">
                <a:spLocks noChangeArrowheads="1"/>
              </p:cNvSpPr>
              <p:nvPr/>
            </p:nvSpPr>
            <p:spPr bwMode="auto">
              <a:xfrm>
                <a:off x="286514" y="3796508"/>
                <a:ext cx="35719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.2</a:t>
                </a:r>
              </a:p>
            </p:txBody>
          </p:sp>
          <p:sp>
            <p:nvSpPr>
              <p:cNvPr id="22606" name="123 CuadroTexto"/>
              <p:cNvSpPr txBox="1">
                <a:spLocks noChangeArrowheads="1"/>
              </p:cNvSpPr>
              <p:nvPr/>
            </p:nvSpPr>
            <p:spPr bwMode="auto">
              <a:xfrm>
                <a:off x="5501488" y="2439186"/>
                <a:ext cx="50006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.65</a:t>
                </a:r>
              </a:p>
            </p:txBody>
          </p:sp>
          <p:sp>
            <p:nvSpPr>
              <p:cNvPr id="22607" name="124 CuadroTexto"/>
              <p:cNvSpPr txBox="1">
                <a:spLocks noChangeArrowheads="1"/>
              </p:cNvSpPr>
              <p:nvPr/>
            </p:nvSpPr>
            <p:spPr bwMode="auto">
              <a:xfrm>
                <a:off x="7216000" y="4010822"/>
                <a:ext cx="64294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.129</a:t>
                </a:r>
              </a:p>
            </p:txBody>
          </p:sp>
          <p:sp>
            <p:nvSpPr>
              <p:cNvPr id="22608" name="125 CuadroTexto"/>
              <p:cNvSpPr txBox="1">
                <a:spLocks noChangeArrowheads="1"/>
              </p:cNvSpPr>
              <p:nvPr/>
            </p:nvSpPr>
            <p:spPr bwMode="auto">
              <a:xfrm>
                <a:off x="4644232" y="4939516"/>
                <a:ext cx="64294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.193</a:t>
                </a:r>
              </a:p>
            </p:txBody>
          </p:sp>
          <p:sp>
            <p:nvSpPr>
              <p:cNvPr id="22609" name="126 CuadroTexto"/>
              <p:cNvSpPr txBox="1">
                <a:spLocks noChangeArrowheads="1"/>
              </p:cNvSpPr>
              <p:nvPr/>
            </p:nvSpPr>
            <p:spPr bwMode="auto">
              <a:xfrm>
                <a:off x="8430446" y="3796508"/>
                <a:ext cx="71514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.130</a:t>
                </a:r>
              </a:p>
            </p:txBody>
          </p:sp>
          <p:sp>
            <p:nvSpPr>
              <p:cNvPr id="22610" name="127 CuadroTexto"/>
              <p:cNvSpPr txBox="1">
                <a:spLocks noChangeArrowheads="1"/>
              </p:cNvSpPr>
              <p:nvPr/>
            </p:nvSpPr>
            <p:spPr bwMode="auto">
              <a:xfrm>
                <a:off x="5715802" y="1796244"/>
                <a:ext cx="71514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.66</a:t>
                </a:r>
              </a:p>
            </p:txBody>
          </p:sp>
          <p:sp>
            <p:nvSpPr>
              <p:cNvPr id="22611" name="128 CuadroTexto"/>
              <p:cNvSpPr txBox="1">
                <a:spLocks noChangeArrowheads="1"/>
              </p:cNvSpPr>
              <p:nvPr/>
            </p:nvSpPr>
            <p:spPr bwMode="auto">
              <a:xfrm>
                <a:off x="4000528" y="5725334"/>
                <a:ext cx="71514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.194</a:t>
                </a:r>
              </a:p>
            </p:txBody>
          </p:sp>
        </p:grpSp>
        <p:sp>
          <p:nvSpPr>
            <p:cNvPr id="68" name="67 CuadroTexto"/>
            <p:cNvSpPr txBox="1"/>
            <p:nvPr/>
          </p:nvSpPr>
          <p:spPr>
            <a:xfrm rot="19590471">
              <a:off x="2174875" y="3603624"/>
              <a:ext cx="552450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Fa1/0</a:t>
              </a:r>
            </a:p>
          </p:txBody>
        </p:sp>
        <p:sp>
          <p:nvSpPr>
            <p:cNvPr id="69" name="68 CuadroTexto"/>
            <p:cNvSpPr txBox="1"/>
            <p:nvPr/>
          </p:nvSpPr>
          <p:spPr>
            <a:xfrm rot="19590471">
              <a:off x="2889250" y="3140074"/>
              <a:ext cx="552450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Fa1/1</a:t>
              </a:r>
            </a:p>
          </p:txBody>
        </p:sp>
        <p:sp>
          <p:nvSpPr>
            <p:cNvPr id="70" name="69 CuadroTexto"/>
            <p:cNvSpPr txBox="1"/>
            <p:nvPr/>
          </p:nvSpPr>
          <p:spPr>
            <a:xfrm rot="1179820">
              <a:off x="2060575" y="4148138"/>
              <a:ext cx="552450" cy="2778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Fa1/1</a:t>
              </a:r>
            </a:p>
          </p:txBody>
        </p:sp>
        <p:sp>
          <p:nvSpPr>
            <p:cNvPr id="71" name="70 CuadroTexto"/>
            <p:cNvSpPr txBox="1"/>
            <p:nvPr/>
          </p:nvSpPr>
          <p:spPr>
            <a:xfrm rot="1153051">
              <a:off x="3603625" y="4722813"/>
              <a:ext cx="552450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Fa1/0</a:t>
              </a:r>
            </a:p>
          </p:txBody>
        </p:sp>
        <p:sp>
          <p:nvSpPr>
            <p:cNvPr id="72" name="71 CuadroTexto"/>
            <p:cNvSpPr txBox="1"/>
            <p:nvPr/>
          </p:nvSpPr>
          <p:spPr>
            <a:xfrm rot="3435432">
              <a:off x="3315494" y="3251993"/>
              <a:ext cx="554037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Fa2/0</a:t>
              </a:r>
            </a:p>
          </p:txBody>
        </p:sp>
        <p:sp>
          <p:nvSpPr>
            <p:cNvPr id="73" name="72 CuadroTexto"/>
            <p:cNvSpPr txBox="1"/>
            <p:nvPr/>
          </p:nvSpPr>
          <p:spPr>
            <a:xfrm rot="3435432">
              <a:off x="4061619" y="4323556"/>
              <a:ext cx="554038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Fa2/1</a:t>
              </a:r>
            </a:p>
          </p:txBody>
        </p:sp>
        <p:sp>
          <p:nvSpPr>
            <p:cNvPr id="74" name="73 CuadroTexto"/>
            <p:cNvSpPr txBox="1"/>
            <p:nvPr/>
          </p:nvSpPr>
          <p:spPr>
            <a:xfrm>
              <a:off x="3805238" y="2724149"/>
              <a:ext cx="552450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Fa1/0</a:t>
              </a:r>
            </a:p>
          </p:txBody>
        </p:sp>
        <p:sp>
          <p:nvSpPr>
            <p:cNvPr id="75" name="74 CuadroTexto"/>
            <p:cNvSpPr txBox="1"/>
            <p:nvPr/>
          </p:nvSpPr>
          <p:spPr>
            <a:xfrm>
              <a:off x="4787900" y="2724149"/>
              <a:ext cx="552450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Fa1/1</a:t>
              </a:r>
            </a:p>
          </p:txBody>
        </p:sp>
        <p:sp>
          <p:nvSpPr>
            <p:cNvPr id="76" name="75 CuadroTexto"/>
            <p:cNvSpPr txBox="1"/>
            <p:nvPr/>
          </p:nvSpPr>
          <p:spPr>
            <a:xfrm rot="20705742">
              <a:off x="4884738" y="4719638"/>
              <a:ext cx="554037" cy="2778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Fa1/1</a:t>
              </a:r>
            </a:p>
          </p:txBody>
        </p:sp>
        <p:sp>
          <p:nvSpPr>
            <p:cNvPr id="77" name="76 CuadroTexto"/>
            <p:cNvSpPr txBox="1"/>
            <p:nvPr/>
          </p:nvSpPr>
          <p:spPr>
            <a:xfrm rot="20415337">
              <a:off x="6489700" y="4167188"/>
              <a:ext cx="552450" cy="2778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Fa1/0</a:t>
              </a:r>
            </a:p>
          </p:txBody>
        </p:sp>
        <p:sp>
          <p:nvSpPr>
            <p:cNvPr id="81" name="80 CuadroTexto"/>
            <p:cNvSpPr txBox="1"/>
            <p:nvPr/>
          </p:nvSpPr>
          <p:spPr>
            <a:xfrm rot="1888304">
              <a:off x="5630863" y="3135312"/>
              <a:ext cx="554037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Fa1/0</a:t>
              </a:r>
            </a:p>
          </p:txBody>
        </p:sp>
        <p:sp>
          <p:nvSpPr>
            <p:cNvPr id="82" name="81 CuadroTexto"/>
            <p:cNvSpPr txBox="1"/>
            <p:nvPr/>
          </p:nvSpPr>
          <p:spPr>
            <a:xfrm rot="1888304">
              <a:off x="6345238" y="3563937"/>
              <a:ext cx="554037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Fa1/1</a:t>
              </a:r>
            </a:p>
          </p:txBody>
        </p:sp>
        <p:sp>
          <p:nvSpPr>
            <p:cNvPr id="83" name="82 CuadroTexto"/>
            <p:cNvSpPr txBox="1"/>
            <p:nvPr/>
          </p:nvSpPr>
          <p:spPr>
            <a:xfrm>
              <a:off x="1285875" y="4011613"/>
              <a:ext cx="554038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Fa2/0</a:t>
              </a:r>
            </a:p>
          </p:txBody>
        </p:sp>
        <p:sp>
          <p:nvSpPr>
            <p:cNvPr id="84" name="83 CuadroTexto"/>
            <p:cNvSpPr txBox="1"/>
            <p:nvPr/>
          </p:nvSpPr>
          <p:spPr>
            <a:xfrm rot="5400000">
              <a:off x="4291807" y="5149056"/>
              <a:ext cx="552450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Fa2/0</a:t>
              </a:r>
            </a:p>
          </p:txBody>
        </p:sp>
        <p:sp>
          <p:nvSpPr>
            <p:cNvPr id="85" name="84 CuadroTexto"/>
            <p:cNvSpPr txBox="1"/>
            <p:nvPr/>
          </p:nvSpPr>
          <p:spPr>
            <a:xfrm>
              <a:off x="7288213" y="3725862"/>
              <a:ext cx="552450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Fa2/0</a:t>
              </a:r>
            </a:p>
          </p:txBody>
        </p:sp>
        <p:sp>
          <p:nvSpPr>
            <p:cNvPr id="86" name="85 CuadroTexto"/>
            <p:cNvSpPr txBox="1"/>
            <p:nvPr/>
          </p:nvSpPr>
          <p:spPr>
            <a:xfrm rot="5400000">
              <a:off x="5157788" y="2362199"/>
              <a:ext cx="554037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Fa2/0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80 Grupo"/>
          <p:cNvGrpSpPr>
            <a:grpSpLocks/>
          </p:cNvGrpSpPr>
          <p:nvPr/>
        </p:nvGrpSpPr>
        <p:grpSpPr bwMode="auto">
          <a:xfrm>
            <a:off x="285750" y="1152525"/>
            <a:ext cx="8788400" cy="2781300"/>
            <a:chOff x="285750" y="1153301"/>
            <a:chExt cx="8788400" cy="2779759"/>
          </a:xfrm>
        </p:grpSpPr>
        <p:pic>
          <p:nvPicPr>
            <p:cNvPr id="2355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15670" y="1153301"/>
              <a:ext cx="4358480" cy="2779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3558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5582066" cy="555442"/>
              <a:chOff x="204" y="773"/>
              <a:chExt cx="3509" cy="343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328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Tablas de enrutamiento inicial:</a:t>
                </a:r>
              </a:p>
            </p:txBody>
          </p:sp>
          <p:pic>
            <p:nvPicPr>
              <p:cNvPr id="23561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6" name="Text Box 110"/>
            <p:cNvSpPr txBox="1">
              <a:spLocks noChangeArrowheads="1"/>
            </p:cNvSpPr>
            <p:nvPr/>
          </p:nvSpPr>
          <p:spPr bwMode="auto">
            <a:xfrm>
              <a:off x="574675" y="1826028"/>
              <a:ext cx="1771650" cy="456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dirty="0">
                  <a:latin typeface="+mj-lt"/>
                </a:rPr>
                <a:t>Router </a:t>
              </a:r>
              <a:r>
                <a:rPr lang="es-MX" sz="2400" b="1" dirty="0">
                  <a:latin typeface="+mj-lt"/>
                </a:rPr>
                <a:t>Ra</a:t>
              </a:r>
              <a:endParaRPr lang="es-MX" sz="2400" b="1" dirty="0">
                <a:solidFill>
                  <a:srgbClr val="FF3300"/>
                </a:solidFill>
                <a:latin typeface="+mj-lt"/>
              </a:endParaRPr>
            </a:p>
          </p:txBody>
        </p:sp>
      </p:grp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785813" y="631825"/>
            <a:ext cx="771048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EJEMPLO DE CONFIGURACIÓN RIPv2</a:t>
            </a:r>
          </a:p>
        </p:txBody>
      </p:sp>
      <p:sp>
        <p:nvSpPr>
          <p:cNvPr id="74" name="73 Rectángulo"/>
          <p:cNvSpPr/>
          <p:nvPr/>
        </p:nvSpPr>
        <p:spPr>
          <a:xfrm>
            <a:off x="285750" y="3009900"/>
            <a:ext cx="5430838" cy="3756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1400" b="1" dirty="0" err="1"/>
              <a:t>Ra#show</a:t>
            </a:r>
            <a:r>
              <a:rPr lang="es-PE" sz="1400" b="1" dirty="0"/>
              <a:t> ip route</a:t>
            </a:r>
          </a:p>
          <a:p>
            <a:pPr>
              <a:defRPr/>
            </a:pPr>
            <a:r>
              <a:rPr lang="es-PE" sz="1400" dirty="0" err="1"/>
              <a:t>Codes</a:t>
            </a:r>
            <a:r>
              <a:rPr lang="es-PE" sz="1400" dirty="0"/>
              <a:t>: C - connected, S - </a:t>
            </a:r>
            <a:r>
              <a:rPr lang="es-PE" sz="1400" dirty="0" err="1"/>
              <a:t>static</a:t>
            </a:r>
            <a:r>
              <a:rPr lang="es-PE" sz="1400" dirty="0"/>
              <a:t>, R - RIP, M - mobile, B - BGP</a:t>
            </a:r>
          </a:p>
          <a:p>
            <a:pPr>
              <a:defRPr/>
            </a:pPr>
            <a:r>
              <a:rPr lang="es-PE" sz="1400" dirty="0"/>
              <a:t>       D - EIGRP, EX - EIGRP external, O - OSPF, IA - OSPF inter area</a:t>
            </a:r>
          </a:p>
          <a:p>
            <a:pPr>
              <a:defRPr/>
            </a:pPr>
            <a:r>
              <a:rPr lang="es-PE" sz="1400" dirty="0"/>
              <a:t>       N1 - OSPF NSSA external </a:t>
            </a:r>
            <a:r>
              <a:rPr lang="es-PE" sz="1400" dirty="0" err="1"/>
              <a:t>type</a:t>
            </a:r>
            <a:r>
              <a:rPr lang="es-PE" sz="1400" dirty="0"/>
              <a:t> 1, N2 - OSPF NSSA external </a:t>
            </a:r>
            <a:r>
              <a:rPr lang="es-PE" sz="1400" dirty="0" err="1"/>
              <a:t>type</a:t>
            </a:r>
            <a:r>
              <a:rPr lang="es-PE" sz="1400" dirty="0"/>
              <a:t> 2</a:t>
            </a:r>
          </a:p>
          <a:p>
            <a:pPr>
              <a:defRPr/>
            </a:pPr>
            <a:r>
              <a:rPr lang="es-PE" sz="1400" dirty="0"/>
              <a:t>       E1 - OSPF external </a:t>
            </a:r>
            <a:r>
              <a:rPr lang="es-PE" sz="1400" dirty="0" err="1"/>
              <a:t>type</a:t>
            </a:r>
            <a:r>
              <a:rPr lang="es-PE" sz="1400" dirty="0"/>
              <a:t> 1, E2 - OSPF external </a:t>
            </a:r>
            <a:r>
              <a:rPr lang="es-PE" sz="1400" dirty="0" err="1"/>
              <a:t>type</a:t>
            </a:r>
            <a:r>
              <a:rPr lang="es-PE" sz="1400" dirty="0"/>
              <a:t> 2</a:t>
            </a:r>
          </a:p>
          <a:p>
            <a:pPr>
              <a:defRPr/>
            </a:pPr>
            <a:r>
              <a:rPr lang="es-PE" sz="1400" dirty="0"/>
              <a:t>       i - IS-IS, su - IS-IS summary, L1 - IS-IS level-1, L2 - IS-IS level-2</a:t>
            </a:r>
          </a:p>
          <a:p>
            <a:pPr>
              <a:defRPr/>
            </a:pPr>
            <a:r>
              <a:rPr lang="es-PE" sz="1400" dirty="0"/>
              <a:t>       </a:t>
            </a:r>
            <a:r>
              <a:rPr lang="es-PE" sz="1400" dirty="0" err="1"/>
              <a:t>ia</a:t>
            </a:r>
            <a:r>
              <a:rPr lang="es-PE" sz="1400" dirty="0"/>
              <a:t> - IS-IS inter area, * - candidate default, U - per-</a:t>
            </a:r>
            <a:r>
              <a:rPr lang="es-PE" sz="1400" dirty="0" err="1"/>
              <a:t>user</a:t>
            </a:r>
            <a:r>
              <a:rPr lang="es-PE" sz="1400" dirty="0"/>
              <a:t> </a:t>
            </a:r>
            <a:r>
              <a:rPr lang="es-PE" sz="1400" dirty="0" err="1"/>
              <a:t>static</a:t>
            </a:r>
            <a:r>
              <a:rPr lang="es-PE" sz="1400" dirty="0"/>
              <a:t> route</a:t>
            </a:r>
          </a:p>
          <a:p>
            <a:pPr>
              <a:defRPr/>
            </a:pPr>
            <a:r>
              <a:rPr lang="es-PE" sz="1400" dirty="0"/>
              <a:t>       o - ODR, P - </a:t>
            </a:r>
            <a:r>
              <a:rPr lang="es-PE" sz="1400" dirty="0" err="1"/>
              <a:t>periodic</a:t>
            </a:r>
            <a:r>
              <a:rPr lang="es-PE" sz="1400" dirty="0"/>
              <a:t> </a:t>
            </a:r>
            <a:r>
              <a:rPr lang="es-PE" sz="1400" dirty="0" err="1"/>
              <a:t>downloaded</a:t>
            </a:r>
            <a:r>
              <a:rPr lang="es-PE" sz="1400" dirty="0"/>
              <a:t> </a:t>
            </a:r>
            <a:r>
              <a:rPr lang="es-PE" sz="1400" dirty="0" err="1"/>
              <a:t>static</a:t>
            </a:r>
            <a:r>
              <a:rPr lang="es-PE" sz="1400" dirty="0"/>
              <a:t> route</a:t>
            </a:r>
          </a:p>
          <a:p>
            <a:pPr>
              <a:defRPr/>
            </a:pPr>
            <a:endParaRPr lang="es-PE" sz="1400" dirty="0"/>
          </a:p>
          <a:p>
            <a:pPr>
              <a:defRPr/>
            </a:pPr>
            <a:r>
              <a:rPr lang="es-PE" sz="1400" dirty="0"/>
              <a:t>Gateway of </a:t>
            </a:r>
            <a:r>
              <a:rPr lang="es-PE" sz="1400" dirty="0" err="1"/>
              <a:t>last</a:t>
            </a:r>
            <a:r>
              <a:rPr lang="es-PE" sz="1400" dirty="0"/>
              <a:t> resort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not</a:t>
            </a:r>
            <a:r>
              <a:rPr lang="es-PE" sz="1400" dirty="0"/>
              <a:t> set</a:t>
            </a:r>
          </a:p>
          <a:p>
            <a:pPr>
              <a:defRPr/>
            </a:pPr>
            <a:endParaRPr lang="es-PE" sz="1400" dirty="0"/>
          </a:p>
          <a:p>
            <a:pPr>
              <a:defRPr/>
            </a:pPr>
            <a:r>
              <a:rPr lang="es-PE" sz="1400" dirty="0"/>
              <a:t>     200.1.1.0/26 </a:t>
            </a:r>
            <a:r>
              <a:rPr lang="es-PE" sz="1400" dirty="0" err="1"/>
              <a:t>is</a:t>
            </a:r>
            <a:r>
              <a:rPr lang="es-PE" sz="1400" dirty="0"/>
              <a:t> subnetted, 1 </a:t>
            </a:r>
            <a:r>
              <a:rPr lang="es-PE" sz="1400" dirty="0" err="1"/>
              <a:t>subnets</a:t>
            </a:r>
            <a:endParaRPr lang="es-PE" sz="1400" dirty="0"/>
          </a:p>
          <a:p>
            <a:pPr>
              <a:defRPr/>
            </a:pPr>
            <a:r>
              <a:rPr lang="es-PE" sz="1400" dirty="0"/>
              <a:t>C       200.1.1.0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FastEthernet2/0</a:t>
            </a:r>
          </a:p>
          <a:p>
            <a:pPr>
              <a:defRPr/>
            </a:pPr>
            <a:r>
              <a:rPr lang="es-PE" sz="1400" dirty="0"/>
              <a:t>     40.0.0.0/30 </a:t>
            </a:r>
            <a:r>
              <a:rPr lang="es-PE" sz="1400" dirty="0" err="1"/>
              <a:t>is</a:t>
            </a:r>
            <a:r>
              <a:rPr lang="es-PE" sz="1400" dirty="0"/>
              <a:t> subnetted, 2 </a:t>
            </a:r>
            <a:r>
              <a:rPr lang="es-PE" sz="1400" dirty="0" err="1"/>
              <a:t>subnets</a:t>
            </a:r>
            <a:endParaRPr lang="es-PE" sz="1400" dirty="0"/>
          </a:p>
          <a:p>
            <a:pPr>
              <a:defRPr/>
            </a:pPr>
            <a:r>
              <a:rPr lang="es-PE" sz="1400" dirty="0"/>
              <a:t>C       40.1.2.12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FastEthernet1/1</a:t>
            </a:r>
          </a:p>
          <a:p>
            <a:pPr>
              <a:defRPr/>
            </a:pPr>
            <a:r>
              <a:rPr lang="es-PE" sz="1400" dirty="0"/>
              <a:t>C       40.1.2.0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FastEthernet1/0</a:t>
            </a:r>
          </a:p>
          <a:p>
            <a:pPr>
              <a:defRPr/>
            </a:pPr>
            <a:r>
              <a:rPr lang="es-PE" sz="1400" dirty="0"/>
              <a:t>Ra#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285750" y="1152525"/>
            <a:ext cx="8788400" cy="2781300"/>
            <a:chOff x="285750" y="1153301"/>
            <a:chExt cx="8788400" cy="2779759"/>
          </a:xfrm>
        </p:grpSpPr>
        <p:pic>
          <p:nvPicPr>
            <p:cNvPr id="2458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15670" y="1153301"/>
              <a:ext cx="4358480" cy="2779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4582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5582066" cy="555442"/>
              <a:chOff x="204" y="773"/>
              <a:chExt cx="3509" cy="343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328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Tablas de enrutamiento inicial:</a:t>
                </a:r>
              </a:p>
            </p:txBody>
          </p:sp>
          <p:pic>
            <p:nvPicPr>
              <p:cNvPr id="24585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6" name="Text Box 110"/>
            <p:cNvSpPr txBox="1">
              <a:spLocks noChangeArrowheads="1"/>
            </p:cNvSpPr>
            <p:nvPr/>
          </p:nvSpPr>
          <p:spPr bwMode="auto">
            <a:xfrm>
              <a:off x="574675" y="1826028"/>
              <a:ext cx="1789113" cy="456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dirty="0">
                  <a:latin typeface="+mj-lt"/>
                </a:rPr>
                <a:t>Router </a:t>
              </a:r>
              <a:r>
                <a:rPr lang="es-MX" sz="2400" b="1" dirty="0">
                  <a:latin typeface="+mj-lt"/>
                </a:rPr>
                <a:t>Rb</a:t>
              </a:r>
              <a:endParaRPr lang="es-MX" sz="2400" b="1" dirty="0">
                <a:solidFill>
                  <a:srgbClr val="FF3300"/>
                </a:solidFill>
                <a:latin typeface="+mj-lt"/>
              </a:endParaRPr>
            </a:p>
          </p:txBody>
        </p:sp>
      </p:grpSp>
      <p:sp>
        <p:nvSpPr>
          <p:cNvPr id="74" name="73 Rectángulo"/>
          <p:cNvSpPr/>
          <p:nvPr/>
        </p:nvSpPr>
        <p:spPr>
          <a:xfrm>
            <a:off x="285750" y="3009900"/>
            <a:ext cx="5430838" cy="3756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1400" b="1" dirty="0" err="1"/>
              <a:t>Rb#show</a:t>
            </a:r>
            <a:r>
              <a:rPr lang="es-PE" sz="1400" b="1" dirty="0"/>
              <a:t> ip route</a:t>
            </a:r>
          </a:p>
          <a:p>
            <a:pPr>
              <a:defRPr/>
            </a:pPr>
            <a:r>
              <a:rPr lang="es-PE" sz="1400" dirty="0" err="1"/>
              <a:t>Codes</a:t>
            </a:r>
            <a:r>
              <a:rPr lang="es-PE" sz="1400" dirty="0"/>
              <a:t>: C - connected, S - </a:t>
            </a:r>
            <a:r>
              <a:rPr lang="es-PE" sz="1400" dirty="0" err="1"/>
              <a:t>static</a:t>
            </a:r>
            <a:r>
              <a:rPr lang="es-PE" sz="1400" dirty="0"/>
              <a:t>, R - RIP, M - mobile, B - BGP</a:t>
            </a:r>
          </a:p>
          <a:p>
            <a:pPr>
              <a:defRPr/>
            </a:pPr>
            <a:r>
              <a:rPr lang="es-PE" sz="1400" dirty="0"/>
              <a:t>       D - EIGRP, EX - EIGRP external, O - OSPF, IA - OSPF inter area</a:t>
            </a:r>
          </a:p>
          <a:p>
            <a:pPr>
              <a:defRPr/>
            </a:pPr>
            <a:r>
              <a:rPr lang="es-PE" sz="1400" dirty="0"/>
              <a:t>       N1 - OSPF NSSA external </a:t>
            </a:r>
            <a:r>
              <a:rPr lang="es-PE" sz="1400" dirty="0" err="1"/>
              <a:t>type</a:t>
            </a:r>
            <a:r>
              <a:rPr lang="es-PE" sz="1400" dirty="0"/>
              <a:t> 1, N2 - OSPF NSSA external </a:t>
            </a:r>
            <a:r>
              <a:rPr lang="es-PE" sz="1400" dirty="0" err="1"/>
              <a:t>type</a:t>
            </a:r>
            <a:r>
              <a:rPr lang="es-PE" sz="1400" dirty="0"/>
              <a:t> 2</a:t>
            </a:r>
          </a:p>
          <a:p>
            <a:pPr>
              <a:defRPr/>
            </a:pPr>
            <a:r>
              <a:rPr lang="es-PE" sz="1400" dirty="0"/>
              <a:t>       E1 - OSPF external </a:t>
            </a:r>
            <a:r>
              <a:rPr lang="es-PE" sz="1400" dirty="0" err="1"/>
              <a:t>type</a:t>
            </a:r>
            <a:r>
              <a:rPr lang="es-PE" sz="1400" dirty="0"/>
              <a:t> 1, E2 - OSPF external </a:t>
            </a:r>
            <a:r>
              <a:rPr lang="es-PE" sz="1400" dirty="0" err="1"/>
              <a:t>type</a:t>
            </a:r>
            <a:r>
              <a:rPr lang="es-PE" sz="1400" dirty="0"/>
              <a:t> 2</a:t>
            </a:r>
          </a:p>
          <a:p>
            <a:pPr>
              <a:defRPr/>
            </a:pPr>
            <a:r>
              <a:rPr lang="es-PE" sz="1400" dirty="0"/>
              <a:t>       i - IS-IS, su - IS-IS summary, L1 - IS-IS level-1, L2 - IS-IS level-2</a:t>
            </a:r>
          </a:p>
          <a:p>
            <a:pPr>
              <a:defRPr/>
            </a:pPr>
            <a:r>
              <a:rPr lang="es-PE" sz="1400" dirty="0"/>
              <a:t>       </a:t>
            </a:r>
            <a:r>
              <a:rPr lang="es-PE" sz="1400" dirty="0" err="1"/>
              <a:t>ia</a:t>
            </a:r>
            <a:r>
              <a:rPr lang="es-PE" sz="1400" dirty="0"/>
              <a:t> - IS-IS inter area, * - candidate default, U - per-</a:t>
            </a:r>
            <a:r>
              <a:rPr lang="es-PE" sz="1400" dirty="0" err="1"/>
              <a:t>user</a:t>
            </a:r>
            <a:r>
              <a:rPr lang="es-PE" sz="1400" dirty="0"/>
              <a:t> </a:t>
            </a:r>
            <a:r>
              <a:rPr lang="es-PE" sz="1400" dirty="0" err="1"/>
              <a:t>static</a:t>
            </a:r>
            <a:r>
              <a:rPr lang="es-PE" sz="1400" dirty="0"/>
              <a:t> route</a:t>
            </a:r>
          </a:p>
          <a:p>
            <a:pPr>
              <a:defRPr/>
            </a:pPr>
            <a:r>
              <a:rPr lang="es-PE" sz="1400" dirty="0"/>
              <a:t>       o - ODR, P - </a:t>
            </a:r>
            <a:r>
              <a:rPr lang="es-PE" sz="1400" dirty="0" err="1"/>
              <a:t>periodic</a:t>
            </a:r>
            <a:r>
              <a:rPr lang="es-PE" sz="1400" dirty="0"/>
              <a:t> </a:t>
            </a:r>
            <a:r>
              <a:rPr lang="es-PE" sz="1400" dirty="0" err="1"/>
              <a:t>downloaded</a:t>
            </a:r>
            <a:r>
              <a:rPr lang="es-PE" sz="1400" dirty="0"/>
              <a:t> </a:t>
            </a:r>
            <a:r>
              <a:rPr lang="es-PE" sz="1400" dirty="0" err="1"/>
              <a:t>static</a:t>
            </a:r>
            <a:r>
              <a:rPr lang="es-PE" sz="1400" dirty="0"/>
              <a:t> route</a:t>
            </a:r>
          </a:p>
          <a:p>
            <a:pPr>
              <a:defRPr/>
            </a:pPr>
            <a:endParaRPr lang="es-PE" sz="1400" dirty="0"/>
          </a:p>
          <a:p>
            <a:pPr>
              <a:defRPr/>
            </a:pPr>
            <a:r>
              <a:rPr lang="es-PE" sz="1400" dirty="0"/>
              <a:t>Gateway of </a:t>
            </a:r>
            <a:r>
              <a:rPr lang="es-PE" sz="1400" dirty="0" err="1"/>
              <a:t>last</a:t>
            </a:r>
            <a:r>
              <a:rPr lang="es-PE" sz="1400" dirty="0"/>
              <a:t> resort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not</a:t>
            </a:r>
            <a:r>
              <a:rPr lang="es-PE" sz="1400" dirty="0"/>
              <a:t> set</a:t>
            </a:r>
          </a:p>
          <a:p>
            <a:pPr>
              <a:defRPr/>
            </a:pPr>
            <a:endParaRPr lang="es-PE" sz="1400" dirty="0"/>
          </a:p>
          <a:p>
            <a:pPr>
              <a:defRPr/>
            </a:pPr>
            <a:r>
              <a:rPr lang="es-PE" sz="1400" dirty="0"/>
              <a:t>     40.0.0.0/30 </a:t>
            </a:r>
            <a:r>
              <a:rPr lang="es-PE" sz="1400" dirty="0" err="1"/>
              <a:t>is</a:t>
            </a:r>
            <a:r>
              <a:rPr lang="es-PE" sz="1400" dirty="0"/>
              <a:t> subnetted, 3 </a:t>
            </a:r>
            <a:r>
              <a:rPr lang="es-PE" sz="1400" dirty="0" err="1"/>
              <a:t>subnets</a:t>
            </a:r>
            <a:endParaRPr lang="es-PE" sz="1400" dirty="0"/>
          </a:p>
          <a:p>
            <a:pPr>
              <a:defRPr/>
            </a:pPr>
            <a:r>
              <a:rPr lang="es-PE" sz="1400" dirty="0"/>
              <a:t>C       40.1.2.0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FastEthernet1/1</a:t>
            </a:r>
          </a:p>
          <a:p>
            <a:pPr>
              <a:defRPr/>
            </a:pPr>
            <a:r>
              <a:rPr lang="es-PE" sz="1400" dirty="0"/>
              <a:t>C       40.1.2.4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FastEthernet1/0</a:t>
            </a:r>
          </a:p>
          <a:p>
            <a:pPr>
              <a:defRPr/>
            </a:pPr>
            <a:r>
              <a:rPr lang="es-PE" sz="1400" dirty="0"/>
              <a:t>C       40.1.2.16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FastEthernet2/0</a:t>
            </a:r>
          </a:p>
          <a:p>
            <a:pPr>
              <a:defRPr/>
            </a:pPr>
            <a:r>
              <a:rPr lang="es-PE" sz="1400" dirty="0"/>
              <a:t>Rb#</a:t>
            </a:r>
          </a:p>
          <a:p>
            <a:pPr>
              <a:defRPr/>
            </a:pPr>
            <a:endParaRPr lang="es-PE" sz="1400" dirty="0"/>
          </a:p>
        </p:txBody>
      </p:sp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785813" y="631825"/>
            <a:ext cx="771048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EJEMPLO DE CONFIGURACIÓN RIPv2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>
            <a:grpSpLocks/>
          </p:cNvGrpSpPr>
          <p:nvPr/>
        </p:nvGrpSpPr>
        <p:grpSpPr bwMode="auto">
          <a:xfrm>
            <a:off x="285750" y="1152525"/>
            <a:ext cx="8788400" cy="2781300"/>
            <a:chOff x="285750" y="1153301"/>
            <a:chExt cx="8788400" cy="2779759"/>
          </a:xfrm>
        </p:grpSpPr>
        <p:pic>
          <p:nvPicPr>
            <p:cNvPr id="2560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15670" y="1153301"/>
              <a:ext cx="4358480" cy="2779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5606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5582066" cy="555442"/>
              <a:chOff x="204" y="773"/>
              <a:chExt cx="3509" cy="343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328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Tablas de enrutamiento inicial:</a:t>
                </a:r>
              </a:p>
            </p:txBody>
          </p:sp>
          <p:pic>
            <p:nvPicPr>
              <p:cNvPr id="25609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6" name="Text Box 110"/>
            <p:cNvSpPr txBox="1">
              <a:spLocks noChangeArrowheads="1"/>
            </p:cNvSpPr>
            <p:nvPr/>
          </p:nvSpPr>
          <p:spPr bwMode="auto">
            <a:xfrm>
              <a:off x="574675" y="1826028"/>
              <a:ext cx="1771650" cy="456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dirty="0">
                  <a:latin typeface="+mj-lt"/>
                </a:rPr>
                <a:t>Router </a:t>
              </a:r>
              <a:r>
                <a:rPr lang="es-MX" sz="2400" b="1" dirty="0" err="1">
                  <a:latin typeface="+mj-lt"/>
                </a:rPr>
                <a:t>Rc</a:t>
              </a:r>
              <a:endParaRPr lang="es-MX" sz="2400" b="1" dirty="0">
                <a:solidFill>
                  <a:srgbClr val="FF3300"/>
                </a:solidFill>
                <a:latin typeface="+mj-lt"/>
              </a:endParaRPr>
            </a:p>
          </p:txBody>
        </p:sp>
      </p:grp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785813" y="631825"/>
            <a:ext cx="771048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EJEMPLO DE CONFIGURACIÓN RIPv2</a:t>
            </a:r>
          </a:p>
        </p:txBody>
      </p:sp>
      <p:sp>
        <p:nvSpPr>
          <p:cNvPr id="74" name="73 Rectángulo"/>
          <p:cNvSpPr/>
          <p:nvPr/>
        </p:nvSpPr>
        <p:spPr>
          <a:xfrm>
            <a:off x="285750" y="3009900"/>
            <a:ext cx="5430838" cy="3756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1400" b="1" dirty="0" err="1"/>
              <a:t>Rc#show</a:t>
            </a:r>
            <a:r>
              <a:rPr lang="es-PE" sz="1400" b="1" dirty="0"/>
              <a:t> ip route</a:t>
            </a:r>
          </a:p>
          <a:p>
            <a:pPr>
              <a:defRPr/>
            </a:pPr>
            <a:r>
              <a:rPr lang="es-PE" sz="1400" dirty="0" err="1"/>
              <a:t>Codes</a:t>
            </a:r>
            <a:r>
              <a:rPr lang="es-PE" sz="1400" dirty="0"/>
              <a:t>: C - connected, S - </a:t>
            </a:r>
            <a:r>
              <a:rPr lang="es-PE" sz="1400" dirty="0" err="1"/>
              <a:t>static</a:t>
            </a:r>
            <a:r>
              <a:rPr lang="es-PE" sz="1400" dirty="0"/>
              <a:t>, R - RIP, M - mobile, B - BGP</a:t>
            </a:r>
          </a:p>
          <a:p>
            <a:pPr>
              <a:defRPr/>
            </a:pPr>
            <a:r>
              <a:rPr lang="es-PE" sz="1400" dirty="0"/>
              <a:t>       D - EIGRP, EX - EIGRP external, O - OSPF, IA - OSPF inter area</a:t>
            </a:r>
          </a:p>
          <a:p>
            <a:pPr>
              <a:defRPr/>
            </a:pPr>
            <a:r>
              <a:rPr lang="es-PE" sz="1400" dirty="0"/>
              <a:t>       N1 - OSPF NSSA external </a:t>
            </a:r>
            <a:r>
              <a:rPr lang="es-PE" sz="1400" dirty="0" err="1"/>
              <a:t>type</a:t>
            </a:r>
            <a:r>
              <a:rPr lang="es-PE" sz="1400" dirty="0"/>
              <a:t> 1, N2 - OSPF NSSA external </a:t>
            </a:r>
            <a:r>
              <a:rPr lang="es-PE" sz="1400" dirty="0" err="1"/>
              <a:t>type</a:t>
            </a:r>
            <a:r>
              <a:rPr lang="es-PE" sz="1400" dirty="0"/>
              <a:t> 2</a:t>
            </a:r>
          </a:p>
          <a:p>
            <a:pPr>
              <a:defRPr/>
            </a:pPr>
            <a:r>
              <a:rPr lang="es-PE" sz="1400" dirty="0"/>
              <a:t>       E1 - OSPF external </a:t>
            </a:r>
            <a:r>
              <a:rPr lang="es-PE" sz="1400" dirty="0" err="1"/>
              <a:t>type</a:t>
            </a:r>
            <a:r>
              <a:rPr lang="es-PE" sz="1400" dirty="0"/>
              <a:t> 1, E2 - OSPF external </a:t>
            </a:r>
            <a:r>
              <a:rPr lang="es-PE" sz="1400" dirty="0" err="1"/>
              <a:t>type</a:t>
            </a:r>
            <a:r>
              <a:rPr lang="es-PE" sz="1400" dirty="0"/>
              <a:t> 2</a:t>
            </a:r>
          </a:p>
          <a:p>
            <a:pPr>
              <a:defRPr/>
            </a:pPr>
            <a:r>
              <a:rPr lang="es-PE" sz="1400" dirty="0"/>
              <a:t>       i - IS-IS, su - IS-IS summary, L1 - IS-IS level-1, L2 - IS-IS level-2</a:t>
            </a:r>
          </a:p>
          <a:p>
            <a:pPr>
              <a:defRPr/>
            </a:pPr>
            <a:r>
              <a:rPr lang="es-PE" sz="1400" dirty="0"/>
              <a:t>       </a:t>
            </a:r>
            <a:r>
              <a:rPr lang="es-PE" sz="1400" dirty="0" err="1"/>
              <a:t>ia</a:t>
            </a:r>
            <a:r>
              <a:rPr lang="es-PE" sz="1400" dirty="0"/>
              <a:t> - IS-IS inter area, * - candidate default, U - per-</a:t>
            </a:r>
            <a:r>
              <a:rPr lang="es-PE" sz="1400" dirty="0" err="1"/>
              <a:t>user</a:t>
            </a:r>
            <a:r>
              <a:rPr lang="es-PE" sz="1400" dirty="0"/>
              <a:t> </a:t>
            </a:r>
            <a:r>
              <a:rPr lang="es-PE" sz="1400" dirty="0" err="1"/>
              <a:t>static</a:t>
            </a:r>
            <a:r>
              <a:rPr lang="es-PE" sz="1400" dirty="0"/>
              <a:t> route</a:t>
            </a:r>
          </a:p>
          <a:p>
            <a:pPr>
              <a:defRPr/>
            </a:pPr>
            <a:r>
              <a:rPr lang="es-PE" sz="1400" dirty="0"/>
              <a:t>       o - ODR, P - </a:t>
            </a:r>
            <a:r>
              <a:rPr lang="es-PE" sz="1400" dirty="0" err="1"/>
              <a:t>periodic</a:t>
            </a:r>
            <a:r>
              <a:rPr lang="es-PE" sz="1400" dirty="0"/>
              <a:t> </a:t>
            </a:r>
            <a:r>
              <a:rPr lang="es-PE" sz="1400" dirty="0" err="1"/>
              <a:t>downloaded</a:t>
            </a:r>
            <a:r>
              <a:rPr lang="es-PE" sz="1400" dirty="0"/>
              <a:t> </a:t>
            </a:r>
            <a:r>
              <a:rPr lang="es-PE" sz="1400" dirty="0" err="1"/>
              <a:t>static</a:t>
            </a:r>
            <a:r>
              <a:rPr lang="es-PE" sz="1400" dirty="0"/>
              <a:t> route</a:t>
            </a:r>
          </a:p>
          <a:p>
            <a:pPr>
              <a:defRPr/>
            </a:pPr>
            <a:endParaRPr lang="es-PE" sz="1400" dirty="0"/>
          </a:p>
          <a:p>
            <a:pPr>
              <a:defRPr/>
            </a:pPr>
            <a:r>
              <a:rPr lang="es-PE" sz="1400" dirty="0"/>
              <a:t>Gateway of </a:t>
            </a:r>
            <a:r>
              <a:rPr lang="es-PE" sz="1400" dirty="0" err="1"/>
              <a:t>last</a:t>
            </a:r>
            <a:r>
              <a:rPr lang="es-PE" sz="1400" dirty="0"/>
              <a:t> resort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not</a:t>
            </a:r>
            <a:r>
              <a:rPr lang="es-PE" sz="1400" dirty="0"/>
              <a:t> set</a:t>
            </a:r>
          </a:p>
          <a:p>
            <a:pPr>
              <a:defRPr/>
            </a:pPr>
            <a:endParaRPr lang="es-PE" sz="1400" dirty="0"/>
          </a:p>
          <a:p>
            <a:pPr>
              <a:defRPr/>
            </a:pPr>
            <a:r>
              <a:rPr lang="es-PE" sz="1400" dirty="0"/>
              <a:t>     200.1.1.0/26 </a:t>
            </a:r>
            <a:r>
              <a:rPr lang="es-PE" sz="1400" dirty="0" err="1"/>
              <a:t>is</a:t>
            </a:r>
            <a:r>
              <a:rPr lang="es-PE" sz="1400" dirty="0"/>
              <a:t> subnetted, 1 </a:t>
            </a:r>
            <a:r>
              <a:rPr lang="es-PE" sz="1400" dirty="0" err="1"/>
              <a:t>subnets</a:t>
            </a:r>
            <a:endParaRPr lang="es-PE" sz="1400" dirty="0"/>
          </a:p>
          <a:p>
            <a:pPr>
              <a:defRPr/>
            </a:pPr>
            <a:r>
              <a:rPr lang="es-PE" sz="1400" dirty="0"/>
              <a:t>C       200.1.1.64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FastEthernet2/0</a:t>
            </a:r>
          </a:p>
          <a:p>
            <a:pPr>
              <a:defRPr/>
            </a:pPr>
            <a:r>
              <a:rPr lang="es-PE" sz="1400" dirty="0"/>
              <a:t>     40.0.0.0/30 </a:t>
            </a:r>
            <a:r>
              <a:rPr lang="es-PE" sz="1400" dirty="0" err="1"/>
              <a:t>is</a:t>
            </a:r>
            <a:r>
              <a:rPr lang="es-PE" sz="1400" dirty="0"/>
              <a:t> subnetted, 2 </a:t>
            </a:r>
            <a:r>
              <a:rPr lang="es-PE" sz="1400" dirty="0" err="1"/>
              <a:t>subnets</a:t>
            </a:r>
            <a:endParaRPr lang="es-PE" sz="1400" dirty="0"/>
          </a:p>
          <a:p>
            <a:pPr>
              <a:defRPr/>
            </a:pPr>
            <a:r>
              <a:rPr lang="es-PE" sz="1400" dirty="0"/>
              <a:t>C       40.1.2.8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FastEthernet1/0</a:t>
            </a:r>
          </a:p>
          <a:p>
            <a:pPr>
              <a:defRPr/>
            </a:pPr>
            <a:r>
              <a:rPr lang="es-PE" sz="1400" dirty="0"/>
              <a:t>C       40.1.2.4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FastEthernet1/1</a:t>
            </a:r>
          </a:p>
          <a:p>
            <a:pPr>
              <a:defRPr/>
            </a:pPr>
            <a:r>
              <a:rPr lang="es-PE" sz="1400" dirty="0"/>
              <a:t>Rc#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285750" y="1152525"/>
            <a:ext cx="8788400" cy="2781300"/>
            <a:chOff x="285750" y="1153301"/>
            <a:chExt cx="8788400" cy="2779759"/>
          </a:xfrm>
        </p:grpSpPr>
        <p:pic>
          <p:nvPicPr>
            <p:cNvPr id="2662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15670" y="1153301"/>
              <a:ext cx="4358480" cy="2779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6630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5582066" cy="555442"/>
              <a:chOff x="204" y="773"/>
              <a:chExt cx="3509" cy="343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328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Tablas de enrutamiento inicial:</a:t>
                </a:r>
              </a:p>
            </p:txBody>
          </p:sp>
          <p:pic>
            <p:nvPicPr>
              <p:cNvPr id="26633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6" name="Text Box 110"/>
            <p:cNvSpPr txBox="1">
              <a:spLocks noChangeArrowheads="1"/>
            </p:cNvSpPr>
            <p:nvPr/>
          </p:nvSpPr>
          <p:spPr bwMode="auto">
            <a:xfrm>
              <a:off x="574675" y="1826028"/>
              <a:ext cx="1789113" cy="456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dirty="0">
                  <a:latin typeface="+mj-lt"/>
                </a:rPr>
                <a:t>Router </a:t>
              </a:r>
              <a:r>
                <a:rPr lang="es-MX" sz="2400" b="1" dirty="0" err="1">
                  <a:latin typeface="+mj-lt"/>
                </a:rPr>
                <a:t>Rd</a:t>
              </a:r>
              <a:endParaRPr lang="es-MX" sz="2400" b="1" dirty="0">
                <a:solidFill>
                  <a:srgbClr val="FF3300"/>
                </a:solidFill>
                <a:latin typeface="+mj-lt"/>
              </a:endParaRPr>
            </a:p>
          </p:txBody>
        </p:sp>
      </p:grp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785813" y="631825"/>
            <a:ext cx="771048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EJEMPLO DE CONFIGURACIÓN RIPv2</a:t>
            </a:r>
          </a:p>
        </p:txBody>
      </p:sp>
      <p:sp>
        <p:nvSpPr>
          <p:cNvPr id="74" name="73 Rectángulo"/>
          <p:cNvSpPr/>
          <p:nvPr/>
        </p:nvSpPr>
        <p:spPr>
          <a:xfrm>
            <a:off x="285750" y="2795588"/>
            <a:ext cx="5430838" cy="3970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1400" b="1" dirty="0" err="1"/>
              <a:t>Rd#show</a:t>
            </a:r>
            <a:r>
              <a:rPr lang="es-PE" sz="1400" b="1" dirty="0"/>
              <a:t> ip route</a:t>
            </a:r>
          </a:p>
          <a:p>
            <a:pPr>
              <a:defRPr/>
            </a:pPr>
            <a:r>
              <a:rPr lang="es-PE" sz="1400" dirty="0" err="1"/>
              <a:t>Codes</a:t>
            </a:r>
            <a:r>
              <a:rPr lang="es-PE" sz="1400" dirty="0"/>
              <a:t>: C - connected, S - </a:t>
            </a:r>
            <a:r>
              <a:rPr lang="es-PE" sz="1400" dirty="0" err="1"/>
              <a:t>static</a:t>
            </a:r>
            <a:r>
              <a:rPr lang="es-PE" sz="1400" dirty="0"/>
              <a:t>, R - RIP, M - mobile, B - BGP</a:t>
            </a:r>
          </a:p>
          <a:p>
            <a:pPr>
              <a:defRPr/>
            </a:pPr>
            <a:r>
              <a:rPr lang="es-PE" sz="1400" dirty="0"/>
              <a:t>       D - EIGRP, EX - EIGRP external, O - OSPF, IA - OSPF inter area</a:t>
            </a:r>
          </a:p>
          <a:p>
            <a:pPr>
              <a:defRPr/>
            </a:pPr>
            <a:r>
              <a:rPr lang="es-PE" sz="1400" dirty="0"/>
              <a:t>       N1 - OSPF NSSA external </a:t>
            </a:r>
            <a:r>
              <a:rPr lang="es-PE" sz="1400" dirty="0" err="1"/>
              <a:t>type</a:t>
            </a:r>
            <a:r>
              <a:rPr lang="es-PE" sz="1400" dirty="0"/>
              <a:t> 1, N2 - OSPF NSSA external </a:t>
            </a:r>
            <a:r>
              <a:rPr lang="es-PE" sz="1400" dirty="0" err="1"/>
              <a:t>type</a:t>
            </a:r>
            <a:r>
              <a:rPr lang="es-PE" sz="1400" dirty="0"/>
              <a:t> 2</a:t>
            </a:r>
          </a:p>
          <a:p>
            <a:pPr>
              <a:defRPr/>
            </a:pPr>
            <a:r>
              <a:rPr lang="es-PE" sz="1400" dirty="0"/>
              <a:t>       E1 - OSPF external </a:t>
            </a:r>
            <a:r>
              <a:rPr lang="es-PE" sz="1400" dirty="0" err="1"/>
              <a:t>type</a:t>
            </a:r>
            <a:r>
              <a:rPr lang="es-PE" sz="1400" dirty="0"/>
              <a:t> 1, E2 - OSPF external </a:t>
            </a:r>
            <a:r>
              <a:rPr lang="es-PE" sz="1400" dirty="0" err="1"/>
              <a:t>type</a:t>
            </a:r>
            <a:r>
              <a:rPr lang="es-PE" sz="1400" dirty="0"/>
              <a:t> 2</a:t>
            </a:r>
          </a:p>
          <a:p>
            <a:pPr>
              <a:defRPr/>
            </a:pPr>
            <a:r>
              <a:rPr lang="es-PE" sz="1400" dirty="0"/>
              <a:t>       i - IS-IS, su - IS-IS summary, L1 - IS-IS level-1, L2 - IS-IS level-2</a:t>
            </a:r>
          </a:p>
          <a:p>
            <a:pPr>
              <a:defRPr/>
            </a:pPr>
            <a:r>
              <a:rPr lang="es-PE" sz="1400" dirty="0"/>
              <a:t>       </a:t>
            </a:r>
            <a:r>
              <a:rPr lang="es-PE" sz="1400" dirty="0" err="1"/>
              <a:t>ia</a:t>
            </a:r>
            <a:r>
              <a:rPr lang="es-PE" sz="1400" dirty="0"/>
              <a:t> - IS-IS inter area, * - candidate default, U - per-</a:t>
            </a:r>
            <a:r>
              <a:rPr lang="es-PE" sz="1400" dirty="0" err="1"/>
              <a:t>user</a:t>
            </a:r>
            <a:r>
              <a:rPr lang="es-PE" sz="1400" dirty="0"/>
              <a:t> </a:t>
            </a:r>
            <a:r>
              <a:rPr lang="es-PE" sz="1400" dirty="0" err="1"/>
              <a:t>static</a:t>
            </a:r>
            <a:r>
              <a:rPr lang="es-PE" sz="1400" dirty="0"/>
              <a:t> route</a:t>
            </a:r>
          </a:p>
          <a:p>
            <a:pPr>
              <a:defRPr/>
            </a:pPr>
            <a:r>
              <a:rPr lang="es-PE" sz="1400" dirty="0"/>
              <a:t>       o - ODR, P - </a:t>
            </a:r>
            <a:r>
              <a:rPr lang="es-PE" sz="1400" dirty="0" err="1"/>
              <a:t>periodic</a:t>
            </a:r>
            <a:r>
              <a:rPr lang="es-PE" sz="1400" dirty="0"/>
              <a:t> </a:t>
            </a:r>
            <a:r>
              <a:rPr lang="es-PE" sz="1400" dirty="0" err="1"/>
              <a:t>downloaded</a:t>
            </a:r>
            <a:r>
              <a:rPr lang="es-PE" sz="1400" dirty="0"/>
              <a:t> </a:t>
            </a:r>
            <a:r>
              <a:rPr lang="es-PE" sz="1400" dirty="0" err="1"/>
              <a:t>static</a:t>
            </a:r>
            <a:r>
              <a:rPr lang="es-PE" sz="1400" dirty="0"/>
              <a:t> route</a:t>
            </a:r>
          </a:p>
          <a:p>
            <a:pPr>
              <a:defRPr/>
            </a:pPr>
            <a:endParaRPr lang="es-PE" sz="1400" dirty="0"/>
          </a:p>
          <a:p>
            <a:pPr>
              <a:defRPr/>
            </a:pPr>
            <a:r>
              <a:rPr lang="es-PE" sz="1400" dirty="0"/>
              <a:t>Gateway of </a:t>
            </a:r>
            <a:r>
              <a:rPr lang="es-PE" sz="1400" dirty="0" err="1"/>
              <a:t>last</a:t>
            </a:r>
            <a:r>
              <a:rPr lang="es-PE" sz="1400" dirty="0"/>
              <a:t> resort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not</a:t>
            </a:r>
            <a:r>
              <a:rPr lang="es-PE" sz="1400" dirty="0"/>
              <a:t> set</a:t>
            </a:r>
          </a:p>
          <a:p>
            <a:pPr>
              <a:defRPr/>
            </a:pPr>
            <a:endParaRPr lang="es-PE" sz="1400" dirty="0"/>
          </a:p>
          <a:p>
            <a:pPr>
              <a:defRPr/>
            </a:pPr>
            <a:r>
              <a:rPr lang="es-PE" sz="1400" dirty="0"/>
              <a:t>     200.1.1.0/26 </a:t>
            </a:r>
            <a:r>
              <a:rPr lang="es-PE" sz="1400" dirty="0" err="1"/>
              <a:t>is</a:t>
            </a:r>
            <a:r>
              <a:rPr lang="es-PE" sz="1400" dirty="0"/>
              <a:t> subnetted, 1 </a:t>
            </a:r>
            <a:r>
              <a:rPr lang="es-PE" sz="1400" dirty="0" err="1"/>
              <a:t>subnets</a:t>
            </a:r>
            <a:endParaRPr lang="es-PE" sz="1400" dirty="0"/>
          </a:p>
          <a:p>
            <a:pPr>
              <a:defRPr/>
            </a:pPr>
            <a:r>
              <a:rPr lang="es-PE" sz="1400" dirty="0"/>
              <a:t>C       200.1.1.192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FastEthernet2/0</a:t>
            </a:r>
          </a:p>
          <a:p>
            <a:pPr>
              <a:defRPr/>
            </a:pPr>
            <a:r>
              <a:rPr lang="es-PE" sz="1400" dirty="0"/>
              <a:t>     40.0.0.0/30 </a:t>
            </a:r>
            <a:r>
              <a:rPr lang="es-PE" sz="1400" dirty="0" err="1"/>
              <a:t>is</a:t>
            </a:r>
            <a:r>
              <a:rPr lang="es-PE" sz="1400" dirty="0"/>
              <a:t> subnetted, 3 </a:t>
            </a:r>
            <a:r>
              <a:rPr lang="es-PE" sz="1400" dirty="0" err="1"/>
              <a:t>subnets</a:t>
            </a:r>
            <a:endParaRPr lang="es-PE" sz="1400" dirty="0"/>
          </a:p>
          <a:p>
            <a:pPr>
              <a:defRPr/>
            </a:pPr>
            <a:r>
              <a:rPr lang="es-PE" sz="1400" dirty="0"/>
              <a:t>C       40.1.2.12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FastEthernet1/0</a:t>
            </a:r>
          </a:p>
          <a:p>
            <a:pPr>
              <a:defRPr/>
            </a:pPr>
            <a:r>
              <a:rPr lang="es-PE" sz="1400" dirty="0"/>
              <a:t>C       40.1.2.16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FastEthernet2/1</a:t>
            </a:r>
          </a:p>
          <a:p>
            <a:pPr>
              <a:defRPr/>
            </a:pPr>
            <a:r>
              <a:rPr lang="es-PE" sz="1400" dirty="0"/>
              <a:t>C       40.1.2.20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FastEthernet1/1</a:t>
            </a:r>
          </a:p>
          <a:p>
            <a:pPr>
              <a:defRPr/>
            </a:pPr>
            <a:r>
              <a:rPr lang="es-PE" sz="1400" dirty="0" err="1"/>
              <a:t>Rd</a:t>
            </a:r>
            <a:r>
              <a:rPr lang="es-PE" sz="1400" dirty="0"/>
              <a:t>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6292" y="1217613"/>
            <a:ext cx="435848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654" name="Group 107"/>
          <p:cNvGrpSpPr>
            <a:grpSpLocks/>
          </p:cNvGrpSpPr>
          <p:nvPr/>
        </p:nvGrpSpPr>
        <p:grpSpPr bwMode="auto">
          <a:xfrm>
            <a:off x="36372" y="1391558"/>
            <a:ext cx="5582066" cy="555750"/>
            <a:chOff x="204" y="773"/>
            <a:chExt cx="3509" cy="343"/>
          </a:xfrm>
        </p:grpSpPr>
        <p:sp>
          <p:nvSpPr>
            <p:cNvPr id="72" name="Text Box 108"/>
            <p:cNvSpPr txBox="1">
              <a:spLocks noChangeArrowheads="1"/>
            </p:cNvSpPr>
            <p:nvPr/>
          </p:nvSpPr>
          <p:spPr bwMode="auto">
            <a:xfrm>
              <a:off x="385" y="773"/>
              <a:ext cx="3328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Tablas de enrutamiento inicial:</a:t>
              </a:r>
            </a:p>
          </p:txBody>
        </p:sp>
        <p:pic>
          <p:nvPicPr>
            <p:cNvPr id="27657" name="Picture 109" descr="020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6" name="Text Box 110"/>
          <p:cNvSpPr txBox="1">
            <a:spLocks noChangeArrowheads="1"/>
          </p:cNvSpPr>
          <p:nvPr/>
        </p:nvSpPr>
        <p:spPr bwMode="auto">
          <a:xfrm>
            <a:off x="325297" y="1890713"/>
            <a:ext cx="177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7274" tIns="43637" rIns="87274" bIns="43637">
            <a:spAutoFit/>
          </a:bodyPr>
          <a:lstStyle/>
          <a:p>
            <a:pPr defTabSz="873125" eaLnBrk="0" hangingPunct="0">
              <a:defRPr/>
            </a:pPr>
            <a:r>
              <a:rPr lang="es-MX" sz="2400" dirty="0">
                <a:solidFill>
                  <a:srgbClr val="FF0000"/>
                </a:solidFill>
                <a:latin typeface="+mj-lt"/>
              </a:rPr>
              <a:t>►</a:t>
            </a:r>
            <a:r>
              <a:rPr lang="es-MX" sz="2400" dirty="0">
                <a:latin typeface="+mj-lt"/>
              </a:rPr>
              <a:t>Router </a:t>
            </a:r>
            <a:r>
              <a:rPr lang="es-MX" sz="2400" b="1" dirty="0">
                <a:latin typeface="+mj-lt"/>
              </a:rPr>
              <a:t>Re</a:t>
            </a:r>
            <a:endParaRPr lang="es-MX" sz="2400" b="1" dirty="0">
              <a:solidFill>
                <a:srgbClr val="FF3300"/>
              </a:solidFill>
              <a:latin typeface="+mj-lt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785813" y="631825"/>
            <a:ext cx="771048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EJEMPLO DE CONFIGURACIÓN RIPv2</a:t>
            </a:r>
          </a:p>
        </p:txBody>
      </p:sp>
      <p:sp>
        <p:nvSpPr>
          <p:cNvPr id="74" name="73 Rectángulo"/>
          <p:cNvSpPr/>
          <p:nvPr/>
        </p:nvSpPr>
        <p:spPr>
          <a:xfrm>
            <a:off x="285750" y="3009900"/>
            <a:ext cx="5430838" cy="3756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1400" b="1" dirty="0" err="1"/>
              <a:t>Re#show</a:t>
            </a:r>
            <a:r>
              <a:rPr lang="es-PE" sz="1400" b="1" dirty="0"/>
              <a:t> ip route</a:t>
            </a:r>
          </a:p>
          <a:p>
            <a:pPr>
              <a:defRPr/>
            </a:pPr>
            <a:r>
              <a:rPr lang="es-PE" sz="1400" dirty="0" err="1"/>
              <a:t>Codes</a:t>
            </a:r>
            <a:r>
              <a:rPr lang="es-PE" sz="1400" dirty="0"/>
              <a:t>: C - connected, S - </a:t>
            </a:r>
            <a:r>
              <a:rPr lang="es-PE" sz="1400" dirty="0" err="1"/>
              <a:t>static</a:t>
            </a:r>
            <a:r>
              <a:rPr lang="es-PE" sz="1400" dirty="0"/>
              <a:t>, R - RIP, M - mobile, B - BGP</a:t>
            </a:r>
          </a:p>
          <a:p>
            <a:pPr>
              <a:defRPr/>
            </a:pPr>
            <a:r>
              <a:rPr lang="es-PE" sz="1400" dirty="0"/>
              <a:t>       D - EIGRP, EX - EIGRP external, O - OSPF, IA - OSPF inter area</a:t>
            </a:r>
          </a:p>
          <a:p>
            <a:pPr>
              <a:defRPr/>
            </a:pPr>
            <a:r>
              <a:rPr lang="es-PE" sz="1400" dirty="0"/>
              <a:t>       N1 - OSPF NSSA external </a:t>
            </a:r>
            <a:r>
              <a:rPr lang="es-PE" sz="1400" dirty="0" err="1"/>
              <a:t>type</a:t>
            </a:r>
            <a:r>
              <a:rPr lang="es-PE" sz="1400" dirty="0"/>
              <a:t> 1, N2 - OSPF NSSA external </a:t>
            </a:r>
            <a:r>
              <a:rPr lang="es-PE" sz="1400" dirty="0" err="1"/>
              <a:t>type</a:t>
            </a:r>
            <a:r>
              <a:rPr lang="es-PE" sz="1400" dirty="0"/>
              <a:t> 2</a:t>
            </a:r>
          </a:p>
          <a:p>
            <a:pPr>
              <a:defRPr/>
            </a:pPr>
            <a:r>
              <a:rPr lang="es-PE" sz="1400" dirty="0"/>
              <a:t>       E1 - OSPF external </a:t>
            </a:r>
            <a:r>
              <a:rPr lang="es-PE" sz="1400" dirty="0" err="1"/>
              <a:t>type</a:t>
            </a:r>
            <a:r>
              <a:rPr lang="es-PE" sz="1400" dirty="0"/>
              <a:t> 1, E2 - OSPF external </a:t>
            </a:r>
            <a:r>
              <a:rPr lang="es-PE" sz="1400" dirty="0" err="1"/>
              <a:t>type</a:t>
            </a:r>
            <a:r>
              <a:rPr lang="es-PE" sz="1400" dirty="0"/>
              <a:t> 2</a:t>
            </a:r>
          </a:p>
          <a:p>
            <a:pPr>
              <a:defRPr/>
            </a:pPr>
            <a:r>
              <a:rPr lang="es-PE" sz="1400" dirty="0"/>
              <a:t>       i - IS-IS, su - IS-IS summary, L1 - IS-IS level-1, L2 - IS-IS level-2</a:t>
            </a:r>
          </a:p>
          <a:p>
            <a:pPr>
              <a:defRPr/>
            </a:pPr>
            <a:r>
              <a:rPr lang="es-PE" sz="1400" dirty="0"/>
              <a:t>       </a:t>
            </a:r>
            <a:r>
              <a:rPr lang="es-PE" sz="1400" dirty="0" err="1"/>
              <a:t>ia</a:t>
            </a:r>
            <a:r>
              <a:rPr lang="es-PE" sz="1400" dirty="0"/>
              <a:t> - IS-IS inter area, * - candidate default, U - per-</a:t>
            </a:r>
            <a:r>
              <a:rPr lang="es-PE" sz="1400" dirty="0" err="1"/>
              <a:t>user</a:t>
            </a:r>
            <a:r>
              <a:rPr lang="es-PE" sz="1400" dirty="0"/>
              <a:t> </a:t>
            </a:r>
            <a:r>
              <a:rPr lang="es-PE" sz="1400" dirty="0" err="1"/>
              <a:t>static</a:t>
            </a:r>
            <a:r>
              <a:rPr lang="es-PE" sz="1400" dirty="0"/>
              <a:t> route</a:t>
            </a:r>
          </a:p>
          <a:p>
            <a:pPr>
              <a:defRPr/>
            </a:pPr>
            <a:r>
              <a:rPr lang="es-PE" sz="1400" dirty="0"/>
              <a:t>       o - ODR, P - </a:t>
            </a:r>
            <a:r>
              <a:rPr lang="es-PE" sz="1400" dirty="0" err="1"/>
              <a:t>periodic</a:t>
            </a:r>
            <a:r>
              <a:rPr lang="es-PE" sz="1400" dirty="0"/>
              <a:t> </a:t>
            </a:r>
            <a:r>
              <a:rPr lang="es-PE" sz="1400" dirty="0" err="1"/>
              <a:t>downloaded</a:t>
            </a:r>
            <a:r>
              <a:rPr lang="es-PE" sz="1400" dirty="0"/>
              <a:t> </a:t>
            </a:r>
            <a:r>
              <a:rPr lang="es-PE" sz="1400" dirty="0" err="1"/>
              <a:t>static</a:t>
            </a:r>
            <a:r>
              <a:rPr lang="es-PE" sz="1400" dirty="0"/>
              <a:t> route</a:t>
            </a:r>
          </a:p>
          <a:p>
            <a:pPr>
              <a:defRPr/>
            </a:pPr>
            <a:endParaRPr lang="es-PE" sz="1400" dirty="0"/>
          </a:p>
          <a:p>
            <a:pPr>
              <a:defRPr/>
            </a:pPr>
            <a:r>
              <a:rPr lang="es-PE" sz="1400" dirty="0"/>
              <a:t>Gateway of </a:t>
            </a:r>
            <a:r>
              <a:rPr lang="es-PE" sz="1400" dirty="0" err="1"/>
              <a:t>last</a:t>
            </a:r>
            <a:r>
              <a:rPr lang="es-PE" sz="1400" dirty="0"/>
              <a:t> resort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not</a:t>
            </a:r>
            <a:r>
              <a:rPr lang="es-PE" sz="1400" dirty="0"/>
              <a:t> set</a:t>
            </a:r>
          </a:p>
          <a:p>
            <a:pPr>
              <a:defRPr/>
            </a:pPr>
            <a:endParaRPr lang="es-PE" sz="1400" dirty="0"/>
          </a:p>
          <a:p>
            <a:pPr>
              <a:defRPr/>
            </a:pPr>
            <a:r>
              <a:rPr lang="es-PE" sz="1400" dirty="0"/>
              <a:t>     200.1.1.0/26 </a:t>
            </a:r>
            <a:r>
              <a:rPr lang="es-PE" sz="1400" dirty="0" err="1"/>
              <a:t>is</a:t>
            </a:r>
            <a:r>
              <a:rPr lang="es-PE" sz="1400" dirty="0"/>
              <a:t> subnetted, 1 </a:t>
            </a:r>
            <a:r>
              <a:rPr lang="es-PE" sz="1400" dirty="0" err="1"/>
              <a:t>subnets</a:t>
            </a:r>
            <a:endParaRPr lang="es-PE" sz="1400" dirty="0"/>
          </a:p>
          <a:p>
            <a:pPr>
              <a:defRPr/>
            </a:pPr>
            <a:r>
              <a:rPr lang="es-PE" sz="1400" dirty="0"/>
              <a:t>C       200.1.1.128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FastEthernet2/0</a:t>
            </a:r>
          </a:p>
          <a:p>
            <a:pPr>
              <a:defRPr/>
            </a:pPr>
            <a:r>
              <a:rPr lang="es-PE" sz="1400" dirty="0"/>
              <a:t>     40.0.0.0/30 </a:t>
            </a:r>
            <a:r>
              <a:rPr lang="es-PE" sz="1400" dirty="0" err="1"/>
              <a:t>is</a:t>
            </a:r>
            <a:r>
              <a:rPr lang="es-PE" sz="1400" dirty="0"/>
              <a:t> subnetted, 2 </a:t>
            </a:r>
            <a:r>
              <a:rPr lang="es-PE" sz="1400" dirty="0" err="1"/>
              <a:t>subnets</a:t>
            </a:r>
            <a:endParaRPr lang="es-PE" sz="1400" dirty="0"/>
          </a:p>
          <a:p>
            <a:pPr>
              <a:defRPr/>
            </a:pPr>
            <a:r>
              <a:rPr lang="es-PE" sz="1400" dirty="0"/>
              <a:t>C       40.1.2.8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FastEthernet1/1</a:t>
            </a:r>
          </a:p>
          <a:p>
            <a:pPr>
              <a:defRPr/>
            </a:pPr>
            <a:r>
              <a:rPr lang="es-PE" sz="1400" dirty="0"/>
              <a:t>C       40.1.2.20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FastEthernet1/0</a:t>
            </a:r>
          </a:p>
          <a:p>
            <a:pPr>
              <a:defRPr/>
            </a:pPr>
            <a:r>
              <a:rPr lang="es-PE" sz="1400" dirty="0"/>
              <a:t>Re#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785813" y="631825"/>
            <a:ext cx="771048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EJEMPLO DE CONFIGURACIÓN RIPv2</a:t>
            </a:r>
          </a:p>
        </p:txBody>
      </p:sp>
      <p:grpSp>
        <p:nvGrpSpPr>
          <p:cNvPr id="2" name="13 Grupo"/>
          <p:cNvGrpSpPr>
            <a:grpSpLocks/>
          </p:cNvGrpSpPr>
          <p:nvPr/>
        </p:nvGrpSpPr>
        <p:grpSpPr bwMode="auto">
          <a:xfrm>
            <a:off x="180306" y="1278508"/>
            <a:ext cx="8712968" cy="3517900"/>
            <a:chOff x="285750" y="1327150"/>
            <a:chExt cx="8859837" cy="3517436"/>
          </a:xfrm>
        </p:grpSpPr>
        <p:pic>
          <p:nvPicPr>
            <p:cNvPr id="2867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58678" y="2296309"/>
              <a:ext cx="3286909" cy="2548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8679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6892872" cy="555442"/>
              <a:chOff x="204" y="773"/>
              <a:chExt cx="4333" cy="343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4152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Configurando RIPv2: </a:t>
                </a:r>
                <a:r>
                  <a:rPr lang="es-ES" sz="3000" b="1" dirty="0" err="1">
                    <a:solidFill>
                      <a:schemeClr val="accent2"/>
                    </a:solidFill>
                    <a:latin typeface="+mj-lt"/>
                  </a:rPr>
                  <a:t>Routers</a:t>
                </a: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 Ra y Rb</a:t>
                </a:r>
              </a:p>
            </p:txBody>
          </p:sp>
          <p:pic>
            <p:nvPicPr>
              <p:cNvPr id="28681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10" name="9 Rectángulo"/>
          <p:cNvSpPr/>
          <p:nvPr/>
        </p:nvSpPr>
        <p:spPr>
          <a:xfrm>
            <a:off x="428625" y="1835150"/>
            <a:ext cx="5430838" cy="2247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s-PE" sz="1400" b="1" dirty="0"/>
              <a:t>Ra&gt;</a:t>
            </a:r>
          </a:p>
          <a:p>
            <a:pPr>
              <a:defRPr/>
            </a:pPr>
            <a:r>
              <a:rPr lang="es-PE" sz="1400" dirty="0"/>
              <a:t>Ra&gt;</a:t>
            </a:r>
            <a:r>
              <a:rPr lang="es-PE" sz="1400" dirty="0" err="1"/>
              <a:t>enable</a:t>
            </a:r>
            <a:endParaRPr lang="es-PE" sz="1400" dirty="0"/>
          </a:p>
          <a:p>
            <a:pPr>
              <a:defRPr/>
            </a:pPr>
            <a:r>
              <a:rPr lang="es-PE" sz="1400" dirty="0"/>
              <a:t>Ra#configure terminal</a:t>
            </a:r>
          </a:p>
          <a:p>
            <a:pPr>
              <a:defRPr/>
            </a:pPr>
            <a:r>
              <a:rPr lang="es-PE" sz="1400" dirty="0" err="1"/>
              <a:t>Enter</a:t>
            </a:r>
            <a:r>
              <a:rPr lang="es-PE" sz="1400" dirty="0"/>
              <a:t> configuration commands, </a:t>
            </a:r>
            <a:r>
              <a:rPr lang="es-PE" sz="1400" dirty="0" err="1"/>
              <a:t>one</a:t>
            </a:r>
            <a:r>
              <a:rPr lang="es-PE" sz="1400" dirty="0"/>
              <a:t> per line.  </a:t>
            </a:r>
            <a:r>
              <a:rPr lang="es-PE" sz="1400" dirty="0" err="1"/>
              <a:t>End</a:t>
            </a:r>
            <a:r>
              <a:rPr lang="es-PE" sz="1400" dirty="0"/>
              <a:t> </a:t>
            </a:r>
            <a:r>
              <a:rPr lang="es-PE" sz="1400" dirty="0" err="1"/>
              <a:t>with</a:t>
            </a:r>
            <a:r>
              <a:rPr lang="es-PE" sz="1400" dirty="0"/>
              <a:t> CNTL/Z.</a:t>
            </a:r>
          </a:p>
          <a:p>
            <a:pPr>
              <a:defRPr/>
            </a:pPr>
            <a:r>
              <a:rPr lang="es-PE" sz="1400" dirty="0"/>
              <a:t>Ra(</a:t>
            </a:r>
            <a:r>
              <a:rPr lang="es-PE" sz="1400" dirty="0" err="1"/>
              <a:t>config</a:t>
            </a:r>
            <a:r>
              <a:rPr lang="es-PE" sz="1400" dirty="0"/>
              <a:t>)#router rip</a:t>
            </a:r>
          </a:p>
          <a:p>
            <a:pPr>
              <a:defRPr/>
            </a:pPr>
            <a:r>
              <a:rPr lang="es-PE" sz="1400" dirty="0"/>
              <a:t>Ra(</a:t>
            </a:r>
            <a:r>
              <a:rPr lang="es-PE" sz="1400" dirty="0" err="1"/>
              <a:t>config-router</a:t>
            </a:r>
            <a:r>
              <a:rPr lang="es-PE" sz="1400" dirty="0"/>
              <a:t>)#version 2</a:t>
            </a:r>
          </a:p>
          <a:p>
            <a:pPr>
              <a:defRPr/>
            </a:pPr>
            <a:r>
              <a:rPr lang="es-PE" sz="1400" dirty="0"/>
              <a:t>Ra(</a:t>
            </a:r>
            <a:r>
              <a:rPr lang="es-PE" sz="1400" dirty="0" err="1"/>
              <a:t>config</a:t>
            </a:r>
            <a:r>
              <a:rPr lang="es-PE" sz="1400" dirty="0"/>
              <a:t>-router)#network 200.1.1.0</a:t>
            </a:r>
          </a:p>
          <a:p>
            <a:pPr>
              <a:defRPr/>
            </a:pPr>
            <a:r>
              <a:rPr lang="es-PE" sz="1400" dirty="0"/>
              <a:t>Ra(</a:t>
            </a:r>
            <a:r>
              <a:rPr lang="es-PE" sz="1400" dirty="0" err="1"/>
              <a:t>config</a:t>
            </a:r>
            <a:r>
              <a:rPr lang="es-PE" sz="1400" dirty="0"/>
              <a:t>-router)#network 40.0.0.0</a:t>
            </a:r>
          </a:p>
          <a:p>
            <a:pPr>
              <a:defRPr/>
            </a:pPr>
            <a:r>
              <a:rPr lang="es-PE" sz="1400" dirty="0"/>
              <a:t>Ra(config-router)#exit</a:t>
            </a:r>
          </a:p>
          <a:p>
            <a:pPr>
              <a:defRPr/>
            </a:pPr>
            <a:r>
              <a:rPr lang="es-PE" sz="1400" dirty="0"/>
              <a:t>Ra(</a:t>
            </a:r>
            <a:r>
              <a:rPr lang="es-PE" sz="1400" dirty="0" err="1"/>
              <a:t>config</a:t>
            </a:r>
            <a:r>
              <a:rPr lang="es-PE" sz="1400" dirty="0"/>
              <a:t>)#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428625" y="4297363"/>
            <a:ext cx="5430838" cy="20304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s-PE" sz="1400" b="1" dirty="0"/>
              <a:t>Rb&gt;</a:t>
            </a:r>
          </a:p>
          <a:p>
            <a:pPr>
              <a:defRPr/>
            </a:pPr>
            <a:r>
              <a:rPr lang="es-PE" sz="1400" dirty="0"/>
              <a:t>Rb&gt;</a:t>
            </a:r>
            <a:r>
              <a:rPr lang="es-PE" sz="1400" dirty="0" err="1"/>
              <a:t>enable</a:t>
            </a:r>
            <a:endParaRPr lang="es-PE" sz="1400" dirty="0"/>
          </a:p>
          <a:p>
            <a:pPr>
              <a:defRPr/>
            </a:pPr>
            <a:r>
              <a:rPr lang="es-PE" sz="1400" dirty="0" err="1"/>
              <a:t>Rb#configure</a:t>
            </a:r>
            <a:r>
              <a:rPr lang="es-PE" sz="1400" dirty="0"/>
              <a:t> terminal</a:t>
            </a:r>
          </a:p>
          <a:p>
            <a:pPr>
              <a:defRPr/>
            </a:pPr>
            <a:r>
              <a:rPr lang="es-PE" sz="1400" dirty="0" err="1"/>
              <a:t>Enter</a:t>
            </a:r>
            <a:r>
              <a:rPr lang="es-PE" sz="1400" dirty="0"/>
              <a:t> configuration commands, </a:t>
            </a:r>
            <a:r>
              <a:rPr lang="es-PE" sz="1400" dirty="0" err="1"/>
              <a:t>one</a:t>
            </a:r>
            <a:r>
              <a:rPr lang="es-PE" sz="1400" dirty="0"/>
              <a:t> per line.  </a:t>
            </a:r>
            <a:r>
              <a:rPr lang="es-PE" sz="1400" dirty="0" err="1"/>
              <a:t>End</a:t>
            </a:r>
            <a:r>
              <a:rPr lang="es-PE" sz="1400" dirty="0"/>
              <a:t> </a:t>
            </a:r>
            <a:r>
              <a:rPr lang="es-PE" sz="1400" dirty="0" err="1"/>
              <a:t>with</a:t>
            </a:r>
            <a:r>
              <a:rPr lang="es-PE" sz="1400" dirty="0"/>
              <a:t> CNTL/Z.</a:t>
            </a:r>
          </a:p>
          <a:p>
            <a:pPr>
              <a:defRPr/>
            </a:pPr>
            <a:r>
              <a:rPr lang="es-PE" sz="1400" dirty="0"/>
              <a:t>Rb(</a:t>
            </a:r>
            <a:r>
              <a:rPr lang="es-PE" sz="1400" dirty="0" err="1"/>
              <a:t>config</a:t>
            </a:r>
            <a:r>
              <a:rPr lang="es-PE" sz="1400" dirty="0"/>
              <a:t>)#router rip</a:t>
            </a:r>
          </a:p>
          <a:p>
            <a:pPr>
              <a:defRPr/>
            </a:pPr>
            <a:r>
              <a:rPr lang="es-PE" sz="1400" dirty="0"/>
              <a:t>Rb(</a:t>
            </a:r>
            <a:r>
              <a:rPr lang="es-PE" sz="1400" dirty="0" err="1"/>
              <a:t>config-router</a:t>
            </a:r>
            <a:r>
              <a:rPr lang="es-PE" sz="1400" dirty="0"/>
              <a:t>)#version 2</a:t>
            </a:r>
          </a:p>
          <a:p>
            <a:pPr>
              <a:defRPr/>
            </a:pPr>
            <a:r>
              <a:rPr lang="es-PE" sz="1400" dirty="0"/>
              <a:t>Rb(</a:t>
            </a:r>
            <a:r>
              <a:rPr lang="es-PE" sz="1400" dirty="0" err="1"/>
              <a:t>config</a:t>
            </a:r>
            <a:r>
              <a:rPr lang="es-PE" sz="1400" dirty="0"/>
              <a:t>-router)#network 40.0.0.0</a:t>
            </a:r>
          </a:p>
          <a:p>
            <a:pPr>
              <a:defRPr/>
            </a:pPr>
            <a:r>
              <a:rPr lang="es-PE" sz="1400" dirty="0"/>
              <a:t>Rb(config-router)#exit</a:t>
            </a:r>
          </a:p>
          <a:p>
            <a:pPr>
              <a:defRPr/>
            </a:pPr>
            <a:r>
              <a:rPr lang="es-PE" sz="1400" dirty="0"/>
              <a:t>Rb(</a:t>
            </a:r>
            <a:r>
              <a:rPr lang="es-PE" sz="1400" dirty="0" err="1"/>
              <a:t>config</a:t>
            </a:r>
            <a:r>
              <a:rPr lang="es-PE" sz="1400" dirty="0"/>
              <a:t>)#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785813" y="631825"/>
            <a:ext cx="771048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EJEMPLO DE CONFIGURACIÓN RIPv2</a:t>
            </a:r>
          </a:p>
        </p:txBody>
      </p:sp>
      <p:grpSp>
        <p:nvGrpSpPr>
          <p:cNvPr id="2" name="11 Grupo"/>
          <p:cNvGrpSpPr>
            <a:grpSpLocks/>
          </p:cNvGrpSpPr>
          <p:nvPr/>
        </p:nvGrpSpPr>
        <p:grpSpPr bwMode="auto">
          <a:xfrm>
            <a:off x="285750" y="1327150"/>
            <a:ext cx="8859838" cy="3613150"/>
            <a:chOff x="285750" y="1327150"/>
            <a:chExt cx="8859838" cy="3612366"/>
          </a:xfrm>
        </p:grpSpPr>
        <p:pic>
          <p:nvPicPr>
            <p:cNvPr id="29702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64213" y="1339066"/>
              <a:ext cx="3381375" cy="3600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9703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6872192" cy="555442"/>
              <a:chOff x="204" y="773"/>
              <a:chExt cx="4320" cy="343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4139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Configurando RIPv2: </a:t>
                </a:r>
                <a:r>
                  <a:rPr lang="es-ES" sz="3000" b="1" dirty="0" err="1">
                    <a:solidFill>
                      <a:schemeClr val="accent2"/>
                    </a:solidFill>
                    <a:latin typeface="+mj-lt"/>
                  </a:rPr>
                  <a:t>Routers</a:t>
                </a: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 </a:t>
                </a:r>
                <a:r>
                  <a:rPr lang="es-ES" sz="3000" b="1" dirty="0" err="1">
                    <a:solidFill>
                      <a:schemeClr val="accent2"/>
                    </a:solidFill>
                    <a:latin typeface="+mj-lt"/>
                  </a:rPr>
                  <a:t>Rc</a:t>
                </a: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 y </a:t>
                </a:r>
                <a:r>
                  <a:rPr lang="es-ES" sz="3000" b="1" dirty="0" err="1">
                    <a:solidFill>
                      <a:schemeClr val="accent2"/>
                    </a:solidFill>
                    <a:latin typeface="+mj-lt"/>
                  </a:rPr>
                  <a:t>Rd</a:t>
                </a:r>
                <a:endParaRPr lang="es-ES" sz="3000" b="1" dirty="0">
                  <a:solidFill>
                    <a:schemeClr val="accent2"/>
                  </a:solidFill>
                  <a:latin typeface="+mj-lt"/>
                </a:endParaRPr>
              </a:p>
            </p:txBody>
          </p:sp>
          <p:pic>
            <p:nvPicPr>
              <p:cNvPr id="29705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10" name="9 Rectángulo"/>
          <p:cNvSpPr/>
          <p:nvPr/>
        </p:nvSpPr>
        <p:spPr>
          <a:xfrm>
            <a:off x="428625" y="1835150"/>
            <a:ext cx="5430838" cy="2247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s-PE" sz="1400" b="1" dirty="0"/>
              <a:t>Rc&gt;</a:t>
            </a:r>
            <a:endParaRPr lang="es-PE" sz="1400" dirty="0"/>
          </a:p>
          <a:p>
            <a:pPr>
              <a:defRPr/>
            </a:pPr>
            <a:r>
              <a:rPr lang="es-PE" sz="1400" dirty="0" err="1"/>
              <a:t>Rc</a:t>
            </a:r>
            <a:r>
              <a:rPr lang="es-PE" sz="1400" dirty="0"/>
              <a:t>&gt;</a:t>
            </a:r>
            <a:r>
              <a:rPr lang="es-PE" sz="1400" dirty="0" err="1"/>
              <a:t>enable</a:t>
            </a:r>
            <a:endParaRPr lang="es-PE" sz="1400" dirty="0"/>
          </a:p>
          <a:p>
            <a:pPr>
              <a:defRPr/>
            </a:pPr>
            <a:r>
              <a:rPr lang="es-PE" sz="1400" dirty="0" err="1"/>
              <a:t>Rc#configure</a:t>
            </a:r>
            <a:r>
              <a:rPr lang="es-PE" sz="1400" dirty="0"/>
              <a:t> terminal</a:t>
            </a:r>
          </a:p>
          <a:p>
            <a:pPr>
              <a:defRPr/>
            </a:pPr>
            <a:r>
              <a:rPr lang="es-PE" sz="1400" dirty="0" err="1"/>
              <a:t>Enter</a:t>
            </a:r>
            <a:r>
              <a:rPr lang="es-PE" sz="1400" dirty="0"/>
              <a:t> configuration commands, </a:t>
            </a:r>
            <a:r>
              <a:rPr lang="es-PE" sz="1400" dirty="0" err="1"/>
              <a:t>one</a:t>
            </a:r>
            <a:r>
              <a:rPr lang="es-PE" sz="1400" dirty="0"/>
              <a:t> per line.  </a:t>
            </a:r>
            <a:r>
              <a:rPr lang="es-PE" sz="1400" dirty="0" err="1"/>
              <a:t>End</a:t>
            </a:r>
            <a:r>
              <a:rPr lang="es-PE" sz="1400" dirty="0"/>
              <a:t> </a:t>
            </a:r>
            <a:r>
              <a:rPr lang="es-PE" sz="1400" dirty="0" err="1"/>
              <a:t>with</a:t>
            </a:r>
            <a:r>
              <a:rPr lang="es-PE" sz="1400" dirty="0"/>
              <a:t> CNTL/Z.</a:t>
            </a:r>
          </a:p>
          <a:p>
            <a:pPr>
              <a:defRPr/>
            </a:pPr>
            <a:r>
              <a:rPr lang="es-PE" sz="1400" dirty="0" err="1"/>
              <a:t>Rc</a:t>
            </a:r>
            <a:r>
              <a:rPr lang="es-PE" sz="1400" dirty="0"/>
              <a:t>(</a:t>
            </a:r>
            <a:r>
              <a:rPr lang="es-PE" sz="1400" dirty="0" err="1"/>
              <a:t>config</a:t>
            </a:r>
            <a:r>
              <a:rPr lang="es-PE" sz="1400" dirty="0"/>
              <a:t>)#router rip</a:t>
            </a:r>
          </a:p>
          <a:p>
            <a:pPr>
              <a:defRPr/>
            </a:pPr>
            <a:r>
              <a:rPr lang="es-PE" sz="1400" dirty="0"/>
              <a:t>Rc(</a:t>
            </a:r>
            <a:r>
              <a:rPr lang="es-PE" sz="1400" dirty="0" err="1"/>
              <a:t>config-router</a:t>
            </a:r>
            <a:r>
              <a:rPr lang="es-PE" sz="1400" dirty="0"/>
              <a:t>)#version 2</a:t>
            </a:r>
          </a:p>
          <a:p>
            <a:pPr>
              <a:defRPr/>
            </a:pPr>
            <a:r>
              <a:rPr lang="es-PE" sz="1400" dirty="0"/>
              <a:t>Rc(</a:t>
            </a:r>
            <a:r>
              <a:rPr lang="es-PE" sz="1400" dirty="0" err="1"/>
              <a:t>config</a:t>
            </a:r>
            <a:r>
              <a:rPr lang="es-PE" sz="1400" dirty="0"/>
              <a:t>-router)#network 200.1.1.0</a:t>
            </a:r>
          </a:p>
          <a:p>
            <a:pPr>
              <a:defRPr/>
            </a:pPr>
            <a:r>
              <a:rPr lang="es-PE" sz="1400" dirty="0"/>
              <a:t>Rc(</a:t>
            </a:r>
            <a:r>
              <a:rPr lang="es-PE" sz="1400" dirty="0" err="1"/>
              <a:t>config</a:t>
            </a:r>
            <a:r>
              <a:rPr lang="es-PE" sz="1400" dirty="0"/>
              <a:t>-router)#network 40.0.0.0</a:t>
            </a:r>
          </a:p>
          <a:p>
            <a:pPr>
              <a:defRPr/>
            </a:pPr>
            <a:r>
              <a:rPr lang="es-PE" sz="1400" dirty="0" err="1"/>
              <a:t>Rc</a:t>
            </a:r>
            <a:r>
              <a:rPr lang="es-PE" sz="1400" dirty="0"/>
              <a:t>(config-router)#exit</a:t>
            </a:r>
          </a:p>
          <a:p>
            <a:pPr>
              <a:defRPr/>
            </a:pPr>
            <a:r>
              <a:rPr lang="es-PE" sz="1400" dirty="0" err="1"/>
              <a:t>Rc</a:t>
            </a:r>
            <a:r>
              <a:rPr lang="es-PE" sz="1400" dirty="0"/>
              <a:t>(</a:t>
            </a:r>
            <a:r>
              <a:rPr lang="es-PE" sz="1400" dirty="0" err="1"/>
              <a:t>config</a:t>
            </a:r>
            <a:r>
              <a:rPr lang="es-PE" sz="1400" dirty="0"/>
              <a:t>)#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428625" y="4297363"/>
            <a:ext cx="5430838" cy="2246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s-PE" sz="1400" b="1" dirty="0" err="1"/>
              <a:t>Rd</a:t>
            </a:r>
            <a:r>
              <a:rPr lang="es-PE" sz="1400" b="1" dirty="0"/>
              <a:t>&gt;</a:t>
            </a:r>
            <a:endParaRPr lang="es-PE" sz="1400" dirty="0"/>
          </a:p>
          <a:p>
            <a:pPr>
              <a:defRPr/>
            </a:pPr>
            <a:r>
              <a:rPr lang="es-PE" sz="1400" dirty="0" err="1"/>
              <a:t>Rd</a:t>
            </a:r>
            <a:r>
              <a:rPr lang="es-PE" sz="1400" dirty="0"/>
              <a:t>&gt;</a:t>
            </a:r>
            <a:r>
              <a:rPr lang="es-PE" sz="1400" dirty="0" err="1"/>
              <a:t>enable</a:t>
            </a:r>
            <a:endParaRPr lang="es-PE" sz="1400" dirty="0"/>
          </a:p>
          <a:p>
            <a:pPr>
              <a:defRPr/>
            </a:pPr>
            <a:r>
              <a:rPr lang="es-PE" sz="1400" dirty="0" err="1"/>
              <a:t>Rd#configure</a:t>
            </a:r>
            <a:r>
              <a:rPr lang="es-PE" sz="1400" dirty="0"/>
              <a:t> terminal</a:t>
            </a:r>
          </a:p>
          <a:p>
            <a:pPr>
              <a:defRPr/>
            </a:pPr>
            <a:r>
              <a:rPr lang="es-PE" sz="1400" dirty="0" err="1"/>
              <a:t>Enter</a:t>
            </a:r>
            <a:r>
              <a:rPr lang="es-PE" sz="1400" dirty="0"/>
              <a:t> configuration commands, </a:t>
            </a:r>
            <a:r>
              <a:rPr lang="es-PE" sz="1400" dirty="0" err="1"/>
              <a:t>one</a:t>
            </a:r>
            <a:r>
              <a:rPr lang="es-PE" sz="1400" dirty="0"/>
              <a:t> per line.  </a:t>
            </a:r>
            <a:r>
              <a:rPr lang="es-PE" sz="1400" dirty="0" err="1"/>
              <a:t>End</a:t>
            </a:r>
            <a:r>
              <a:rPr lang="es-PE" sz="1400" dirty="0"/>
              <a:t> </a:t>
            </a:r>
            <a:r>
              <a:rPr lang="es-PE" sz="1400" dirty="0" err="1"/>
              <a:t>with</a:t>
            </a:r>
            <a:r>
              <a:rPr lang="es-PE" sz="1400" dirty="0"/>
              <a:t> CNTL/Z.</a:t>
            </a:r>
          </a:p>
          <a:p>
            <a:pPr>
              <a:defRPr/>
            </a:pPr>
            <a:r>
              <a:rPr lang="es-PE" sz="1400" dirty="0" err="1"/>
              <a:t>Rd</a:t>
            </a:r>
            <a:r>
              <a:rPr lang="es-PE" sz="1400" dirty="0"/>
              <a:t>(</a:t>
            </a:r>
            <a:r>
              <a:rPr lang="es-PE" sz="1400" dirty="0" err="1"/>
              <a:t>config</a:t>
            </a:r>
            <a:r>
              <a:rPr lang="es-PE" sz="1400" dirty="0"/>
              <a:t>)#router rip</a:t>
            </a:r>
          </a:p>
          <a:p>
            <a:pPr>
              <a:defRPr/>
            </a:pPr>
            <a:r>
              <a:rPr lang="es-PE" sz="1400" dirty="0" err="1"/>
              <a:t>Rd</a:t>
            </a:r>
            <a:r>
              <a:rPr lang="es-PE" sz="1400" dirty="0"/>
              <a:t>(</a:t>
            </a:r>
            <a:r>
              <a:rPr lang="es-PE" sz="1400" dirty="0" err="1"/>
              <a:t>config-router</a:t>
            </a:r>
            <a:r>
              <a:rPr lang="es-PE" sz="1400" dirty="0"/>
              <a:t>)#version 2</a:t>
            </a:r>
          </a:p>
          <a:p>
            <a:pPr>
              <a:defRPr/>
            </a:pPr>
            <a:r>
              <a:rPr lang="es-PE" sz="1400" dirty="0" err="1"/>
              <a:t>Rd</a:t>
            </a:r>
            <a:r>
              <a:rPr lang="es-PE" sz="1400" dirty="0"/>
              <a:t>(</a:t>
            </a:r>
            <a:r>
              <a:rPr lang="es-PE" sz="1400" dirty="0" err="1"/>
              <a:t>config</a:t>
            </a:r>
            <a:r>
              <a:rPr lang="es-PE" sz="1400" dirty="0"/>
              <a:t>-router)#network 200.1.1.0</a:t>
            </a:r>
          </a:p>
          <a:p>
            <a:pPr>
              <a:defRPr/>
            </a:pPr>
            <a:r>
              <a:rPr lang="es-PE" sz="1400" dirty="0" err="1"/>
              <a:t>Rd</a:t>
            </a:r>
            <a:r>
              <a:rPr lang="es-PE" sz="1400" dirty="0"/>
              <a:t>(</a:t>
            </a:r>
            <a:r>
              <a:rPr lang="es-PE" sz="1400" dirty="0" err="1"/>
              <a:t>config</a:t>
            </a:r>
            <a:r>
              <a:rPr lang="es-PE" sz="1400" dirty="0"/>
              <a:t>-router)#network 40.0.0.0</a:t>
            </a:r>
          </a:p>
          <a:p>
            <a:pPr>
              <a:defRPr/>
            </a:pPr>
            <a:r>
              <a:rPr lang="es-PE" sz="1400" dirty="0" err="1"/>
              <a:t>Rd</a:t>
            </a:r>
            <a:r>
              <a:rPr lang="es-PE" sz="1400" dirty="0"/>
              <a:t>(config-router)#exit</a:t>
            </a:r>
          </a:p>
          <a:p>
            <a:pPr>
              <a:defRPr/>
            </a:pPr>
            <a:r>
              <a:rPr lang="es-PE" sz="1400" dirty="0" err="1"/>
              <a:t>Rd</a:t>
            </a:r>
            <a:r>
              <a:rPr lang="es-PE" sz="1400" dirty="0"/>
              <a:t>(</a:t>
            </a:r>
            <a:r>
              <a:rPr lang="es-PE" sz="1400" dirty="0" err="1"/>
              <a:t>config</a:t>
            </a:r>
            <a:r>
              <a:rPr lang="es-PE" sz="1400" dirty="0"/>
              <a:t>)#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785813" y="631825"/>
            <a:ext cx="771048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EJEMPLO DE CONFIGURACIÓN RIPv2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642938" y="1835150"/>
            <a:ext cx="5430837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s-PE" sz="1400" b="1" dirty="0"/>
              <a:t>Re&gt;</a:t>
            </a:r>
            <a:endParaRPr lang="es-PE" sz="1400" dirty="0"/>
          </a:p>
          <a:p>
            <a:pPr>
              <a:defRPr/>
            </a:pPr>
            <a:r>
              <a:rPr lang="es-PE" sz="1400" dirty="0"/>
              <a:t>Re&gt;</a:t>
            </a:r>
            <a:r>
              <a:rPr lang="es-PE" sz="1400" dirty="0" err="1"/>
              <a:t>enable</a:t>
            </a:r>
            <a:endParaRPr lang="es-PE" sz="1400" dirty="0"/>
          </a:p>
          <a:p>
            <a:pPr>
              <a:defRPr/>
            </a:pPr>
            <a:r>
              <a:rPr lang="es-PE" sz="1400" dirty="0" err="1"/>
              <a:t>Re#configure</a:t>
            </a:r>
            <a:r>
              <a:rPr lang="es-PE" sz="1400" dirty="0"/>
              <a:t> terminal</a:t>
            </a:r>
          </a:p>
          <a:p>
            <a:pPr>
              <a:defRPr/>
            </a:pPr>
            <a:r>
              <a:rPr lang="es-PE" sz="1400" dirty="0" err="1"/>
              <a:t>Enter</a:t>
            </a:r>
            <a:r>
              <a:rPr lang="es-PE" sz="1400" dirty="0"/>
              <a:t> configuration commands, </a:t>
            </a:r>
            <a:r>
              <a:rPr lang="es-PE" sz="1400" dirty="0" err="1"/>
              <a:t>one</a:t>
            </a:r>
            <a:r>
              <a:rPr lang="es-PE" sz="1400" dirty="0"/>
              <a:t> per line.  </a:t>
            </a:r>
            <a:r>
              <a:rPr lang="es-PE" sz="1400" dirty="0" err="1"/>
              <a:t>End</a:t>
            </a:r>
            <a:r>
              <a:rPr lang="es-PE" sz="1400" dirty="0"/>
              <a:t> </a:t>
            </a:r>
            <a:r>
              <a:rPr lang="es-PE" sz="1400" dirty="0" err="1"/>
              <a:t>with</a:t>
            </a:r>
            <a:r>
              <a:rPr lang="es-PE" sz="1400" dirty="0"/>
              <a:t> CNTL/Z.</a:t>
            </a:r>
          </a:p>
          <a:p>
            <a:pPr>
              <a:defRPr/>
            </a:pPr>
            <a:r>
              <a:rPr lang="es-PE" sz="1400" dirty="0"/>
              <a:t>Re(</a:t>
            </a:r>
            <a:r>
              <a:rPr lang="es-PE" sz="1400" dirty="0" err="1"/>
              <a:t>config</a:t>
            </a:r>
            <a:r>
              <a:rPr lang="es-PE" sz="1400" dirty="0"/>
              <a:t>)#router rip</a:t>
            </a:r>
          </a:p>
          <a:p>
            <a:pPr>
              <a:defRPr/>
            </a:pPr>
            <a:r>
              <a:rPr lang="es-PE" sz="1400" dirty="0"/>
              <a:t>Re(</a:t>
            </a:r>
            <a:r>
              <a:rPr lang="es-PE" sz="1400" dirty="0" err="1"/>
              <a:t>config-router</a:t>
            </a:r>
            <a:r>
              <a:rPr lang="es-PE" sz="1400" dirty="0"/>
              <a:t>)#version 2</a:t>
            </a:r>
          </a:p>
          <a:p>
            <a:pPr>
              <a:defRPr/>
            </a:pPr>
            <a:r>
              <a:rPr lang="es-PE" sz="1400" dirty="0"/>
              <a:t>Re(</a:t>
            </a:r>
            <a:r>
              <a:rPr lang="es-PE" sz="1400" dirty="0" err="1"/>
              <a:t>config</a:t>
            </a:r>
            <a:r>
              <a:rPr lang="es-PE" sz="1400" dirty="0"/>
              <a:t>-router)#network 200.1.1.0</a:t>
            </a:r>
          </a:p>
          <a:p>
            <a:pPr>
              <a:defRPr/>
            </a:pPr>
            <a:r>
              <a:rPr lang="es-PE" sz="1400" dirty="0"/>
              <a:t>Re(</a:t>
            </a:r>
            <a:r>
              <a:rPr lang="es-PE" sz="1400" dirty="0" err="1"/>
              <a:t>config</a:t>
            </a:r>
            <a:r>
              <a:rPr lang="es-PE" sz="1400" dirty="0"/>
              <a:t>-router)#network 40.0.0.0</a:t>
            </a:r>
          </a:p>
          <a:p>
            <a:pPr>
              <a:defRPr/>
            </a:pPr>
            <a:r>
              <a:rPr lang="es-PE" sz="1400" dirty="0"/>
              <a:t>Re(config-router)#exit</a:t>
            </a:r>
          </a:p>
          <a:p>
            <a:pPr>
              <a:defRPr/>
            </a:pPr>
            <a:r>
              <a:rPr lang="es-PE" sz="1400" dirty="0"/>
              <a:t>Re(</a:t>
            </a:r>
            <a:r>
              <a:rPr lang="es-PE" sz="1400" dirty="0" err="1"/>
              <a:t>config</a:t>
            </a:r>
            <a:r>
              <a:rPr lang="es-PE" sz="1400" dirty="0"/>
              <a:t>)#</a:t>
            </a:r>
          </a:p>
          <a:p>
            <a:pPr>
              <a:defRPr/>
            </a:pPr>
            <a:endParaRPr lang="es-PE" sz="1400" dirty="0"/>
          </a:p>
        </p:txBody>
      </p:sp>
      <p:grpSp>
        <p:nvGrpSpPr>
          <p:cNvPr id="2" name="8 Grupo"/>
          <p:cNvGrpSpPr>
            <a:grpSpLocks/>
          </p:cNvGrpSpPr>
          <p:nvPr/>
        </p:nvGrpSpPr>
        <p:grpSpPr bwMode="auto">
          <a:xfrm>
            <a:off x="285750" y="1327150"/>
            <a:ext cx="8788400" cy="2827338"/>
            <a:chOff x="285750" y="1327150"/>
            <a:chExt cx="8787638" cy="2826548"/>
          </a:xfrm>
        </p:grpSpPr>
        <p:grpSp>
          <p:nvGrpSpPr>
            <p:cNvPr id="30725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5841363" cy="555442"/>
              <a:chOff x="204" y="773"/>
              <a:chExt cx="3672" cy="343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491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Configurando RIPv2: </a:t>
                </a:r>
                <a:r>
                  <a:rPr lang="es-ES" sz="3000" b="1" dirty="0" err="1">
                    <a:solidFill>
                      <a:schemeClr val="accent2"/>
                    </a:solidFill>
                    <a:latin typeface="+mj-lt"/>
                  </a:rPr>
                  <a:t>Router</a:t>
                </a: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 Re</a:t>
                </a:r>
              </a:p>
            </p:txBody>
          </p:sp>
          <p:pic>
            <p:nvPicPr>
              <p:cNvPr id="30728" name="Picture 109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07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21566" y="2224872"/>
              <a:ext cx="2851822" cy="1928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849438" y="631825"/>
            <a:ext cx="551021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UN DETALLE: “SUMMARY”</a:t>
            </a:r>
          </a:p>
        </p:txBody>
      </p:sp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285750" y="1326410"/>
            <a:ext cx="8715822" cy="5179164"/>
            <a:chOff x="285750" y="1327150"/>
            <a:chExt cx="8715072" cy="5178075"/>
          </a:xfrm>
        </p:grpSpPr>
        <p:pic>
          <p:nvPicPr>
            <p:cNvPr id="3175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32434" y="1338316"/>
              <a:ext cx="4068388" cy="2594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1758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6275646" cy="463138"/>
              <a:chOff x="204" y="773"/>
              <a:chExt cx="3945" cy="286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764" cy="2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2400" b="1" dirty="0">
                    <a:solidFill>
                      <a:schemeClr val="accent2"/>
                    </a:solidFill>
                    <a:latin typeface="+mj-lt"/>
                  </a:rPr>
                  <a:t>Desde Ra como llega a 200.1.1.64/26</a:t>
                </a:r>
              </a:p>
            </p:txBody>
          </p:sp>
          <p:pic>
            <p:nvPicPr>
              <p:cNvPr id="31761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287338" y="1796104"/>
              <a:ext cx="4571607" cy="47091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PE" sz="1200" b="1" dirty="0"/>
                <a:t>Ra# show ip route</a:t>
              </a:r>
            </a:p>
            <a:p>
              <a:pPr>
                <a:defRPr/>
              </a:pPr>
              <a:r>
                <a:rPr lang="es-PE" sz="1200" dirty="0" err="1"/>
                <a:t>Codes</a:t>
              </a:r>
              <a:r>
                <a:rPr lang="es-PE" sz="1200" dirty="0"/>
                <a:t>: C - connected, S - </a:t>
              </a:r>
              <a:r>
                <a:rPr lang="es-PE" sz="1200" dirty="0" err="1"/>
                <a:t>static</a:t>
              </a:r>
              <a:r>
                <a:rPr lang="es-PE" sz="1200" dirty="0"/>
                <a:t>, R - RIP, M - mobile, B - BGP</a:t>
              </a:r>
            </a:p>
            <a:p>
              <a:pPr>
                <a:defRPr/>
              </a:pPr>
              <a:r>
                <a:rPr lang="es-PE" sz="1200" dirty="0"/>
                <a:t>       D - EIGRP, EX - EIGRP external, O - OSPF, IA - OSPF inter area</a:t>
              </a:r>
            </a:p>
            <a:p>
              <a:pPr>
                <a:defRPr/>
              </a:pPr>
              <a:r>
                <a:rPr lang="es-PE" sz="1200" dirty="0"/>
                <a:t>       N1 - OSPF NSSA external </a:t>
              </a:r>
              <a:r>
                <a:rPr lang="es-PE" sz="1200" dirty="0" err="1"/>
                <a:t>type</a:t>
              </a:r>
              <a:r>
                <a:rPr lang="es-PE" sz="1200" dirty="0"/>
                <a:t> 1, N2 - OSPF NSSA external </a:t>
              </a:r>
              <a:r>
                <a:rPr lang="es-PE" sz="1200" dirty="0" err="1"/>
                <a:t>type</a:t>
              </a:r>
              <a:r>
                <a:rPr lang="es-PE" sz="1200" dirty="0"/>
                <a:t> 2</a:t>
              </a:r>
            </a:p>
            <a:p>
              <a:pPr>
                <a:defRPr/>
              </a:pPr>
              <a:r>
                <a:rPr lang="es-PE" sz="1200" dirty="0"/>
                <a:t>       E1 - OSPF external </a:t>
              </a:r>
              <a:r>
                <a:rPr lang="es-PE" sz="1200" dirty="0" err="1"/>
                <a:t>type</a:t>
              </a:r>
              <a:r>
                <a:rPr lang="es-PE" sz="1200" dirty="0"/>
                <a:t> 1, E2 - OSPF external </a:t>
              </a:r>
              <a:r>
                <a:rPr lang="es-PE" sz="1200" dirty="0" err="1"/>
                <a:t>type</a:t>
              </a:r>
              <a:r>
                <a:rPr lang="es-PE" sz="1200" dirty="0"/>
                <a:t> 2</a:t>
              </a:r>
            </a:p>
            <a:p>
              <a:pPr>
                <a:defRPr/>
              </a:pPr>
              <a:r>
                <a:rPr lang="es-PE" sz="1200" dirty="0"/>
                <a:t>       i - IS-IS, su - IS-IS summary, L1 - IS-IS level-1, L2 - IS-IS level-2</a:t>
              </a:r>
            </a:p>
            <a:p>
              <a:pPr>
                <a:defRPr/>
              </a:pPr>
              <a:r>
                <a:rPr lang="es-PE" sz="1200" dirty="0"/>
                <a:t>       </a:t>
              </a:r>
              <a:r>
                <a:rPr lang="es-PE" sz="1200" dirty="0" err="1"/>
                <a:t>ia</a:t>
              </a:r>
              <a:r>
                <a:rPr lang="es-PE" sz="1200" dirty="0"/>
                <a:t> - IS-IS inter area, * - candidate default, U - per-</a:t>
              </a:r>
              <a:r>
                <a:rPr lang="es-PE" sz="1200" dirty="0" err="1"/>
                <a:t>user</a:t>
              </a:r>
              <a:r>
                <a:rPr lang="es-PE" sz="1200" dirty="0"/>
                <a:t> </a:t>
              </a:r>
              <a:r>
                <a:rPr lang="es-PE" sz="1200" dirty="0" err="1"/>
                <a:t>static</a:t>
              </a:r>
              <a:r>
                <a:rPr lang="es-PE" sz="1200" dirty="0"/>
                <a:t> route</a:t>
              </a:r>
            </a:p>
            <a:p>
              <a:pPr>
                <a:defRPr/>
              </a:pPr>
              <a:r>
                <a:rPr lang="es-PE" sz="1200" dirty="0"/>
                <a:t>       o - ODR, P - </a:t>
              </a:r>
              <a:r>
                <a:rPr lang="es-PE" sz="1200" dirty="0" err="1"/>
                <a:t>periodic</a:t>
              </a:r>
              <a:r>
                <a:rPr lang="es-PE" sz="1200" dirty="0"/>
                <a:t> </a:t>
              </a:r>
              <a:r>
                <a:rPr lang="es-PE" sz="1200" dirty="0" err="1"/>
                <a:t>downloaded</a:t>
              </a:r>
              <a:r>
                <a:rPr lang="es-PE" sz="1200" dirty="0"/>
                <a:t> </a:t>
              </a:r>
              <a:r>
                <a:rPr lang="es-PE" sz="1200" dirty="0" err="1"/>
                <a:t>static</a:t>
              </a:r>
              <a:r>
                <a:rPr lang="es-PE" sz="1200" dirty="0"/>
                <a:t> route</a:t>
              </a:r>
            </a:p>
            <a:p>
              <a:pPr>
                <a:defRPr/>
              </a:pPr>
              <a:endParaRPr lang="es-PE" sz="1200" dirty="0"/>
            </a:p>
            <a:p>
              <a:pPr>
                <a:defRPr/>
              </a:pPr>
              <a:r>
                <a:rPr lang="es-PE" sz="1200" dirty="0"/>
                <a:t>Gateway of </a:t>
              </a:r>
              <a:r>
                <a:rPr lang="es-PE" sz="1200" dirty="0" err="1"/>
                <a:t>last</a:t>
              </a:r>
              <a:r>
                <a:rPr lang="es-PE" sz="1200" dirty="0"/>
                <a:t> resort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not</a:t>
              </a:r>
              <a:r>
                <a:rPr lang="es-PE" sz="1200" dirty="0"/>
                <a:t> set</a:t>
              </a:r>
            </a:p>
            <a:p>
              <a:pPr>
                <a:defRPr/>
              </a:pPr>
              <a:endParaRPr lang="es-PE" sz="1200" dirty="0"/>
            </a:p>
            <a:p>
              <a:pPr>
                <a:defRPr/>
              </a:pPr>
              <a:r>
                <a:rPr lang="es-PE" sz="1200" dirty="0"/>
                <a:t>     200.1.1.0/24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variably</a:t>
              </a:r>
              <a:r>
                <a:rPr lang="es-PE" sz="1200" dirty="0"/>
                <a:t> subnetted, 2 </a:t>
              </a:r>
              <a:r>
                <a:rPr lang="es-PE" sz="1200" dirty="0" err="1"/>
                <a:t>subnets</a:t>
              </a:r>
              <a:r>
                <a:rPr lang="es-PE" sz="1200" dirty="0"/>
                <a:t>, 2 </a:t>
              </a:r>
              <a:r>
                <a:rPr lang="es-PE" sz="1200" dirty="0" err="1"/>
                <a:t>masks</a:t>
              </a:r>
              <a:endParaRPr lang="es-PE" sz="1200" dirty="0"/>
            </a:p>
            <a:p>
              <a:pPr>
                <a:defRPr/>
              </a:pPr>
              <a:r>
                <a:rPr lang="es-PE" sz="1200" dirty="0"/>
                <a:t>C       200.1.1.0/26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FastEthernet2/0</a:t>
              </a:r>
            </a:p>
            <a:p>
              <a:pPr>
                <a:defRPr/>
              </a:pPr>
              <a:r>
                <a:rPr lang="es-PE" sz="1200" dirty="0"/>
                <a:t>R       200.1.1.0/24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40.1.2.14, 00:00:25, FastEthernet1/1</a:t>
              </a:r>
            </a:p>
            <a:p>
              <a:pPr>
                <a:defRPr/>
              </a:pPr>
              <a:r>
                <a:rPr lang="es-PE" sz="1200" dirty="0"/>
                <a:t>     40.0.0.0/30 </a:t>
              </a:r>
              <a:r>
                <a:rPr lang="es-PE" sz="1200" dirty="0" err="1"/>
                <a:t>is</a:t>
              </a:r>
              <a:r>
                <a:rPr lang="es-PE" sz="1200" dirty="0"/>
                <a:t> subnetted, 6 </a:t>
              </a:r>
              <a:r>
                <a:rPr lang="es-PE" sz="1200" dirty="0" err="1"/>
                <a:t>subnets</a:t>
              </a:r>
              <a:endParaRPr lang="es-PE" sz="1200" dirty="0"/>
            </a:p>
            <a:p>
              <a:pPr>
                <a:defRPr/>
              </a:pPr>
              <a:r>
                <a:rPr lang="es-PE" sz="1200" dirty="0"/>
                <a:t>R       40.1.2.8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40.1.2.14, 00:00:25, FastEthernet1/1</a:t>
              </a:r>
            </a:p>
            <a:p>
              <a:pPr>
                <a:defRPr/>
              </a:pPr>
              <a:r>
                <a:rPr lang="es-PE" sz="1200" dirty="0"/>
                <a:t>                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40.1.2.2, 00:00:11, FastEthernet1/0</a:t>
              </a:r>
            </a:p>
            <a:p>
              <a:pPr>
                <a:defRPr/>
              </a:pPr>
              <a:r>
                <a:rPr lang="es-PE" sz="1200" dirty="0"/>
                <a:t>C       40.1.2.12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FastEthernet1/1</a:t>
              </a:r>
            </a:p>
            <a:p>
              <a:pPr>
                <a:defRPr/>
              </a:pPr>
              <a:r>
                <a:rPr lang="es-PE" sz="1200" dirty="0"/>
                <a:t>C       40.1.2.0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FastEthernet1/0</a:t>
              </a:r>
            </a:p>
            <a:p>
              <a:pPr>
                <a:defRPr/>
              </a:pPr>
              <a:r>
                <a:rPr lang="es-PE" sz="1200" dirty="0"/>
                <a:t>R       40.1.2.4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40.1.2.2, 00:00:11, FastEthernet1/0</a:t>
              </a:r>
            </a:p>
            <a:p>
              <a:pPr>
                <a:defRPr/>
              </a:pPr>
              <a:r>
                <a:rPr lang="es-PE" sz="1200" dirty="0"/>
                <a:t>R       40.1.2.16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40.1.2.14, 00:00:25, FastEthernet1/1</a:t>
              </a:r>
            </a:p>
            <a:p>
              <a:pPr>
                <a:defRPr/>
              </a:pPr>
              <a:r>
                <a:rPr lang="es-PE" sz="1200" dirty="0"/>
                <a:t>                 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40.1.2.2, 00:00:11, FastEthernet1/0</a:t>
              </a:r>
            </a:p>
            <a:p>
              <a:pPr>
                <a:defRPr/>
              </a:pPr>
              <a:r>
                <a:rPr lang="es-PE" sz="1200" dirty="0"/>
                <a:t>R       40.1.2.20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40.1.2.14, 00:00:25, FastEthernet1/1</a:t>
              </a:r>
            </a:p>
            <a:p>
              <a:pPr>
                <a:defRPr/>
              </a:pPr>
              <a:r>
                <a:rPr lang="es-PE" sz="1200" dirty="0"/>
                <a:t>Ra#</a:t>
              </a:r>
            </a:p>
          </p:txBody>
        </p:sp>
      </p:grpSp>
      <p:grpSp>
        <p:nvGrpSpPr>
          <p:cNvPr id="4" name="14 Grupo"/>
          <p:cNvGrpSpPr>
            <a:grpSpLocks/>
          </p:cNvGrpSpPr>
          <p:nvPr/>
        </p:nvGrpSpPr>
        <p:grpSpPr bwMode="auto">
          <a:xfrm>
            <a:off x="214313" y="3797300"/>
            <a:ext cx="6719887" cy="1428750"/>
            <a:chOff x="215076" y="3796508"/>
            <a:chExt cx="6718703" cy="1428760"/>
          </a:xfrm>
        </p:grpSpPr>
        <p:sp>
          <p:nvSpPr>
            <p:cNvPr id="31753" name="10 Rectángulo redondeado"/>
            <p:cNvSpPr>
              <a:spLocks noChangeArrowheads="1"/>
            </p:cNvSpPr>
            <p:nvPr/>
          </p:nvSpPr>
          <p:spPr bwMode="auto">
            <a:xfrm>
              <a:off x="215076" y="4368012"/>
              <a:ext cx="4786346" cy="285752"/>
            </a:xfrm>
            <a:prstGeom prst="roundRect">
              <a:avLst>
                <a:gd name="adj" fmla="val 16667"/>
              </a:avLst>
            </a:prstGeom>
            <a:solidFill>
              <a:srgbClr val="FF66FF">
                <a:alpha val="45097"/>
              </a:srgbClr>
            </a:solidFill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grpSp>
          <p:nvGrpSpPr>
            <p:cNvPr id="31754" name="13 Grupo"/>
            <p:cNvGrpSpPr>
              <a:grpSpLocks/>
            </p:cNvGrpSpPr>
            <p:nvPr/>
          </p:nvGrpSpPr>
          <p:grpSpPr bwMode="auto">
            <a:xfrm>
              <a:off x="5001422" y="3796508"/>
              <a:ext cx="1932357" cy="1428760"/>
              <a:chOff x="5001422" y="3796508"/>
              <a:chExt cx="1932357" cy="1428760"/>
            </a:xfrm>
          </p:grpSpPr>
          <p:sp>
            <p:nvSpPr>
              <p:cNvPr id="31755" name="11 Flecha izquierda"/>
              <p:cNvSpPr>
                <a:spLocks noChangeArrowheads="1"/>
              </p:cNvSpPr>
              <p:nvPr/>
            </p:nvSpPr>
            <p:spPr bwMode="auto">
              <a:xfrm>
                <a:off x="5001422" y="3796508"/>
                <a:ext cx="1928826" cy="1428760"/>
              </a:xfrm>
              <a:prstGeom prst="leftArrow">
                <a:avLst>
                  <a:gd name="adj1" fmla="val 50000"/>
                  <a:gd name="adj2" fmla="val 50000"/>
                </a:avLst>
              </a:prstGeom>
              <a:solidFill>
                <a:srgbClr val="FF66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23925"/>
                <a:endParaRPr lang="es-PE"/>
              </a:p>
            </p:txBody>
          </p:sp>
          <p:sp>
            <p:nvSpPr>
              <p:cNvPr id="31756" name="12 CuadroTexto"/>
              <p:cNvSpPr txBox="1">
                <a:spLocks noChangeArrowheads="1"/>
              </p:cNvSpPr>
              <p:nvPr/>
            </p:nvSpPr>
            <p:spPr bwMode="auto">
              <a:xfrm>
                <a:off x="5287174" y="4082260"/>
                <a:ext cx="1646605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200" b="1"/>
                  <a:t>Aquí se ve a las redes</a:t>
                </a:r>
              </a:p>
              <a:p>
                <a:r>
                  <a:rPr lang="es-PE" sz="1200" b="1"/>
                  <a:t>200.1.1.64, 200.1.1.128</a:t>
                </a:r>
              </a:p>
              <a:p>
                <a:r>
                  <a:rPr lang="es-PE" sz="1200" b="1"/>
                  <a:t>y 200.1.1.192 como si</a:t>
                </a:r>
              </a:p>
              <a:p>
                <a:r>
                  <a:rPr lang="es-PE" sz="1200" b="1"/>
                  <a:t>fuera la red 200.1.1.0</a:t>
                </a:r>
              </a:p>
            </p:txBody>
          </p:sp>
        </p:grpSp>
      </p:grpSp>
      <p:grpSp>
        <p:nvGrpSpPr>
          <p:cNvPr id="6" name="17 Grupo"/>
          <p:cNvGrpSpPr>
            <a:grpSpLocks/>
          </p:cNvGrpSpPr>
          <p:nvPr/>
        </p:nvGrpSpPr>
        <p:grpSpPr bwMode="auto">
          <a:xfrm>
            <a:off x="5002213" y="2651125"/>
            <a:ext cx="1719262" cy="1087438"/>
            <a:chOff x="5001422" y="2651760"/>
            <a:chExt cx="1719418" cy="1086581"/>
          </a:xfrm>
        </p:grpSpPr>
        <p:sp>
          <p:nvSpPr>
            <p:cNvPr id="31751" name="15 CuadroTexto"/>
            <p:cNvSpPr txBox="1">
              <a:spLocks noChangeArrowheads="1"/>
            </p:cNvSpPr>
            <p:nvPr/>
          </p:nvSpPr>
          <p:spPr bwMode="auto">
            <a:xfrm>
              <a:off x="5001422" y="3153566"/>
              <a:ext cx="1500198" cy="58477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>
                  <a:solidFill>
                    <a:schemeClr val="bg1"/>
                  </a:solidFill>
                </a:rPr>
                <a:t>Salto siguiente 40.1.2.14</a:t>
              </a:r>
            </a:p>
          </p:txBody>
        </p:sp>
        <p:sp>
          <p:nvSpPr>
            <p:cNvPr id="17" name="16 Forma libre"/>
            <p:cNvSpPr/>
            <p:nvPr/>
          </p:nvSpPr>
          <p:spPr bwMode="auto">
            <a:xfrm>
              <a:off x="5653943" y="2651760"/>
              <a:ext cx="1066897" cy="553601"/>
            </a:xfrm>
            <a:custGeom>
              <a:avLst/>
              <a:gdLst>
                <a:gd name="connsiteX0" fmla="*/ 0 w 1066800"/>
                <a:gd name="connsiteY0" fmla="*/ 0 h 553720"/>
                <a:gd name="connsiteX1" fmla="*/ 228600 w 1066800"/>
                <a:gd name="connsiteY1" fmla="*/ 487680 h 553720"/>
                <a:gd name="connsiteX2" fmla="*/ 1066800 w 1066800"/>
                <a:gd name="connsiteY2" fmla="*/ 396240 h 55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800" h="553720">
                  <a:moveTo>
                    <a:pt x="0" y="0"/>
                  </a:moveTo>
                  <a:cubicBezTo>
                    <a:pt x="25400" y="210820"/>
                    <a:pt x="50800" y="421640"/>
                    <a:pt x="228600" y="487680"/>
                  </a:cubicBezTo>
                  <a:cubicBezTo>
                    <a:pt x="406400" y="553720"/>
                    <a:pt x="1066800" y="396240"/>
                    <a:pt x="1066800" y="396240"/>
                  </a:cubicBezTo>
                </a:path>
              </a:pathLst>
            </a:custGeom>
            <a:noFill/>
            <a:ln w="2857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 defTabSz="923925">
                <a:defRPr/>
              </a:pPr>
              <a:endParaRPr lang="es-PE"/>
            </a:p>
          </p:txBody>
        </p:sp>
      </p:grpSp>
      <p:sp>
        <p:nvSpPr>
          <p:cNvPr id="18" name="17 Bisel"/>
          <p:cNvSpPr>
            <a:spLocks noChangeArrowheads="1"/>
          </p:cNvSpPr>
          <p:nvPr/>
        </p:nvSpPr>
        <p:spPr bwMode="auto">
          <a:xfrm>
            <a:off x="5430838" y="5797550"/>
            <a:ext cx="3500437" cy="785813"/>
          </a:xfrm>
          <a:prstGeom prst="bevel">
            <a:avLst>
              <a:gd name="adj" fmla="val 12500"/>
            </a:avLst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23925"/>
            <a:r>
              <a:rPr lang="es-PE" sz="1800" b="1"/>
              <a:t>Ra#clear ip route * </a:t>
            </a:r>
          </a:p>
          <a:p>
            <a:pPr defTabSz="923925"/>
            <a:r>
              <a:rPr lang="es-PE" sz="1800"/>
              <a:t>Borra la tabla de enrutamiento.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287588" y="2574925"/>
            <a:ext cx="4468812" cy="2447925"/>
            <a:chOff x="1441" y="1486"/>
            <a:chExt cx="2815" cy="1542"/>
          </a:xfrm>
        </p:grpSpPr>
        <p:grpSp>
          <p:nvGrpSpPr>
            <p:cNvPr id="4099" name="Group 8"/>
            <p:cNvGrpSpPr>
              <a:grpSpLocks/>
            </p:cNvGrpSpPr>
            <p:nvPr/>
          </p:nvGrpSpPr>
          <p:grpSpPr bwMode="auto">
            <a:xfrm>
              <a:off x="1584" y="2637"/>
              <a:ext cx="2672" cy="391"/>
              <a:chOff x="1584" y="2605"/>
              <a:chExt cx="2672" cy="391"/>
            </a:xfrm>
          </p:grpSpPr>
          <p:sp>
            <p:nvSpPr>
              <p:cNvPr id="4101" name="Text Box 5"/>
              <p:cNvSpPr txBox="1">
                <a:spLocks noChangeArrowheads="1"/>
              </p:cNvSpPr>
              <p:nvPr/>
            </p:nvSpPr>
            <p:spPr bwMode="auto">
              <a:xfrm>
                <a:off x="1584" y="2605"/>
                <a:ext cx="2672" cy="2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7759" tIns="48879" rIns="97759" bIns="48879">
                <a:spAutoFit/>
              </a:bodyPr>
              <a:lstStyle/>
              <a:p>
                <a:pPr defTabSz="923925"/>
                <a:r>
                  <a:rPr lang="es-ES" sz="1500"/>
                  <a:t>RFC 1058 </a:t>
                </a:r>
                <a:r>
                  <a:rPr lang="es-ES" sz="1500" i="1"/>
                  <a:t>Routing Information Protocol</a:t>
                </a:r>
                <a:r>
                  <a:rPr lang="es-ES" sz="1500"/>
                  <a:t>, Junio 1988</a:t>
                </a:r>
              </a:p>
            </p:txBody>
          </p:sp>
          <p:sp>
            <p:nvSpPr>
              <p:cNvPr id="4102" name="Text Box 6"/>
              <p:cNvSpPr txBox="1">
                <a:spLocks noChangeArrowheads="1"/>
              </p:cNvSpPr>
              <p:nvPr/>
            </p:nvSpPr>
            <p:spPr bwMode="auto">
              <a:xfrm>
                <a:off x="1883" y="2790"/>
                <a:ext cx="2179" cy="2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7759" tIns="48879" rIns="97759" bIns="48879">
                <a:spAutoFit/>
              </a:bodyPr>
              <a:lstStyle/>
              <a:p>
                <a:pPr defTabSz="923925"/>
                <a:r>
                  <a:rPr lang="es-ES" sz="1500"/>
                  <a:t>RFC 1723 </a:t>
                </a:r>
                <a:r>
                  <a:rPr lang="es-ES" sz="1500" i="1"/>
                  <a:t>RIP version 2</a:t>
                </a:r>
                <a:r>
                  <a:rPr lang="es-ES" sz="1500"/>
                  <a:t>, Noviembre 1994</a:t>
                </a:r>
              </a:p>
            </p:txBody>
          </p:sp>
        </p:grpSp>
        <p:sp>
          <p:nvSpPr>
            <p:cNvPr id="4100" name="Rectangle 11"/>
            <p:cNvSpPr>
              <a:spLocks noChangeArrowheads="1"/>
            </p:cNvSpPr>
            <p:nvPr/>
          </p:nvSpPr>
          <p:spPr bwMode="auto">
            <a:xfrm>
              <a:off x="1441" y="1486"/>
              <a:ext cx="2814" cy="1097"/>
            </a:xfrm>
            <a:prstGeom prst="rect">
              <a:avLst/>
            </a:prstGeom>
            <a:solidFill>
              <a:srgbClr val="007ED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1210" tIns="45606" rIns="91210" bIns="45606" anchor="ctr"/>
            <a:lstStyle/>
            <a:p>
              <a:pPr algn="ctr" defTabSz="912813"/>
              <a:r>
                <a:rPr lang="es-ES_tradnl" sz="3200" b="1">
                  <a:solidFill>
                    <a:schemeClr val="bg1"/>
                  </a:solidFill>
                  <a:latin typeface="Arial" charset="0"/>
                </a:rPr>
                <a:t>INTRODUCCIÓN AL</a:t>
              </a:r>
            </a:p>
            <a:p>
              <a:pPr algn="ctr" defTabSz="912813"/>
              <a:r>
                <a:rPr lang="es-ES_tradnl" sz="3200" b="1">
                  <a:solidFill>
                    <a:schemeClr val="bg1"/>
                  </a:solidFill>
                  <a:latin typeface="Arial" charset="0"/>
                </a:rPr>
                <a:t>PROTOCOLO RIP</a:t>
              </a:r>
              <a:endParaRPr lang="es-ES" sz="3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849438" y="631825"/>
            <a:ext cx="551021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UN DETALLE: “SUMMARY”</a:t>
            </a:r>
          </a:p>
        </p:txBody>
      </p:sp>
      <p:grpSp>
        <p:nvGrpSpPr>
          <p:cNvPr id="2" name="17 Grupo"/>
          <p:cNvGrpSpPr>
            <a:grpSpLocks/>
          </p:cNvGrpSpPr>
          <p:nvPr/>
        </p:nvGrpSpPr>
        <p:grpSpPr bwMode="auto">
          <a:xfrm>
            <a:off x="285750" y="1214655"/>
            <a:ext cx="8646965" cy="5297269"/>
            <a:chOff x="285750" y="1215414"/>
            <a:chExt cx="8646221" cy="5295739"/>
          </a:xfrm>
        </p:grpSpPr>
        <p:pic>
          <p:nvPicPr>
            <p:cNvPr id="3278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32434" y="1279248"/>
              <a:ext cx="3999537" cy="2550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2782" name="Group 107"/>
            <p:cNvGrpSpPr>
              <a:grpSpLocks/>
            </p:cNvGrpSpPr>
            <p:nvPr/>
          </p:nvGrpSpPr>
          <p:grpSpPr bwMode="auto">
            <a:xfrm>
              <a:off x="285750" y="1215414"/>
              <a:ext cx="6107023" cy="539248"/>
              <a:chOff x="204" y="704"/>
              <a:chExt cx="3839" cy="333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96" y="704"/>
                <a:ext cx="3647" cy="2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2400" b="1" dirty="0">
                    <a:solidFill>
                      <a:schemeClr val="accent2"/>
                    </a:solidFill>
                    <a:latin typeface="+mj-lt"/>
                  </a:rPr>
                  <a:t>Desde </a:t>
                </a:r>
                <a:r>
                  <a:rPr lang="es-ES" sz="2400" b="1" dirty="0" err="1">
                    <a:solidFill>
                      <a:schemeClr val="accent2"/>
                    </a:solidFill>
                    <a:latin typeface="+mj-lt"/>
                  </a:rPr>
                  <a:t>Rd</a:t>
                </a:r>
                <a:r>
                  <a:rPr lang="es-ES" sz="2400" b="1" dirty="0">
                    <a:solidFill>
                      <a:schemeClr val="accent2"/>
                    </a:solidFill>
                    <a:latin typeface="+mj-lt"/>
                  </a:rPr>
                  <a:t> como llega a 200.1.1.0/26</a:t>
                </a:r>
              </a:p>
            </p:txBody>
          </p:sp>
          <p:pic>
            <p:nvPicPr>
              <p:cNvPr id="32785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287338" y="1796053"/>
              <a:ext cx="4571607" cy="4715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PE" sz="1200" b="1" dirty="0" err="1"/>
                <a:t>Rd#show</a:t>
              </a:r>
              <a:r>
                <a:rPr lang="es-PE" sz="1200" b="1" dirty="0"/>
                <a:t> ip route</a:t>
              </a:r>
            </a:p>
            <a:p>
              <a:pPr>
                <a:defRPr/>
              </a:pPr>
              <a:r>
                <a:rPr lang="es-PE" sz="1200" dirty="0" err="1"/>
                <a:t>Codes</a:t>
              </a:r>
              <a:r>
                <a:rPr lang="es-PE" sz="1200" dirty="0"/>
                <a:t>: C - connected, S - </a:t>
              </a:r>
              <a:r>
                <a:rPr lang="es-PE" sz="1200" dirty="0" err="1"/>
                <a:t>static</a:t>
              </a:r>
              <a:r>
                <a:rPr lang="es-PE" sz="1200" dirty="0"/>
                <a:t>, R - RIP, M - mobile, B - BGP</a:t>
              </a:r>
            </a:p>
            <a:p>
              <a:pPr>
                <a:defRPr/>
              </a:pPr>
              <a:r>
                <a:rPr lang="es-PE" sz="1200" dirty="0"/>
                <a:t>       D - EIGRP, EX - EIGRP external, O - OSPF, IA - OSPF inter area</a:t>
              </a:r>
            </a:p>
            <a:p>
              <a:pPr>
                <a:defRPr/>
              </a:pPr>
              <a:r>
                <a:rPr lang="es-PE" sz="1200" dirty="0"/>
                <a:t>       N1 - OSPF NSSA external </a:t>
              </a:r>
              <a:r>
                <a:rPr lang="es-PE" sz="1200" dirty="0" err="1"/>
                <a:t>type</a:t>
              </a:r>
              <a:r>
                <a:rPr lang="es-PE" sz="1200" dirty="0"/>
                <a:t> 1, N2 - OSPF NSSA external </a:t>
              </a:r>
              <a:r>
                <a:rPr lang="es-PE" sz="1200" dirty="0" err="1"/>
                <a:t>type</a:t>
              </a:r>
              <a:r>
                <a:rPr lang="es-PE" sz="1200" dirty="0"/>
                <a:t> 2</a:t>
              </a:r>
            </a:p>
            <a:p>
              <a:pPr>
                <a:defRPr/>
              </a:pPr>
              <a:r>
                <a:rPr lang="es-PE" sz="1200" dirty="0"/>
                <a:t>       E1 - OSPF external </a:t>
              </a:r>
              <a:r>
                <a:rPr lang="es-PE" sz="1200" dirty="0" err="1"/>
                <a:t>type</a:t>
              </a:r>
              <a:r>
                <a:rPr lang="es-PE" sz="1200" dirty="0"/>
                <a:t> 1, E2 - OSPF external </a:t>
              </a:r>
              <a:r>
                <a:rPr lang="es-PE" sz="1200" dirty="0" err="1"/>
                <a:t>type</a:t>
              </a:r>
              <a:r>
                <a:rPr lang="es-PE" sz="1200" dirty="0"/>
                <a:t> 2</a:t>
              </a:r>
            </a:p>
            <a:p>
              <a:pPr>
                <a:defRPr/>
              </a:pPr>
              <a:r>
                <a:rPr lang="es-PE" sz="1200" dirty="0"/>
                <a:t>       i - IS-IS, su - IS-IS summary, L1 - IS-IS level-1, L2 - IS-IS level-2</a:t>
              </a:r>
            </a:p>
            <a:p>
              <a:pPr>
                <a:defRPr/>
              </a:pPr>
              <a:r>
                <a:rPr lang="es-PE" sz="1200" dirty="0"/>
                <a:t>       </a:t>
              </a:r>
              <a:r>
                <a:rPr lang="es-PE" sz="1200" dirty="0" err="1"/>
                <a:t>ia</a:t>
              </a:r>
              <a:r>
                <a:rPr lang="es-PE" sz="1200" dirty="0"/>
                <a:t> - IS-IS inter area, * - candidate default, U - per-</a:t>
              </a:r>
              <a:r>
                <a:rPr lang="es-PE" sz="1200" dirty="0" err="1"/>
                <a:t>user</a:t>
              </a:r>
              <a:r>
                <a:rPr lang="es-PE" sz="1200" dirty="0"/>
                <a:t> </a:t>
              </a:r>
              <a:r>
                <a:rPr lang="es-PE" sz="1200" dirty="0" err="1"/>
                <a:t>static</a:t>
              </a:r>
              <a:r>
                <a:rPr lang="es-PE" sz="1200" dirty="0"/>
                <a:t> route</a:t>
              </a:r>
            </a:p>
            <a:p>
              <a:pPr>
                <a:defRPr/>
              </a:pPr>
              <a:r>
                <a:rPr lang="es-PE" sz="1200" dirty="0"/>
                <a:t>       o - ODR, P - </a:t>
              </a:r>
              <a:r>
                <a:rPr lang="es-PE" sz="1200" dirty="0" err="1"/>
                <a:t>periodic</a:t>
              </a:r>
              <a:r>
                <a:rPr lang="es-PE" sz="1200" dirty="0"/>
                <a:t> </a:t>
              </a:r>
              <a:r>
                <a:rPr lang="es-PE" sz="1200" dirty="0" err="1"/>
                <a:t>downloaded</a:t>
              </a:r>
              <a:r>
                <a:rPr lang="es-PE" sz="1200" dirty="0"/>
                <a:t> </a:t>
              </a:r>
              <a:r>
                <a:rPr lang="es-PE" sz="1200" dirty="0" err="1"/>
                <a:t>static</a:t>
              </a:r>
              <a:r>
                <a:rPr lang="es-PE" sz="1200" dirty="0"/>
                <a:t> route</a:t>
              </a:r>
            </a:p>
            <a:p>
              <a:pPr>
                <a:defRPr/>
              </a:pPr>
              <a:endParaRPr lang="es-PE" sz="1200" dirty="0"/>
            </a:p>
            <a:p>
              <a:pPr>
                <a:defRPr/>
              </a:pPr>
              <a:r>
                <a:rPr lang="es-PE" sz="1200" dirty="0"/>
                <a:t>Gateway of </a:t>
              </a:r>
              <a:r>
                <a:rPr lang="es-PE" sz="1200" dirty="0" err="1"/>
                <a:t>last</a:t>
              </a:r>
              <a:r>
                <a:rPr lang="es-PE" sz="1200" dirty="0"/>
                <a:t> resort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not</a:t>
              </a:r>
              <a:r>
                <a:rPr lang="es-PE" sz="1200" dirty="0"/>
                <a:t> set</a:t>
              </a:r>
            </a:p>
            <a:p>
              <a:pPr>
                <a:defRPr/>
              </a:pPr>
              <a:endParaRPr lang="es-PE" sz="1200" dirty="0"/>
            </a:p>
            <a:p>
              <a:pPr>
                <a:defRPr/>
              </a:pPr>
              <a:r>
                <a:rPr lang="es-PE" sz="1200" dirty="0"/>
                <a:t>     200.1.1.0/24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variably</a:t>
              </a:r>
              <a:r>
                <a:rPr lang="es-PE" sz="1200" dirty="0"/>
                <a:t> subnetted, 2 </a:t>
              </a:r>
              <a:r>
                <a:rPr lang="es-PE" sz="1200" dirty="0" err="1"/>
                <a:t>subnets</a:t>
              </a:r>
              <a:r>
                <a:rPr lang="es-PE" sz="1200" dirty="0"/>
                <a:t>, 2 </a:t>
              </a:r>
              <a:r>
                <a:rPr lang="es-PE" sz="1200" dirty="0" err="1"/>
                <a:t>masks</a:t>
              </a:r>
              <a:endParaRPr lang="es-PE" sz="1200" dirty="0"/>
            </a:p>
            <a:p>
              <a:pPr>
                <a:defRPr/>
              </a:pPr>
              <a:r>
                <a:rPr lang="es-PE" sz="1200" dirty="0"/>
                <a:t>C       200.1.1.192/26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FastEthernet2/0</a:t>
              </a:r>
            </a:p>
            <a:p>
              <a:pPr>
                <a:defRPr/>
              </a:pPr>
              <a:r>
                <a:rPr lang="es-PE" sz="1200" dirty="0"/>
                <a:t>R       200.1.1.0/24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40.1.2.22, 00:00:05, FastEthernet1/1</a:t>
              </a:r>
            </a:p>
            <a:p>
              <a:pPr>
                <a:defRPr/>
              </a:pPr>
              <a:r>
                <a:rPr lang="es-PE" sz="1200" dirty="0"/>
                <a:t>                    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40.1.2.13, 00:00:10, FastEthernet1/0</a:t>
              </a:r>
            </a:p>
            <a:p>
              <a:pPr>
                <a:defRPr/>
              </a:pPr>
              <a:r>
                <a:rPr lang="es-PE" sz="1200" dirty="0"/>
                <a:t>     40.0.0.0/30 </a:t>
              </a:r>
              <a:r>
                <a:rPr lang="es-PE" sz="1200" dirty="0" err="1"/>
                <a:t>is</a:t>
              </a:r>
              <a:r>
                <a:rPr lang="es-PE" sz="1200" dirty="0"/>
                <a:t> subnetted, 6 </a:t>
              </a:r>
              <a:r>
                <a:rPr lang="es-PE" sz="1200" dirty="0" err="1"/>
                <a:t>subnets</a:t>
              </a:r>
              <a:endParaRPr lang="es-PE" sz="1200" dirty="0"/>
            </a:p>
            <a:p>
              <a:pPr>
                <a:defRPr/>
              </a:pPr>
              <a:r>
                <a:rPr lang="es-PE" sz="1200" dirty="0"/>
                <a:t>R       40.1.2.8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40.1.2.22, 00:00:05, FastEthernet1/1</a:t>
              </a:r>
            </a:p>
            <a:p>
              <a:pPr>
                <a:defRPr/>
              </a:pPr>
              <a:r>
                <a:rPr lang="es-PE" sz="1200" dirty="0"/>
                <a:t>C       40.1.2.12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FastEthernet1/0</a:t>
              </a:r>
            </a:p>
            <a:p>
              <a:pPr>
                <a:defRPr/>
              </a:pPr>
              <a:r>
                <a:rPr lang="es-PE" sz="1200" dirty="0"/>
                <a:t>R       40.1.2.0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40.1.2.18, 00:00:22, FastEthernet2/1</a:t>
              </a:r>
            </a:p>
            <a:p>
              <a:pPr>
                <a:defRPr/>
              </a:pPr>
              <a:r>
                <a:rPr lang="es-PE" sz="1200" dirty="0"/>
                <a:t>                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40.1.2.13, 00:00:10, FastEthernet1/0</a:t>
              </a:r>
            </a:p>
            <a:p>
              <a:pPr>
                <a:defRPr/>
              </a:pPr>
              <a:r>
                <a:rPr lang="es-PE" sz="1200" dirty="0"/>
                <a:t>R       40.1.2.4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40.1.2.18, 00:00:22, FastEthernet2/1</a:t>
              </a:r>
            </a:p>
            <a:p>
              <a:pPr>
                <a:defRPr/>
              </a:pPr>
              <a:r>
                <a:rPr lang="es-PE" sz="1200" dirty="0"/>
                <a:t>C       40.1.2.16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FastEthernet2/1</a:t>
              </a:r>
            </a:p>
            <a:p>
              <a:pPr>
                <a:defRPr/>
              </a:pPr>
              <a:r>
                <a:rPr lang="es-PE" sz="1200" dirty="0"/>
                <a:t>C       40.1.2.20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FastEthernet1/1</a:t>
              </a:r>
            </a:p>
            <a:p>
              <a:pPr>
                <a:defRPr/>
              </a:pPr>
              <a:r>
                <a:rPr lang="es-PE" sz="1200" dirty="0" err="1"/>
                <a:t>Rd</a:t>
              </a:r>
              <a:r>
                <a:rPr lang="es-PE" sz="1200" dirty="0"/>
                <a:t>#</a:t>
              </a:r>
            </a:p>
          </p:txBody>
        </p:sp>
      </p:grpSp>
      <p:grpSp>
        <p:nvGrpSpPr>
          <p:cNvPr id="4" name="7 Grupo"/>
          <p:cNvGrpSpPr>
            <a:grpSpLocks/>
          </p:cNvGrpSpPr>
          <p:nvPr/>
        </p:nvGrpSpPr>
        <p:grpSpPr bwMode="auto">
          <a:xfrm>
            <a:off x="214313" y="4011613"/>
            <a:ext cx="6716712" cy="1428750"/>
            <a:chOff x="215076" y="4010822"/>
            <a:chExt cx="6715172" cy="1428760"/>
          </a:xfrm>
        </p:grpSpPr>
        <p:sp>
          <p:nvSpPr>
            <p:cNvPr id="32777" name="9 Rectángulo redondeado"/>
            <p:cNvSpPr>
              <a:spLocks noChangeArrowheads="1"/>
            </p:cNvSpPr>
            <p:nvPr/>
          </p:nvSpPr>
          <p:spPr bwMode="auto">
            <a:xfrm>
              <a:off x="215076" y="4368012"/>
              <a:ext cx="4786346" cy="428628"/>
            </a:xfrm>
            <a:prstGeom prst="roundRect">
              <a:avLst>
                <a:gd name="adj" fmla="val 16667"/>
              </a:avLst>
            </a:prstGeom>
            <a:solidFill>
              <a:srgbClr val="00FF00">
                <a:alpha val="44705"/>
              </a:srgbClr>
            </a:solidFill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grpSp>
          <p:nvGrpSpPr>
            <p:cNvPr id="32778" name="13 Grupo"/>
            <p:cNvGrpSpPr>
              <a:grpSpLocks/>
            </p:cNvGrpSpPr>
            <p:nvPr/>
          </p:nvGrpSpPr>
          <p:grpSpPr bwMode="auto">
            <a:xfrm>
              <a:off x="5001422" y="4010822"/>
              <a:ext cx="1928826" cy="1428760"/>
              <a:chOff x="5001422" y="4010822"/>
              <a:chExt cx="1928826" cy="1428760"/>
            </a:xfrm>
          </p:grpSpPr>
          <p:sp>
            <p:nvSpPr>
              <p:cNvPr id="32779" name="11 Flecha izquierda"/>
              <p:cNvSpPr>
                <a:spLocks noChangeArrowheads="1"/>
              </p:cNvSpPr>
              <p:nvPr/>
            </p:nvSpPr>
            <p:spPr bwMode="auto">
              <a:xfrm>
                <a:off x="5001422" y="4010822"/>
                <a:ext cx="1928826" cy="1428760"/>
              </a:xfrm>
              <a:prstGeom prst="leftArrow">
                <a:avLst>
                  <a:gd name="adj1" fmla="val 50000"/>
                  <a:gd name="adj2" fmla="val 50000"/>
                </a:avLst>
              </a:prstGeom>
              <a:solidFill>
                <a:srgbClr val="00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23925"/>
                <a:endParaRPr lang="es-PE"/>
              </a:p>
            </p:txBody>
          </p:sp>
          <p:sp>
            <p:nvSpPr>
              <p:cNvPr id="32780" name="12 CuadroTexto"/>
              <p:cNvSpPr txBox="1">
                <a:spLocks noChangeArrowheads="1"/>
              </p:cNvSpPr>
              <p:nvPr/>
            </p:nvSpPr>
            <p:spPr bwMode="auto">
              <a:xfrm>
                <a:off x="5287174" y="4296574"/>
                <a:ext cx="1579728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200" b="1"/>
                  <a:t>Aquí se ve a las redes</a:t>
                </a:r>
              </a:p>
              <a:p>
                <a:r>
                  <a:rPr lang="es-PE" sz="1200" b="1"/>
                  <a:t>200.1.1.0, 200.1.1.64,</a:t>
                </a:r>
              </a:p>
              <a:p>
                <a:r>
                  <a:rPr lang="es-PE" sz="1200" b="1"/>
                  <a:t>y 200.1.1.128 como si</a:t>
                </a:r>
              </a:p>
              <a:p>
                <a:r>
                  <a:rPr lang="es-PE" sz="1200" b="1"/>
                  <a:t>fuera la red 200.1.1.0</a:t>
                </a:r>
              </a:p>
            </p:txBody>
          </p:sp>
        </p:grpSp>
      </p:grpSp>
      <p:grpSp>
        <p:nvGrpSpPr>
          <p:cNvPr id="6" name="13 Grupo"/>
          <p:cNvGrpSpPr>
            <a:grpSpLocks/>
          </p:cNvGrpSpPr>
          <p:nvPr/>
        </p:nvGrpSpPr>
        <p:grpSpPr bwMode="auto">
          <a:xfrm>
            <a:off x="5002213" y="2651125"/>
            <a:ext cx="1719262" cy="1087438"/>
            <a:chOff x="5001422" y="2651760"/>
            <a:chExt cx="1719418" cy="1086581"/>
          </a:xfrm>
        </p:grpSpPr>
        <p:sp>
          <p:nvSpPr>
            <p:cNvPr id="32775" name="14 CuadroTexto"/>
            <p:cNvSpPr txBox="1">
              <a:spLocks noChangeArrowheads="1"/>
            </p:cNvSpPr>
            <p:nvPr/>
          </p:nvSpPr>
          <p:spPr bwMode="auto">
            <a:xfrm>
              <a:off x="5001422" y="3153566"/>
              <a:ext cx="1500198" cy="584775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Salto siguiente 40.1.2.13</a:t>
              </a:r>
            </a:p>
          </p:txBody>
        </p:sp>
        <p:sp>
          <p:nvSpPr>
            <p:cNvPr id="32776" name="15 Forma libre"/>
            <p:cNvSpPr>
              <a:spLocks noChangeArrowheads="1"/>
            </p:cNvSpPr>
            <p:nvPr/>
          </p:nvSpPr>
          <p:spPr bwMode="auto">
            <a:xfrm>
              <a:off x="5654040" y="2651760"/>
              <a:ext cx="1066800" cy="553720"/>
            </a:xfrm>
            <a:custGeom>
              <a:avLst/>
              <a:gdLst>
                <a:gd name="T0" fmla="*/ 0 w 1066800"/>
                <a:gd name="T1" fmla="*/ 0 h 553720"/>
                <a:gd name="T2" fmla="*/ 228600 w 1066800"/>
                <a:gd name="T3" fmla="*/ 487680 h 553720"/>
                <a:gd name="T4" fmla="*/ 1066800 w 1066800"/>
                <a:gd name="T5" fmla="*/ 396240 h 553720"/>
                <a:gd name="T6" fmla="*/ 0 60000 65536"/>
                <a:gd name="T7" fmla="*/ 0 60000 65536"/>
                <a:gd name="T8" fmla="*/ 0 60000 65536"/>
                <a:gd name="T9" fmla="*/ 0 w 1066800"/>
                <a:gd name="T10" fmla="*/ 0 h 553720"/>
                <a:gd name="T11" fmla="*/ 1066800 w 1066800"/>
                <a:gd name="T12" fmla="*/ 553720 h 553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6800" h="553720">
                  <a:moveTo>
                    <a:pt x="0" y="0"/>
                  </a:moveTo>
                  <a:cubicBezTo>
                    <a:pt x="25400" y="210820"/>
                    <a:pt x="50800" y="421640"/>
                    <a:pt x="228600" y="487680"/>
                  </a:cubicBezTo>
                  <a:cubicBezTo>
                    <a:pt x="406400" y="553720"/>
                    <a:pt x="1066800" y="396240"/>
                    <a:pt x="1066800" y="396240"/>
                  </a:cubicBezTo>
                </a:path>
              </a:pathLst>
            </a:custGeom>
            <a:noFill/>
            <a:ln w="28575" algn="ctr">
              <a:solidFill>
                <a:srgbClr val="339933"/>
              </a:solidFill>
              <a:prstDash val="dash"/>
              <a:round/>
              <a:headEnd type="arrow" w="med" len="med"/>
              <a:tailEnd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17" name="16 Explosión 2"/>
          <p:cNvSpPr>
            <a:spLocks noChangeArrowheads="1"/>
          </p:cNvSpPr>
          <p:nvPr/>
        </p:nvSpPr>
        <p:spPr bwMode="auto">
          <a:xfrm>
            <a:off x="6859588" y="4225925"/>
            <a:ext cx="2286000" cy="928688"/>
          </a:xfrm>
          <a:prstGeom prst="irregularSeal2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23925"/>
            <a:r>
              <a:rPr lang="es-PE" sz="1400" b="1">
                <a:solidFill>
                  <a:schemeClr val="bg1"/>
                </a:solidFill>
              </a:rPr>
              <a:t>POSIBLE</a:t>
            </a:r>
          </a:p>
          <a:p>
            <a:pPr defTabSz="923925"/>
            <a:r>
              <a:rPr lang="es-PE" sz="1400" b="1">
                <a:solidFill>
                  <a:schemeClr val="bg1"/>
                </a:solidFill>
              </a:rPr>
              <a:t>BUCLE!!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785813" y="631825"/>
            <a:ext cx="787082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SOLUCIÓN: DESACTIVAR “SUMMARY”</a:t>
            </a:r>
          </a:p>
        </p:txBody>
      </p:sp>
      <p:grpSp>
        <p:nvGrpSpPr>
          <p:cNvPr id="2" name="33 Grupo"/>
          <p:cNvGrpSpPr>
            <a:grpSpLocks/>
          </p:cNvGrpSpPr>
          <p:nvPr/>
        </p:nvGrpSpPr>
        <p:grpSpPr bwMode="auto">
          <a:xfrm>
            <a:off x="357188" y="1438275"/>
            <a:ext cx="8288337" cy="4786313"/>
            <a:chOff x="357952" y="1439054"/>
            <a:chExt cx="8286808" cy="4785217"/>
          </a:xfrm>
        </p:grpSpPr>
        <p:sp>
          <p:nvSpPr>
            <p:cNvPr id="33796" name="25 CuadroTexto"/>
            <p:cNvSpPr txBox="1">
              <a:spLocks noChangeArrowheads="1"/>
            </p:cNvSpPr>
            <p:nvPr/>
          </p:nvSpPr>
          <p:spPr bwMode="auto">
            <a:xfrm>
              <a:off x="357952" y="1439054"/>
              <a:ext cx="4071966" cy="1384995"/>
            </a:xfrm>
            <a:prstGeom prst="rect">
              <a:avLst/>
            </a:prstGeom>
            <a:solidFill>
              <a:srgbClr val="00B0F0">
                <a:alpha val="1490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1200"/>
                <a:t>Ra&gt;enable</a:t>
              </a:r>
            </a:p>
            <a:p>
              <a:r>
                <a:rPr lang="es-PE" sz="1200"/>
                <a:t>Ra#configure terminal</a:t>
              </a:r>
            </a:p>
            <a:p>
              <a:r>
                <a:rPr lang="es-PE" sz="1200"/>
                <a:t>Enter configuration commands, one per line.  End with NTL/Z.</a:t>
              </a:r>
            </a:p>
            <a:p>
              <a:r>
                <a:rPr lang="es-PE" sz="1200"/>
                <a:t>Ra(config)#</a:t>
              </a:r>
              <a:r>
                <a:rPr lang="es-PE" sz="1200" b="1"/>
                <a:t>router rip</a:t>
              </a:r>
            </a:p>
            <a:p>
              <a:r>
                <a:rPr lang="es-PE" sz="1200"/>
                <a:t>Ra(config-router)#</a:t>
              </a:r>
              <a:r>
                <a:rPr lang="es-PE" sz="1200" b="1">
                  <a:solidFill>
                    <a:srgbClr val="FF0000"/>
                  </a:solidFill>
                </a:rPr>
                <a:t>no auto-summary</a:t>
              </a:r>
            </a:p>
            <a:p>
              <a:r>
                <a:rPr lang="es-PE" sz="1200"/>
                <a:t>Ra(config-router)#exit</a:t>
              </a:r>
            </a:p>
            <a:p>
              <a:r>
                <a:rPr lang="es-PE" sz="1200"/>
                <a:t>Ra(config)#</a:t>
              </a:r>
            </a:p>
          </p:txBody>
        </p:sp>
        <p:sp>
          <p:nvSpPr>
            <p:cNvPr id="33797" name="26 CuadroTexto"/>
            <p:cNvSpPr txBox="1">
              <a:spLocks noChangeArrowheads="1"/>
            </p:cNvSpPr>
            <p:nvPr/>
          </p:nvSpPr>
          <p:spPr bwMode="auto">
            <a:xfrm>
              <a:off x="357952" y="3124764"/>
              <a:ext cx="4071966" cy="1384995"/>
            </a:xfrm>
            <a:prstGeom prst="rect">
              <a:avLst/>
            </a:prstGeom>
            <a:solidFill>
              <a:srgbClr val="00B0F0">
                <a:alpha val="1490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1200"/>
                <a:t>Rb&gt;enable</a:t>
              </a:r>
            </a:p>
            <a:p>
              <a:r>
                <a:rPr lang="es-PE" sz="1200"/>
                <a:t>Rb#configure terminal</a:t>
              </a:r>
            </a:p>
            <a:p>
              <a:r>
                <a:rPr lang="es-PE" sz="1200"/>
                <a:t>Enter configuration commands, one per line.  End with NTL/Z.</a:t>
              </a:r>
            </a:p>
            <a:p>
              <a:r>
                <a:rPr lang="es-PE" sz="1200"/>
                <a:t>Rb(config)#</a:t>
              </a:r>
              <a:r>
                <a:rPr lang="es-PE" sz="1200" b="1"/>
                <a:t>router rip</a:t>
              </a:r>
            </a:p>
            <a:p>
              <a:r>
                <a:rPr lang="es-PE" sz="1200"/>
                <a:t>Rb(config-router)#</a:t>
              </a:r>
              <a:r>
                <a:rPr lang="es-PE" sz="1200" b="1">
                  <a:solidFill>
                    <a:srgbClr val="FF0000"/>
                  </a:solidFill>
                </a:rPr>
                <a:t>no auto-summary</a:t>
              </a:r>
            </a:p>
            <a:p>
              <a:r>
                <a:rPr lang="es-PE" sz="1200"/>
                <a:t>Rb(config-router)#exit</a:t>
              </a:r>
            </a:p>
            <a:p>
              <a:r>
                <a:rPr lang="es-PE" sz="1200"/>
                <a:t>Rb(config)#</a:t>
              </a:r>
            </a:p>
          </p:txBody>
        </p:sp>
        <p:sp>
          <p:nvSpPr>
            <p:cNvPr id="33798" name="27 CuadroTexto"/>
            <p:cNvSpPr txBox="1">
              <a:spLocks noChangeArrowheads="1"/>
            </p:cNvSpPr>
            <p:nvPr/>
          </p:nvSpPr>
          <p:spPr bwMode="auto">
            <a:xfrm>
              <a:off x="357952" y="4839276"/>
              <a:ext cx="4071966" cy="1384995"/>
            </a:xfrm>
            <a:prstGeom prst="rect">
              <a:avLst/>
            </a:prstGeom>
            <a:solidFill>
              <a:srgbClr val="00B0F0">
                <a:alpha val="1490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1200"/>
                <a:t>Rc&gt;enable</a:t>
              </a:r>
            </a:p>
            <a:p>
              <a:r>
                <a:rPr lang="es-PE" sz="1200"/>
                <a:t>Rc#configure terminal</a:t>
              </a:r>
            </a:p>
            <a:p>
              <a:r>
                <a:rPr lang="es-PE" sz="1200"/>
                <a:t>Enter configuration commands, one per line.  End with NTL/Z.</a:t>
              </a:r>
            </a:p>
            <a:p>
              <a:r>
                <a:rPr lang="es-PE" sz="1200"/>
                <a:t>Rc(config)#</a:t>
              </a:r>
              <a:r>
                <a:rPr lang="es-PE" sz="1200" b="1"/>
                <a:t>router rip</a:t>
              </a:r>
            </a:p>
            <a:p>
              <a:r>
                <a:rPr lang="es-PE" sz="1200"/>
                <a:t>Rc(config-router)#</a:t>
              </a:r>
              <a:r>
                <a:rPr lang="es-PE" sz="1200" b="1">
                  <a:solidFill>
                    <a:srgbClr val="FF0000"/>
                  </a:solidFill>
                </a:rPr>
                <a:t>no auto-summary</a:t>
              </a:r>
            </a:p>
            <a:p>
              <a:r>
                <a:rPr lang="es-PE" sz="1200"/>
                <a:t>Rc(config-router)#exit</a:t>
              </a:r>
            </a:p>
            <a:p>
              <a:r>
                <a:rPr lang="es-PE" sz="1200"/>
                <a:t>Rc(config)#</a:t>
              </a:r>
            </a:p>
          </p:txBody>
        </p:sp>
        <p:sp>
          <p:nvSpPr>
            <p:cNvPr id="33799" name="30 CuadroTexto"/>
            <p:cNvSpPr txBox="1">
              <a:spLocks noChangeArrowheads="1"/>
            </p:cNvSpPr>
            <p:nvPr/>
          </p:nvSpPr>
          <p:spPr bwMode="auto">
            <a:xfrm>
              <a:off x="4572794" y="2297439"/>
              <a:ext cx="4071966" cy="1384995"/>
            </a:xfrm>
            <a:prstGeom prst="rect">
              <a:avLst/>
            </a:prstGeom>
            <a:solidFill>
              <a:srgbClr val="00B0F0">
                <a:alpha val="1490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1200"/>
                <a:t>Rd&gt;enable</a:t>
              </a:r>
            </a:p>
            <a:p>
              <a:r>
                <a:rPr lang="es-PE" sz="1200"/>
                <a:t>Rd#configure terminal</a:t>
              </a:r>
            </a:p>
            <a:p>
              <a:r>
                <a:rPr lang="es-PE" sz="1200"/>
                <a:t>Enter configuration commands, one per line.  End with NTL/Z.</a:t>
              </a:r>
            </a:p>
            <a:p>
              <a:r>
                <a:rPr lang="es-PE" sz="1200"/>
                <a:t>Rd(config)#</a:t>
              </a:r>
              <a:r>
                <a:rPr lang="es-PE" sz="1200" b="1"/>
                <a:t>router rip</a:t>
              </a:r>
            </a:p>
            <a:p>
              <a:r>
                <a:rPr lang="es-PE" sz="1200"/>
                <a:t>Rd(config-router)#</a:t>
              </a:r>
              <a:r>
                <a:rPr lang="es-PE" sz="1200" b="1">
                  <a:solidFill>
                    <a:srgbClr val="FF0000"/>
                  </a:solidFill>
                </a:rPr>
                <a:t>no auto-summary</a:t>
              </a:r>
            </a:p>
            <a:p>
              <a:r>
                <a:rPr lang="es-PE" sz="1200"/>
                <a:t>Rd(config-router)#exit</a:t>
              </a:r>
            </a:p>
            <a:p>
              <a:r>
                <a:rPr lang="es-PE" sz="1200"/>
                <a:t>Rd(config)#</a:t>
              </a:r>
            </a:p>
          </p:txBody>
        </p:sp>
        <p:sp>
          <p:nvSpPr>
            <p:cNvPr id="33800" name="31 CuadroTexto"/>
            <p:cNvSpPr txBox="1">
              <a:spLocks noChangeArrowheads="1"/>
            </p:cNvSpPr>
            <p:nvPr/>
          </p:nvSpPr>
          <p:spPr bwMode="auto">
            <a:xfrm>
              <a:off x="4572794" y="3983149"/>
              <a:ext cx="4071966" cy="1384995"/>
            </a:xfrm>
            <a:prstGeom prst="rect">
              <a:avLst/>
            </a:prstGeom>
            <a:solidFill>
              <a:srgbClr val="00B0F0">
                <a:alpha val="1490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1200"/>
                <a:t>Re&gt;enable</a:t>
              </a:r>
            </a:p>
            <a:p>
              <a:r>
                <a:rPr lang="es-PE" sz="1200"/>
                <a:t>Re#configure terminal</a:t>
              </a:r>
            </a:p>
            <a:p>
              <a:r>
                <a:rPr lang="es-PE" sz="1200"/>
                <a:t>Enter configuration commands, one per line.  End with NTL/Z.</a:t>
              </a:r>
            </a:p>
            <a:p>
              <a:r>
                <a:rPr lang="es-PE" sz="1200"/>
                <a:t>Re(config)#</a:t>
              </a:r>
              <a:r>
                <a:rPr lang="es-PE" sz="1200" b="1"/>
                <a:t>router rip</a:t>
              </a:r>
            </a:p>
            <a:p>
              <a:r>
                <a:rPr lang="es-PE" sz="1200"/>
                <a:t>Re(config-router)#</a:t>
              </a:r>
              <a:r>
                <a:rPr lang="es-PE" sz="1200" b="1">
                  <a:solidFill>
                    <a:srgbClr val="FF0000"/>
                  </a:solidFill>
                </a:rPr>
                <a:t>no auto-summary</a:t>
              </a:r>
            </a:p>
            <a:p>
              <a:r>
                <a:rPr lang="es-PE" sz="1200"/>
                <a:t>Re(config-router)#exit</a:t>
              </a:r>
            </a:p>
            <a:p>
              <a:r>
                <a:rPr lang="es-PE" sz="1200"/>
                <a:t>Re(config)#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214438" y="631825"/>
            <a:ext cx="670083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ANALIZANDO NUEVAMENTE Ra”</a:t>
            </a:r>
          </a:p>
        </p:txBody>
      </p:sp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285750" y="1152525"/>
            <a:ext cx="8859838" cy="5721350"/>
            <a:chOff x="285750" y="1153301"/>
            <a:chExt cx="8859838" cy="5721258"/>
          </a:xfrm>
        </p:grpSpPr>
        <p:pic>
          <p:nvPicPr>
            <p:cNvPr id="3482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57784" y="1153301"/>
              <a:ext cx="4287804" cy="2734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4826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6375865" cy="555442"/>
              <a:chOff x="204" y="773"/>
              <a:chExt cx="4008" cy="343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82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Desde Ra como llega a 200.1.1.64/26</a:t>
                </a:r>
              </a:p>
            </p:txBody>
          </p:sp>
          <p:pic>
            <p:nvPicPr>
              <p:cNvPr id="34829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287338" y="1796229"/>
              <a:ext cx="4643437" cy="50783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PE" sz="1200" b="1" dirty="0" err="1"/>
                <a:t>Ra#show</a:t>
              </a:r>
              <a:r>
                <a:rPr lang="es-PE" sz="1200" b="1" dirty="0"/>
                <a:t> ip route</a:t>
              </a:r>
            </a:p>
            <a:p>
              <a:pPr>
                <a:defRPr/>
              </a:pPr>
              <a:r>
                <a:rPr lang="es-PE" sz="1200" dirty="0" err="1"/>
                <a:t>Codes</a:t>
              </a:r>
              <a:r>
                <a:rPr lang="es-PE" sz="1200" dirty="0"/>
                <a:t>: C - connected, S - </a:t>
              </a:r>
              <a:r>
                <a:rPr lang="es-PE" sz="1200" dirty="0" err="1"/>
                <a:t>static</a:t>
              </a:r>
              <a:r>
                <a:rPr lang="es-PE" sz="1200" dirty="0"/>
                <a:t>, R - RIP, M - mobile, B - BGP</a:t>
              </a:r>
            </a:p>
            <a:p>
              <a:pPr>
                <a:defRPr/>
              </a:pPr>
              <a:r>
                <a:rPr lang="es-PE" sz="1200" dirty="0"/>
                <a:t>       D - EIGRP, EX - EIGRP external, O - OSPF, IA - OSPF inter area</a:t>
              </a:r>
            </a:p>
            <a:p>
              <a:pPr>
                <a:defRPr/>
              </a:pPr>
              <a:r>
                <a:rPr lang="es-PE" sz="1200" dirty="0"/>
                <a:t>       N1 - OSPF NSSA external </a:t>
              </a:r>
              <a:r>
                <a:rPr lang="es-PE" sz="1200" dirty="0" err="1"/>
                <a:t>type</a:t>
              </a:r>
              <a:r>
                <a:rPr lang="es-PE" sz="1200" dirty="0"/>
                <a:t> 1, N2 - OSPF NSSA external </a:t>
              </a:r>
              <a:r>
                <a:rPr lang="es-PE" sz="1200" dirty="0" err="1"/>
                <a:t>type</a:t>
              </a:r>
              <a:r>
                <a:rPr lang="es-PE" sz="1200" dirty="0"/>
                <a:t> 2</a:t>
              </a:r>
            </a:p>
            <a:p>
              <a:pPr>
                <a:defRPr/>
              </a:pPr>
              <a:r>
                <a:rPr lang="es-PE" sz="1200" dirty="0"/>
                <a:t>       E1 - OSPF external </a:t>
              </a:r>
              <a:r>
                <a:rPr lang="es-PE" sz="1200" dirty="0" err="1"/>
                <a:t>type</a:t>
              </a:r>
              <a:r>
                <a:rPr lang="es-PE" sz="1200" dirty="0"/>
                <a:t> 1, E2 - OSPF external </a:t>
              </a:r>
              <a:r>
                <a:rPr lang="es-PE" sz="1200" dirty="0" err="1"/>
                <a:t>type</a:t>
              </a:r>
              <a:r>
                <a:rPr lang="es-PE" sz="1200" dirty="0"/>
                <a:t> 2</a:t>
              </a:r>
            </a:p>
            <a:p>
              <a:pPr>
                <a:defRPr/>
              </a:pPr>
              <a:r>
                <a:rPr lang="es-PE" sz="1200" dirty="0"/>
                <a:t>       i - IS-IS, su - IS-IS summary, L1 - IS-IS level-1, L2 - IS-IS level-2</a:t>
              </a:r>
            </a:p>
            <a:p>
              <a:pPr>
                <a:defRPr/>
              </a:pPr>
              <a:r>
                <a:rPr lang="es-PE" sz="1200" dirty="0"/>
                <a:t>       </a:t>
              </a:r>
              <a:r>
                <a:rPr lang="es-PE" sz="1200" dirty="0" err="1"/>
                <a:t>ia</a:t>
              </a:r>
              <a:r>
                <a:rPr lang="es-PE" sz="1200" dirty="0"/>
                <a:t> - IS-IS inter area, * - candidate default, U - per-</a:t>
              </a:r>
              <a:r>
                <a:rPr lang="es-PE" sz="1200" dirty="0" err="1"/>
                <a:t>user</a:t>
              </a:r>
              <a:r>
                <a:rPr lang="es-PE" sz="1200" dirty="0"/>
                <a:t> </a:t>
              </a:r>
              <a:r>
                <a:rPr lang="es-PE" sz="1200" dirty="0" err="1"/>
                <a:t>static</a:t>
              </a:r>
              <a:r>
                <a:rPr lang="es-PE" sz="1200" dirty="0"/>
                <a:t> route</a:t>
              </a:r>
            </a:p>
            <a:p>
              <a:pPr>
                <a:defRPr/>
              </a:pPr>
              <a:r>
                <a:rPr lang="es-PE" sz="1200" dirty="0"/>
                <a:t>       o - ODR, P - </a:t>
              </a:r>
              <a:r>
                <a:rPr lang="es-PE" sz="1200" dirty="0" err="1"/>
                <a:t>periodic</a:t>
              </a:r>
              <a:r>
                <a:rPr lang="es-PE" sz="1200" dirty="0"/>
                <a:t> </a:t>
              </a:r>
              <a:r>
                <a:rPr lang="es-PE" sz="1200" dirty="0" err="1"/>
                <a:t>downloaded</a:t>
              </a:r>
              <a:r>
                <a:rPr lang="es-PE" sz="1200" dirty="0"/>
                <a:t> </a:t>
              </a:r>
              <a:r>
                <a:rPr lang="es-PE" sz="1200" dirty="0" err="1"/>
                <a:t>static</a:t>
              </a:r>
              <a:r>
                <a:rPr lang="es-PE" sz="1200" dirty="0"/>
                <a:t> route</a:t>
              </a:r>
            </a:p>
            <a:p>
              <a:pPr>
                <a:defRPr/>
              </a:pPr>
              <a:endParaRPr lang="es-PE" sz="1200" dirty="0"/>
            </a:p>
            <a:p>
              <a:pPr>
                <a:defRPr/>
              </a:pPr>
              <a:r>
                <a:rPr lang="es-PE" sz="1200" dirty="0"/>
                <a:t>Gateway of </a:t>
              </a:r>
              <a:r>
                <a:rPr lang="es-PE" sz="1200" dirty="0" err="1"/>
                <a:t>last</a:t>
              </a:r>
              <a:r>
                <a:rPr lang="es-PE" sz="1200" dirty="0"/>
                <a:t> resort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not</a:t>
              </a:r>
              <a:r>
                <a:rPr lang="es-PE" sz="1200" dirty="0"/>
                <a:t> set</a:t>
              </a:r>
            </a:p>
            <a:p>
              <a:pPr>
                <a:defRPr/>
              </a:pPr>
              <a:endParaRPr lang="es-PE" sz="1200" dirty="0"/>
            </a:p>
            <a:p>
              <a:pPr>
                <a:defRPr/>
              </a:pPr>
              <a:r>
                <a:rPr lang="es-PE" sz="1200" dirty="0"/>
                <a:t>     200.1.1.0/24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variably</a:t>
              </a:r>
              <a:r>
                <a:rPr lang="es-PE" sz="1200" dirty="0"/>
                <a:t> subnetted, 5 </a:t>
              </a:r>
              <a:r>
                <a:rPr lang="es-PE" sz="1200" dirty="0" err="1"/>
                <a:t>subnets</a:t>
              </a:r>
              <a:r>
                <a:rPr lang="es-PE" sz="1200" dirty="0"/>
                <a:t>, 2 </a:t>
              </a:r>
              <a:r>
                <a:rPr lang="es-PE" sz="1200" dirty="0" err="1"/>
                <a:t>masks</a:t>
              </a:r>
              <a:endParaRPr lang="es-PE" sz="1200" dirty="0"/>
            </a:p>
            <a:p>
              <a:pPr>
                <a:defRPr/>
              </a:pPr>
              <a:r>
                <a:rPr lang="es-PE" sz="1200" dirty="0"/>
                <a:t>R       200.1.1.192/26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40.1.2.14, 00:00:00, FastEthernet1/1</a:t>
              </a:r>
            </a:p>
            <a:p>
              <a:pPr>
                <a:defRPr/>
              </a:pPr>
              <a:r>
                <a:rPr lang="es-PE" sz="1200" dirty="0"/>
                <a:t>R       200.1.1.128/26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40.1.2.14, 00:00:00, FastEthernet1/1</a:t>
              </a:r>
            </a:p>
            <a:p>
              <a:pPr>
                <a:defRPr/>
              </a:pPr>
              <a:r>
                <a:rPr lang="es-PE" sz="1200" dirty="0"/>
                <a:t>R       200.1.1.64/26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40.1.2.2, 00:00:10, FastEthernet1/0</a:t>
              </a:r>
            </a:p>
            <a:p>
              <a:pPr>
                <a:defRPr/>
              </a:pPr>
              <a:r>
                <a:rPr lang="es-PE" sz="1200" dirty="0"/>
                <a:t>C       200.1.1.0/26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FastEthernet2/0</a:t>
              </a:r>
            </a:p>
            <a:p>
              <a:pPr>
                <a:defRPr/>
              </a:pPr>
              <a:r>
                <a:rPr lang="es-PE" sz="1200" dirty="0"/>
                <a:t>R       200.1.1.0/24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40.1.2.14, 00:00:00, FastEthernet1/1</a:t>
              </a:r>
            </a:p>
            <a:p>
              <a:pPr>
                <a:defRPr/>
              </a:pPr>
              <a:r>
                <a:rPr lang="es-PE" sz="1200" dirty="0"/>
                <a:t>     40.0.0.0/30 </a:t>
              </a:r>
              <a:r>
                <a:rPr lang="es-PE" sz="1200" dirty="0" err="1"/>
                <a:t>is</a:t>
              </a:r>
              <a:r>
                <a:rPr lang="es-PE" sz="1200" dirty="0"/>
                <a:t> subnetted, 6 </a:t>
              </a:r>
              <a:r>
                <a:rPr lang="es-PE" sz="1200" dirty="0" err="1"/>
                <a:t>subnets</a:t>
              </a:r>
              <a:endParaRPr lang="es-PE" sz="1200" dirty="0"/>
            </a:p>
            <a:p>
              <a:pPr>
                <a:defRPr/>
              </a:pPr>
              <a:r>
                <a:rPr lang="es-PE" sz="1200" dirty="0"/>
                <a:t>R       40.1.2.8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40.1.2.14, 00:00:00, FastEthernet1/1</a:t>
              </a:r>
            </a:p>
            <a:p>
              <a:pPr>
                <a:defRPr/>
              </a:pPr>
              <a:r>
                <a:rPr lang="es-PE" sz="1200" dirty="0"/>
                <a:t>                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40.1.2.2, 00:00:10, FastEthernet1/0</a:t>
              </a:r>
            </a:p>
            <a:p>
              <a:pPr>
                <a:defRPr/>
              </a:pPr>
              <a:r>
                <a:rPr lang="es-PE" sz="1200" dirty="0"/>
                <a:t>C       40.1.2.12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FastEthernet1/1</a:t>
              </a:r>
            </a:p>
            <a:p>
              <a:pPr>
                <a:defRPr/>
              </a:pPr>
              <a:r>
                <a:rPr lang="es-PE" sz="1200" dirty="0"/>
                <a:t>C       40.1.2.0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FastEthernet1/0</a:t>
              </a:r>
            </a:p>
            <a:p>
              <a:pPr>
                <a:defRPr/>
              </a:pPr>
              <a:r>
                <a:rPr lang="es-PE" sz="1200" dirty="0"/>
                <a:t>R       40.1.2.4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40.1.2.2, 00:00:10, FastEthernet1/0</a:t>
              </a:r>
            </a:p>
            <a:p>
              <a:pPr>
                <a:defRPr/>
              </a:pPr>
              <a:r>
                <a:rPr lang="es-PE" sz="1200" dirty="0"/>
                <a:t>R       40.1.2.16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40.1.2.14, 00:00:00, FastEthernet1/1</a:t>
              </a:r>
            </a:p>
            <a:p>
              <a:pPr>
                <a:defRPr/>
              </a:pPr>
              <a:r>
                <a:rPr lang="es-PE" sz="1200" dirty="0"/>
                <a:t>                 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40.1.2.2, 00:00:10, FastEthernet1/0</a:t>
              </a:r>
            </a:p>
            <a:p>
              <a:pPr>
                <a:defRPr/>
              </a:pPr>
              <a:r>
                <a:rPr lang="es-PE" sz="1200" dirty="0"/>
                <a:t>R       40.1.2.20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40.1.2.14, 00:00:06, FastEthernet1/1</a:t>
              </a:r>
            </a:p>
            <a:p>
              <a:pPr>
                <a:defRPr/>
              </a:pPr>
              <a:r>
                <a:rPr lang="es-PE" sz="1200" dirty="0"/>
                <a:t>Ra#</a:t>
              </a:r>
            </a:p>
          </p:txBody>
        </p:sp>
      </p:grpSp>
      <p:grpSp>
        <p:nvGrpSpPr>
          <p:cNvPr id="4" name="14 Grupo"/>
          <p:cNvGrpSpPr>
            <a:grpSpLocks/>
          </p:cNvGrpSpPr>
          <p:nvPr/>
        </p:nvGrpSpPr>
        <p:grpSpPr bwMode="auto">
          <a:xfrm>
            <a:off x="214313" y="3582988"/>
            <a:ext cx="6859587" cy="1428750"/>
            <a:chOff x="215076" y="3796508"/>
            <a:chExt cx="6858048" cy="1428760"/>
          </a:xfrm>
        </p:grpSpPr>
        <p:sp>
          <p:nvSpPr>
            <p:cNvPr id="34821" name="10 Rectángulo redondeado"/>
            <p:cNvSpPr>
              <a:spLocks noChangeArrowheads="1"/>
            </p:cNvSpPr>
            <p:nvPr/>
          </p:nvSpPr>
          <p:spPr bwMode="auto">
            <a:xfrm>
              <a:off x="215076" y="4225136"/>
              <a:ext cx="4786346" cy="571504"/>
            </a:xfrm>
            <a:prstGeom prst="roundRect">
              <a:avLst>
                <a:gd name="adj" fmla="val 16667"/>
              </a:avLst>
            </a:prstGeom>
            <a:solidFill>
              <a:srgbClr val="FF66FF">
                <a:alpha val="45097"/>
              </a:srgbClr>
            </a:solidFill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grpSp>
          <p:nvGrpSpPr>
            <p:cNvPr id="34822" name="13 Grupo"/>
            <p:cNvGrpSpPr>
              <a:grpSpLocks/>
            </p:cNvGrpSpPr>
            <p:nvPr/>
          </p:nvGrpSpPr>
          <p:grpSpPr bwMode="auto">
            <a:xfrm>
              <a:off x="5001422" y="3796508"/>
              <a:ext cx="2071702" cy="1428760"/>
              <a:chOff x="5001422" y="3796508"/>
              <a:chExt cx="2071702" cy="1428760"/>
            </a:xfrm>
          </p:grpSpPr>
          <p:sp>
            <p:nvSpPr>
              <p:cNvPr id="34823" name="11 Flecha izquierda"/>
              <p:cNvSpPr>
                <a:spLocks noChangeArrowheads="1"/>
              </p:cNvSpPr>
              <p:nvPr/>
            </p:nvSpPr>
            <p:spPr bwMode="auto">
              <a:xfrm>
                <a:off x="5001422" y="3796508"/>
                <a:ext cx="2071702" cy="1428760"/>
              </a:xfrm>
              <a:prstGeom prst="leftArrow">
                <a:avLst>
                  <a:gd name="adj1" fmla="val 50000"/>
                  <a:gd name="adj2" fmla="val 49998"/>
                </a:avLst>
              </a:prstGeom>
              <a:solidFill>
                <a:srgbClr val="FF66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23925"/>
                <a:endParaRPr lang="es-PE"/>
              </a:p>
            </p:txBody>
          </p:sp>
          <p:sp>
            <p:nvSpPr>
              <p:cNvPr id="34824" name="12 CuadroTexto"/>
              <p:cNvSpPr txBox="1">
                <a:spLocks noChangeArrowheads="1"/>
              </p:cNvSpPr>
              <p:nvPr/>
            </p:nvSpPr>
            <p:spPr bwMode="auto">
              <a:xfrm>
                <a:off x="5287174" y="4082260"/>
                <a:ext cx="176683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200" b="1"/>
                  <a:t>Aquí se ve a las redes</a:t>
                </a:r>
              </a:p>
              <a:p>
                <a:r>
                  <a:rPr lang="es-PE" sz="1200" b="1"/>
                  <a:t>200.1.1.64, 200.1.1.128</a:t>
                </a:r>
              </a:p>
              <a:p>
                <a:r>
                  <a:rPr lang="es-PE" sz="1200" b="1"/>
                  <a:t>y 200.1.1.192 de manera</a:t>
                </a:r>
              </a:p>
              <a:p>
                <a:r>
                  <a:rPr lang="es-PE" sz="1200" b="1"/>
                  <a:t>independiente!!!!.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19075" y="631825"/>
            <a:ext cx="87122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ANALIZANDO TABLAS DE ENRUTAMIENTO</a:t>
            </a:r>
          </a:p>
        </p:txBody>
      </p:sp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285750" y="1152525"/>
            <a:ext cx="8859838" cy="5537200"/>
            <a:chOff x="285750" y="1153301"/>
            <a:chExt cx="8859838" cy="5536592"/>
          </a:xfrm>
        </p:grpSpPr>
        <p:pic>
          <p:nvPicPr>
            <p:cNvPr id="3584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57784" y="1153301"/>
              <a:ext cx="4287804" cy="2734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5850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5569337" cy="555442"/>
              <a:chOff x="204" y="773"/>
              <a:chExt cx="3501" cy="343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32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Tabla de enrutamiento del Rb:</a:t>
                </a:r>
              </a:p>
            </p:txBody>
          </p:sp>
          <p:pic>
            <p:nvPicPr>
              <p:cNvPr id="35853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287338" y="1796168"/>
              <a:ext cx="4643437" cy="4893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PE" sz="1200" b="1" dirty="0"/>
                <a:t>Rb# show ip route</a:t>
              </a:r>
            </a:p>
            <a:p>
              <a:pPr>
                <a:defRPr/>
              </a:pPr>
              <a:r>
                <a:rPr lang="es-PE" sz="1200" dirty="0" err="1"/>
                <a:t>Codes</a:t>
              </a:r>
              <a:r>
                <a:rPr lang="es-PE" sz="1200" dirty="0"/>
                <a:t>: C - connected, S - </a:t>
              </a:r>
              <a:r>
                <a:rPr lang="es-PE" sz="1200" dirty="0" err="1"/>
                <a:t>static</a:t>
              </a:r>
              <a:r>
                <a:rPr lang="es-PE" sz="1200" dirty="0"/>
                <a:t>, R - RIP, M - mobile, B - BGP</a:t>
              </a:r>
            </a:p>
            <a:p>
              <a:pPr>
                <a:defRPr/>
              </a:pPr>
              <a:r>
                <a:rPr lang="es-PE" sz="1200" dirty="0"/>
                <a:t>       D - EIGRP, EX - EIGRP external, O - OSPF, IA - OSPF inter area</a:t>
              </a:r>
            </a:p>
            <a:p>
              <a:pPr>
                <a:defRPr/>
              </a:pPr>
              <a:r>
                <a:rPr lang="es-PE" sz="1200" dirty="0"/>
                <a:t>       N1 - OSPF NSSA external </a:t>
              </a:r>
              <a:r>
                <a:rPr lang="es-PE" sz="1200" dirty="0" err="1"/>
                <a:t>type</a:t>
              </a:r>
              <a:r>
                <a:rPr lang="es-PE" sz="1200" dirty="0"/>
                <a:t> 1, N2 - OSPF NSSA external </a:t>
              </a:r>
              <a:r>
                <a:rPr lang="es-PE" sz="1200" dirty="0" err="1"/>
                <a:t>type</a:t>
              </a:r>
              <a:r>
                <a:rPr lang="es-PE" sz="1200" dirty="0"/>
                <a:t> 2</a:t>
              </a:r>
            </a:p>
            <a:p>
              <a:pPr>
                <a:defRPr/>
              </a:pPr>
              <a:r>
                <a:rPr lang="es-PE" sz="1200" dirty="0"/>
                <a:t>       E1 - OSPF external </a:t>
              </a:r>
              <a:r>
                <a:rPr lang="es-PE" sz="1200" dirty="0" err="1"/>
                <a:t>type</a:t>
              </a:r>
              <a:r>
                <a:rPr lang="es-PE" sz="1200" dirty="0"/>
                <a:t> 1, E2 - OSPF external </a:t>
              </a:r>
              <a:r>
                <a:rPr lang="es-PE" sz="1200" dirty="0" err="1"/>
                <a:t>type</a:t>
              </a:r>
              <a:r>
                <a:rPr lang="es-PE" sz="1200" dirty="0"/>
                <a:t> 2</a:t>
              </a:r>
            </a:p>
            <a:p>
              <a:pPr>
                <a:defRPr/>
              </a:pPr>
              <a:r>
                <a:rPr lang="es-PE" sz="1200" dirty="0"/>
                <a:t>       i - IS-IS, su - IS-IS summary, L1 - IS-IS level-1, L2 - IS-IS level-2</a:t>
              </a:r>
            </a:p>
            <a:p>
              <a:pPr>
                <a:defRPr/>
              </a:pPr>
              <a:r>
                <a:rPr lang="es-PE" sz="1200" dirty="0"/>
                <a:t>       </a:t>
              </a:r>
              <a:r>
                <a:rPr lang="es-PE" sz="1200" dirty="0" err="1"/>
                <a:t>ia</a:t>
              </a:r>
              <a:r>
                <a:rPr lang="es-PE" sz="1200" dirty="0"/>
                <a:t> - IS-IS inter area, * - candidate default, U - per-</a:t>
              </a:r>
              <a:r>
                <a:rPr lang="es-PE" sz="1200" dirty="0" err="1"/>
                <a:t>user</a:t>
              </a:r>
              <a:r>
                <a:rPr lang="es-PE" sz="1200" dirty="0"/>
                <a:t> </a:t>
              </a:r>
              <a:r>
                <a:rPr lang="es-PE" sz="1200" dirty="0" err="1"/>
                <a:t>static</a:t>
              </a:r>
              <a:r>
                <a:rPr lang="es-PE" sz="1200" dirty="0"/>
                <a:t> route</a:t>
              </a:r>
            </a:p>
            <a:p>
              <a:pPr>
                <a:defRPr/>
              </a:pPr>
              <a:r>
                <a:rPr lang="es-PE" sz="1200" dirty="0"/>
                <a:t>       o - ODR, P - </a:t>
              </a:r>
              <a:r>
                <a:rPr lang="es-PE" sz="1200" dirty="0" err="1"/>
                <a:t>periodic</a:t>
              </a:r>
              <a:r>
                <a:rPr lang="es-PE" sz="1200" dirty="0"/>
                <a:t> </a:t>
              </a:r>
              <a:r>
                <a:rPr lang="es-PE" sz="1200" dirty="0" err="1"/>
                <a:t>downloaded</a:t>
              </a:r>
              <a:r>
                <a:rPr lang="es-PE" sz="1200" dirty="0"/>
                <a:t> </a:t>
              </a:r>
              <a:r>
                <a:rPr lang="es-PE" sz="1200" dirty="0" err="1"/>
                <a:t>static</a:t>
              </a:r>
              <a:r>
                <a:rPr lang="es-PE" sz="1200" dirty="0"/>
                <a:t> route</a:t>
              </a:r>
            </a:p>
            <a:p>
              <a:pPr>
                <a:defRPr/>
              </a:pPr>
              <a:endParaRPr lang="es-PE" sz="1200" dirty="0"/>
            </a:p>
            <a:p>
              <a:pPr>
                <a:defRPr/>
              </a:pPr>
              <a:r>
                <a:rPr lang="es-PE" sz="1200" dirty="0"/>
                <a:t>Gateway of </a:t>
              </a:r>
              <a:r>
                <a:rPr lang="es-PE" sz="1200" dirty="0" err="1"/>
                <a:t>last</a:t>
              </a:r>
              <a:r>
                <a:rPr lang="es-PE" sz="1200" dirty="0"/>
                <a:t> resort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not</a:t>
              </a:r>
              <a:r>
                <a:rPr lang="es-PE" sz="1200" dirty="0"/>
                <a:t> set</a:t>
              </a:r>
            </a:p>
            <a:p>
              <a:pPr>
                <a:defRPr/>
              </a:pPr>
              <a:endParaRPr lang="es-PE" sz="1200" dirty="0"/>
            </a:p>
            <a:p>
              <a:pPr>
                <a:defRPr/>
              </a:pPr>
              <a:r>
                <a:rPr lang="es-PE" sz="1200" dirty="0"/>
                <a:t>     200.1.1.0/26 </a:t>
              </a:r>
              <a:r>
                <a:rPr lang="es-PE" sz="1200" dirty="0" err="1"/>
                <a:t>is</a:t>
              </a:r>
              <a:r>
                <a:rPr lang="es-PE" sz="1200" dirty="0"/>
                <a:t> subnetted, 4 </a:t>
              </a:r>
              <a:r>
                <a:rPr lang="es-PE" sz="1200" dirty="0" err="1"/>
                <a:t>subnets</a:t>
              </a:r>
              <a:endParaRPr lang="es-PE" sz="1200" dirty="0"/>
            </a:p>
            <a:p>
              <a:pPr>
                <a:defRPr/>
              </a:pPr>
              <a:r>
                <a:rPr lang="es-PE" sz="1200" dirty="0"/>
                <a:t>R       200.1.1.192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40.1.2.17, 00:00:14, FastEthernet2/0</a:t>
              </a:r>
            </a:p>
            <a:p>
              <a:pPr>
                <a:defRPr/>
              </a:pPr>
              <a:r>
                <a:rPr lang="es-PE" sz="1200" dirty="0"/>
                <a:t>R       </a:t>
              </a:r>
              <a:r>
                <a:rPr lang="es-PE" sz="1200" b="1" dirty="0"/>
                <a:t>200.1.1.128</a:t>
              </a:r>
              <a:r>
                <a:rPr lang="es-PE" sz="1200" dirty="0"/>
                <a:t> [120/2] </a:t>
              </a:r>
              <a:r>
                <a:rPr lang="es-PE" sz="1200" dirty="0" err="1"/>
                <a:t>via</a:t>
              </a:r>
              <a:r>
                <a:rPr lang="es-PE" sz="1200" dirty="0"/>
                <a:t> </a:t>
              </a:r>
              <a:r>
                <a:rPr lang="es-PE" sz="1200" b="1" dirty="0"/>
                <a:t>40.1.2.17</a:t>
              </a:r>
              <a:r>
                <a:rPr lang="es-PE" sz="1200" dirty="0"/>
                <a:t>, 00:00:14, FastEthernet2/0</a:t>
              </a:r>
            </a:p>
            <a:p>
              <a:pPr>
                <a:defRPr/>
              </a:pPr>
              <a:r>
                <a:rPr lang="es-PE" sz="1200" dirty="0"/>
                <a:t>                    [120/2] </a:t>
              </a:r>
              <a:r>
                <a:rPr lang="es-PE" sz="1200" dirty="0" err="1"/>
                <a:t>via</a:t>
              </a:r>
              <a:r>
                <a:rPr lang="es-PE" sz="1200" dirty="0"/>
                <a:t> </a:t>
              </a:r>
              <a:r>
                <a:rPr lang="es-PE" sz="1200" b="1" dirty="0"/>
                <a:t>40.1.2.6</a:t>
              </a:r>
              <a:r>
                <a:rPr lang="es-PE" sz="1200" dirty="0"/>
                <a:t>, 00:00:10, FastEthernet1/0</a:t>
              </a:r>
            </a:p>
            <a:p>
              <a:pPr>
                <a:defRPr/>
              </a:pPr>
              <a:r>
                <a:rPr lang="es-PE" sz="1200" dirty="0"/>
                <a:t>R       200.1.1.64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40.1.2.6, 00:00:10, FastEthernet1/0</a:t>
              </a:r>
            </a:p>
            <a:p>
              <a:pPr>
                <a:defRPr/>
              </a:pPr>
              <a:r>
                <a:rPr lang="es-PE" sz="1200" dirty="0"/>
                <a:t>R       200.1.1.0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40.1.2.1, 00:00:12, FastEthernet1/1</a:t>
              </a:r>
            </a:p>
            <a:p>
              <a:pPr>
                <a:defRPr/>
              </a:pPr>
              <a:r>
                <a:rPr lang="es-PE" sz="1200" dirty="0"/>
                <a:t>     40.0.0.0/30 </a:t>
              </a:r>
              <a:r>
                <a:rPr lang="es-PE" sz="1200" dirty="0" err="1"/>
                <a:t>is</a:t>
              </a:r>
              <a:r>
                <a:rPr lang="es-PE" sz="1200" dirty="0"/>
                <a:t> subnetted, 6 </a:t>
              </a:r>
              <a:r>
                <a:rPr lang="es-PE" sz="1200" dirty="0" err="1"/>
                <a:t>subnets</a:t>
              </a:r>
              <a:endParaRPr lang="es-PE" sz="1200" dirty="0"/>
            </a:p>
            <a:p>
              <a:pPr>
                <a:defRPr/>
              </a:pPr>
              <a:r>
                <a:rPr lang="es-PE" sz="1200" dirty="0"/>
                <a:t>R       40.1.2.8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40.1.2.6, 00:00:10, FastEthernet1/0</a:t>
              </a:r>
            </a:p>
            <a:p>
              <a:pPr>
                <a:defRPr/>
              </a:pPr>
              <a:r>
                <a:rPr lang="es-PE" sz="1200" dirty="0"/>
                <a:t>R       40.1.2.12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40.1.2.17, 00:00:14, FastEthernet2/0</a:t>
              </a:r>
            </a:p>
            <a:p>
              <a:pPr>
                <a:defRPr/>
              </a:pPr>
              <a:r>
                <a:rPr lang="es-PE" sz="1200" dirty="0"/>
                <a:t>                 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40.1.2.1, 00:00:12, FastEthernet1/1</a:t>
              </a:r>
            </a:p>
            <a:p>
              <a:pPr>
                <a:defRPr/>
              </a:pPr>
              <a:r>
                <a:rPr lang="es-PE" sz="1200" dirty="0"/>
                <a:t>C       40.1.2.0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FastEthernet1/1</a:t>
              </a:r>
            </a:p>
            <a:p>
              <a:pPr>
                <a:defRPr/>
              </a:pPr>
              <a:r>
                <a:rPr lang="es-PE" sz="1200" dirty="0"/>
                <a:t>C       40.1.2.4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FastEthernet1/0</a:t>
              </a:r>
            </a:p>
            <a:p>
              <a:pPr>
                <a:defRPr/>
              </a:pPr>
              <a:r>
                <a:rPr lang="es-PE" sz="1200" dirty="0"/>
                <a:t>C       40.1.2.16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FastEthernet2/0</a:t>
              </a:r>
            </a:p>
            <a:p>
              <a:pPr>
                <a:defRPr/>
              </a:pPr>
              <a:r>
                <a:rPr lang="es-PE" sz="1200" dirty="0"/>
                <a:t>R       40.1.2.20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40.1.2.17, 00:00:17, FastEthernet2/0</a:t>
              </a:r>
            </a:p>
            <a:p>
              <a:pPr>
                <a:defRPr/>
              </a:pPr>
              <a:r>
                <a:rPr lang="es-PE" sz="1200" dirty="0"/>
                <a:t>Rb#</a:t>
              </a:r>
            </a:p>
          </p:txBody>
        </p:sp>
      </p:grpSp>
      <p:grpSp>
        <p:nvGrpSpPr>
          <p:cNvPr id="4" name="14 Grupo"/>
          <p:cNvGrpSpPr>
            <a:grpSpLocks/>
          </p:cNvGrpSpPr>
          <p:nvPr/>
        </p:nvGrpSpPr>
        <p:grpSpPr bwMode="auto">
          <a:xfrm>
            <a:off x="214313" y="3725863"/>
            <a:ext cx="6943725" cy="1428750"/>
            <a:chOff x="215076" y="3939384"/>
            <a:chExt cx="6943123" cy="1428760"/>
          </a:xfrm>
        </p:grpSpPr>
        <p:sp>
          <p:nvSpPr>
            <p:cNvPr id="35845" name="10 Rectángulo redondeado"/>
            <p:cNvSpPr>
              <a:spLocks noChangeArrowheads="1"/>
            </p:cNvSpPr>
            <p:nvPr/>
          </p:nvSpPr>
          <p:spPr bwMode="auto">
            <a:xfrm>
              <a:off x="215076" y="4225136"/>
              <a:ext cx="4786346" cy="928694"/>
            </a:xfrm>
            <a:prstGeom prst="roundRect">
              <a:avLst>
                <a:gd name="adj" fmla="val 16667"/>
              </a:avLst>
            </a:prstGeom>
            <a:solidFill>
              <a:srgbClr val="FF66FF">
                <a:alpha val="45097"/>
              </a:srgbClr>
            </a:solidFill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grpSp>
          <p:nvGrpSpPr>
            <p:cNvPr id="35846" name="13 Grupo"/>
            <p:cNvGrpSpPr>
              <a:grpSpLocks/>
            </p:cNvGrpSpPr>
            <p:nvPr/>
          </p:nvGrpSpPr>
          <p:grpSpPr bwMode="auto">
            <a:xfrm>
              <a:off x="5001422" y="3939384"/>
              <a:ext cx="2156777" cy="1428760"/>
              <a:chOff x="5001422" y="3939384"/>
              <a:chExt cx="2156777" cy="1428760"/>
            </a:xfrm>
          </p:grpSpPr>
          <p:sp>
            <p:nvSpPr>
              <p:cNvPr id="35847" name="11 Flecha izquierda"/>
              <p:cNvSpPr>
                <a:spLocks noChangeArrowheads="1"/>
              </p:cNvSpPr>
              <p:nvPr/>
            </p:nvSpPr>
            <p:spPr bwMode="auto">
              <a:xfrm>
                <a:off x="5001422" y="3939384"/>
                <a:ext cx="2071702" cy="1428760"/>
              </a:xfrm>
              <a:prstGeom prst="leftArrow">
                <a:avLst>
                  <a:gd name="adj1" fmla="val 50000"/>
                  <a:gd name="adj2" fmla="val 49998"/>
                </a:avLst>
              </a:prstGeom>
              <a:solidFill>
                <a:srgbClr val="FF66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23925"/>
                <a:endParaRPr lang="es-PE"/>
              </a:p>
            </p:txBody>
          </p:sp>
          <p:sp>
            <p:nvSpPr>
              <p:cNvPr id="35848" name="12 CuadroTexto"/>
              <p:cNvSpPr txBox="1">
                <a:spLocks noChangeArrowheads="1"/>
              </p:cNvSpPr>
              <p:nvPr/>
            </p:nvSpPr>
            <p:spPr bwMode="auto">
              <a:xfrm>
                <a:off x="5287174" y="4225136"/>
                <a:ext cx="1871025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200" b="1"/>
                  <a:t>La redes LAN están </a:t>
                </a:r>
              </a:p>
              <a:p>
                <a:r>
                  <a:rPr lang="es-PE" sz="1200" b="1"/>
                  <a:t>detalladas.</a:t>
                </a:r>
              </a:p>
              <a:p>
                <a:r>
                  <a:rPr lang="es-PE" sz="1200" b="1"/>
                  <a:t>Se observa </a:t>
                </a:r>
                <a:r>
                  <a:rPr lang="es-PE" sz="1200" b="1" u="sng"/>
                  <a:t>el balanceo de</a:t>
                </a:r>
              </a:p>
              <a:p>
                <a:r>
                  <a:rPr lang="es-PE" sz="1200" b="1" u="sng"/>
                  <a:t>carga</a:t>
                </a:r>
                <a:r>
                  <a:rPr lang="es-PE" sz="1200" b="1"/>
                  <a:t> hacia: 200.1.1.128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19075" y="631825"/>
            <a:ext cx="87122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ANALIZANDO TABLAS DE ENRUTAMIENTO</a:t>
            </a:r>
          </a:p>
        </p:txBody>
      </p:sp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285750" y="1152525"/>
            <a:ext cx="8859838" cy="5537200"/>
            <a:chOff x="285750" y="1153301"/>
            <a:chExt cx="8859838" cy="5536592"/>
          </a:xfrm>
        </p:grpSpPr>
        <p:pic>
          <p:nvPicPr>
            <p:cNvPr id="36874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57784" y="1153301"/>
              <a:ext cx="4287804" cy="2734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6875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5569337" cy="555442"/>
              <a:chOff x="204" y="773"/>
              <a:chExt cx="3501" cy="343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32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Tabla de enrutamiento del </a:t>
                </a:r>
                <a:r>
                  <a:rPr lang="es-ES" sz="3000" b="1" dirty="0" err="1">
                    <a:solidFill>
                      <a:schemeClr val="accent2"/>
                    </a:solidFill>
                    <a:latin typeface="+mj-lt"/>
                  </a:rPr>
                  <a:t>Rc</a:t>
                </a: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:</a:t>
                </a:r>
              </a:p>
            </p:txBody>
          </p:sp>
          <p:pic>
            <p:nvPicPr>
              <p:cNvPr id="36878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287338" y="1796168"/>
              <a:ext cx="4643437" cy="4893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PE" sz="1200" b="1" dirty="0"/>
                <a:t> </a:t>
              </a:r>
              <a:r>
                <a:rPr lang="es-PE" sz="1200" b="1" dirty="0" err="1"/>
                <a:t>Rc#show</a:t>
              </a:r>
              <a:r>
                <a:rPr lang="es-PE" sz="1200" b="1" dirty="0"/>
                <a:t> ip route</a:t>
              </a:r>
            </a:p>
            <a:p>
              <a:pPr>
                <a:defRPr/>
              </a:pPr>
              <a:r>
                <a:rPr lang="es-PE" sz="1200" dirty="0" err="1"/>
                <a:t>Codes</a:t>
              </a:r>
              <a:r>
                <a:rPr lang="es-PE" sz="1200" dirty="0"/>
                <a:t>: C - connected, S - </a:t>
              </a:r>
              <a:r>
                <a:rPr lang="es-PE" sz="1200" dirty="0" err="1"/>
                <a:t>static</a:t>
              </a:r>
              <a:r>
                <a:rPr lang="es-PE" sz="1200" dirty="0"/>
                <a:t>, R - RIP, M - mobile, B - BGP</a:t>
              </a:r>
            </a:p>
            <a:p>
              <a:pPr>
                <a:defRPr/>
              </a:pPr>
              <a:r>
                <a:rPr lang="es-PE" sz="1200" dirty="0"/>
                <a:t>       D - EIGRP, EX - EIGRP external, O - OSPF, IA - OSPF inter area</a:t>
              </a:r>
            </a:p>
            <a:p>
              <a:pPr>
                <a:defRPr/>
              </a:pPr>
              <a:r>
                <a:rPr lang="es-PE" sz="1200" dirty="0"/>
                <a:t>       N1 - OSPF NSSA external </a:t>
              </a:r>
              <a:r>
                <a:rPr lang="es-PE" sz="1200" dirty="0" err="1"/>
                <a:t>type</a:t>
              </a:r>
              <a:r>
                <a:rPr lang="es-PE" sz="1200" dirty="0"/>
                <a:t> 1, N2 - OSPF NSSA external </a:t>
              </a:r>
              <a:r>
                <a:rPr lang="es-PE" sz="1200" dirty="0" err="1"/>
                <a:t>type</a:t>
              </a:r>
              <a:r>
                <a:rPr lang="es-PE" sz="1200" dirty="0"/>
                <a:t> 2</a:t>
              </a:r>
            </a:p>
            <a:p>
              <a:pPr>
                <a:defRPr/>
              </a:pPr>
              <a:r>
                <a:rPr lang="es-PE" sz="1200" dirty="0"/>
                <a:t>       E1 - OSPF external </a:t>
              </a:r>
              <a:r>
                <a:rPr lang="es-PE" sz="1200" dirty="0" err="1"/>
                <a:t>type</a:t>
              </a:r>
              <a:r>
                <a:rPr lang="es-PE" sz="1200" dirty="0"/>
                <a:t> 1, E2 - OSPF external </a:t>
              </a:r>
              <a:r>
                <a:rPr lang="es-PE" sz="1200" dirty="0" err="1"/>
                <a:t>type</a:t>
              </a:r>
              <a:r>
                <a:rPr lang="es-PE" sz="1200" dirty="0"/>
                <a:t> 2</a:t>
              </a:r>
            </a:p>
            <a:p>
              <a:pPr>
                <a:defRPr/>
              </a:pPr>
              <a:r>
                <a:rPr lang="es-PE" sz="1200" dirty="0"/>
                <a:t>       i - IS-IS, su - IS-IS summary, L1 - IS-IS level-1, L2 - IS-IS level-2</a:t>
              </a:r>
            </a:p>
            <a:p>
              <a:pPr>
                <a:defRPr/>
              </a:pPr>
              <a:r>
                <a:rPr lang="es-PE" sz="1200" dirty="0"/>
                <a:t>       </a:t>
              </a:r>
              <a:r>
                <a:rPr lang="es-PE" sz="1200" dirty="0" err="1"/>
                <a:t>ia</a:t>
              </a:r>
              <a:r>
                <a:rPr lang="es-PE" sz="1200" dirty="0"/>
                <a:t> - IS-IS inter area, * - candidate default, U - per-</a:t>
              </a:r>
              <a:r>
                <a:rPr lang="es-PE" sz="1200" dirty="0" err="1"/>
                <a:t>user</a:t>
              </a:r>
              <a:r>
                <a:rPr lang="es-PE" sz="1200" dirty="0"/>
                <a:t> </a:t>
              </a:r>
              <a:r>
                <a:rPr lang="es-PE" sz="1200" dirty="0" err="1"/>
                <a:t>static</a:t>
              </a:r>
              <a:r>
                <a:rPr lang="es-PE" sz="1200" dirty="0"/>
                <a:t> route</a:t>
              </a:r>
            </a:p>
            <a:p>
              <a:pPr>
                <a:defRPr/>
              </a:pPr>
              <a:r>
                <a:rPr lang="es-PE" sz="1200" dirty="0"/>
                <a:t>       o - ODR, P - </a:t>
              </a:r>
              <a:r>
                <a:rPr lang="es-PE" sz="1200" dirty="0" err="1"/>
                <a:t>periodic</a:t>
              </a:r>
              <a:r>
                <a:rPr lang="es-PE" sz="1200" dirty="0"/>
                <a:t> </a:t>
              </a:r>
              <a:r>
                <a:rPr lang="es-PE" sz="1200" dirty="0" err="1"/>
                <a:t>downloaded</a:t>
              </a:r>
              <a:r>
                <a:rPr lang="es-PE" sz="1200" dirty="0"/>
                <a:t> </a:t>
              </a:r>
              <a:r>
                <a:rPr lang="es-PE" sz="1200" dirty="0" err="1"/>
                <a:t>static</a:t>
              </a:r>
              <a:r>
                <a:rPr lang="es-PE" sz="1200" dirty="0"/>
                <a:t> route</a:t>
              </a:r>
            </a:p>
            <a:p>
              <a:pPr>
                <a:defRPr/>
              </a:pPr>
              <a:endParaRPr lang="es-PE" sz="1200" dirty="0"/>
            </a:p>
            <a:p>
              <a:pPr>
                <a:defRPr/>
              </a:pPr>
              <a:r>
                <a:rPr lang="es-PE" sz="1200" dirty="0"/>
                <a:t>Gateway of </a:t>
              </a:r>
              <a:r>
                <a:rPr lang="es-PE" sz="1200" dirty="0" err="1"/>
                <a:t>last</a:t>
              </a:r>
              <a:r>
                <a:rPr lang="es-PE" sz="1200" dirty="0"/>
                <a:t> resort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not</a:t>
              </a:r>
              <a:r>
                <a:rPr lang="es-PE" sz="1200" dirty="0"/>
                <a:t> set</a:t>
              </a:r>
            </a:p>
            <a:p>
              <a:pPr>
                <a:defRPr/>
              </a:pPr>
              <a:endParaRPr lang="es-PE" sz="1200" dirty="0"/>
            </a:p>
            <a:p>
              <a:pPr>
                <a:defRPr/>
              </a:pPr>
              <a:r>
                <a:rPr lang="es-PE" sz="1200" dirty="0"/>
                <a:t>     200.1.1.0/26 </a:t>
              </a:r>
              <a:r>
                <a:rPr lang="es-PE" sz="1200" dirty="0" err="1"/>
                <a:t>is</a:t>
              </a:r>
              <a:r>
                <a:rPr lang="es-PE" sz="1200" dirty="0"/>
                <a:t> subnetted, 4 </a:t>
              </a:r>
              <a:r>
                <a:rPr lang="es-PE" sz="1200" dirty="0" err="1"/>
                <a:t>subnets</a:t>
              </a:r>
              <a:endParaRPr lang="es-PE" sz="1200" dirty="0"/>
            </a:p>
            <a:p>
              <a:pPr>
                <a:defRPr/>
              </a:pPr>
              <a:r>
                <a:rPr lang="es-PE" sz="1200" dirty="0"/>
                <a:t>R       </a:t>
              </a:r>
              <a:r>
                <a:rPr lang="es-PE" sz="1200" b="1" dirty="0"/>
                <a:t>200.1.1.192 </a:t>
              </a:r>
              <a:r>
                <a:rPr lang="es-PE" sz="1200" dirty="0"/>
                <a:t>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40.1.2.9, 00:00:12, FastEthernet1/0</a:t>
              </a:r>
            </a:p>
            <a:p>
              <a:pPr>
                <a:defRPr/>
              </a:pPr>
              <a:r>
                <a:rPr lang="es-PE" sz="1200" dirty="0"/>
                <a:t>                   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40.1.2.5, 00:00:24, FastEthernet1/1</a:t>
              </a:r>
            </a:p>
            <a:p>
              <a:pPr>
                <a:defRPr/>
              </a:pPr>
              <a:r>
                <a:rPr lang="es-PE" sz="1200" dirty="0"/>
                <a:t>R       200.1.1.128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40.1.2.9, 00:00:12, FastEthernet1/0</a:t>
              </a:r>
            </a:p>
            <a:p>
              <a:pPr>
                <a:defRPr/>
              </a:pPr>
              <a:r>
                <a:rPr lang="es-PE" sz="1200" dirty="0"/>
                <a:t>C       200.1.1.64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FastEthernet2/0</a:t>
              </a:r>
            </a:p>
            <a:p>
              <a:pPr>
                <a:defRPr/>
              </a:pPr>
              <a:r>
                <a:rPr lang="es-PE" sz="1200" dirty="0"/>
                <a:t>R       200.1.1.0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40.1.2.5, 00:00:24, FastEthernet1/1</a:t>
              </a:r>
            </a:p>
            <a:p>
              <a:pPr>
                <a:defRPr/>
              </a:pPr>
              <a:r>
                <a:rPr lang="es-PE" sz="1200" dirty="0"/>
                <a:t>     40.0.0.0/30 </a:t>
              </a:r>
              <a:r>
                <a:rPr lang="es-PE" sz="1200" dirty="0" err="1"/>
                <a:t>is</a:t>
              </a:r>
              <a:r>
                <a:rPr lang="es-PE" sz="1200" dirty="0"/>
                <a:t> subnetted, 6 </a:t>
              </a:r>
              <a:r>
                <a:rPr lang="es-PE" sz="1200" dirty="0" err="1"/>
                <a:t>subnets</a:t>
              </a:r>
              <a:endParaRPr lang="es-PE" sz="1200" dirty="0"/>
            </a:p>
            <a:p>
              <a:pPr>
                <a:defRPr/>
              </a:pPr>
              <a:r>
                <a:rPr lang="es-PE" sz="1200" dirty="0"/>
                <a:t>C       40.1.2.8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FastEthernet1/0</a:t>
              </a:r>
            </a:p>
            <a:p>
              <a:pPr>
                <a:defRPr/>
              </a:pPr>
              <a:r>
                <a:rPr lang="es-PE" sz="1200" dirty="0"/>
                <a:t>R       40.1.2.12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40.1.2.9, 00:00:12, FastEthernet1/0</a:t>
              </a:r>
            </a:p>
            <a:p>
              <a:pPr>
                <a:defRPr/>
              </a:pPr>
              <a:r>
                <a:rPr lang="es-PE" sz="1200" dirty="0"/>
                <a:t>                 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40.1.2.5, 00:00:24, FastEthernet1/1</a:t>
              </a:r>
            </a:p>
            <a:p>
              <a:pPr>
                <a:defRPr/>
              </a:pPr>
              <a:r>
                <a:rPr lang="es-PE" sz="1200" dirty="0"/>
                <a:t>R       40.1.2.0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40.1.2.5, 00:00:24, FastEthernet1/1</a:t>
              </a:r>
            </a:p>
            <a:p>
              <a:pPr>
                <a:defRPr/>
              </a:pPr>
              <a:r>
                <a:rPr lang="es-PE" sz="1200" dirty="0"/>
                <a:t>C       40.1.2.4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FastEthernet1/1</a:t>
              </a:r>
            </a:p>
            <a:p>
              <a:pPr>
                <a:defRPr/>
              </a:pPr>
              <a:r>
                <a:rPr lang="es-PE" sz="1200" dirty="0"/>
                <a:t>R       40.1.2.16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40.1.2.5, 00:00:24, FastEthernet1/1</a:t>
              </a:r>
            </a:p>
            <a:p>
              <a:pPr>
                <a:defRPr/>
              </a:pPr>
              <a:r>
                <a:rPr lang="es-PE" sz="1200" dirty="0"/>
                <a:t>R       40.1.2.20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40.1.2.9, 00:00:13, FastEthernet1/0</a:t>
              </a:r>
            </a:p>
            <a:p>
              <a:pPr>
                <a:defRPr/>
              </a:pPr>
              <a:r>
                <a:rPr lang="es-PE" sz="1200" dirty="0"/>
                <a:t>Rc#</a:t>
              </a:r>
            </a:p>
          </p:txBody>
        </p:sp>
      </p:grpSp>
      <p:grpSp>
        <p:nvGrpSpPr>
          <p:cNvPr id="4" name="14 Grupo"/>
          <p:cNvGrpSpPr>
            <a:grpSpLocks/>
          </p:cNvGrpSpPr>
          <p:nvPr/>
        </p:nvGrpSpPr>
        <p:grpSpPr bwMode="auto">
          <a:xfrm>
            <a:off x="214313" y="3725863"/>
            <a:ext cx="6943725" cy="1428750"/>
            <a:chOff x="215076" y="3939384"/>
            <a:chExt cx="6943123" cy="1428760"/>
          </a:xfrm>
        </p:grpSpPr>
        <p:sp>
          <p:nvSpPr>
            <p:cNvPr id="36869" name="10 Rectángulo redondeado"/>
            <p:cNvSpPr>
              <a:spLocks noChangeArrowheads="1"/>
            </p:cNvSpPr>
            <p:nvPr/>
          </p:nvSpPr>
          <p:spPr bwMode="auto">
            <a:xfrm>
              <a:off x="215076" y="4225136"/>
              <a:ext cx="4786346" cy="571504"/>
            </a:xfrm>
            <a:prstGeom prst="roundRect">
              <a:avLst>
                <a:gd name="adj" fmla="val 16667"/>
              </a:avLst>
            </a:prstGeom>
            <a:solidFill>
              <a:srgbClr val="FF66FF">
                <a:alpha val="45097"/>
              </a:srgbClr>
            </a:solidFill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grpSp>
          <p:nvGrpSpPr>
            <p:cNvPr id="36870" name="13 Grupo"/>
            <p:cNvGrpSpPr>
              <a:grpSpLocks/>
            </p:cNvGrpSpPr>
            <p:nvPr/>
          </p:nvGrpSpPr>
          <p:grpSpPr bwMode="auto">
            <a:xfrm>
              <a:off x="5001422" y="3939384"/>
              <a:ext cx="2156777" cy="1428760"/>
              <a:chOff x="5001422" y="3939384"/>
              <a:chExt cx="2156777" cy="1428760"/>
            </a:xfrm>
          </p:grpSpPr>
          <p:sp>
            <p:nvSpPr>
              <p:cNvPr id="36872" name="11 Flecha izquierda"/>
              <p:cNvSpPr>
                <a:spLocks noChangeArrowheads="1"/>
              </p:cNvSpPr>
              <p:nvPr/>
            </p:nvSpPr>
            <p:spPr bwMode="auto">
              <a:xfrm>
                <a:off x="5001422" y="3939384"/>
                <a:ext cx="2071702" cy="1428760"/>
              </a:xfrm>
              <a:prstGeom prst="leftArrow">
                <a:avLst>
                  <a:gd name="adj1" fmla="val 50000"/>
                  <a:gd name="adj2" fmla="val 49998"/>
                </a:avLst>
              </a:prstGeom>
              <a:solidFill>
                <a:srgbClr val="FF66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23925"/>
                <a:endParaRPr lang="es-PE"/>
              </a:p>
            </p:txBody>
          </p:sp>
          <p:sp>
            <p:nvSpPr>
              <p:cNvPr id="36873" name="12 CuadroTexto"/>
              <p:cNvSpPr txBox="1">
                <a:spLocks noChangeArrowheads="1"/>
              </p:cNvSpPr>
              <p:nvPr/>
            </p:nvSpPr>
            <p:spPr bwMode="auto">
              <a:xfrm>
                <a:off x="5287174" y="4225136"/>
                <a:ext cx="1871025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200" b="1"/>
                  <a:t>La redes LAN están </a:t>
                </a:r>
              </a:p>
              <a:p>
                <a:r>
                  <a:rPr lang="es-PE" sz="1200" b="1"/>
                  <a:t>detalladas.</a:t>
                </a:r>
              </a:p>
              <a:p>
                <a:r>
                  <a:rPr lang="es-PE" sz="1200" b="1"/>
                  <a:t>Se observa </a:t>
                </a:r>
                <a:r>
                  <a:rPr lang="es-PE" sz="1200" b="1" u="sng"/>
                  <a:t>el balanceo de</a:t>
                </a:r>
              </a:p>
              <a:p>
                <a:r>
                  <a:rPr lang="es-PE" sz="1200" b="1" u="sng"/>
                  <a:t>carga</a:t>
                </a:r>
                <a:r>
                  <a:rPr lang="es-PE" sz="1200" b="1"/>
                  <a:t> hacia: 200.1.1.192</a:t>
                </a:r>
              </a:p>
            </p:txBody>
          </p:sp>
        </p:grpSp>
        <p:sp>
          <p:nvSpPr>
            <p:cNvPr id="36871" name="14 Rectángulo redondeado"/>
            <p:cNvSpPr>
              <a:spLocks noChangeArrowheads="1"/>
            </p:cNvSpPr>
            <p:nvPr/>
          </p:nvSpPr>
          <p:spPr bwMode="auto">
            <a:xfrm>
              <a:off x="215076" y="5010954"/>
              <a:ext cx="4786346" cy="214314"/>
            </a:xfrm>
            <a:prstGeom prst="roundRect">
              <a:avLst>
                <a:gd name="adj" fmla="val 16667"/>
              </a:avLst>
            </a:prstGeom>
            <a:solidFill>
              <a:srgbClr val="FF66FF">
                <a:alpha val="45097"/>
              </a:srgbClr>
            </a:solidFill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19075" y="631825"/>
            <a:ext cx="87122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ANALIZANDO TABLAS DE ENRUTAMIENTO</a:t>
            </a:r>
          </a:p>
        </p:txBody>
      </p:sp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285750" y="1152525"/>
            <a:ext cx="8859838" cy="5537200"/>
            <a:chOff x="285750" y="1153301"/>
            <a:chExt cx="8859838" cy="5536592"/>
          </a:xfrm>
        </p:grpSpPr>
        <p:pic>
          <p:nvPicPr>
            <p:cNvPr id="3789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57784" y="1153301"/>
              <a:ext cx="4287804" cy="2734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7898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5569337" cy="555442"/>
              <a:chOff x="204" y="773"/>
              <a:chExt cx="3501" cy="343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32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Tabla de enrutamiento del </a:t>
                </a:r>
                <a:r>
                  <a:rPr lang="es-ES" sz="3000" b="1" dirty="0" err="1">
                    <a:solidFill>
                      <a:schemeClr val="accent2"/>
                    </a:solidFill>
                    <a:latin typeface="+mj-lt"/>
                  </a:rPr>
                  <a:t>Rd</a:t>
                </a: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:</a:t>
                </a:r>
              </a:p>
            </p:txBody>
          </p:sp>
          <p:pic>
            <p:nvPicPr>
              <p:cNvPr id="37901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287338" y="1796168"/>
              <a:ext cx="4643437" cy="4893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PE" sz="1200" b="1" dirty="0" err="1"/>
                <a:t>Rd#show</a:t>
              </a:r>
              <a:r>
                <a:rPr lang="es-PE" sz="1200" b="1" dirty="0"/>
                <a:t> ip route</a:t>
              </a:r>
            </a:p>
            <a:p>
              <a:pPr>
                <a:defRPr/>
              </a:pPr>
              <a:r>
                <a:rPr lang="es-PE" sz="1200" dirty="0" err="1"/>
                <a:t>Codes</a:t>
              </a:r>
              <a:r>
                <a:rPr lang="es-PE" sz="1200" dirty="0"/>
                <a:t>: C - connected, S - </a:t>
              </a:r>
              <a:r>
                <a:rPr lang="es-PE" sz="1200" dirty="0" err="1"/>
                <a:t>static</a:t>
              </a:r>
              <a:r>
                <a:rPr lang="es-PE" sz="1200" dirty="0"/>
                <a:t>, R - RIP, M - mobile, B - BGP</a:t>
              </a:r>
            </a:p>
            <a:p>
              <a:pPr>
                <a:defRPr/>
              </a:pPr>
              <a:r>
                <a:rPr lang="es-PE" sz="1200" dirty="0"/>
                <a:t>       D - EIGRP, EX - EIGRP external, O - OSPF, IA - OSPF inter area</a:t>
              </a:r>
            </a:p>
            <a:p>
              <a:pPr>
                <a:defRPr/>
              </a:pPr>
              <a:r>
                <a:rPr lang="es-PE" sz="1200" dirty="0"/>
                <a:t>       N1 - OSPF NSSA external </a:t>
              </a:r>
              <a:r>
                <a:rPr lang="es-PE" sz="1200" dirty="0" err="1"/>
                <a:t>type</a:t>
              </a:r>
              <a:r>
                <a:rPr lang="es-PE" sz="1200" dirty="0"/>
                <a:t> 1, N2 - OSPF NSSA external </a:t>
              </a:r>
              <a:r>
                <a:rPr lang="es-PE" sz="1200" dirty="0" err="1"/>
                <a:t>type</a:t>
              </a:r>
              <a:r>
                <a:rPr lang="es-PE" sz="1200" dirty="0"/>
                <a:t> 2</a:t>
              </a:r>
            </a:p>
            <a:p>
              <a:pPr>
                <a:defRPr/>
              </a:pPr>
              <a:r>
                <a:rPr lang="es-PE" sz="1200" dirty="0"/>
                <a:t>       E1 - OSPF external </a:t>
              </a:r>
              <a:r>
                <a:rPr lang="es-PE" sz="1200" dirty="0" err="1"/>
                <a:t>type</a:t>
              </a:r>
              <a:r>
                <a:rPr lang="es-PE" sz="1200" dirty="0"/>
                <a:t> 1, E2 - OSPF external </a:t>
              </a:r>
              <a:r>
                <a:rPr lang="es-PE" sz="1200" dirty="0" err="1"/>
                <a:t>type</a:t>
              </a:r>
              <a:r>
                <a:rPr lang="es-PE" sz="1200" dirty="0"/>
                <a:t> 2</a:t>
              </a:r>
            </a:p>
            <a:p>
              <a:pPr>
                <a:defRPr/>
              </a:pPr>
              <a:r>
                <a:rPr lang="es-PE" sz="1200" dirty="0"/>
                <a:t>       i - IS-IS, su - IS-IS summary, L1 - IS-IS level-1, L2 - IS-IS level-2</a:t>
              </a:r>
            </a:p>
            <a:p>
              <a:pPr>
                <a:defRPr/>
              </a:pPr>
              <a:r>
                <a:rPr lang="es-PE" sz="1200" dirty="0"/>
                <a:t>       </a:t>
              </a:r>
              <a:r>
                <a:rPr lang="es-PE" sz="1200" dirty="0" err="1"/>
                <a:t>ia</a:t>
              </a:r>
              <a:r>
                <a:rPr lang="es-PE" sz="1200" dirty="0"/>
                <a:t> - IS-IS inter area, * - candidate default, U - per-</a:t>
              </a:r>
              <a:r>
                <a:rPr lang="es-PE" sz="1200" dirty="0" err="1"/>
                <a:t>user</a:t>
              </a:r>
              <a:r>
                <a:rPr lang="es-PE" sz="1200" dirty="0"/>
                <a:t> </a:t>
              </a:r>
              <a:r>
                <a:rPr lang="es-PE" sz="1200" dirty="0" err="1"/>
                <a:t>static</a:t>
              </a:r>
              <a:r>
                <a:rPr lang="es-PE" sz="1200" dirty="0"/>
                <a:t> route</a:t>
              </a:r>
            </a:p>
            <a:p>
              <a:pPr>
                <a:defRPr/>
              </a:pPr>
              <a:r>
                <a:rPr lang="es-PE" sz="1200" dirty="0"/>
                <a:t>       o - ODR, P - </a:t>
              </a:r>
              <a:r>
                <a:rPr lang="es-PE" sz="1200" dirty="0" err="1"/>
                <a:t>periodic</a:t>
              </a:r>
              <a:r>
                <a:rPr lang="es-PE" sz="1200" dirty="0"/>
                <a:t> </a:t>
              </a:r>
              <a:r>
                <a:rPr lang="es-PE" sz="1200" dirty="0" err="1"/>
                <a:t>downloaded</a:t>
              </a:r>
              <a:r>
                <a:rPr lang="es-PE" sz="1200" dirty="0"/>
                <a:t> </a:t>
              </a:r>
              <a:r>
                <a:rPr lang="es-PE" sz="1200" dirty="0" err="1"/>
                <a:t>static</a:t>
              </a:r>
              <a:r>
                <a:rPr lang="es-PE" sz="1200" dirty="0"/>
                <a:t> route</a:t>
              </a:r>
            </a:p>
            <a:p>
              <a:pPr>
                <a:defRPr/>
              </a:pPr>
              <a:endParaRPr lang="es-PE" sz="1200" dirty="0"/>
            </a:p>
            <a:p>
              <a:pPr>
                <a:defRPr/>
              </a:pPr>
              <a:r>
                <a:rPr lang="es-PE" sz="1200" dirty="0"/>
                <a:t>Gateway of </a:t>
              </a:r>
              <a:r>
                <a:rPr lang="es-PE" sz="1200" dirty="0" err="1"/>
                <a:t>last</a:t>
              </a:r>
              <a:r>
                <a:rPr lang="es-PE" sz="1200" dirty="0"/>
                <a:t> resort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not</a:t>
              </a:r>
              <a:r>
                <a:rPr lang="es-PE" sz="1200" dirty="0"/>
                <a:t> set</a:t>
              </a:r>
            </a:p>
            <a:p>
              <a:pPr>
                <a:defRPr/>
              </a:pPr>
              <a:endParaRPr lang="es-PE" sz="1200" dirty="0"/>
            </a:p>
            <a:p>
              <a:pPr>
                <a:defRPr/>
              </a:pPr>
              <a:r>
                <a:rPr lang="es-PE" sz="1200" dirty="0"/>
                <a:t>     200.1.1.0/26 </a:t>
              </a:r>
              <a:r>
                <a:rPr lang="es-PE" sz="1200" dirty="0" err="1"/>
                <a:t>is</a:t>
              </a:r>
              <a:r>
                <a:rPr lang="es-PE" sz="1200" dirty="0"/>
                <a:t> subnetted, 4 </a:t>
              </a:r>
              <a:r>
                <a:rPr lang="es-PE" sz="1200" dirty="0" err="1"/>
                <a:t>subnets</a:t>
              </a:r>
              <a:endParaRPr lang="es-PE" sz="1200" dirty="0"/>
            </a:p>
            <a:p>
              <a:pPr>
                <a:defRPr/>
              </a:pPr>
              <a:r>
                <a:rPr lang="es-PE" sz="1200" dirty="0"/>
                <a:t>C       200.1.1.192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FastEthernet2/0</a:t>
              </a:r>
            </a:p>
            <a:p>
              <a:pPr>
                <a:defRPr/>
              </a:pPr>
              <a:r>
                <a:rPr lang="es-PE" sz="1200" dirty="0"/>
                <a:t>R       200.1.1.128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40.1.2.22, 00:00:00, FastEthernet1/1</a:t>
              </a:r>
            </a:p>
            <a:p>
              <a:pPr>
                <a:defRPr/>
              </a:pPr>
              <a:r>
                <a:rPr lang="es-PE" sz="1200" dirty="0"/>
                <a:t>R       200.1.1.64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40.1.2.22, 00:00:00, FastEthernet1/1</a:t>
              </a:r>
            </a:p>
            <a:p>
              <a:pPr>
                <a:defRPr/>
              </a:pPr>
              <a:r>
                <a:rPr lang="es-PE" sz="1200" dirty="0"/>
                <a:t>                  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40.1.2.18, 00:00:00, FastEthernet2/1</a:t>
              </a:r>
            </a:p>
            <a:p>
              <a:pPr>
                <a:defRPr/>
              </a:pPr>
              <a:r>
                <a:rPr lang="es-PE" sz="1200" dirty="0"/>
                <a:t>R       200.1.1.0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40.1.2.13, 00:00:24, FastEthernet1/0</a:t>
              </a:r>
            </a:p>
            <a:p>
              <a:pPr>
                <a:defRPr/>
              </a:pPr>
              <a:r>
                <a:rPr lang="es-PE" sz="1200" dirty="0"/>
                <a:t>     40.0.0.0/30 </a:t>
              </a:r>
              <a:r>
                <a:rPr lang="es-PE" sz="1200" dirty="0" err="1"/>
                <a:t>is</a:t>
              </a:r>
              <a:r>
                <a:rPr lang="es-PE" sz="1200" dirty="0"/>
                <a:t> subnetted, 6 </a:t>
              </a:r>
              <a:r>
                <a:rPr lang="es-PE" sz="1200" dirty="0" err="1"/>
                <a:t>subnets</a:t>
              </a:r>
              <a:endParaRPr lang="es-PE" sz="1200" dirty="0"/>
            </a:p>
            <a:p>
              <a:pPr>
                <a:defRPr/>
              </a:pPr>
              <a:r>
                <a:rPr lang="es-PE" sz="1200" dirty="0"/>
                <a:t>R       40.1.2.8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40.1.2.22, 00:00:00, FastEthernet1/1</a:t>
              </a:r>
            </a:p>
            <a:p>
              <a:pPr>
                <a:defRPr/>
              </a:pPr>
              <a:r>
                <a:rPr lang="es-PE" sz="1200" dirty="0"/>
                <a:t>C       40.1.2.12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FastEthernet1/0</a:t>
              </a:r>
            </a:p>
            <a:p>
              <a:pPr>
                <a:defRPr/>
              </a:pPr>
              <a:r>
                <a:rPr lang="es-PE" sz="1200" dirty="0"/>
                <a:t>R       40.1.2.0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40.1.2.18, 00:00:00, FastEthernet2/1</a:t>
              </a:r>
            </a:p>
            <a:p>
              <a:pPr>
                <a:defRPr/>
              </a:pPr>
              <a:r>
                <a:rPr lang="es-PE" sz="1200" dirty="0"/>
                <a:t>                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40.1.2.13, 00:00:24, FastEthernet1/0</a:t>
              </a:r>
            </a:p>
            <a:p>
              <a:pPr>
                <a:defRPr/>
              </a:pPr>
              <a:r>
                <a:rPr lang="es-PE" sz="1200" dirty="0"/>
                <a:t>R       40.1.2.4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40.1.2.18, 00:00:00, FastEthernet2/1</a:t>
              </a:r>
            </a:p>
            <a:p>
              <a:pPr>
                <a:defRPr/>
              </a:pPr>
              <a:r>
                <a:rPr lang="es-PE" sz="1200" dirty="0"/>
                <a:t>C       40.1.2.16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FastEthernet2/1</a:t>
              </a:r>
            </a:p>
            <a:p>
              <a:pPr>
                <a:defRPr/>
              </a:pPr>
              <a:r>
                <a:rPr lang="es-PE" sz="1200" dirty="0"/>
                <a:t>C       40.1.2.20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FastEthernet1/1</a:t>
              </a:r>
            </a:p>
            <a:p>
              <a:pPr>
                <a:defRPr/>
              </a:pPr>
              <a:r>
                <a:rPr lang="es-PE" sz="1200" dirty="0" err="1"/>
                <a:t>Rd</a:t>
              </a:r>
              <a:r>
                <a:rPr lang="es-PE" sz="1200" dirty="0"/>
                <a:t>#</a:t>
              </a:r>
            </a:p>
          </p:txBody>
        </p:sp>
      </p:grpSp>
      <p:grpSp>
        <p:nvGrpSpPr>
          <p:cNvPr id="4" name="14 Grupo"/>
          <p:cNvGrpSpPr>
            <a:grpSpLocks/>
          </p:cNvGrpSpPr>
          <p:nvPr/>
        </p:nvGrpSpPr>
        <p:grpSpPr bwMode="auto">
          <a:xfrm>
            <a:off x="214313" y="3868738"/>
            <a:ext cx="6943725" cy="1428750"/>
            <a:chOff x="215076" y="4082260"/>
            <a:chExt cx="6943123" cy="1428760"/>
          </a:xfrm>
        </p:grpSpPr>
        <p:sp>
          <p:nvSpPr>
            <p:cNvPr id="37893" name="10 Rectángulo redondeado"/>
            <p:cNvSpPr>
              <a:spLocks noChangeArrowheads="1"/>
            </p:cNvSpPr>
            <p:nvPr/>
          </p:nvSpPr>
          <p:spPr bwMode="auto">
            <a:xfrm>
              <a:off x="215076" y="4439450"/>
              <a:ext cx="4786346" cy="714380"/>
            </a:xfrm>
            <a:prstGeom prst="roundRect">
              <a:avLst>
                <a:gd name="adj" fmla="val 16667"/>
              </a:avLst>
            </a:prstGeom>
            <a:solidFill>
              <a:srgbClr val="FF66FF">
                <a:alpha val="45097"/>
              </a:srgbClr>
            </a:solidFill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grpSp>
          <p:nvGrpSpPr>
            <p:cNvPr id="37894" name="13 Grupo"/>
            <p:cNvGrpSpPr>
              <a:grpSpLocks/>
            </p:cNvGrpSpPr>
            <p:nvPr/>
          </p:nvGrpSpPr>
          <p:grpSpPr bwMode="auto">
            <a:xfrm>
              <a:off x="5001422" y="4082260"/>
              <a:ext cx="2156777" cy="1428760"/>
              <a:chOff x="5001422" y="4082260"/>
              <a:chExt cx="2156777" cy="1428760"/>
            </a:xfrm>
          </p:grpSpPr>
          <p:sp>
            <p:nvSpPr>
              <p:cNvPr id="37895" name="11 Flecha izquierda"/>
              <p:cNvSpPr>
                <a:spLocks noChangeArrowheads="1"/>
              </p:cNvSpPr>
              <p:nvPr/>
            </p:nvSpPr>
            <p:spPr bwMode="auto">
              <a:xfrm>
                <a:off x="5001422" y="4082260"/>
                <a:ext cx="2071702" cy="1428760"/>
              </a:xfrm>
              <a:prstGeom prst="leftArrow">
                <a:avLst>
                  <a:gd name="adj1" fmla="val 50000"/>
                  <a:gd name="adj2" fmla="val 49998"/>
                </a:avLst>
              </a:prstGeom>
              <a:solidFill>
                <a:srgbClr val="FF66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23925"/>
                <a:endParaRPr lang="es-PE"/>
              </a:p>
            </p:txBody>
          </p:sp>
          <p:sp>
            <p:nvSpPr>
              <p:cNvPr id="37896" name="12 CuadroTexto"/>
              <p:cNvSpPr txBox="1">
                <a:spLocks noChangeArrowheads="1"/>
              </p:cNvSpPr>
              <p:nvPr/>
            </p:nvSpPr>
            <p:spPr bwMode="auto">
              <a:xfrm>
                <a:off x="5287174" y="4368012"/>
                <a:ext cx="1871025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200" b="1"/>
                  <a:t>La redes LAN están </a:t>
                </a:r>
              </a:p>
              <a:p>
                <a:r>
                  <a:rPr lang="es-PE" sz="1200" b="1"/>
                  <a:t>detalladas.</a:t>
                </a:r>
              </a:p>
              <a:p>
                <a:r>
                  <a:rPr lang="es-PE" sz="1200" b="1"/>
                  <a:t>Se observa </a:t>
                </a:r>
                <a:r>
                  <a:rPr lang="es-PE" sz="1200" b="1" u="sng"/>
                  <a:t>el balanceo de</a:t>
                </a:r>
              </a:p>
              <a:p>
                <a:r>
                  <a:rPr lang="es-PE" sz="1200" b="1" u="sng"/>
                  <a:t>carga</a:t>
                </a:r>
                <a:r>
                  <a:rPr lang="es-PE" sz="1200" b="1"/>
                  <a:t> hacia: 200.1.1.64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19075" y="631825"/>
            <a:ext cx="87122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ANALIZANDO TABLAS DE ENRUTAMIENTO</a:t>
            </a:r>
          </a:p>
        </p:txBody>
      </p:sp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285750" y="1152525"/>
            <a:ext cx="8859838" cy="5353050"/>
            <a:chOff x="285750" y="1153301"/>
            <a:chExt cx="8859838" cy="5351926"/>
          </a:xfrm>
        </p:grpSpPr>
        <p:pic>
          <p:nvPicPr>
            <p:cNvPr id="38922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57784" y="1153301"/>
              <a:ext cx="4287804" cy="2734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8923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5569337" cy="555442"/>
              <a:chOff x="204" y="773"/>
              <a:chExt cx="3501" cy="343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32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Tabla de enrutamiento del Re:</a:t>
                </a:r>
              </a:p>
            </p:txBody>
          </p:sp>
          <p:pic>
            <p:nvPicPr>
              <p:cNvPr id="38926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287338" y="1796104"/>
              <a:ext cx="4643437" cy="47091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PE" sz="1200" b="1" dirty="0" err="1"/>
                <a:t>Re#show</a:t>
              </a:r>
              <a:r>
                <a:rPr lang="es-PE" sz="1200" b="1" dirty="0"/>
                <a:t> ip route</a:t>
              </a:r>
            </a:p>
            <a:p>
              <a:pPr>
                <a:defRPr/>
              </a:pPr>
              <a:r>
                <a:rPr lang="es-PE" sz="1200" dirty="0" err="1"/>
                <a:t>Codes</a:t>
              </a:r>
              <a:r>
                <a:rPr lang="es-PE" sz="1200" dirty="0"/>
                <a:t>: C - connected, S - </a:t>
              </a:r>
              <a:r>
                <a:rPr lang="es-PE" sz="1200" dirty="0" err="1"/>
                <a:t>static</a:t>
              </a:r>
              <a:r>
                <a:rPr lang="es-PE" sz="1200" dirty="0"/>
                <a:t>, R - RIP, M - mobile, B - BGP</a:t>
              </a:r>
            </a:p>
            <a:p>
              <a:pPr>
                <a:defRPr/>
              </a:pPr>
              <a:r>
                <a:rPr lang="es-PE" sz="1200" dirty="0"/>
                <a:t>       D - EIGRP, EX - EIGRP external, O - OSPF, IA - OSPF inter area</a:t>
              </a:r>
            </a:p>
            <a:p>
              <a:pPr>
                <a:defRPr/>
              </a:pPr>
              <a:r>
                <a:rPr lang="es-PE" sz="1200" dirty="0"/>
                <a:t>       N1 - OSPF NSSA external </a:t>
              </a:r>
              <a:r>
                <a:rPr lang="es-PE" sz="1200" dirty="0" err="1"/>
                <a:t>type</a:t>
              </a:r>
              <a:r>
                <a:rPr lang="es-PE" sz="1200" dirty="0"/>
                <a:t> 1, N2 - OSPF NSSA external </a:t>
              </a:r>
              <a:r>
                <a:rPr lang="es-PE" sz="1200" dirty="0" err="1"/>
                <a:t>type</a:t>
              </a:r>
              <a:r>
                <a:rPr lang="es-PE" sz="1200" dirty="0"/>
                <a:t> 2</a:t>
              </a:r>
            </a:p>
            <a:p>
              <a:pPr>
                <a:defRPr/>
              </a:pPr>
              <a:r>
                <a:rPr lang="es-PE" sz="1200" dirty="0"/>
                <a:t>       E1 - OSPF external </a:t>
              </a:r>
              <a:r>
                <a:rPr lang="es-PE" sz="1200" dirty="0" err="1"/>
                <a:t>type</a:t>
              </a:r>
              <a:r>
                <a:rPr lang="es-PE" sz="1200" dirty="0"/>
                <a:t> 1, E2 - OSPF external </a:t>
              </a:r>
              <a:r>
                <a:rPr lang="es-PE" sz="1200" dirty="0" err="1"/>
                <a:t>type</a:t>
              </a:r>
              <a:r>
                <a:rPr lang="es-PE" sz="1200" dirty="0"/>
                <a:t> 2</a:t>
              </a:r>
            </a:p>
            <a:p>
              <a:pPr>
                <a:defRPr/>
              </a:pPr>
              <a:r>
                <a:rPr lang="es-PE" sz="1200" dirty="0"/>
                <a:t>       i - IS-IS, su - IS-IS summary, L1 - IS-IS level-1, L2 - IS-IS level-2</a:t>
              </a:r>
            </a:p>
            <a:p>
              <a:pPr>
                <a:defRPr/>
              </a:pPr>
              <a:r>
                <a:rPr lang="es-PE" sz="1200" dirty="0"/>
                <a:t>       </a:t>
              </a:r>
              <a:r>
                <a:rPr lang="es-PE" sz="1200" dirty="0" err="1"/>
                <a:t>ia</a:t>
              </a:r>
              <a:r>
                <a:rPr lang="es-PE" sz="1200" dirty="0"/>
                <a:t> - IS-IS inter area, * - candidate default, U - per-</a:t>
              </a:r>
              <a:r>
                <a:rPr lang="es-PE" sz="1200" dirty="0" err="1"/>
                <a:t>user</a:t>
              </a:r>
              <a:r>
                <a:rPr lang="es-PE" sz="1200" dirty="0"/>
                <a:t> </a:t>
              </a:r>
              <a:r>
                <a:rPr lang="es-PE" sz="1200" dirty="0" err="1"/>
                <a:t>static</a:t>
              </a:r>
              <a:r>
                <a:rPr lang="es-PE" sz="1200" dirty="0"/>
                <a:t> route</a:t>
              </a:r>
            </a:p>
            <a:p>
              <a:pPr>
                <a:defRPr/>
              </a:pPr>
              <a:r>
                <a:rPr lang="es-PE" sz="1200" dirty="0"/>
                <a:t>       o - ODR, P - </a:t>
              </a:r>
              <a:r>
                <a:rPr lang="es-PE" sz="1200" dirty="0" err="1"/>
                <a:t>periodic</a:t>
              </a:r>
              <a:r>
                <a:rPr lang="es-PE" sz="1200" dirty="0"/>
                <a:t> </a:t>
              </a:r>
              <a:r>
                <a:rPr lang="es-PE" sz="1200" dirty="0" err="1"/>
                <a:t>downloaded</a:t>
              </a:r>
              <a:r>
                <a:rPr lang="es-PE" sz="1200" dirty="0"/>
                <a:t> </a:t>
              </a:r>
              <a:r>
                <a:rPr lang="es-PE" sz="1200" dirty="0" err="1"/>
                <a:t>static</a:t>
              </a:r>
              <a:r>
                <a:rPr lang="es-PE" sz="1200" dirty="0"/>
                <a:t> route</a:t>
              </a:r>
            </a:p>
            <a:p>
              <a:pPr>
                <a:defRPr/>
              </a:pPr>
              <a:endParaRPr lang="es-PE" sz="1200" dirty="0"/>
            </a:p>
            <a:p>
              <a:pPr>
                <a:defRPr/>
              </a:pPr>
              <a:r>
                <a:rPr lang="es-PE" sz="1200" dirty="0"/>
                <a:t>Gateway of </a:t>
              </a:r>
              <a:r>
                <a:rPr lang="es-PE" sz="1200" dirty="0" err="1"/>
                <a:t>last</a:t>
              </a:r>
              <a:r>
                <a:rPr lang="es-PE" sz="1200" dirty="0"/>
                <a:t> resort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not</a:t>
              </a:r>
              <a:r>
                <a:rPr lang="es-PE" sz="1200" dirty="0"/>
                <a:t> set</a:t>
              </a:r>
            </a:p>
            <a:p>
              <a:pPr>
                <a:defRPr/>
              </a:pPr>
              <a:endParaRPr lang="es-PE" sz="1200" dirty="0"/>
            </a:p>
            <a:p>
              <a:pPr>
                <a:defRPr/>
              </a:pPr>
              <a:r>
                <a:rPr lang="es-PE" sz="1200" dirty="0"/>
                <a:t>     200.1.1.0/26 </a:t>
              </a:r>
              <a:r>
                <a:rPr lang="es-PE" sz="1200" dirty="0" err="1"/>
                <a:t>is</a:t>
              </a:r>
              <a:r>
                <a:rPr lang="es-PE" sz="1200" dirty="0"/>
                <a:t> subnetted, 4 </a:t>
              </a:r>
              <a:r>
                <a:rPr lang="es-PE" sz="1200" dirty="0" err="1"/>
                <a:t>subnets</a:t>
              </a:r>
              <a:endParaRPr lang="es-PE" sz="1200" dirty="0"/>
            </a:p>
            <a:p>
              <a:pPr>
                <a:defRPr/>
              </a:pPr>
              <a:r>
                <a:rPr lang="es-PE" sz="1200" dirty="0"/>
                <a:t>R       200.1.1.192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40.1.2.21, 00:00:22, FastEthernet1/0</a:t>
              </a:r>
            </a:p>
            <a:p>
              <a:pPr>
                <a:defRPr/>
              </a:pPr>
              <a:r>
                <a:rPr lang="es-PE" sz="1200" dirty="0"/>
                <a:t>C       200.1.1.128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FastEthernet2/0</a:t>
              </a:r>
            </a:p>
            <a:p>
              <a:pPr>
                <a:defRPr/>
              </a:pPr>
              <a:r>
                <a:rPr lang="es-PE" sz="1200" dirty="0"/>
                <a:t>R       200.1.1.64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40.1.2.10, 00:00:27, FastEthernet1/1</a:t>
              </a:r>
            </a:p>
            <a:p>
              <a:pPr>
                <a:defRPr/>
              </a:pPr>
              <a:r>
                <a:rPr lang="es-PE" sz="1200" dirty="0"/>
                <a:t>R       200.1.1.0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40.1.2.21, 00:00:22, FastEthernet1/0</a:t>
              </a:r>
            </a:p>
            <a:p>
              <a:pPr>
                <a:defRPr/>
              </a:pPr>
              <a:r>
                <a:rPr lang="es-PE" sz="1200" dirty="0"/>
                <a:t>     40.0.0.0/30 </a:t>
              </a:r>
              <a:r>
                <a:rPr lang="es-PE" sz="1200" dirty="0" err="1"/>
                <a:t>is</a:t>
              </a:r>
              <a:r>
                <a:rPr lang="es-PE" sz="1200" dirty="0"/>
                <a:t> subnetted, 6 </a:t>
              </a:r>
              <a:r>
                <a:rPr lang="es-PE" sz="1200" dirty="0" err="1"/>
                <a:t>subnets</a:t>
              </a:r>
              <a:endParaRPr lang="es-PE" sz="1200" dirty="0"/>
            </a:p>
            <a:p>
              <a:pPr>
                <a:defRPr/>
              </a:pPr>
              <a:r>
                <a:rPr lang="es-PE" sz="1200" dirty="0"/>
                <a:t>C       40.1.2.8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FastEthernet1/1</a:t>
              </a:r>
            </a:p>
            <a:p>
              <a:pPr>
                <a:defRPr/>
              </a:pPr>
              <a:r>
                <a:rPr lang="es-PE" sz="1200" dirty="0"/>
                <a:t>R       40.1.2.12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40.1.2.21, 00:00:22, FastEthernet1/0</a:t>
              </a:r>
            </a:p>
            <a:p>
              <a:pPr>
                <a:defRPr/>
              </a:pPr>
              <a:r>
                <a:rPr lang="es-PE" sz="1200" dirty="0"/>
                <a:t>R       40.1.2.0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40.1.2.21, 00:00:22, FastEthernet1/0</a:t>
              </a:r>
            </a:p>
            <a:p>
              <a:pPr>
                <a:defRPr/>
              </a:pPr>
              <a:r>
                <a:rPr lang="es-PE" sz="1200" dirty="0"/>
                <a:t>                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40.1.2.10, 00:00:27, FastEthernet1/1</a:t>
              </a:r>
            </a:p>
            <a:p>
              <a:pPr>
                <a:defRPr/>
              </a:pPr>
              <a:r>
                <a:rPr lang="es-PE" sz="1200" dirty="0"/>
                <a:t>R       40.1.2.4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40.1.2.10, 00:00:27, FastEthernet1/1</a:t>
              </a:r>
            </a:p>
            <a:p>
              <a:pPr>
                <a:defRPr/>
              </a:pPr>
              <a:r>
                <a:rPr lang="es-PE" sz="1200" dirty="0"/>
                <a:t>R       40.1.2.16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40.1.2.21, 00:00:22, FastEthernet1/0</a:t>
              </a:r>
            </a:p>
            <a:p>
              <a:pPr>
                <a:defRPr/>
              </a:pPr>
              <a:r>
                <a:rPr lang="es-PE" sz="1200" dirty="0"/>
                <a:t>C       40.1.2.20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FastEthernet1/0</a:t>
              </a:r>
            </a:p>
            <a:p>
              <a:pPr>
                <a:defRPr/>
              </a:pPr>
              <a:r>
                <a:rPr lang="es-PE" sz="1200" dirty="0"/>
                <a:t>Re#</a:t>
              </a:r>
            </a:p>
          </p:txBody>
        </p:sp>
      </p:grpSp>
      <p:grpSp>
        <p:nvGrpSpPr>
          <p:cNvPr id="4" name="14 Grupo"/>
          <p:cNvGrpSpPr>
            <a:grpSpLocks/>
          </p:cNvGrpSpPr>
          <p:nvPr/>
        </p:nvGrpSpPr>
        <p:grpSpPr bwMode="auto">
          <a:xfrm>
            <a:off x="214313" y="3725863"/>
            <a:ext cx="6859587" cy="1428750"/>
            <a:chOff x="215076" y="3939384"/>
            <a:chExt cx="6858048" cy="1428760"/>
          </a:xfrm>
        </p:grpSpPr>
        <p:sp>
          <p:nvSpPr>
            <p:cNvPr id="38917" name="10 Rectángulo redondeado"/>
            <p:cNvSpPr>
              <a:spLocks noChangeArrowheads="1"/>
            </p:cNvSpPr>
            <p:nvPr/>
          </p:nvSpPr>
          <p:spPr bwMode="auto">
            <a:xfrm>
              <a:off x="215076" y="4225136"/>
              <a:ext cx="4786346" cy="214314"/>
            </a:xfrm>
            <a:prstGeom prst="roundRect">
              <a:avLst>
                <a:gd name="adj" fmla="val 16667"/>
              </a:avLst>
            </a:prstGeom>
            <a:solidFill>
              <a:srgbClr val="FF66FF">
                <a:alpha val="45097"/>
              </a:srgbClr>
            </a:solidFill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grpSp>
          <p:nvGrpSpPr>
            <p:cNvPr id="38918" name="13 Grupo"/>
            <p:cNvGrpSpPr>
              <a:grpSpLocks/>
            </p:cNvGrpSpPr>
            <p:nvPr/>
          </p:nvGrpSpPr>
          <p:grpSpPr bwMode="auto">
            <a:xfrm>
              <a:off x="5001422" y="3939384"/>
              <a:ext cx="2071702" cy="1428760"/>
              <a:chOff x="5001422" y="3939384"/>
              <a:chExt cx="2071702" cy="1428760"/>
            </a:xfrm>
          </p:grpSpPr>
          <p:sp>
            <p:nvSpPr>
              <p:cNvPr id="38920" name="11 Flecha izquierda"/>
              <p:cNvSpPr>
                <a:spLocks noChangeArrowheads="1"/>
              </p:cNvSpPr>
              <p:nvPr/>
            </p:nvSpPr>
            <p:spPr bwMode="auto">
              <a:xfrm>
                <a:off x="5001422" y="3939384"/>
                <a:ext cx="2071702" cy="1428760"/>
              </a:xfrm>
              <a:prstGeom prst="leftArrow">
                <a:avLst>
                  <a:gd name="adj1" fmla="val 50000"/>
                  <a:gd name="adj2" fmla="val 49998"/>
                </a:avLst>
              </a:prstGeom>
              <a:solidFill>
                <a:srgbClr val="FF66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23925"/>
                <a:endParaRPr lang="es-PE"/>
              </a:p>
            </p:txBody>
          </p:sp>
          <p:sp>
            <p:nvSpPr>
              <p:cNvPr id="38921" name="12 CuadroTexto"/>
              <p:cNvSpPr txBox="1">
                <a:spLocks noChangeArrowheads="1"/>
              </p:cNvSpPr>
              <p:nvPr/>
            </p:nvSpPr>
            <p:spPr bwMode="auto">
              <a:xfrm>
                <a:off x="5287174" y="4406413"/>
                <a:ext cx="153163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200" b="1"/>
                  <a:t>La redes LAN están </a:t>
                </a:r>
              </a:p>
              <a:p>
                <a:r>
                  <a:rPr lang="es-PE" sz="1200" b="1"/>
                  <a:t>detalladas.</a:t>
                </a:r>
              </a:p>
            </p:txBody>
          </p:sp>
        </p:grpSp>
        <p:sp>
          <p:nvSpPr>
            <p:cNvPr id="38919" name="13 Rectángulo redondeado"/>
            <p:cNvSpPr>
              <a:spLocks noChangeArrowheads="1"/>
            </p:cNvSpPr>
            <p:nvPr/>
          </p:nvSpPr>
          <p:spPr bwMode="auto">
            <a:xfrm>
              <a:off x="215076" y="4653764"/>
              <a:ext cx="4786346" cy="500066"/>
            </a:xfrm>
            <a:prstGeom prst="roundRect">
              <a:avLst>
                <a:gd name="adj" fmla="val 16667"/>
              </a:avLst>
            </a:prstGeom>
            <a:solidFill>
              <a:srgbClr val="FF66FF">
                <a:alpha val="45097"/>
              </a:srgbClr>
            </a:solidFill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14 Grupo"/>
          <p:cNvGrpSpPr>
            <a:grpSpLocks/>
          </p:cNvGrpSpPr>
          <p:nvPr/>
        </p:nvGrpSpPr>
        <p:grpSpPr bwMode="auto">
          <a:xfrm>
            <a:off x="215900" y="1152525"/>
            <a:ext cx="8929699" cy="5645150"/>
            <a:chOff x="215900" y="1152525"/>
            <a:chExt cx="8929699" cy="5645150"/>
          </a:xfrm>
        </p:grpSpPr>
        <p:grpSp>
          <p:nvGrpSpPr>
            <p:cNvPr id="39941" name="25 Grupo"/>
            <p:cNvGrpSpPr>
              <a:grpSpLocks/>
            </p:cNvGrpSpPr>
            <p:nvPr/>
          </p:nvGrpSpPr>
          <p:grpSpPr bwMode="auto">
            <a:xfrm>
              <a:off x="215900" y="1152525"/>
              <a:ext cx="8929699" cy="5645150"/>
              <a:chOff x="215121" y="1152525"/>
              <a:chExt cx="8930467" cy="5644379"/>
            </a:xfrm>
          </p:grpSpPr>
          <p:pic>
            <p:nvPicPr>
              <p:cNvPr id="39946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57784" y="1152525"/>
                <a:ext cx="4287804" cy="2735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9945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15121" y="2793758"/>
                <a:ext cx="6357937" cy="4003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6573606" y="4225505"/>
                <a:ext cx="2273561" cy="14729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74" tIns="43637" rIns="87274" bIns="43637">
                <a:spAutoFit/>
              </a:bodyPr>
              <a:lstStyle/>
              <a:p>
                <a:pPr defTabSz="873125" eaLnBrk="0" hangingPunct="0">
                  <a:defRPr/>
                </a:pPr>
                <a:r>
                  <a:rPr lang="es-MX" sz="1800" dirty="0">
                    <a:solidFill>
                      <a:srgbClr val="FF0000"/>
                    </a:solidFill>
                    <a:latin typeface="+mj-lt"/>
                  </a:rPr>
                  <a:t>►</a:t>
                </a:r>
                <a:r>
                  <a:rPr lang="es-MX" sz="1800" dirty="0">
                    <a:latin typeface="+mj-lt"/>
                  </a:rPr>
                  <a:t>Si es RIP, permite </a:t>
                </a:r>
              </a:p>
              <a:p>
                <a:pPr defTabSz="873125" eaLnBrk="0" hangingPunct="0">
                  <a:defRPr/>
                </a:pPr>
                <a:r>
                  <a:rPr lang="es-MX" sz="1800" dirty="0">
                    <a:latin typeface="+mj-lt"/>
                  </a:rPr>
                  <a:t>    ver la mayoría de</a:t>
                </a:r>
              </a:p>
              <a:p>
                <a:pPr defTabSz="873125" eaLnBrk="0" hangingPunct="0">
                  <a:defRPr/>
                </a:pPr>
                <a:r>
                  <a:rPr lang="es-MX" sz="1800" dirty="0">
                    <a:latin typeface="+mj-lt"/>
                  </a:rPr>
                  <a:t>    sus parámetros </a:t>
                </a:r>
              </a:p>
              <a:p>
                <a:pPr defTabSz="873125" eaLnBrk="0" hangingPunct="0">
                  <a:defRPr/>
                </a:pPr>
                <a:r>
                  <a:rPr lang="es-MX" sz="1800" dirty="0">
                    <a:latin typeface="+mj-lt"/>
                  </a:rPr>
                  <a:t>    (temporizadores,</a:t>
                </a:r>
              </a:p>
              <a:p>
                <a:pPr defTabSz="873125" eaLnBrk="0" hangingPunct="0">
                  <a:defRPr/>
                </a:pPr>
                <a:r>
                  <a:rPr lang="es-MX" sz="1800" dirty="0">
                    <a:latin typeface="+mj-lt"/>
                  </a:rPr>
                  <a:t>    </a:t>
                </a:r>
                <a:r>
                  <a:rPr lang="es-MX" sz="1800" dirty="0" err="1">
                    <a:latin typeface="+mj-lt"/>
                  </a:rPr>
                  <a:t>etc</a:t>
                </a:r>
                <a:r>
                  <a:rPr lang="es-MX" sz="1800" dirty="0">
                    <a:latin typeface="+mj-lt"/>
                  </a:rPr>
                  <a:t>).</a:t>
                </a:r>
                <a:endParaRPr lang="es-MX" sz="1800" dirty="0">
                  <a:solidFill>
                    <a:srgbClr val="FF3300"/>
                  </a:solidFill>
                  <a:latin typeface="+mj-lt"/>
                </a:endParaRPr>
              </a:p>
            </p:txBody>
          </p:sp>
        </p:grpSp>
        <p:grpSp>
          <p:nvGrpSpPr>
            <p:cNvPr id="39942" name="13 Grupo"/>
            <p:cNvGrpSpPr>
              <a:grpSpLocks/>
            </p:cNvGrpSpPr>
            <p:nvPr/>
          </p:nvGrpSpPr>
          <p:grpSpPr bwMode="auto">
            <a:xfrm>
              <a:off x="357952" y="4796640"/>
              <a:ext cx="6009691" cy="338554"/>
              <a:chOff x="357952" y="4796640"/>
              <a:chExt cx="6009691" cy="338554"/>
            </a:xfrm>
          </p:grpSpPr>
          <p:sp>
            <p:nvSpPr>
              <p:cNvPr id="39943" name="11 Rectángulo redondeado"/>
              <p:cNvSpPr>
                <a:spLocks noChangeArrowheads="1"/>
              </p:cNvSpPr>
              <p:nvPr/>
            </p:nvSpPr>
            <p:spPr bwMode="auto">
              <a:xfrm>
                <a:off x="357952" y="4868078"/>
                <a:ext cx="3714776" cy="214314"/>
              </a:xfrm>
              <a:prstGeom prst="roundRect">
                <a:avLst>
                  <a:gd name="adj" fmla="val 16667"/>
                </a:avLst>
              </a:prstGeom>
              <a:solidFill>
                <a:srgbClr val="FFFF00">
                  <a:alpha val="39999"/>
                </a:srgb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23925"/>
                <a:endParaRPr lang="es-PE"/>
              </a:p>
            </p:txBody>
          </p:sp>
          <p:sp>
            <p:nvSpPr>
              <p:cNvPr id="39944" name="12 CuadroTexto"/>
              <p:cNvSpPr txBox="1">
                <a:spLocks noChangeArrowheads="1"/>
              </p:cNvSpPr>
              <p:nvPr/>
            </p:nvSpPr>
            <p:spPr bwMode="auto">
              <a:xfrm>
                <a:off x="4001290" y="4796640"/>
                <a:ext cx="236635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>
                    <a:solidFill>
                      <a:srgbClr val="FFFF00"/>
                    </a:solidFill>
                  </a:rPr>
                  <a:t>Auto resumen desactivado</a:t>
                </a:r>
              </a:p>
            </p:txBody>
          </p:sp>
        </p:grpSp>
      </p:grp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65088" y="631825"/>
            <a:ext cx="90090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63" tIns="46181" rIns="92363" bIns="46181">
            <a:spAutoFit/>
          </a:bodyPr>
          <a:lstStyle/>
          <a:p>
            <a:pPr marL="192088" lvl="1" algn="ctr"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COMANDOS DE ANÁLISIS DE RED CON RIP</a:t>
            </a:r>
          </a:p>
        </p:txBody>
      </p:sp>
      <p:grpSp>
        <p:nvGrpSpPr>
          <p:cNvPr id="2" name="24 Grupo"/>
          <p:cNvGrpSpPr>
            <a:grpSpLocks/>
          </p:cNvGrpSpPr>
          <p:nvPr/>
        </p:nvGrpSpPr>
        <p:grpSpPr bwMode="auto">
          <a:xfrm>
            <a:off x="339622" y="1419802"/>
            <a:ext cx="3751436" cy="1171990"/>
            <a:chOff x="228600" y="1327150"/>
            <a:chExt cx="3751085" cy="1172429"/>
          </a:xfrm>
        </p:grpSpPr>
        <p:grpSp>
          <p:nvGrpSpPr>
            <p:cNvPr id="39948" name="Group 3"/>
            <p:cNvGrpSpPr>
              <a:grpSpLocks/>
            </p:cNvGrpSpPr>
            <p:nvPr/>
          </p:nvGrpSpPr>
          <p:grpSpPr bwMode="auto">
            <a:xfrm>
              <a:off x="228600" y="1327150"/>
              <a:ext cx="3650202" cy="525013"/>
              <a:chOff x="204" y="773"/>
              <a:chExt cx="2299" cy="324"/>
            </a:xfrm>
          </p:grpSpPr>
          <p:sp>
            <p:nvSpPr>
              <p:cNvPr id="38929" name="Text Box 4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2118" cy="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2800" b="1" dirty="0">
                    <a:solidFill>
                      <a:schemeClr val="accent2"/>
                    </a:solidFill>
                    <a:latin typeface="+mj-lt"/>
                  </a:rPr>
                  <a:t>show </a:t>
                </a:r>
                <a:r>
                  <a:rPr lang="es-ES" sz="2800" b="1" dirty="0" err="1">
                    <a:solidFill>
                      <a:schemeClr val="accent2"/>
                    </a:solidFill>
                    <a:latin typeface="+mj-lt"/>
                  </a:rPr>
                  <a:t>ip</a:t>
                </a:r>
                <a:r>
                  <a:rPr lang="es-ES" sz="2800" b="1" dirty="0">
                    <a:solidFill>
                      <a:schemeClr val="accent2"/>
                    </a:solidFill>
                    <a:latin typeface="+mj-lt"/>
                  </a:rPr>
                  <a:t> </a:t>
                </a:r>
                <a:r>
                  <a:rPr lang="es-ES" sz="2800" b="1" dirty="0" err="1">
                    <a:solidFill>
                      <a:schemeClr val="accent2"/>
                    </a:solidFill>
                    <a:latin typeface="+mj-lt"/>
                  </a:rPr>
                  <a:t>protocols</a:t>
                </a:r>
                <a:endParaRPr lang="es-ES" sz="2800" b="1" dirty="0">
                  <a:solidFill>
                    <a:schemeClr val="accent2"/>
                  </a:solidFill>
                  <a:latin typeface="+mj-lt"/>
                </a:endParaRPr>
              </a:p>
            </p:txBody>
          </p:sp>
          <p:pic>
            <p:nvPicPr>
              <p:cNvPr id="39951" name="Picture 5" descr="020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55334" name="Text Box 6"/>
            <p:cNvSpPr txBox="1">
              <a:spLocks noChangeArrowheads="1"/>
            </p:cNvSpPr>
            <p:nvPr/>
          </p:nvSpPr>
          <p:spPr bwMode="auto">
            <a:xfrm>
              <a:off x="487339" y="1795637"/>
              <a:ext cx="3492346" cy="703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0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000" dirty="0">
                  <a:latin typeface="+mj-lt"/>
                </a:rPr>
                <a:t>Muestra el protocolo de </a:t>
              </a:r>
            </a:p>
            <a:p>
              <a:pPr defTabSz="873125" eaLnBrk="0" hangingPunct="0">
                <a:defRPr/>
              </a:pPr>
              <a:r>
                <a:rPr lang="es-MX" sz="2000" dirty="0">
                  <a:latin typeface="+mj-lt"/>
                </a:rPr>
                <a:t>    enrutamiento configurado.</a:t>
              </a:r>
              <a:endParaRPr lang="es-MX" sz="2000" dirty="0">
                <a:solidFill>
                  <a:srgbClr val="FF3300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438400" y="631825"/>
            <a:ext cx="39782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63" tIns="46181" rIns="92363" bIns="46181">
            <a:spAutoFit/>
          </a:bodyPr>
          <a:lstStyle/>
          <a:p>
            <a:pPr marL="192088" lvl="1" defTabSz="923925"/>
            <a:r>
              <a:rPr lang="es-ES" sz="3200" b="1" dirty="0">
                <a:solidFill>
                  <a:srgbClr val="000066"/>
                </a:solidFill>
                <a:latin typeface="Arial" charset="0"/>
              </a:rPr>
              <a:t>INTERFAZ PASIVA</a:t>
            </a:r>
          </a:p>
        </p:txBody>
      </p:sp>
      <p:grpSp>
        <p:nvGrpSpPr>
          <p:cNvPr id="2" name="Group 227"/>
          <p:cNvGrpSpPr>
            <a:grpSpLocks/>
          </p:cNvGrpSpPr>
          <p:nvPr/>
        </p:nvGrpSpPr>
        <p:grpSpPr bwMode="auto">
          <a:xfrm>
            <a:off x="5554663" y="1169988"/>
            <a:ext cx="3286125" cy="3589337"/>
            <a:chOff x="1553" y="680"/>
            <a:chExt cx="1956" cy="2087"/>
          </a:xfrm>
        </p:grpSpPr>
        <p:pic>
          <p:nvPicPr>
            <p:cNvPr id="40987" name="Picture 206" descr="servidores_dedicados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91" y="816"/>
              <a:ext cx="340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988" name="Oval 203"/>
            <p:cNvSpPr>
              <a:spLocks noChangeArrowheads="1"/>
            </p:cNvSpPr>
            <p:nvPr/>
          </p:nvSpPr>
          <p:spPr bwMode="auto">
            <a:xfrm>
              <a:off x="1923" y="1408"/>
              <a:ext cx="1384" cy="125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PE"/>
            </a:p>
          </p:txBody>
        </p:sp>
        <p:pic>
          <p:nvPicPr>
            <p:cNvPr id="40989" name="Picture 137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9" y="2544"/>
              <a:ext cx="319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90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9" y="1281"/>
              <a:ext cx="319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991" name="Text Box 139"/>
            <p:cNvSpPr txBox="1">
              <a:spLocks noChangeArrowheads="1"/>
            </p:cNvSpPr>
            <p:nvPr/>
          </p:nvSpPr>
          <p:spPr bwMode="auto">
            <a:xfrm flipH="1">
              <a:off x="2324" y="2652"/>
              <a:ext cx="228" cy="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000" b="1">
                  <a:solidFill>
                    <a:schemeClr val="bg1"/>
                  </a:solidFill>
                  <a:latin typeface="Verdana" pitchFamily="34" charset="0"/>
                </a:rPr>
                <a:t>R2</a:t>
              </a:r>
            </a:p>
            <a:p>
              <a:pPr algn="ctr" defTabSz="873125"/>
              <a:endParaRPr lang="es-ES" sz="1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pic>
          <p:nvPicPr>
            <p:cNvPr id="40992" name="Picture 144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74" y="1931"/>
              <a:ext cx="319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993" name="Text Box 145"/>
            <p:cNvSpPr txBox="1">
              <a:spLocks noChangeArrowheads="1"/>
            </p:cNvSpPr>
            <p:nvPr/>
          </p:nvSpPr>
          <p:spPr bwMode="auto">
            <a:xfrm flipH="1">
              <a:off x="3230" y="2058"/>
              <a:ext cx="229" cy="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000" b="1">
                  <a:solidFill>
                    <a:schemeClr val="bg1"/>
                  </a:solidFill>
                  <a:latin typeface="Verdana" pitchFamily="34" charset="0"/>
                </a:rPr>
                <a:t>R3</a:t>
              </a:r>
            </a:p>
            <a:p>
              <a:pPr algn="ctr" defTabSz="873125"/>
              <a:endParaRPr lang="es-ES" sz="1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40994" name="Text Box 173"/>
            <p:cNvSpPr txBox="1">
              <a:spLocks noChangeArrowheads="1"/>
            </p:cNvSpPr>
            <p:nvPr/>
          </p:nvSpPr>
          <p:spPr bwMode="auto">
            <a:xfrm flipH="1">
              <a:off x="2324" y="1408"/>
              <a:ext cx="228" cy="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000" b="1">
                  <a:solidFill>
                    <a:schemeClr val="bg1"/>
                  </a:solidFill>
                  <a:latin typeface="Verdana" pitchFamily="34" charset="0"/>
                </a:rPr>
                <a:t>R1</a:t>
              </a:r>
            </a:p>
            <a:p>
              <a:pPr algn="ctr" defTabSz="873125"/>
              <a:endParaRPr lang="es-ES" sz="1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40995" name="Text Box 175"/>
            <p:cNvSpPr txBox="1">
              <a:spLocks noChangeArrowheads="1"/>
            </p:cNvSpPr>
            <p:nvPr/>
          </p:nvSpPr>
          <p:spPr bwMode="auto">
            <a:xfrm>
              <a:off x="2551" y="1451"/>
              <a:ext cx="216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000">
                  <a:latin typeface="Arial Black" pitchFamily="34" charset="0"/>
                </a:rPr>
                <a:t>S0/1</a:t>
              </a:r>
            </a:p>
            <a:p>
              <a:pPr algn="ctr" defTabSz="873125"/>
              <a:r>
                <a:rPr lang="es-ES" sz="1000">
                  <a:latin typeface="Arial Black" pitchFamily="34" charset="0"/>
                </a:rPr>
                <a:t>.42</a:t>
              </a:r>
            </a:p>
          </p:txBody>
        </p:sp>
        <p:sp>
          <p:nvSpPr>
            <p:cNvPr id="40996" name="Text Box 176"/>
            <p:cNvSpPr txBox="1">
              <a:spLocks noChangeArrowheads="1"/>
            </p:cNvSpPr>
            <p:nvPr/>
          </p:nvSpPr>
          <p:spPr bwMode="auto">
            <a:xfrm>
              <a:off x="2086" y="1315"/>
              <a:ext cx="216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000">
                  <a:latin typeface="Arial Black" pitchFamily="34" charset="0"/>
                </a:rPr>
                <a:t>S0/0</a:t>
              </a:r>
            </a:p>
            <a:p>
              <a:pPr algn="ctr" defTabSz="873125"/>
              <a:r>
                <a:rPr lang="es-ES" sz="1000">
                  <a:latin typeface="Arial Black" pitchFamily="34" charset="0"/>
                </a:rPr>
                <a:t>.221</a:t>
              </a:r>
            </a:p>
          </p:txBody>
        </p:sp>
        <p:sp>
          <p:nvSpPr>
            <p:cNvPr id="40997" name="Text Box 177"/>
            <p:cNvSpPr txBox="1">
              <a:spLocks noChangeArrowheads="1"/>
            </p:cNvSpPr>
            <p:nvPr/>
          </p:nvSpPr>
          <p:spPr bwMode="auto">
            <a:xfrm>
              <a:off x="2105" y="2601"/>
              <a:ext cx="21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000">
                  <a:latin typeface="Arial Black" pitchFamily="34" charset="0"/>
                </a:rPr>
                <a:t>S0/1</a:t>
              </a:r>
            </a:p>
            <a:p>
              <a:pPr algn="ctr" defTabSz="873125"/>
              <a:r>
                <a:rPr lang="es-ES" sz="1000">
                  <a:latin typeface="Arial Black" pitchFamily="34" charset="0"/>
                </a:rPr>
                <a:t>.222</a:t>
              </a:r>
            </a:p>
          </p:txBody>
        </p:sp>
        <p:sp>
          <p:nvSpPr>
            <p:cNvPr id="40998" name="Text Box 178"/>
            <p:cNvSpPr txBox="1">
              <a:spLocks noChangeArrowheads="1"/>
            </p:cNvSpPr>
            <p:nvPr/>
          </p:nvSpPr>
          <p:spPr bwMode="auto">
            <a:xfrm>
              <a:off x="2540" y="2449"/>
              <a:ext cx="216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000">
                  <a:latin typeface="Arial Black" pitchFamily="34" charset="0"/>
                </a:rPr>
                <a:t>S0/0</a:t>
              </a:r>
            </a:p>
            <a:p>
              <a:pPr algn="ctr" defTabSz="873125"/>
              <a:r>
                <a:rPr lang="es-ES" sz="1000">
                  <a:latin typeface="Arial Black" pitchFamily="34" charset="0"/>
                </a:rPr>
                <a:t>.61</a:t>
              </a:r>
            </a:p>
          </p:txBody>
        </p:sp>
        <p:sp>
          <p:nvSpPr>
            <p:cNvPr id="40999" name="Text Box 179"/>
            <p:cNvSpPr txBox="1">
              <a:spLocks noChangeArrowheads="1"/>
            </p:cNvSpPr>
            <p:nvPr/>
          </p:nvSpPr>
          <p:spPr bwMode="auto">
            <a:xfrm rot="-5400000">
              <a:off x="1755" y="1957"/>
              <a:ext cx="64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/>
              <a:r>
                <a:rPr lang="es-ES" sz="1200" b="1">
                  <a:latin typeface="Arial" charset="0"/>
                </a:rPr>
                <a:t>22.2.2.220/30</a:t>
              </a:r>
            </a:p>
          </p:txBody>
        </p:sp>
        <p:sp>
          <p:nvSpPr>
            <p:cNvPr id="41000" name="Text Box 180"/>
            <p:cNvSpPr txBox="1">
              <a:spLocks noChangeArrowheads="1"/>
            </p:cNvSpPr>
            <p:nvPr/>
          </p:nvSpPr>
          <p:spPr bwMode="auto">
            <a:xfrm rot="2164560">
              <a:off x="2716" y="1633"/>
              <a:ext cx="596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/>
              <a:r>
                <a:rPr lang="es-ES" sz="1200" b="1">
                  <a:latin typeface="Arial" charset="0"/>
                </a:rPr>
                <a:t>20.3.3.40/30</a:t>
              </a:r>
            </a:p>
          </p:txBody>
        </p:sp>
        <p:sp>
          <p:nvSpPr>
            <p:cNvPr id="41001" name="Text Box 181"/>
            <p:cNvSpPr txBox="1">
              <a:spLocks noChangeArrowheads="1"/>
            </p:cNvSpPr>
            <p:nvPr/>
          </p:nvSpPr>
          <p:spPr bwMode="auto">
            <a:xfrm>
              <a:off x="3273" y="1769"/>
              <a:ext cx="216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000">
                  <a:latin typeface="Arial Black" pitchFamily="34" charset="0"/>
                </a:rPr>
                <a:t>S0/0</a:t>
              </a:r>
            </a:p>
            <a:p>
              <a:pPr algn="ctr" defTabSz="873125"/>
              <a:r>
                <a:rPr lang="es-ES" sz="1000">
                  <a:latin typeface="Arial Black" pitchFamily="34" charset="0"/>
                </a:rPr>
                <a:t>.41</a:t>
              </a:r>
            </a:p>
          </p:txBody>
        </p:sp>
        <p:sp>
          <p:nvSpPr>
            <p:cNvPr id="41002" name="Text Box 182"/>
            <p:cNvSpPr txBox="1">
              <a:spLocks noChangeArrowheads="1"/>
            </p:cNvSpPr>
            <p:nvPr/>
          </p:nvSpPr>
          <p:spPr bwMode="auto">
            <a:xfrm rot="-2085428">
              <a:off x="2676" y="2334"/>
              <a:ext cx="596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/>
              <a:r>
                <a:rPr lang="es-ES" sz="1200" b="1">
                  <a:latin typeface="Arial" charset="0"/>
                </a:rPr>
                <a:t>30.4.4.60/30</a:t>
              </a:r>
            </a:p>
          </p:txBody>
        </p:sp>
        <p:sp>
          <p:nvSpPr>
            <p:cNvPr id="41003" name="Text Box 183"/>
            <p:cNvSpPr txBox="1">
              <a:spLocks noChangeArrowheads="1"/>
            </p:cNvSpPr>
            <p:nvPr/>
          </p:nvSpPr>
          <p:spPr bwMode="auto">
            <a:xfrm>
              <a:off x="3273" y="2176"/>
              <a:ext cx="216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000">
                  <a:latin typeface="Arial Black" pitchFamily="34" charset="0"/>
                </a:rPr>
                <a:t>S0/1</a:t>
              </a:r>
            </a:p>
            <a:p>
              <a:pPr algn="ctr" defTabSz="873125"/>
              <a:r>
                <a:rPr lang="es-ES" sz="1000">
                  <a:latin typeface="Arial Black" pitchFamily="34" charset="0"/>
                </a:rPr>
                <a:t>.62</a:t>
              </a:r>
            </a:p>
          </p:txBody>
        </p:sp>
        <p:sp>
          <p:nvSpPr>
            <p:cNvPr id="41004" name="Line 204"/>
            <p:cNvSpPr>
              <a:spLocks noChangeShapeType="1"/>
            </p:cNvSpPr>
            <p:nvPr/>
          </p:nvSpPr>
          <p:spPr bwMode="auto">
            <a:xfrm flipV="1">
              <a:off x="2469" y="953"/>
              <a:ext cx="0" cy="3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1005" name="Text Box 207"/>
            <p:cNvSpPr txBox="1">
              <a:spLocks noChangeArrowheads="1"/>
            </p:cNvSpPr>
            <p:nvPr/>
          </p:nvSpPr>
          <p:spPr bwMode="auto">
            <a:xfrm>
              <a:off x="1553" y="771"/>
              <a:ext cx="76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/>
              <a:r>
                <a:rPr lang="es-ES" sz="1700" b="1"/>
                <a:t>Servidor</a:t>
              </a:r>
            </a:p>
            <a:p>
              <a:pPr defTabSz="923925"/>
              <a:r>
                <a:rPr lang="es-ES" sz="1700" b="1"/>
                <a:t>200.1.1.4/24</a:t>
              </a:r>
            </a:p>
          </p:txBody>
        </p:sp>
        <p:sp>
          <p:nvSpPr>
            <p:cNvPr id="41006" name="Freeform 209"/>
            <p:cNvSpPr>
              <a:spLocks/>
            </p:cNvSpPr>
            <p:nvPr/>
          </p:nvSpPr>
          <p:spPr bwMode="auto">
            <a:xfrm>
              <a:off x="2712" y="998"/>
              <a:ext cx="358" cy="371"/>
            </a:xfrm>
            <a:custGeom>
              <a:avLst/>
              <a:gdLst>
                <a:gd name="T0" fmla="*/ 2 w 446"/>
                <a:gd name="T1" fmla="*/ 1 h 680"/>
                <a:gd name="T2" fmla="*/ 2 w 446"/>
                <a:gd name="T3" fmla="*/ 1 h 680"/>
                <a:gd name="T4" fmla="*/ 2 w 446"/>
                <a:gd name="T5" fmla="*/ 1 h 680"/>
                <a:gd name="T6" fmla="*/ 2 w 446"/>
                <a:gd name="T7" fmla="*/ 1 h 680"/>
                <a:gd name="T8" fmla="*/ 2 w 446"/>
                <a:gd name="T9" fmla="*/ 1 h 680"/>
                <a:gd name="T10" fmla="*/ 2 w 446"/>
                <a:gd name="T11" fmla="*/ 0 h 6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6"/>
                <a:gd name="T19" fmla="*/ 0 h 680"/>
                <a:gd name="T20" fmla="*/ 446 w 446"/>
                <a:gd name="T21" fmla="*/ 680 h 6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6" h="680">
                  <a:moveTo>
                    <a:pt x="151" y="680"/>
                  </a:moveTo>
                  <a:cubicBezTo>
                    <a:pt x="253" y="646"/>
                    <a:pt x="356" y="612"/>
                    <a:pt x="333" y="589"/>
                  </a:cubicBezTo>
                  <a:cubicBezTo>
                    <a:pt x="310" y="566"/>
                    <a:pt x="0" y="567"/>
                    <a:pt x="15" y="544"/>
                  </a:cubicBezTo>
                  <a:cubicBezTo>
                    <a:pt x="30" y="521"/>
                    <a:pt x="400" y="483"/>
                    <a:pt x="423" y="453"/>
                  </a:cubicBezTo>
                  <a:cubicBezTo>
                    <a:pt x="446" y="423"/>
                    <a:pt x="204" y="438"/>
                    <a:pt x="151" y="363"/>
                  </a:cubicBezTo>
                  <a:cubicBezTo>
                    <a:pt x="98" y="288"/>
                    <a:pt x="102" y="144"/>
                    <a:pt x="106" y="0"/>
                  </a:cubicBezTo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1007" name="Text Box 210"/>
            <p:cNvSpPr txBox="1">
              <a:spLocks noChangeArrowheads="1"/>
            </p:cNvSpPr>
            <p:nvPr/>
          </p:nvSpPr>
          <p:spPr bwMode="auto">
            <a:xfrm>
              <a:off x="2615" y="680"/>
              <a:ext cx="89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/>
              <a:r>
                <a:rPr lang="es-ES" sz="1500" b="1">
                  <a:solidFill>
                    <a:srgbClr val="CC3300"/>
                  </a:solidFill>
                </a:rPr>
                <a:t>Envío</a:t>
              </a:r>
            </a:p>
            <a:p>
              <a:pPr defTabSz="923925"/>
              <a:r>
                <a:rPr lang="es-ES" sz="1500" b="1">
                  <a:solidFill>
                    <a:srgbClr val="CC3300"/>
                  </a:solidFill>
                </a:rPr>
                <a:t>actualizaciones?</a:t>
              </a:r>
            </a:p>
          </p:txBody>
        </p:sp>
        <p:sp>
          <p:nvSpPr>
            <p:cNvPr id="41008" name="Text Box 224"/>
            <p:cNvSpPr txBox="1">
              <a:spLocks noChangeArrowheads="1"/>
            </p:cNvSpPr>
            <p:nvPr/>
          </p:nvSpPr>
          <p:spPr bwMode="auto">
            <a:xfrm>
              <a:off x="2424" y="1166"/>
              <a:ext cx="343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000">
                  <a:latin typeface="Arial Black" pitchFamily="34" charset="0"/>
                </a:rPr>
                <a:t>Fa0/0</a:t>
              </a:r>
            </a:p>
            <a:p>
              <a:pPr algn="ctr" defTabSz="873125"/>
              <a:r>
                <a:rPr lang="es-ES" sz="1000">
                  <a:latin typeface="Arial Black" pitchFamily="34" charset="0"/>
                </a:rPr>
                <a:t>.1</a:t>
              </a:r>
            </a:p>
          </p:txBody>
        </p:sp>
      </p:grpSp>
      <p:grpSp>
        <p:nvGrpSpPr>
          <p:cNvPr id="3" name="Group 235"/>
          <p:cNvGrpSpPr>
            <a:grpSpLocks/>
          </p:cNvGrpSpPr>
          <p:nvPr/>
        </p:nvGrpSpPr>
        <p:grpSpPr bwMode="auto">
          <a:xfrm>
            <a:off x="292099" y="1426643"/>
            <a:ext cx="5126039" cy="1816858"/>
            <a:chOff x="204" y="819"/>
            <a:chExt cx="3229" cy="1122"/>
          </a:xfrm>
        </p:grpSpPr>
        <p:sp>
          <p:nvSpPr>
            <p:cNvPr id="25609" name="Text Box 236"/>
            <p:cNvSpPr txBox="1">
              <a:spLocks noChangeArrowheads="1"/>
            </p:cNvSpPr>
            <p:nvPr/>
          </p:nvSpPr>
          <p:spPr bwMode="auto">
            <a:xfrm>
              <a:off x="377" y="819"/>
              <a:ext cx="3056" cy="1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2800" b="1" dirty="0">
                  <a:solidFill>
                    <a:schemeClr val="accent2"/>
                  </a:solidFill>
                  <a:latin typeface="+mj-lt"/>
                </a:rPr>
                <a:t>Se debe anunciar la red</a:t>
              </a:r>
            </a:p>
            <a:p>
              <a:pPr defTabSz="923925">
                <a:defRPr/>
              </a:pPr>
              <a:r>
                <a:rPr lang="es-ES" sz="2800" b="1" dirty="0">
                  <a:solidFill>
                    <a:schemeClr val="accent2"/>
                  </a:solidFill>
                  <a:latin typeface="+mj-lt"/>
                </a:rPr>
                <a:t>200.1.1.0 donde está el </a:t>
              </a:r>
            </a:p>
            <a:p>
              <a:pPr defTabSz="923925">
                <a:defRPr/>
              </a:pPr>
              <a:r>
                <a:rPr lang="es-ES" sz="2800" b="1" dirty="0">
                  <a:solidFill>
                    <a:schemeClr val="accent2"/>
                  </a:solidFill>
                  <a:latin typeface="+mj-lt"/>
                </a:rPr>
                <a:t>servidor, para que sea</a:t>
              </a:r>
            </a:p>
            <a:p>
              <a:pPr defTabSz="923925">
                <a:defRPr/>
              </a:pPr>
              <a:r>
                <a:rPr lang="es-ES" sz="2800" b="1" dirty="0">
                  <a:solidFill>
                    <a:schemeClr val="accent2"/>
                  </a:solidFill>
                  <a:latin typeface="+mj-lt"/>
                </a:rPr>
                <a:t>accedido externamente.</a:t>
              </a:r>
            </a:p>
          </p:txBody>
        </p:sp>
        <p:pic>
          <p:nvPicPr>
            <p:cNvPr id="40986" name="Picture 237" descr="020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238"/>
          <p:cNvGrpSpPr>
            <a:grpSpLocks/>
          </p:cNvGrpSpPr>
          <p:nvPr/>
        </p:nvGrpSpPr>
        <p:grpSpPr bwMode="auto">
          <a:xfrm>
            <a:off x="279400" y="3224213"/>
            <a:ext cx="6078538" cy="1016000"/>
            <a:chOff x="204" y="773"/>
            <a:chExt cx="3829" cy="628"/>
          </a:xfrm>
        </p:grpSpPr>
        <p:sp>
          <p:nvSpPr>
            <p:cNvPr id="25607" name="Text Box 239"/>
            <p:cNvSpPr txBox="1">
              <a:spLocks noChangeArrowheads="1"/>
            </p:cNvSpPr>
            <p:nvPr/>
          </p:nvSpPr>
          <p:spPr bwMode="auto">
            <a:xfrm>
              <a:off x="385" y="773"/>
              <a:ext cx="3648" cy="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3000" b="1" dirty="0">
                  <a:solidFill>
                    <a:srgbClr val="FF0000"/>
                  </a:solidFill>
                  <a:latin typeface="+mj-lt"/>
                </a:rPr>
                <a:t>No</a:t>
              </a: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 se debe enviar al servidor</a:t>
              </a:r>
            </a:p>
            <a:p>
              <a:pPr defTabSz="923925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actualizaciones. </a:t>
              </a:r>
              <a:r>
                <a:rPr lang="es-ES" sz="3000" b="1" dirty="0">
                  <a:solidFill>
                    <a:srgbClr val="008000"/>
                  </a:solidFill>
                  <a:latin typeface="+mj-lt"/>
                </a:rPr>
                <a:t>Para que??</a:t>
              </a:r>
            </a:p>
          </p:txBody>
        </p:sp>
        <p:pic>
          <p:nvPicPr>
            <p:cNvPr id="40984" name="Picture 240" descr="020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6" name="45 Bisel"/>
          <p:cNvSpPr>
            <a:spLocks noChangeArrowheads="1"/>
          </p:cNvSpPr>
          <p:nvPr/>
        </p:nvSpPr>
        <p:spPr bwMode="auto">
          <a:xfrm>
            <a:off x="5094702" y="5946417"/>
            <a:ext cx="3500437" cy="785812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23925"/>
            <a:r>
              <a:rPr lang="es-PE" sz="1800" b="1"/>
              <a:t>R1#debug ip rip </a:t>
            </a:r>
            <a:r>
              <a:rPr lang="es-PE" sz="1800"/>
              <a:t>; permite ver actualizaciones según se genere.</a:t>
            </a:r>
          </a:p>
        </p:txBody>
      </p:sp>
      <p:grpSp>
        <p:nvGrpSpPr>
          <p:cNvPr id="5" name="48 Grupo"/>
          <p:cNvGrpSpPr>
            <a:grpSpLocks/>
          </p:cNvGrpSpPr>
          <p:nvPr/>
        </p:nvGrpSpPr>
        <p:grpSpPr bwMode="auto">
          <a:xfrm>
            <a:off x="609600" y="4225925"/>
            <a:ext cx="5349875" cy="2373313"/>
            <a:chOff x="609600" y="4225136"/>
            <a:chExt cx="5349875" cy="2374667"/>
          </a:xfrm>
        </p:grpSpPr>
        <p:sp>
          <p:nvSpPr>
            <p:cNvPr id="40968" name="Text Box 213"/>
            <p:cNvSpPr txBox="1">
              <a:spLocks noChangeArrowheads="1"/>
            </p:cNvSpPr>
            <p:nvPr/>
          </p:nvSpPr>
          <p:spPr bwMode="auto">
            <a:xfrm>
              <a:off x="609600" y="4225136"/>
              <a:ext cx="1304274" cy="364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/>
              <a:r>
                <a:rPr lang="es-MX" sz="1800"/>
                <a:t>R1(config)#</a:t>
              </a:r>
            </a:p>
          </p:txBody>
        </p:sp>
        <p:sp>
          <p:nvSpPr>
            <p:cNvPr id="40969" name="Text Box 214"/>
            <p:cNvSpPr txBox="1">
              <a:spLocks noChangeArrowheads="1"/>
            </p:cNvSpPr>
            <p:nvPr/>
          </p:nvSpPr>
          <p:spPr bwMode="auto">
            <a:xfrm>
              <a:off x="1816389" y="4225136"/>
              <a:ext cx="1042074" cy="364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/>
              <a:r>
                <a:rPr lang="es-MX" sz="1800"/>
                <a:t>router rip</a:t>
              </a:r>
            </a:p>
          </p:txBody>
        </p:sp>
        <p:sp>
          <p:nvSpPr>
            <p:cNvPr id="40970" name="Text Box 215"/>
            <p:cNvSpPr txBox="1">
              <a:spLocks noChangeArrowheads="1"/>
            </p:cNvSpPr>
            <p:nvPr/>
          </p:nvSpPr>
          <p:spPr bwMode="auto">
            <a:xfrm>
              <a:off x="609600" y="5949180"/>
              <a:ext cx="1932880" cy="364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/>
              <a:r>
                <a:rPr lang="es-MX" sz="1800"/>
                <a:t>R1(config-router)#</a:t>
              </a:r>
            </a:p>
          </p:txBody>
        </p:sp>
        <p:sp>
          <p:nvSpPr>
            <p:cNvPr id="40971" name="Text Box 216"/>
            <p:cNvSpPr txBox="1">
              <a:spLocks noChangeArrowheads="1"/>
            </p:cNvSpPr>
            <p:nvPr/>
          </p:nvSpPr>
          <p:spPr bwMode="auto">
            <a:xfrm>
              <a:off x="2539118" y="5949180"/>
              <a:ext cx="522718" cy="364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/>
              <a:r>
                <a:rPr lang="es-MX" sz="1800"/>
                <a:t>exit</a:t>
              </a:r>
            </a:p>
          </p:txBody>
        </p:sp>
        <p:sp>
          <p:nvSpPr>
            <p:cNvPr id="40972" name="Text Box 217"/>
            <p:cNvSpPr txBox="1">
              <a:spLocks noChangeArrowheads="1"/>
            </p:cNvSpPr>
            <p:nvPr/>
          </p:nvSpPr>
          <p:spPr bwMode="auto">
            <a:xfrm>
              <a:off x="609600" y="5663428"/>
              <a:ext cx="1932880" cy="364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/>
              <a:r>
                <a:rPr lang="es-MX" sz="1800"/>
                <a:t>R1(config-router)#</a:t>
              </a:r>
            </a:p>
          </p:txBody>
        </p:sp>
        <p:sp>
          <p:nvSpPr>
            <p:cNvPr id="40973" name="Text Box 218"/>
            <p:cNvSpPr txBox="1">
              <a:spLocks noChangeArrowheads="1"/>
            </p:cNvSpPr>
            <p:nvPr/>
          </p:nvSpPr>
          <p:spPr bwMode="auto">
            <a:xfrm>
              <a:off x="2539118" y="5591990"/>
              <a:ext cx="3420357" cy="364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/>
              <a:r>
                <a:rPr lang="es-MX" sz="1800" b="1">
                  <a:solidFill>
                    <a:srgbClr val="CC3300"/>
                  </a:solidFill>
                </a:rPr>
                <a:t>passive-interface fastethernet 0/0</a:t>
              </a:r>
            </a:p>
          </p:txBody>
        </p:sp>
        <p:sp>
          <p:nvSpPr>
            <p:cNvPr id="40974" name="Text Box 221"/>
            <p:cNvSpPr txBox="1">
              <a:spLocks noChangeArrowheads="1"/>
            </p:cNvSpPr>
            <p:nvPr/>
          </p:nvSpPr>
          <p:spPr bwMode="auto">
            <a:xfrm>
              <a:off x="609600" y="6234932"/>
              <a:ext cx="1304274" cy="364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/>
              <a:r>
                <a:rPr lang="es-MX" sz="1800"/>
                <a:t>R1(config)#</a:t>
              </a:r>
            </a:p>
          </p:txBody>
        </p:sp>
        <p:sp>
          <p:nvSpPr>
            <p:cNvPr id="40975" name="Text Box 228"/>
            <p:cNvSpPr txBox="1">
              <a:spLocks noChangeArrowheads="1"/>
            </p:cNvSpPr>
            <p:nvPr/>
          </p:nvSpPr>
          <p:spPr bwMode="auto">
            <a:xfrm>
              <a:off x="609600" y="4804833"/>
              <a:ext cx="1932880" cy="364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/>
              <a:r>
                <a:rPr lang="es-MX" sz="1800"/>
                <a:t>R1(config-router)#</a:t>
              </a:r>
            </a:p>
          </p:txBody>
        </p:sp>
        <p:sp>
          <p:nvSpPr>
            <p:cNvPr id="40976" name="Text Box 229"/>
            <p:cNvSpPr txBox="1">
              <a:spLocks noChangeArrowheads="1"/>
            </p:cNvSpPr>
            <p:nvPr/>
          </p:nvSpPr>
          <p:spPr bwMode="auto">
            <a:xfrm>
              <a:off x="2539118" y="4804833"/>
              <a:ext cx="1857245" cy="364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/>
              <a:r>
                <a:rPr lang="es-MX" sz="1800"/>
                <a:t>network 200.1.1.0</a:t>
              </a:r>
            </a:p>
          </p:txBody>
        </p:sp>
        <p:sp>
          <p:nvSpPr>
            <p:cNvPr id="40977" name="Text Box 230"/>
            <p:cNvSpPr txBox="1">
              <a:spLocks noChangeArrowheads="1"/>
            </p:cNvSpPr>
            <p:nvPr/>
          </p:nvSpPr>
          <p:spPr bwMode="auto">
            <a:xfrm>
              <a:off x="609600" y="5091924"/>
              <a:ext cx="1932880" cy="364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/>
              <a:r>
                <a:rPr lang="es-MX" sz="1800"/>
                <a:t>R1(config-router)#</a:t>
              </a:r>
            </a:p>
          </p:txBody>
        </p:sp>
        <p:sp>
          <p:nvSpPr>
            <p:cNvPr id="40978" name="Text Box 231"/>
            <p:cNvSpPr txBox="1">
              <a:spLocks noChangeArrowheads="1"/>
            </p:cNvSpPr>
            <p:nvPr/>
          </p:nvSpPr>
          <p:spPr bwMode="auto">
            <a:xfrm>
              <a:off x="2539118" y="5091924"/>
              <a:ext cx="1971537" cy="364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/>
              <a:r>
                <a:rPr lang="es-MX" sz="1800"/>
                <a:t>network 22.2.2.220</a:t>
              </a:r>
            </a:p>
          </p:txBody>
        </p:sp>
        <p:sp>
          <p:nvSpPr>
            <p:cNvPr id="40979" name="Text Box 232"/>
            <p:cNvSpPr txBox="1">
              <a:spLocks noChangeArrowheads="1"/>
            </p:cNvSpPr>
            <p:nvPr/>
          </p:nvSpPr>
          <p:spPr bwMode="auto">
            <a:xfrm>
              <a:off x="609600" y="5377676"/>
              <a:ext cx="1932880" cy="364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/>
              <a:r>
                <a:rPr lang="es-MX" sz="1800"/>
                <a:t>R1(config-router)#</a:t>
              </a:r>
            </a:p>
          </p:txBody>
        </p:sp>
        <p:sp>
          <p:nvSpPr>
            <p:cNvPr id="40980" name="Text Box 233"/>
            <p:cNvSpPr txBox="1">
              <a:spLocks noChangeArrowheads="1"/>
            </p:cNvSpPr>
            <p:nvPr/>
          </p:nvSpPr>
          <p:spPr bwMode="auto">
            <a:xfrm>
              <a:off x="2539118" y="5377676"/>
              <a:ext cx="1857245" cy="364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/>
              <a:r>
                <a:rPr lang="es-MX" sz="1800"/>
                <a:t>network 20.3.3.40</a:t>
              </a:r>
            </a:p>
          </p:txBody>
        </p:sp>
        <p:sp>
          <p:nvSpPr>
            <p:cNvPr id="40981" name="Text Box 228"/>
            <p:cNvSpPr txBox="1">
              <a:spLocks noChangeArrowheads="1"/>
            </p:cNvSpPr>
            <p:nvPr/>
          </p:nvSpPr>
          <p:spPr bwMode="auto">
            <a:xfrm>
              <a:off x="609600" y="4520420"/>
              <a:ext cx="1932880" cy="364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/>
              <a:r>
                <a:rPr lang="es-MX" sz="1800"/>
                <a:t>R1(config-router)#</a:t>
              </a:r>
            </a:p>
          </p:txBody>
        </p:sp>
        <p:sp>
          <p:nvSpPr>
            <p:cNvPr id="40982" name="Text Box 229"/>
            <p:cNvSpPr txBox="1">
              <a:spLocks noChangeArrowheads="1"/>
            </p:cNvSpPr>
            <p:nvPr/>
          </p:nvSpPr>
          <p:spPr bwMode="auto">
            <a:xfrm>
              <a:off x="2539118" y="4520420"/>
              <a:ext cx="102905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/>
              <a:r>
                <a:rPr lang="es-MX" sz="1800"/>
                <a:t>version 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25438" y="631825"/>
            <a:ext cx="841533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63" tIns="46181" rIns="92363" bIns="46181">
            <a:spAutoFit/>
          </a:bodyPr>
          <a:lstStyle/>
          <a:p>
            <a:pPr marL="192088" lvl="1" algn="ctr"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PROPAGACIÓN DE RUTA POR DEFECTO</a:t>
            </a:r>
          </a:p>
        </p:txBody>
      </p:sp>
      <p:grpSp>
        <p:nvGrpSpPr>
          <p:cNvPr id="2" name="63 Grupo"/>
          <p:cNvGrpSpPr>
            <a:grpSpLocks/>
          </p:cNvGrpSpPr>
          <p:nvPr/>
        </p:nvGrpSpPr>
        <p:grpSpPr bwMode="auto">
          <a:xfrm>
            <a:off x="214313" y="1152525"/>
            <a:ext cx="8566150" cy="2573338"/>
            <a:chOff x="215076" y="2939252"/>
            <a:chExt cx="8565984" cy="2571768"/>
          </a:xfrm>
        </p:grpSpPr>
        <p:pic>
          <p:nvPicPr>
            <p:cNvPr id="41993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15274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4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8348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5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15274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6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8348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7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73058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8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29984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9" name="Picture 105" descr="laptop%2520hp%2520pavilion%252050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16066" y="400117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000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828" y="3225004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001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828" y="471555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2002" name="16 Conector recto"/>
            <p:cNvCxnSpPr>
              <a:cxnSpLocks noChangeShapeType="1"/>
            </p:cNvCxnSpPr>
            <p:nvPr/>
          </p:nvCxnSpPr>
          <p:spPr bwMode="auto">
            <a:xfrm>
              <a:off x="2215340" y="3509168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3" name="17 Conector recto"/>
            <p:cNvCxnSpPr>
              <a:cxnSpLocks noChangeShapeType="1"/>
            </p:cNvCxnSpPr>
            <p:nvPr/>
          </p:nvCxnSpPr>
          <p:spPr bwMode="auto">
            <a:xfrm>
              <a:off x="2215340" y="5010954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4" name="18 Conector recto"/>
            <p:cNvCxnSpPr>
              <a:cxnSpLocks noChangeShapeType="1"/>
            </p:cNvCxnSpPr>
            <p:nvPr/>
          </p:nvCxnSpPr>
          <p:spPr bwMode="auto">
            <a:xfrm>
              <a:off x="5430050" y="4294986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5" name="19 Conector recto"/>
            <p:cNvCxnSpPr>
              <a:cxnSpLocks noChangeShapeType="1"/>
            </p:cNvCxnSpPr>
            <p:nvPr/>
          </p:nvCxnSpPr>
          <p:spPr bwMode="auto">
            <a:xfrm>
              <a:off x="3858414" y="3510756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6" name="24 Conector recto"/>
            <p:cNvCxnSpPr>
              <a:cxnSpLocks noChangeShapeType="1"/>
            </p:cNvCxnSpPr>
            <p:nvPr/>
          </p:nvCxnSpPr>
          <p:spPr bwMode="auto">
            <a:xfrm flipV="1">
              <a:off x="3858414" y="4368012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7" name="26 Conector recto"/>
            <p:cNvCxnSpPr>
              <a:cxnSpLocks noChangeShapeType="1"/>
            </p:cNvCxnSpPr>
            <p:nvPr/>
          </p:nvCxnSpPr>
          <p:spPr bwMode="auto">
            <a:xfrm>
              <a:off x="929456" y="3509168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8" name="28 Conector recto"/>
            <p:cNvCxnSpPr>
              <a:cxnSpLocks noChangeShapeType="1"/>
            </p:cNvCxnSpPr>
            <p:nvPr/>
          </p:nvCxnSpPr>
          <p:spPr bwMode="auto">
            <a:xfrm>
              <a:off x="929456" y="501095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9" name="29 Conector recto"/>
            <p:cNvCxnSpPr>
              <a:cxnSpLocks noChangeShapeType="1"/>
            </p:cNvCxnSpPr>
            <p:nvPr/>
          </p:nvCxnSpPr>
          <p:spPr bwMode="auto">
            <a:xfrm>
              <a:off x="7001686" y="429657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2010" name="30 CuadroTexto"/>
            <p:cNvSpPr txBox="1">
              <a:spLocks noChangeArrowheads="1"/>
            </p:cNvSpPr>
            <p:nvPr/>
          </p:nvSpPr>
          <p:spPr bwMode="auto">
            <a:xfrm>
              <a:off x="2243940" y="3082128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50.5.5.0/30</a:t>
              </a:r>
            </a:p>
          </p:txBody>
        </p:sp>
        <p:sp>
          <p:nvSpPr>
            <p:cNvPr id="42011" name="31 CuadroTexto"/>
            <p:cNvSpPr txBox="1">
              <a:spLocks noChangeArrowheads="1"/>
            </p:cNvSpPr>
            <p:nvPr/>
          </p:nvSpPr>
          <p:spPr bwMode="auto">
            <a:xfrm>
              <a:off x="2286778" y="5082392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50.5.5.4/30</a:t>
              </a:r>
            </a:p>
          </p:txBody>
        </p:sp>
        <p:sp>
          <p:nvSpPr>
            <p:cNvPr id="42012" name="32 CuadroTexto"/>
            <p:cNvSpPr txBox="1">
              <a:spLocks noChangeArrowheads="1"/>
            </p:cNvSpPr>
            <p:nvPr/>
          </p:nvSpPr>
          <p:spPr bwMode="auto">
            <a:xfrm>
              <a:off x="4292783" y="3510756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50.5.8.0/30</a:t>
              </a:r>
            </a:p>
          </p:txBody>
        </p:sp>
        <p:sp>
          <p:nvSpPr>
            <p:cNvPr id="42013" name="33 CuadroTexto"/>
            <p:cNvSpPr txBox="1">
              <a:spLocks noChangeArrowheads="1"/>
            </p:cNvSpPr>
            <p:nvPr/>
          </p:nvSpPr>
          <p:spPr bwMode="auto">
            <a:xfrm rot="-1723477">
              <a:off x="3793449" y="4425313"/>
              <a:ext cx="1217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50.5.12.0/30</a:t>
              </a:r>
            </a:p>
          </p:txBody>
        </p:sp>
        <p:sp>
          <p:nvSpPr>
            <p:cNvPr id="42014" name="34 CuadroTexto"/>
            <p:cNvSpPr txBox="1">
              <a:spLocks noChangeArrowheads="1"/>
            </p:cNvSpPr>
            <p:nvPr/>
          </p:nvSpPr>
          <p:spPr bwMode="auto">
            <a:xfrm>
              <a:off x="2143902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2015" name="35 CuadroTexto"/>
            <p:cNvSpPr txBox="1">
              <a:spLocks noChangeArrowheads="1"/>
            </p:cNvSpPr>
            <p:nvPr/>
          </p:nvSpPr>
          <p:spPr bwMode="auto">
            <a:xfrm>
              <a:off x="3144034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2016" name="36 CuadroTexto"/>
            <p:cNvSpPr txBox="1">
              <a:spLocks noChangeArrowheads="1"/>
            </p:cNvSpPr>
            <p:nvPr/>
          </p:nvSpPr>
          <p:spPr bwMode="auto">
            <a:xfrm>
              <a:off x="2143902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.5</a:t>
              </a:r>
            </a:p>
          </p:txBody>
        </p:sp>
        <p:sp>
          <p:nvSpPr>
            <p:cNvPr id="42017" name="37 CuadroTexto"/>
            <p:cNvSpPr txBox="1">
              <a:spLocks noChangeArrowheads="1"/>
            </p:cNvSpPr>
            <p:nvPr/>
          </p:nvSpPr>
          <p:spPr bwMode="auto">
            <a:xfrm>
              <a:off x="3144034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.6</a:t>
              </a:r>
            </a:p>
          </p:txBody>
        </p:sp>
        <p:sp>
          <p:nvSpPr>
            <p:cNvPr id="42018" name="38 CuadroTexto"/>
            <p:cNvSpPr txBox="1">
              <a:spLocks noChangeArrowheads="1"/>
            </p:cNvSpPr>
            <p:nvPr/>
          </p:nvSpPr>
          <p:spPr bwMode="auto">
            <a:xfrm>
              <a:off x="3805612" y="329644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.9</a:t>
              </a:r>
            </a:p>
          </p:txBody>
        </p:sp>
        <p:sp>
          <p:nvSpPr>
            <p:cNvPr id="42019" name="39 CuadroTexto"/>
            <p:cNvSpPr txBox="1">
              <a:spLocks noChangeArrowheads="1"/>
            </p:cNvSpPr>
            <p:nvPr/>
          </p:nvSpPr>
          <p:spPr bwMode="auto">
            <a:xfrm>
              <a:off x="4858546" y="3867946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.10</a:t>
              </a:r>
            </a:p>
          </p:txBody>
        </p:sp>
        <p:sp>
          <p:nvSpPr>
            <p:cNvPr id="42020" name="40 CuadroTexto"/>
            <p:cNvSpPr txBox="1">
              <a:spLocks noChangeArrowheads="1"/>
            </p:cNvSpPr>
            <p:nvPr/>
          </p:nvSpPr>
          <p:spPr bwMode="auto">
            <a:xfrm>
              <a:off x="4787108" y="4368012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.13</a:t>
              </a:r>
            </a:p>
          </p:txBody>
        </p:sp>
        <p:sp>
          <p:nvSpPr>
            <p:cNvPr id="42021" name="41 CuadroTexto"/>
            <p:cNvSpPr txBox="1">
              <a:spLocks noChangeArrowheads="1"/>
            </p:cNvSpPr>
            <p:nvPr/>
          </p:nvSpPr>
          <p:spPr bwMode="auto">
            <a:xfrm>
              <a:off x="3786976" y="4939516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.14</a:t>
              </a:r>
            </a:p>
          </p:txBody>
        </p:sp>
        <p:sp>
          <p:nvSpPr>
            <p:cNvPr id="42022" name="42 CuadroTexto"/>
            <p:cNvSpPr txBox="1">
              <a:spLocks noChangeArrowheads="1"/>
            </p:cNvSpPr>
            <p:nvPr/>
          </p:nvSpPr>
          <p:spPr bwMode="auto">
            <a:xfrm>
              <a:off x="5377248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2023" name="43 CuadroTexto"/>
            <p:cNvSpPr txBox="1">
              <a:spLocks noChangeArrowheads="1"/>
            </p:cNvSpPr>
            <p:nvPr/>
          </p:nvSpPr>
          <p:spPr bwMode="auto">
            <a:xfrm>
              <a:off x="6358744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2024" name="44 CuadroTexto"/>
            <p:cNvSpPr txBox="1">
              <a:spLocks noChangeArrowheads="1"/>
            </p:cNvSpPr>
            <p:nvPr/>
          </p:nvSpPr>
          <p:spPr bwMode="auto">
            <a:xfrm>
              <a:off x="5501488" y="3796508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60.6.6.0/30</a:t>
              </a:r>
            </a:p>
          </p:txBody>
        </p:sp>
        <p:sp>
          <p:nvSpPr>
            <p:cNvPr id="42025" name="45 CuadroTexto"/>
            <p:cNvSpPr txBox="1">
              <a:spLocks noChangeArrowheads="1"/>
            </p:cNvSpPr>
            <p:nvPr/>
          </p:nvSpPr>
          <p:spPr bwMode="auto">
            <a:xfrm>
              <a:off x="215076" y="2957888"/>
              <a:ext cx="1217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200.2.2.0/24</a:t>
              </a:r>
            </a:p>
          </p:txBody>
        </p:sp>
        <p:sp>
          <p:nvSpPr>
            <p:cNvPr id="42026" name="46 CuadroTexto"/>
            <p:cNvSpPr txBox="1">
              <a:spLocks noChangeArrowheads="1"/>
            </p:cNvSpPr>
            <p:nvPr/>
          </p:nvSpPr>
          <p:spPr bwMode="auto">
            <a:xfrm>
              <a:off x="215076" y="5101028"/>
              <a:ext cx="1217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200.2.3.0/24</a:t>
              </a:r>
            </a:p>
          </p:txBody>
        </p:sp>
        <p:sp>
          <p:nvSpPr>
            <p:cNvPr id="42027" name="47 CuadroTexto"/>
            <p:cNvSpPr txBox="1">
              <a:spLocks noChangeArrowheads="1"/>
            </p:cNvSpPr>
            <p:nvPr/>
          </p:nvSpPr>
          <p:spPr bwMode="auto">
            <a:xfrm>
              <a:off x="1500960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2028" name="48 CuadroTexto"/>
            <p:cNvSpPr txBox="1">
              <a:spLocks noChangeArrowheads="1"/>
            </p:cNvSpPr>
            <p:nvPr/>
          </p:nvSpPr>
          <p:spPr bwMode="auto">
            <a:xfrm>
              <a:off x="929456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2029" name="49 CuadroTexto"/>
            <p:cNvSpPr txBox="1">
              <a:spLocks noChangeArrowheads="1"/>
            </p:cNvSpPr>
            <p:nvPr/>
          </p:nvSpPr>
          <p:spPr bwMode="auto">
            <a:xfrm>
              <a:off x="1500960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2030" name="50 CuadroTexto"/>
            <p:cNvSpPr txBox="1">
              <a:spLocks noChangeArrowheads="1"/>
            </p:cNvSpPr>
            <p:nvPr/>
          </p:nvSpPr>
          <p:spPr bwMode="auto">
            <a:xfrm>
              <a:off x="929456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2031" name="51 CuadroTexto"/>
            <p:cNvSpPr txBox="1">
              <a:spLocks noChangeArrowheads="1"/>
            </p:cNvSpPr>
            <p:nvPr/>
          </p:nvSpPr>
          <p:spPr bwMode="auto">
            <a:xfrm>
              <a:off x="7001686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2032" name="52 CuadroTexto"/>
            <p:cNvSpPr txBox="1">
              <a:spLocks noChangeArrowheads="1"/>
            </p:cNvSpPr>
            <p:nvPr/>
          </p:nvSpPr>
          <p:spPr bwMode="auto">
            <a:xfrm>
              <a:off x="7573190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2033" name="53 CuadroTexto"/>
            <p:cNvSpPr txBox="1">
              <a:spLocks noChangeArrowheads="1"/>
            </p:cNvSpPr>
            <p:nvPr/>
          </p:nvSpPr>
          <p:spPr bwMode="auto">
            <a:xfrm>
              <a:off x="7358876" y="3672268"/>
              <a:ext cx="14221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210.10.10.0/24</a:t>
              </a:r>
            </a:p>
          </p:txBody>
        </p:sp>
        <p:sp>
          <p:nvSpPr>
            <p:cNvPr id="42034" name="54 CuadroTexto"/>
            <p:cNvSpPr txBox="1">
              <a:spLocks noChangeArrowheads="1"/>
            </p:cNvSpPr>
            <p:nvPr/>
          </p:nvSpPr>
          <p:spPr bwMode="auto">
            <a:xfrm>
              <a:off x="1715274" y="2939252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R1</a:t>
              </a:r>
            </a:p>
          </p:txBody>
        </p:sp>
        <p:sp>
          <p:nvSpPr>
            <p:cNvPr id="42035" name="55 CuadroTexto"/>
            <p:cNvSpPr txBox="1">
              <a:spLocks noChangeArrowheads="1"/>
            </p:cNvSpPr>
            <p:nvPr/>
          </p:nvSpPr>
          <p:spPr bwMode="auto">
            <a:xfrm>
              <a:off x="3358348" y="2939252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R2</a:t>
              </a:r>
            </a:p>
          </p:txBody>
        </p:sp>
        <p:sp>
          <p:nvSpPr>
            <p:cNvPr id="42036" name="56 CuadroTexto"/>
            <p:cNvSpPr txBox="1">
              <a:spLocks noChangeArrowheads="1"/>
            </p:cNvSpPr>
            <p:nvPr/>
          </p:nvSpPr>
          <p:spPr bwMode="auto">
            <a:xfrm>
              <a:off x="1715274" y="511091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R3</a:t>
              </a:r>
            </a:p>
          </p:txBody>
        </p:sp>
        <p:sp>
          <p:nvSpPr>
            <p:cNvPr id="42037" name="57 CuadroTexto"/>
            <p:cNvSpPr txBox="1">
              <a:spLocks noChangeArrowheads="1"/>
            </p:cNvSpPr>
            <p:nvPr/>
          </p:nvSpPr>
          <p:spPr bwMode="auto">
            <a:xfrm>
              <a:off x="3358348" y="511091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R4</a:t>
              </a:r>
            </a:p>
          </p:txBody>
        </p:sp>
        <p:sp>
          <p:nvSpPr>
            <p:cNvPr id="42038" name="58 CuadroTexto"/>
            <p:cNvSpPr txBox="1">
              <a:spLocks noChangeArrowheads="1"/>
            </p:cNvSpPr>
            <p:nvPr/>
          </p:nvSpPr>
          <p:spPr bwMode="auto">
            <a:xfrm>
              <a:off x="6573058" y="443945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R6</a:t>
              </a:r>
            </a:p>
          </p:txBody>
        </p:sp>
        <p:sp>
          <p:nvSpPr>
            <p:cNvPr id="42039" name="59 CuadroTexto"/>
            <p:cNvSpPr txBox="1">
              <a:spLocks noChangeArrowheads="1"/>
            </p:cNvSpPr>
            <p:nvPr/>
          </p:nvSpPr>
          <p:spPr bwMode="auto">
            <a:xfrm>
              <a:off x="5215736" y="443945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R5</a:t>
              </a:r>
            </a:p>
          </p:txBody>
        </p:sp>
        <p:sp>
          <p:nvSpPr>
            <p:cNvPr id="42040" name="60 CuadroTexto"/>
            <p:cNvSpPr txBox="1">
              <a:spLocks noChangeArrowheads="1"/>
            </p:cNvSpPr>
            <p:nvPr/>
          </p:nvSpPr>
          <p:spPr bwMode="auto">
            <a:xfrm>
              <a:off x="357952" y="3582194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PC1</a:t>
              </a:r>
            </a:p>
          </p:txBody>
        </p:sp>
        <p:sp>
          <p:nvSpPr>
            <p:cNvPr id="42041" name="61 CuadroTexto"/>
            <p:cNvSpPr txBox="1">
              <a:spLocks noChangeArrowheads="1"/>
            </p:cNvSpPr>
            <p:nvPr/>
          </p:nvSpPr>
          <p:spPr bwMode="auto">
            <a:xfrm>
              <a:off x="357952" y="4396530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PC2</a:t>
              </a:r>
            </a:p>
          </p:txBody>
        </p:sp>
        <p:sp>
          <p:nvSpPr>
            <p:cNvPr id="42042" name="62 CuadroTexto"/>
            <p:cNvSpPr txBox="1">
              <a:spLocks noChangeArrowheads="1"/>
            </p:cNvSpPr>
            <p:nvPr/>
          </p:nvSpPr>
          <p:spPr bwMode="auto">
            <a:xfrm>
              <a:off x="7716066" y="4439450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PC3</a:t>
              </a:r>
            </a:p>
          </p:txBody>
        </p:sp>
      </p:grpSp>
      <p:sp>
        <p:nvSpPr>
          <p:cNvPr id="69" name="68 CuadroTexto"/>
          <p:cNvSpPr txBox="1"/>
          <p:nvPr/>
        </p:nvSpPr>
        <p:spPr>
          <a:xfrm>
            <a:off x="820738" y="3678238"/>
            <a:ext cx="5681662" cy="3048000"/>
          </a:xfrm>
          <a:prstGeom prst="rect">
            <a:avLst/>
          </a:prstGeom>
          <a:solidFill>
            <a:srgbClr val="00FF00"/>
          </a:solidFill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600" b="1" dirty="0"/>
              <a:t>R5#show ip route</a:t>
            </a:r>
          </a:p>
          <a:p>
            <a:pPr>
              <a:defRPr/>
            </a:pPr>
            <a:r>
              <a:rPr lang="es-PE" sz="1600" dirty="0"/>
              <a:t>     50.0.0.0/30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subnetted</a:t>
            </a:r>
            <a:r>
              <a:rPr lang="es-PE" sz="1600" dirty="0"/>
              <a:t>, 4 </a:t>
            </a:r>
            <a:r>
              <a:rPr lang="es-PE" sz="1600" dirty="0" err="1"/>
              <a:t>subnets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R       50.5.5.0 [120/1] </a:t>
            </a:r>
            <a:r>
              <a:rPr lang="es-PE" sz="1600" dirty="0" err="1"/>
              <a:t>via</a:t>
            </a:r>
            <a:r>
              <a:rPr lang="es-PE" sz="1600" dirty="0"/>
              <a:t> 50.5.5.9, 00:00:01, FastEthernet0/1</a:t>
            </a:r>
          </a:p>
          <a:p>
            <a:pPr>
              <a:defRPr/>
            </a:pPr>
            <a:r>
              <a:rPr lang="es-PE" sz="1600" dirty="0"/>
              <a:t>R       50.5.5.4 [120/1] </a:t>
            </a:r>
            <a:r>
              <a:rPr lang="es-PE" sz="1600" dirty="0" err="1"/>
              <a:t>via</a:t>
            </a:r>
            <a:r>
              <a:rPr lang="es-PE" sz="1600" dirty="0"/>
              <a:t> 50.5.5.14, 00:00:24, FastEthernet0/0</a:t>
            </a:r>
          </a:p>
          <a:p>
            <a:pPr>
              <a:defRPr/>
            </a:pPr>
            <a:r>
              <a:rPr lang="es-PE" sz="1600" dirty="0"/>
              <a:t>C       50.5.5.8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FastEthernet0/1</a:t>
            </a:r>
          </a:p>
          <a:p>
            <a:pPr>
              <a:defRPr/>
            </a:pPr>
            <a:r>
              <a:rPr lang="es-PE" sz="1600" dirty="0"/>
              <a:t>C       50.5.5.12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FastEthernet0/0</a:t>
            </a:r>
          </a:p>
          <a:p>
            <a:pPr>
              <a:defRPr/>
            </a:pPr>
            <a:r>
              <a:rPr lang="es-PE" sz="1600" dirty="0"/>
              <a:t>R    210.10.10.0/24 [120/1] </a:t>
            </a:r>
            <a:r>
              <a:rPr lang="es-PE" sz="1600" dirty="0" err="1"/>
              <a:t>via</a:t>
            </a:r>
            <a:r>
              <a:rPr lang="es-PE" sz="1600" dirty="0"/>
              <a:t> 60.6.6.2, 00:00:08, FastEthernet1/0</a:t>
            </a:r>
          </a:p>
          <a:p>
            <a:pPr>
              <a:defRPr/>
            </a:pPr>
            <a:r>
              <a:rPr lang="es-PE" sz="1600" dirty="0"/>
              <a:t>R    200.2.2.0/24 [120/2] </a:t>
            </a:r>
            <a:r>
              <a:rPr lang="es-PE" sz="1600" dirty="0" err="1"/>
              <a:t>via</a:t>
            </a:r>
            <a:r>
              <a:rPr lang="es-PE" sz="1600" dirty="0"/>
              <a:t> 50.5.5.9, 00:00:01, FastEthernet0/1</a:t>
            </a:r>
          </a:p>
          <a:p>
            <a:pPr>
              <a:defRPr/>
            </a:pPr>
            <a:r>
              <a:rPr lang="es-PE" sz="1600" dirty="0"/>
              <a:t>R    200.2.3.0/24 [120/2] </a:t>
            </a:r>
            <a:r>
              <a:rPr lang="es-PE" sz="1600" dirty="0" err="1"/>
              <a:t>via</a:t>
            </a:r>
            <a:r>
              <a:rPr lang="es-PE" sz="1600" dirty="0"/>
              <a:t> 50.5.5.14, 00:00:24, FastEthernet0/0</a:t>
            </a:r>
          </a:p>
          <a:p>
            <a:pPr>
              <a:defRPr/>
            </a:pPr>
            <a:r>
              <a:rPr lang="es-PE" sz="1600" dirty="0"/>
              <a:t>     60.0.0.0/30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subnetted</a:t>
            </a:r>
            <a:r>
              <a:rPr lang="es-PE" sz="1600" dirty="0"/>
              <a:t>, 1 </a:t>
            </a:r>
            <a:r>
              <a:rPr lang="es-PE" sz="1600" dirty="0" err="1"/>
              <a:t>subnets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C       60.6.6.0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FastEthernet1/0</a:t>
            </a:r>
          </a:p>
          <a:p>
            <a:pPr>
              <a:defRPr/>
            </a:pPr>
            <a:r>
              <a:rPr lang="es-PE" sz="1600" dirty="0"/>
              <a:t>R5#</a:t>
            </a:r>
          </a:p>
        </p:txBody>
      </p:sp>
      <p:sp>
        <p:nvSpPr>
          <p:cNvPr id="68" name="67 CuadroTexto"/>
          <p:cNvSpPr txBox="1"/>
          <p:nvPr/>
        </p:nvSpPr>
        <p:spPr>
          <a:xfrm>
            <a:off x="1146175" y="3781425"/>
            <a:ext cx="5784850" cy="2801938"/>
          </a:xfrm>
          <a:prstGeom prst="rect">
            <a:avLst/>
          </a:prstGeom>
          <a:solidFill>
            <a:srgbClr val="FF99CC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600" b="1" dirty="0"/>
              <a:t>R4#show ip route</a:t>
            </a:r>
          </a:p>
          <a:p>
            <a:pPr>
              <a:defRPr/>
            </a:pPr>
            <a:r>
              <a:rPr lang="es-PE" sz="1600" dirty="0"/>
              <a:t>     50.0.0.0/30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subnetted</a:t>
            </a:r>
            <a:r>
              <a:rPr lang="es-PE" sz="1600" dirty="0"/>
              <a:t>, 4 </a:t>
            </a:r>
            <a:r>
              <a:rPr lang="es-PE" sz="1600" dirty="0" err="1"/>
              <a:t>subnets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R       50.5.5.0 [120/2] </a:t>
            </a:r>
            <a:r>
              <a:rPr lang="es-PE" sz="1600" dirty="0" err="1"/>
              <a:t>via</a:t>
            </a:r>
            <a:r>
              <a:rPr lang="es-PE" sz="1600" dirty="0"/>
              <a:t> 50.5.5.13, 00:00:22, FastEthernet0/1</a:t>
            </a:r>
          </a:p>
          <a:p>
            <a:pPr>
              <a:defRPr/>
            </a:pPr>
            <a:r>
              <a:rPr lang="es-PE" sz="1600" dirty="0"/>
              <a:t>C       50.5.5.4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FastEthernet0/0</a:t>
            </a:r>
          </a:p>
          <a:p>
            <a:pPr>
              <a:defRPr/>
            </a:pPr>
            <a:r>
              <a:rPr lang="es-PE" sz="1600" dirty="0"/>
              <a:t>R       50.5.5.8 [120/1] </a:t>
            </a:r>
            <a:r>
              <a:rPr lang="es-PE" sz="1600" dirty="0" err="1"/>
              <a:t>via</a:t>
            </a:r>
            <a:r>
              <a:rPr lang="es-PE" sz="1600" dirty="0"/>
              <a:t> 50.5.5.13, 00:00:22, FastEthernet0/1</a:t>
            </a:r>
          </a:p>
          <a:p>
            <a:pPr>
              <a:defRPr/>
            </a:pPr>
            <a:r>
              <a:rPr lang="es-PE" sz="1600" dirty="0"/>
              <a:t>C       50.5.5.12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FastEthernet0/1</a:t>
            </a:r>
          </a:p>
          <a:p>
            <a:pPr>
              <a:defRPr/>
            </a:pPr>
            <a:r>
              <a:rPr lang="es-PE" sz="1600" dirty="0"/>
              <a:t>R    210.10.10.0/24 [120/2] </a:t>
            </a:r>
            <a:r>
              <a:rPr lang="es-PE" sz="1600" dirty="0" err="1"/>
              <a:t>via</a:t>
            </a:r>
            <a:r>
              <a:rPr lang="es-PE" sz="1600" dirty="0"/>
              <a:t> 50.5.5.13, 00:00:22, FastEthernet0/1</a:t>
            </a:r>
          </a:p>
          <a:p>
            <a:pPr>
              <a:defRPr/>
            </a:pPr>
            <a:r>
              <a:rPr lang="es-PE" sz="1600" dirty="0"/>
              <a:t>R    200.2.2.0/24 [120/3] </a:t>
            </a:r>
            <a:r>
              <a:rPr lang="es-PE" sz="1600" dirty="0" err="1"/>
              <a:t>via</a:t>
            </a:r>
            <a:r>
              <a:rPr lang="es-PE" sz="1600" dirty="0"/>
              <a:t> 50.5.5.13, 00:00:22, FastEthernet0/1</a:t>
            </a:r>
          </a:p>
          <a:p>
            <a:pPr>
              <a:defRPr/>
            </a:pPr>
            <a:r>
              <a:rPr lang="es-PE" sz="1600" dirty="0"/>
              <a:t>R    200.2.3.0/24 [120/1] </a:t>
            </a:r>
            <a:r>
              <a:rPr lang="es-PE" sz="1600" dirty="0" err="1"/>
              <a:t>via</a:t>
            </a:r>
            <a:r>
              <a:rPr lang="es-PE" sz="1600" dirty="0"/>
              <a:t> 50.5.5.5, 00:00:17, FastEthernet0/0</a:t>
            </a:r>
          </a:p>
          <a:p>
            <a:pPr>
              <a:defRPr/>
            </a:pPr>
            <a:r>
              <a:rPr lang="es-PE" sz="1600" dirty="0"/>
              <a:t>R    60.0.0.0/8 [120/1] </a:t>
            </a:r>
            <a:r>
              <a:rPr lang="es-PE" sz="1600" dirty="0" err="1"/>
              <a:t>via</a:t>
            </a:r>
            <a:r>
              <a:rPr lang="es-PE" sz="1600" dirty="0"/>
              <a:t> 50.5.5.13, 00:00:22, FastEthernet0/1</a:t>
            </a:r>
          </a:p>
          <a:p>
            <a:pPr>
              <a:defRPr/>
            </a:pPr>
            <a:r>
              <a:rPr lang="es-PE" sz="1600" dirty="0"/>
              <a:t>R4#</a:t>
            </a:r>
          </a:p>
        </p:txBody>
      </p:sp>
      <p:sp>
        <p:nvSpPr>
          <p:cNvPr id="67" name="66 CuadroTexto"/>
          <p:cNvSpPr txBox="1"/>
          <p:nvPr/>
        </p:nvSpPr>
        <p:spPr>
          <a:xfrm>
            <a:off x="1500188" y="3852863"/>
            <a:ext cx="5859462" cy="2801937"/>
          </a:xfrm>
          <a:prstGeom prst="rect">
            <a:avLst/>
          </a:prstGeom>
          <a:solidFill>
            <a:srgbClr val="FF9966"/>
          </a:solidFill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s-PE" sz="1600" b="1" dirty="0"/>
              <a:t>R3#show ip route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     50.0.0.0/30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subnetted</a:t>
            </a:r>
            <a:r>
              <a:rPr lang="es-PE" sz="1600" dirty="0"/>
              <a:t>, 4 </a:t>
            </a:r>
            <a:r>
              <a:rPr lang="es-PE" sz="1600" dirty="0" err="1"/>
              <a:t>subnets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R       50.5.5.0 [120/3] </a:t>
            </a:r>
            <a:r>
              <a:rPr lang="es-PE" sz="1600" dirty="0" err="1"/>
              <a:t>via</a:t>
            </a:r>
            <a:r>
              <a:rPr lang="es-PE" sz="1600" dirty="0"/>
              <a:t> 50.5.5.6, 00:00:09, FastEthernet0/1</a:t>
            </a:r>
          </a:p>
          <a:p>
            <a:pPr>
              <a:defRPr/>
            </a:pPr>
            <a:r>
              <a:rPr lang="es-PE" sz="1600" dirty="0"/>
              <a:t>C       50.5.5.4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FastEthernet0/1</a:t>
            </a:r>
          </a:p>
          <a:p>
            <a:pPr>
              <a:defRPr/>
            </a:pPr>
            <a:r>
              <a:rPr lang="es-PE" sz="1600" dirty="0"/>
              <a:t>R       50.5.5.8 [120/2] </a:t>
            </a:r>
            <a:r>
              <a:rPr lang="es-PE" sz="1600" dirty="0" err="1"/>
              <a:t>via</a:t>
            </a:r>
            <a:r>
              <a:rPr lang="es-PE" sz="1600" dirty="0"/>
              <a:t> 50.5.5.6, 00:00:09, FastEthernet0/1</a:t>
            </a:r>
          </a:p>
          <a:p>
            <a:pPr>
              <a:defRPr/>
            </a:pPr>
            <a:r>
              <a:rPr lang="es-PE" sz="1600" dirty="0"/>
              <a:t>R       50.5.5.12 [120/1] </a:t>
            </a:r>
            <a:r>
              <a:rPr lang="es-PE" sz="1600" dirty="0" err="1"/>
              <a:t>via</a:t>
            </a:r>
            <a:r>
              <a:rPr lang="es-PE" sz="1600" dirty="0"/>
              <a:t> 50.5.5.6, 00:00:09, FastEthernet0/1</a:t>
            </a:r>
          </a:p>
          <a:p>
            <a:pPr>
              <a:defRPr/>
            </a:pPr>
            <a:r>
              <a:rPr lang="es-PE" sz="1600" dirty="0"/>
              <a:t>R    210.10.10.0/24 [120/3] </a:t>
            </a:r>
            <a:r>
              <a:rPr lang="es-PE" sz="1600" dirty="0" err="1"/>
              <a:t>via</a:t>
            </a:r>
            <a:r>
              <a:rPr lang="es-PE" sz="1600" dirty="0"/>
              <a:t> 50.5.5.6, 00:00:09, FastEthernet0/1</a:t>
            </a:r>
          </a:p>
          <a:p>
            <a:pPr>
              <a:defRPr/>
            </a:pPr>
            <a:r>
              <a:rPr lang="es-PE" sz="1600" dirty="0"/>
              <a:t>R    200.2.2.0/24 [120/4] </a:t>
            </a:r>
            <a:r>
              <a:rPr lang="es-PE" sz="1600" dirty="0" err="1"/>
              <a:t>via</a:t>
            </a:r>
            <a:r>
              <a:rPr lang="es-PE" sz="1600" dirty="0"/>
              <a:t> 50.5.5.6, 00:00:09, FastEthernet0/1</a:t>
            </a:r>
          </a:p>
          <a:p>
            <a:pPr>
              <a:defRPr/>
            </a:pPr>
            <a:r>
              <a:rPr lang="es-PE" sz="1600" dirty="0"/>
              <a:t>C    200.2.3.0/24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FastEthernet0/0</a:t>
            </a:r>
          </a:p>
          <a:p>
            <a:pPr>
              <a:defRPr/>
            </a:pPr>
            <a:r>
              <a:rPr lang="es-PE" sz="1600" dirty="0"/>
              <a:t>R    60.0.0.0/8 [120/2] </a:t>
            </a:r>
            <a:r>
              <a:rPr lang="es-PE" sz="1600" dirty="0" err="1"/>
              <a:t>via</a:t>
            </a:r>
            <a:r>
              <a:rPr lang="es-PE" sz="1600" dirty="0"/>
              <a:t> 50.5.5.6, 00:00:09, FastEthernet0/1</a:t>
            </a:r>
          </a:p>
          <a:p>
            <a:pPr>
              <a:defRPr/>
            </a:pPr>
            <a:r>
              <a:rPr lang="es-PE" sz="1600" dirty="0"/>
              <a:t>R3#</a:t>
            </a:r>
          </a:p>
        </p:txBody>
      </p:sp>
      <p:sp>
        <p:nvSpPr>
          <p:cNvPr id="66" name="65 CuadroTexto"/>
          <p:cNvSpPr txBox="1"/>
          <p:nvPr/>
        </p:nvSpPr>
        <p:spPr>
          <a:xfrm>
            <a:off x="1857375" y="3924300"/>
            <a:ext cx="6002338" cy="2801938"/>
          </a:xfrm>
          <a:prstGeom prst="rect">
            <a:avLst/>
          </a:prstGeom>
          <a:solidFill>
            <a:srgbClr val="FFFF00"/>
          </a:solidFill>
          <a:effectLst>
            <a:outerShdw blurRad="50800" dist="76200" dir="5400000" algn="ctr" rotWithShape="0">
              <a:srgbClr val="000000">
                <a:alpha val="43137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s-PE" sz="1600" b="1" dirty="0"/>
              <a:t>R2#show ip route</a:t>
            </a:r>
          </a:p>
          <a:p>
            <a:pPr>
              <a:defRPr/>
            </a:pPr>
            <a:r>
              <a:rPr lang="es-PE" sz="1600" dirty="0"/>
              <a:t>     50.0.0.0/30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subnetted</a:t>
            </a:r>
            <a:r>
              <a:rPr lang="es-PE" sz="1600" dirty="0"/>
              <a:t>, 4 </a:t>
            </a:r>
            <a:r>
              <a:rPr lang="es-PE" sz="1600" dirty="0" err="1"/>
              <a:t>subnets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C       50.5.5.0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FastEthernet0/0</a:t>
            </a:r>
          </a:p>
          <a:p>
            <a:pPr>
              <a:defRPr/>
            </a:pPr>
            <a:r>
              <a:rPr lang="es-PE" sz="1600" dirty="0"/>
              <a:t>R       50.5.5.4 [120/2] </a:t>
            </a:r>
            <a:r>
              <a:rPr lang="es-PE" sz="1600" dirty="0" err="1"/>
              <a:t>via</a:t>
            </a:r>
            <a:r>
              <a:rPr lang="es-PE" sz="1600" dirty="0"/>
              <a:t> 50.5.5.10, 00:00:06, FastEthernet0/1</a:t>
            </a:r>
          </a:p>
          <a:p>
            <a:pPr>
              <a:defRPr/>
            </a:pPr>
            <a:r>
              <a:rPr lang="es-PE" sz="1600" dirty="0"/>
              <a:t>C       50.5.5.8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FastEthernet0/1</a:t>
            </a:r>
          </a:p>
          <a:p>
            <a:pPr>
              <a:defRPr/>
            </a:pPr>
            <a:r>
              <a:rPr lang="es-PE" sz="1600" dirty="0"/>
              <a:t>R       50.5.5.12 [120/1] </a:t>
            </a:r>
            <a:r>
              <a:rPr lang="es-PE" sz="1600" dirty="0" err="1"/>
              <a:t>via</a:t>
            </a:r>
            <a:r>
              <a:rPr lang="es-PE" sz="1600" dirty="0"/>
              <a:t> 50.5.5.10, 00:00:06, FastEthernet0/1</a:t>
            </a:r>
          </a:p>
          <a:p>
            <a:pPr>
              <a:defRPr/>
            </a:pPr>
            <a:r>
              <a:rPr lang="es-PE" sz="1600" dirty="0"/>
              <a:t>R    210.10.10.0/24 [120/2] </a:t>
            </a:r>
            <a:r>
              <a:rPr lang="es-PE" sz="1600" dirty="0" err="1"/>
              <a:t>via</a:t>
            </a:r>
            <a:r>
              <a:rPr lang="es-PE" sz="1600" dirty="0"/>
              <a:t> 50.5.5.10, 00:00:06, FastEthernet0/1</a:t>
            </a:r>
          </a:p>
          <a:p>
            <a:pPr>
              <a:defRPr/>
            </a:pPr>
            <a:r>
              <a:rPr lang="es-PE" sz="1600" dirty="0"/>
              <a:t>R    200.2.2.0/24 [120/1] </a:t>
            </a:r>
            <a:r>
              <a:rPr lang="es-PE" sz="1600" dirty="0" err="1"/>
              <a:t>via</a:t>
            </a:r>
            <a:r>
              <a:rPr lang="es-PE" sz="1600" dirty="0"/>
              <a:t> 50.5.5.1, 00:00:14, FastEthernet0/0</a:t>
            </a:r>
          </a:p>
          <a:p>
            <a:pPr>
              <a:defRPr/>
            </a:pPr>
            <a:r>
              <a:rPr lang="es-PE" sz="1600" dirty="0"/>
              <a:t>R    200.2.3.0/24 [120/3] </a:t>
            </a:r>
            <a:r>
              <a:rPr lang="es-PE" sz="1600" dirty="0" err="1"/>
              <a:t>via</a:t>
            </a:r>
            <a:r>
              <a:rPr lang="es-PE" sz="1600" dirty="0"/>
              <a:t> 50.5.5.10, 00:00:06, FastEthernet0/1</a:t>
            </a:r>
          </a:p>
          <a:p>
            <a:pPr>
              <a:defRPr/>
            </a:pPr>
            <a:r>
              <a:rPr lang="es-PE" sz="1600" dirty="0"/>
              <a:t>R    60.0.0.0/8 [120/1] </a:t>
            </a:r>
            <a:r>
              <a:rPr lang="es-PE" sz="1600" dirty="0" err="1"/>
              <a:t>via</a:t>
            </a:r>
            <a:r>
              <a:rPr lang="es-PE" sz="1600" dirty="0"/>
              <a:t> 50.5.5.10, 00:00:06, FastEthernet0/1</a:t>
            </a:r>
          </a:p>
          <a:p>
            <a:pPr>
              <a:defRPr/>
            </a:pPr>
            <a:r>
              <a:rPr lang="es-PE" sz="1600" dirty="0"/>
              <a:t>R2#</a:t>
            </a:r>
          </a:p>
        </p:txBody>
      </p:sp>
      <p:sp>
        <p:nvSpPr>
          <p:cNvPr id="65" name="64 CuadroTexto"/>
          <p:cNvSpPr txBox="1"/>
          <p:nvPr/>
        </p:nvSpPr>
        <p:spPr>
          <a:xfrm>
            <a:off x="2214563" y="4011613"/>
            <a:ext cx="6073775" cy="2800350"/>
          </a:xfrm>
          <a:prstGeom prst="rect">
            <a:avLst/>
          </a:prstGeom>
          <a:solidFill>
            <a:srgbClr val="FFC0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s-PE" sz="1600" b="1" dirty="0"/>
              <a:t>R1#show ip route</a:t>
            </a:r>
          </a:p>
          <a:p>
            <a:pPr>
              <a:defRPr/>
            </a:pPr>
            <a:r>
              <a:rPr lang="es-PE" sz="1600" dirty="0"/>
              <a:t>     50.0.0.0/30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subnetted</a:t>
            </a:r>
            <a:r>
              <a:rPr lang="es-PE" sz="1600" dirty="0"/>
              <a:t>, 4 </a:t>
            </a:r>
            <a:r>
              <a:rPr lang="es-PE" sz="1600" dirty="0" err="1"/>
              <a:t>subnets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C       50.5.5.0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FastEthernet0/1</a:t>
            </a:r>
          </a:p>
          <a:p>
            <a:pPr>
              <a:defRPr/>
            </a:pPr>
            <a:r>
              <a:rPr lang="es-PE" sz="1600" dirty="0"/>
              <a:t>R       50.5.5.4 [120/3] </a:t>
            </a:r>
            <a:r>
              <a:rPr lang="es-PE" sz="1600" dirty="0" err="1"/>
              <a:t>via</a:t>
            </a:r>
            <a:r>
              <a:rPr lang="es-PE" sz="1600" dirty="0"/>
              <a:t> 50.5.5.2, 00:00:11, FastEthernet0/1</a:t>
            </a:r>
          </a:p>
          <a:p>
            <a:pPr>
              <a:defRPr/>
            </a:pPr>
            <a:r>
              <a:rPr lang="es-PE" sz="1600" dirty="0"/>
              <a:t>R       50.5.5.8 [120/1] </a:t>
            </a:r>
            <a:r>
              <a:rPr lang="es-PE" sz="1600" dirty="0" err="1"/>
              <a:t>via</a:t>
            </a:r>
            <a:r>
              <a:rPr lang="es-PE" sz="1600" dirty="0"/>
              <a:t> 50.5.5.2, 00:00:11, FastEthernet0/1</a:t>
            </a:r>
          </a:p>
          <a:p>
            <a:pPr>
              <a:defRPr/>
            </a:pPr>
            <a:r>
              <a:rPr lang="es-PE" sz="1600" dirty="0"/>
              <a:t>R       50.5.5.12 [120/2] </a:t>
            </a:r>
            <a:r>
              <a:rPr lang="es-PE" sz="1600" dirty="0" err="1"/>
              <a:t>via</a:t>
            </a:r>
            <a:r>
              <a:rPr lang="es-PE" sz="1600" dirty="0"/>
              <a:t> 50.5.5.2, 00:00:11, FastEthernet0/1</a:t>
            </a:r>
          </a:p>
          <a:p>
            <a:pPr>
              <a:defRPr/>
            </a:pPr>
            <a:r>
              <a:rPr lang="es-PE" sz="1600" dirty="0"/>
              <a:t>R    210.10.10.0/24 [120/3] </a:t>
            </a:r>
            <a:r>
              <a:rPr lang="es-PE" sz="1600" dirty="0" err="1"/>
              <a:t>via</a:t>
            </a:r>
            <a:r>
              <a:rPr lang="es-PE" sz="1600" dirty="0"/>
              <a:t> 50.5.5.2, 00:00:11, FastEthernet0/1</a:t>
            </a:r>
          </a:p>
          <a:p>
            <a:pPr>
              <a:defRPr/>
            </a:pPr>
            <a:r>
              <a:rPr lang="es-PE" sz="1600" dirty="0"/>
              <a:t>C    200.2.2.0/24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FastEthernet0/0</a:t>
            </a:r>
          </a:p>
          <a:p>
            <a:pPr>
              <a:defRPr/>
            </a:pPr>
            <a:r>
              <a:rPr lang="es-PE" sz="1600" dirty="0"/>
              <a:t>R    200.2.3.0/24 [120/4] </a:t>
            </a:r>
            <a:r>
              <a:rPr lang="es-PE" sz="1600" dirty="0" err="1"/>
              <a:t>via</a:t>
            </a:r>
            <a:r>
              <a:rPr lang="es-PE" sz="1600" dirty="0"/>
              <a:t> 50.5.5.2, 00:00:11, FastEthernet0/1</a:t>
            </a:r>
          </a:p>
          <a:p>
            <a:pPr>
              <a:defRPr/>
            </a:pPr>
            <a:r>
              <a:rPr lang="es-PE" sz="1600" dirty="0"/>
              <a:t>R    60.0.0.0/8 [120/2] </a:t>
            </a:r>
            <a:r>
              <a:rPr lang="es-PE" sz="1600" dirty="0" err="1"/>
              <a:t>via</a:t>
            </a:r>
            <a:r>
              <a:rPr lang="es-PE" sz="1600" dirty="0"/>
              <a:t> 50.5.5.2, 00:00:11, FastEthernet0/1</a:t>
            </a:r>
          </a:p>
          <a:p>
            <a:pPr>
              <a:defRPr/>
            </a:pPr>
            <a:r>
              <a:rPr lang="es-PE" sz="1600" dirty="0"/>
              <a:t>R1#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8" grpId="0" animBg="1"/>
      <p:bldP spid="67" grpId="0" animBg="1"/>
      <p:bldP spid="66" grpId="0" animBg="1"/>
      <p:bldP spid="6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01188" y="1494532"/>
            <a:ext cx="806608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 dirty="0">
                <a:solidFill>
                  <a:srgbClr val="000066"/>
                </a:solidFill>
                <a:latin typeface="Arial" charset="0"/>
              </a:rPr>
              <a:t>CLASIFICACIÓN DE LOS PROTOCOLOS</a:t>
            </a:r>
          </a:p>
        </p:txBody>
      </p:sp>
      <p:grpSp>
        <p:nvGrpSpPr>
          <p:cNvPr id="2" name="21 Grupo"/>
          <p:cNvGrpSpPr>
            <a:grpSpLocks/>
          </p:cNvGrpSpPr>
          <p:nvPr/>
        </p:nvGrpSpPr>
        <p:grpSpPr bwMode="auto">
          <a:xfrm>
            <a:off x="357188" y="2791321"/>
            <a:ext cx="8345487" cy="3887787"/>
            <a:chOff x="357952" y="2033588"/>
            <a:chExt cx="8344131" cy="3887424"/>
          </a:xfrm>
        </p:grpSpPr>
        <p:pic>
          <p:nvPicPr>
            <p:cNvPr id="512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7952" y="2033588"/>
              <a:ext cx="8344131" cy="3120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20 CuadroTexto"/>
            <p:cNvSpPr txBox="1"/>
            <p:nvPr/>
          </p:nvSpPr>
          <p:spPr>
            <a:xfrm>
              <a:off x="1215063" y="5582907"/>
              <a:ext cx="2737992" cy="3381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dirty="0">
                  <a:solidFill>
                    <a:schemeClr val="bg1">
                      <a:lumMod val="75000"/>
                    </a:schemeClr>
                  </a:solidFill>
                </a:rPr>
                <a:t>Información de CCNA-CISCO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5" y="3532188"/>
            <a:ext cx="6502400" cy="326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325438" y="631825"/>
            <a:ext cx="841533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63" tIns="46181" rIns="92363" bIns="46181">
            <a:spAutoFit/>
          </a:bodyPr>
          <a:lstStyle/>
          <a:p>
            <a:pPr marL="192088" lvl="1" algn="ctr"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PROPAGACIÓN DE RUTA POR DEFECTO</a:t>
            </a:r>
          </a:p>
        </p:txBody>
      </p:sp>
      <p:grpSp>
        <p:nvGrpSpPr>
          <p:cNvPr id="2" name="63 Grupo"/>
          <p:cNvGrpSpPr>
            <a:grpSpLocks/>
          </p:cNvGrpSpPr>
          <p:nvPr/>
        </p:nvGrpSpPr>
        <p:grpSpPr bwMode="auto">
          <a:xfrm>
            <a:off x="214313" y="1152525"/>
            <a:ext cx="8566150" cy="2573338"/>
            <a:chOff x="215076" y="2939252"/>
            <a:chExt cx="8565984" cy="2571768"/>
          </a:xfrm>
        </p:grpSpPr>
        <p:pic>
          <p:nvPicPr>
            <p:cNvPr id="43018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15274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19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8348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0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15274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1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8348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2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73058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3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29984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4" name="Picture 105" descr="laptop%2520hp%2520pavilion%25205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16066" y="400117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5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0828" y="3225004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6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0828" y="471555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3027" name="16 Conector recto"/>
            <p:cNvCxnSpPr>
              <a:cxnSpLocks noChangeShapeType="1"/>
            </p:cNvCxnSpPr>
            <p:nvPr/>
          </p:nvCxnSpPr>
          <p:spPr bwMode="auto">
            <a:xfrm>
              <a:off x="2215340" y="3509168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28" name="17 Conector recto"/>
            <p:cNvCxnSpPr>
              <a:cxnSpLocks noChangeShapeType="1"/>
            </p:cNvCxnSpPr>
            <p:nvPr/>
          </p:nvCxnSpPr>
          <p:spPr bwMode="auto">
            <a:xfrm>
              <a:off x="2215340" y="5010954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29" name="18 Conector recto"/>
            <p:cNvCxnSpPr>
              <a:cxnSpLocks noChangeShapeType="1"/>
            </p:cNvCxnSpPr>
            <p:nvPr/>
          </p:nvCxnSpPr>
          <p:spPr bwMode="auto">
            <a:xfrm>
              <a:off x="5430050" y="4294986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0" name="19 Conector recto"/>
            <p:cNvCxnSpPr>
              <a:cxnSpLocks noChangeShapeType="1"/>
            </p:cNvCxnSpPr>
            <p:nvPr/>
          </p:nvCxnSpPr>
          <p:spPr bwMode="auto">
            <a:xfrm>
              <a:off x="3858414" y="3510756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1" name="24 Conector recto"/>
            <p:cNvCxnSpPr>
              <a:cxnSpLocks noChangeShapeType="1"/>
            </p:cNvCxnSpPr>
            <p:nvPr/>
          </p:nvCxnSpPr>
          <p:spPr bwMode="auto">
            <a:xfrm flipV="1">
              <a:off x="3858414" y="4368012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2" name="26 Conector recto"/>
            <p:cNvCxnSpPr>
              <a:cxnSpLocks noChangeShapeType="1"/>
            </p:cNvCxnSpPr>
            <p:nvPr/>
          </p:nvCxnSpPr>
          <p:spPr bwMode="auto">
            <a:xfrm>
              <a:off x="929456" y="3509168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3" name="28 Conector recto"/>
            <p:cNvCxnSpPr>
              <a:cxnSpLocks noChangeShapeType="1"/>
            </p:cNvCxnSpPr>
            <p:nvPr/>
          </p:nvCxnSpPr>
          <p:spPr bwMode="auto">
            <a:xfrm>
              <a:off x="929456" y="501095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4" name="29 Conector recto"/>
            <p:cNvCxnSpPr>
              <a:cxnSpLocks noChangeShapeType="1"/>
            </p:cNvCxnSpPr>
            <p:nvPr/>
          </p:nvCxnSpPr>
          <p:spPr bwMode="auto">
            <a:xfrm>
              <a:off x="7001686" y="429657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3035" name="30 CuadroTexto"/>
            <p:cNvSpPr txBox="1">
              <a:spLocks noChangeArrowheads="1"/>
            </p:cNvSpPr>
            <p:nvPr/>
          </p:nvSpPr>
          <p:spPr bwMode="auto">
            <a:xfrm>
              <a:off x="2243940" y="3082128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50.5.5.0/30</a:t>
              </a:r>
            </a:p>
          </p:txBody>
        </p:sp>
        <p:sp>
          <p:nvSpPr>
            <p:cNvPr id="43036" name="31 CuadroTexto"/>
            <p:cNvSpPr txBox="1">
              <a:spLocks noChangeArrowheads="1"/>
            </p:cNvSpPr>
            <p:nvPr/>
          </p:nvSpPr>
          <p:spPr bwMode="auto">
            <a:xfrm>
              <a:off x="2286778" y="5082392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50.5.5.4/30</a:t>
              </a:r>
            </a:p>
          </p:txBody>
        </p:sp>
        <p:sp>
          <p:nvSpPr>
            <p:cNvPr id="43037" name="32 CuadroTexto"/>
            <p:cNvSpPr txBox="1">
              <a:spLocks noChangeArrowheads="1"/>
            </p:cNvSpPr>
            <p:nvPr/>
          </p:nvSpPr>
          <p:spPr bwMode="auto">
            <a:xfrm>
              <a:off x="4292783" y="3510756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50.5.8.0/30</a:t>
              </a:r>
            </a:p>
          </p:txBody>
        </p:sp>
        <p:sp>
          <p:nvSpPr>
            <p:cNvPr id="43038" name="33 CuadroTexto"/>
            <p:cNvSpPr txBox="1">
              <a:spLocks noChangeArrowheads="1"/>
            </p:cNvSpPr>
            <p:nvPr/>
          </p:nvSpPr>
          <p:spPr bwMode="auto">
            <a:xfrm rot="-1711999">
              <a:off x="3786976" y="4423800"/>
              <a:ext cx="1217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50.5.12.0/30</a:t>
              </a:r>
            </a:p>
          </p:txBody>
        </p:sp>
        <p:sp>
          <p:nvSpPr>
            <p:cNvPr id="43039" name="34 CuadroTexto"/>
            <p:cNvSpPr txBox="1">
              <a:spLocks noChangeArrowheads="1"/>
            </p:cNvSpPr>
            <p:nvPr/>
          </p:nvSpPr>
          <p:spPr bwMode="auto">
            <a:xfrm>
              <a:off x="2143902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3040" name="35 CuadroTexto"/>
            <p:cNvSpPr txBox="1">
              <a:spLocks noChangeArrowheads="1"/>
            </p:cNvSpPr>
            <p:nvPr/>
          </p:nvSpPr>
          <p:spPr bwMode="auto">
            <a:xfrm>
              <a:off x="3144034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3041" name="36 CuadroTexto"/>
            <p:cNvSpPr txBox="1">
              <a:spLocks noChangeArrowheads="1"/>
            </p:cNvSpPr>
            <p:nvPr/>
          </p:nvSpPr>
          <p:spPr bwMode="auto">
            <a:xfrm>
              <a:off x="2143902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.5</a:t>
              </a:r>
            </a:p>
          </p:txBody>
        </p:sp>
        <p:sp>
          <p:nvSpPr>
            <p:cNvPr id="43042" name="37 CuadroTexto"/>
            <p:cNvSpPr txBox="1">
              <a:spLocks noChangeArrowheads="1"/>
            </p:cNvSpPr>
            <p:nvPr/>
          </p:nvSpPr>
          <p:spPr bwMode="auto">
            <a:xfrm>
              <a:off x="3144034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.6</a:t>
              </a:r>
            </a:p>
          </p:txBody>
        </p:sp>
        <p:sp>
          <p:nvSpPr>
            <p:cNvPr id="43043" name="38 CuadroTexto"/>
            <p:cNvSpPr txBox="1">
              <a:spLocks noChangeArrowheads="1"/>
            </p:cNvSpPr>
            <p:nvPr/>
          </p:nvSpPr>
          <p:spPr bwMode="auto">
            <a:xfrm>
              <a:off x="3805612" y="329644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.9</a:t>
              </a:r>
            </a:p>
          </p:txBody>
        </p:sp>
        <p:sp>
          <p:nvSpPr>
            <p:cNvPr id="43044" name="39 CuadroTexto"/>
            <p:cNvSpPr txBox="1">
              <a:spLocks noChangeArrowheads="1"/>
            </p:cNvSpPr>
            <p:nvPr/>
          </p:nvSpPr>
          <p:spPr bwMode="auto">
            <a:xfrm>
              <a:off x="4858546" y="3867946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.10</a:t>
              </a:r>
            </a:p>
          </p:txBody>
        </p:sp>
        <p:sp>
          <p:nvSpPr>
            <p:cNvPr id="43045" name="40 CuadroTexto"/>
            <p:cNvSpPr txBox="1">
              <a:spLocks noChangeArrowheads="1"/>
            </p:cNvSpPr>
            <p:nvPr/>
          </p:nvSpPr>
          <p:spPr bwMode="auto">
            <a:xfrm>
              <a:off x="4787108" y="4368012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.13</a:t>
              </a:r>
            </a:p>
          </p:txBody>
        </p:sp>
        <p:sp>
          <p:nvSpPr>
            <p:cNvPr id="43046" name="41 CuadroTexto"/>
            <p:cNvSpPr txBox="1">
              <a:spLocks noChangeArrowheads="1"/>
            </p:cNvSpPr>
            <p:nvPr/>
          </p:nvSpPr>
          <p:spPr bwMode="auto">
            <a:xfrm>
              <a:off x="3786976" y="4939516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.14</a:t>
              </a:r>
            </a:p>
          </p:txBody>
        </p:sp>
        <p:sp>
          <p:nvSpPr>
            <p:cNvPr id="43047" name="42 CuadroTexto"/>
            <p:cNvSpPr txBox="1">
              <a:spLocks noChangeArrowheads="1"/>
            </p:cNvSpPr>
            <p:nvPr/>
          </p:nvSpPr>
          <p:spPr bwMode="auto">
            <a:xfrm>
              <a:off x="5377248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3048" name="43 CuadroTexto"/>
            <p:cNvSpPr txBox="1">
              <a:spLocks noChangeArrowheads="1"/>
            </p:cNvSpPr>
            <p:nvPr/>
          </p:nvSpPr>
          <p:spPr bwMode="auto">
            <a:xfrm>
              <a:off x="6358744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3049" name="44 CuadroTexto"/>
            <p:cNvSpPr txBox="1">
              <a:spLocks noChangeArrowheads="1"/>
            </p:cNvSpPr>
            <p:nvPr/>
          </p:nvSpPr>
          <p:spPr bwMode="auto">
            <a:xfrm>
              <a:off x="5501488" y="3796508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60.6.6.0/30</a:t>
              </a:r>
            </a:p>
          </p:txBody>
        </p:sp>
        <p:sp>
          <p:nvSpPr>
            <p:cNvPr id="43050" name="45 CuadroTexto"/>
            <p:cNvSpPr txBox="1">
              <a:spLocks noChangeArrowheads="1"/>
            </p:cNvSpPr>
            <p:nvPr/>
          </p:nvSpPr>
          <p:spPr bwMode="auto">
            <a:xfrm>
              <a:off x="215076" y="2957888"/>
              <a:ext cx="1217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200.2.2.0/24</a:t>
              </a:r>
            </a:p>
          </p:txBody>
        </p:sp>
        <p:sp>
          <p:nvSpPr>
            <p:cNvPr id="43051" name="46 CuadroTexto"/>
            <p:cNvSpPr txBox="1">
              <a:spLocks noChangeArrowheads="1"/>
            </p:cNvSpPr>
            <p:nvPr/>
          </p:nvSpPr>
          <p:spPr bwMode="auto">
            <a:xfrm>
              <a:off x="215076" y="5101028"/>
              <a:ext cx="1217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200.2.3.0/24</a:t>
              </a:r>
            </a:p>
          </p:txBody>
        </p:sp>
        <p:sp>
          <p:nvSpPr>
            <p:cNvPr id="43052" name="47 CuadroTexto"/>
            <p:cNvSpPr txBox="1">
              <a:spLocks noChangeArrowheads="1"/>
            </p:cNvSpPr>
            <p:nvPr/>
          </p:nvSpPr>
          <p:spPr bwMode="auto">
            <a:xfrm>
              <a:off x="1500960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3053" name="48 CuadroTexto"/>
            <p:cNvSpPr txBox="1">
              <a:spLocks noChangeArrowheads="1"/>
            </p:cNvSpPr>
            <p:nvPr/>
          </p:nvSpPr>
          <p:spPr bwMode="auto">
            <a:xfrm>
              <a:off x="929456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3054" name="49 CuadroTexto"/>
            <p:cNvSpPr txBox="1">
              <a:spLocks noChangeArrowheads="1"/>
            </p:cNvSpPr>
            <p:nvPr/>
          </p:nvSpPr>
          <p:spPr bwMode="auto">
            <a:xfrm>
              <a:off x="1500960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3055" name="50 CuadroTexto"/>
            <p:cNvSpPr txBox="1">
              <a:spLocks noChangeArrowheads="1"/>
            </p:cNvSpPr>
            <p:nvPr/>
          </p:nvSpPr>
          <p:spPr bwMode="auto">
            <a:xfrm>
              <a:off x="929456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3056" name="51 CuadroTexto"/>
            <p:cNvSpPr txBox="1">
              <a:spLocks noChangeArrowheads="1"/>
            </p:cNvSpPr>
            <p:nvPr/>
          </p:nvSpPr>
          <p:spPr bwMode="auto">
            <a:xfrm>
              <a:off x="7001686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3057" name="52 CuadroTexto"/>
            <p:cNvSpPr txBox="1">
              <a:spLocks noChangeArrowheads="1"/>
            </p:cNvSpPr>
            <p:nvPr/>
          </p:nvSpPr>
          <p:spPr bwMode="auto">
            <a:xfrm>
              <a:off x="7573190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3058" name="53 CuadroTexto"/>
            <p:cNvSpPr txBox="1">
              <a:spLocks noChangeArrowheads="1"/>
            </p:cNvSpPr>
            <p:nvPr/>
          </p:nvSpPr>
          <p:spPr bwMode="auto">
            <a:xfrm>
              <a:off x="7358876" y="3672268"/>
              <a:ext cx="14221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210.10.10.0/24</a:t>
              </a:r>
            </a:p>
          </p:txBody>
        </p:sp>
        <p:sp>
          <p:nvSpPr>
            <p:cNvPr id="43059" name="54 CuadroTexto"/>
            <p:cNvSpPr txBox="1">
              <a:spLocks noChangeArrowheads="1"/>
            </p:cNvSpPr>
            <p:nvPr/>
          </p:nvSpPr>
          <p:spPr bwMode="auto">
            <a:xfrm>
              <a:off x="1715274" y="2939252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R1</a:t>
              </a:r>
            </a:p>
          </p:txBody>
        </p:sp>
        <p:sp>
          <p:nvSpPr>
            <p:cNvPr id="43060" name="55 CuadroTexto"/>
            <p:cNvSpPr txBox="1">
              <a:spLocks noChangeArrowheads="1"/>
            </p:cNvSpPr>
            <p:nvPr/>
          </p:nvSpPr>
          <p:spPr bwMode="auto">
            <a:xfrm>
              <a:off x="3358348" y="2939252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R2</a:t>
              </a:r>
            </a:p>
          </p:txBody>
        </p:sp>
        <p:sp>
          <p:nvSpPr>
            <p:cNvPr id="43061" name="56 CuadroTexto"/>
            <p:cNvSpPr txBox="1">
              <a:spLocks noChangeArrowheads="1"/>
            </p:cNvSpPr>
            <p:nvPr/>
          </p:nvSpPr>
          <p:spPr bwMode="auto">
            <a:xfrm>
              <a:off x="1715274" y="511091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R3</a:t>
              </a:r>
            </a:p>
          </p:txBody>
        </p:sp>
        <p:sp>
          <p:nvSpPr>
            <p:cNvPr id="43062" name="57 CuadroTexto"/>
            <p:cNvSpPr txBox="1">
              <a:spLocks noChangeArrowheads="1"/>
            </p:cNvSpPr>
            <p:nvPr/>
          </p:nvSpPr>
          <p:spPr bwMode="auto">
            <a:xfrm>
              <a:off x="3358348" y="511091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R4</a:t>
              </a:r>
            </a:p>
          </p:txBody>
        </p:sp>
        <p:sp>
          <p:nvSpPr>
            <p:cNvPr id="43063" name="58 CuadroTexto"/>
            <p:cNvSpPr txBox="1">
              <a:spLocks noChangeArrowheads="1"/>
            </p:cNvSpPr>
            <p:nvPr/>
          </p:nvSpPr>
          <p:spPr bwMode="auto">
            <a:xfrm>
              <a:off x="6573058" y="443945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R6</a:t>
              </a:r>
            </a:p>
          </p:txBody>
        </p:sp>
        <p:sp>
          <p:nvSpPr>
            <p:cNvPr id="43064" name="59 CuadroTexto"/>
            <p:cNvSpPr txBox="1">
              <a:spLocks noChangeArrowheads="1"/>
            </p:cNvSpPr>
            <p:nvPr/>
          </p:nvSpPr>
          <p:spPr bwMode="auto">
            <a:xfrm>
              <a:off x="5215736" y="443945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R5</a:t>
              </a:r>
            </a:p>
          </p:txBody>
        </p:sp>
        <p:sp>
          <p:nvSpPr>
            <p:cNvPr id="43065" name="60 CuadroTexto"/>
            <p:cNvSpPr txBox="1">
              <a:spLocks noChangeArrowheads="1"/>
            </p:cNvSpPr>
            <p:nvPr/>
          </p:nvSpPr>
          <p:spPr bwMode="auto">
            <a:xfrm>
              <a:off x="357952" y="3582194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PC1</a:t>
              </a:r>
            </a:p>
          </p:txBody>
        </p:sp>
        <p:sp>
          <p:nvSpPr>
            <p:cNvPr id="43066" name="61 CuadroTexto"/>
            <p:cNvSpPr txBox="1">
              <a:spLocks noChangeArrowheads="1"/>
            </p:cNvSpPr>
            <p:nvPr/>
          </p:nvSpPr>
          <p:spPr bwMode="auto">
            <a:xfrm>
              <a:off x="357952" y="4396530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PC2</a:t>
              </a:r>
            </a:p>
          </p:txBody>
        </p:sp>
        <p:sp>
          <p:nvSpPr>
            <p:cNvPr id="43067" name="62 CuadroTexto"/>
            <p:cNvSpPr txBox="1">
              <a:spLocks noChangeArrowheads="1"/>
            </p:cNvSpPr>
            <p:nvPr/>
          </p:nvSpPr>
          <p:spPr bwMode="auto">
            <a:xfrm>
              <a:off x="7716066" y="4439450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PC3</a:t>
              </a:r>
            </a:p>
          </p:txBody>
        </p:sp>
      </p:grpSp>
      <p:grpSp>
        <p:nvGrpSpPr>
          <p:cNvPr id="3" name="72 Grupo"/>
          <p:cNvGrpSpPr>
            <a:grpSpLocks/>
          </p:cNvGrpSpPr>
          <p:nvPr/>
        </p:nvGrpSpPr>
        <p:grpSpPr bwMode="auto">
          <a:xfrm>
            <a:off x="1143000" y="3654425"/>
            <a:ext cx="3749675" cy="1857375"/>
            <a:chOff x="71438" y="3725070"/>
            <a:chExt cx="3749455" cy="1857388"/>
          </a:xfrm>
        </p:grpSpPr>
        <p:sp>
          <p:nvSpPr>
            <p:cNvPr id="43015" name="63 Rectángulo redondeado"/>
            <p:cNvSpPr>
              <a:spLocks noChangeArrowheads="1"/>
            </p:cNvSpPr>
            <p:nvPr/>
          </p:nvSpPr>
          <p:spPr bwMode="auto">
            <a:xfrm>
              <a:off x="215076" y="4939516"/>
              <a:ext cx="2500330" cy="642942"/>
            </a:xfrm>
            <a:prstGeom prst="roundRect">
              <a:avLst>
                <a:gd name="adj" fmla="val 16667"/>
              </a:avLst>
            </a:prstGeom>
            <a:solidFill>
              <a:srgbClr val="FFFF00">
                <a:alpha val="32156"/>
              </a:srgbClr>
            </a:solidFill>
            <a:ln w="19050" algn="ctr">
              <a:solidFill>
                <a:srgbClr val="FFC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43016" name="70 Flecha derecha"/>
            <p:cNvSpPr>
              <a:spLocks noChangeArrowheads="1"/>
            </p:cNvSpPr>
            <p:nvPr/>
          </p:nvSpPr>
          <p:spPr bwMode="auto">
            <a:xfrm>
              <a:off x="71438" y="3725070"/>
              <a:ext cx="357952" cy="142876"/>
            </a:xfrm>
            <a:prstGeom prst="rightArrow">
              <a:avLst>
                <a:gd name="adj1" fmla="val 50000"/>
                <a:gd name="adj2" fmla="val 50002"/>
              </a:avLst>
            </a:prstGeom>
            <a:solidFill>
              <a:srgbClr val="FFFF00"/>
            </a:solidFill>
            <a:ln w="9525" algn="ctr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43017" name="71 CuadroTexto"/>
            <p:cNvSpPr txBox="1">
              <a:spLocks noChangeArrowheads="1"/>
            </p:cNvSpPr>
            <p:nvPr/>
          </p:nvSpPr>
          <p:spPr bwMode="auto">
            <a:xfrm>
              <a:off x="2643968" y="4939516"/>
              <a:ext cx="117692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Redes </a:t>
              </a:r>
            </a:p>
            <a:p>
              <a:r>
                <a:rPr lang="es-PE" sz="1600" b="1">
                  <a:solidFill>
                    <a:srgbClr val="FF0000"/>
                  </a:solidFill>
                </a:rPr>
                <a:t>anunciadas</a:t>
              </a:r>
            </a:p>
          </p:txBody>
        </p:sp>
      </p:grpSp>
      <p:sp>
        <p:nvSpPr>
          <p:cNvPr id="74" name="73 Pentágono"/>
          <p:cNvSpPr>
            <a:spLocks noChangeArrowheads="1"/>
          </p:cNvSpPr>
          <p:nvPr/>
        </p:nvSpPr>
        <p:spPr bwMode="auto">
          <a:xfrm flipH="1">
            <a:off x="2357438" y="1938338"/>
            <a:ext cx="928687" cy="357187"/>
          </a:xfrm>
          <a:prstGeom prst="homePlate">
            <a:avLst>
              <a:gd name="adj" fmla="val 50002"/>
            </a:avLst>
          </a:prstGeom>
          <a:solidFill>
            <a:srgbClr val="FFFF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ctr" defTabSz="923925"/>
            <a:r>
              <a:rPr lang="es-PE" sz="2000" b="1"/>
              <a:t>RIP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25438" y="631825"/>
            <a:ext cx="841533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63" tIns="46181" rIns="92363" bIns="46181">
            <a:spAutoFit/>
          </a:bodyPr>
          <a:lstStyle/>
          <a:p>
            <a:pPr marL="192088" lvl="1" algn="ctr"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PROPAGACIÓN DE RUTA POR DEFECTO</a:t>
            </a:r>
          </a:p>
        </p:txBody>
      </p:sp>
      <p:grpSp>
        <p:nvGrpSpPr>
          <p:cNvPr id="2" name="64 Grupo"/>
          <p:cNvGrpSpPr>
            <a:grpSpLocks/>
          </p:cNvGrpSpPr>
          <p:nvPr/>
        </p:nvGrpSpPr>
        <p:grpSpPr bwMode="auto">
          <a:xfrm>
            <a:off x="222808" y="1475719"/>
            <a:ext cx="8181048" cy="1171993"/>
            <a:chOff x="228600" y="1327150"/>
            <a:chExt cx="8180368" cy="1171724"/>
          </a:xfrm>
        </p:grpSpPr>
        <p:grpSp>
          <p:nvGrpSpPr>
            <p:cNvPr id="44090" name="Group 3"/>
            <p:cNvGrpSpPr>
              <a:grpSpLocks/>
            </p:cNvGrpSpPr>
            <p:nvPr/>
          </p:nvGrpSpPr>
          <p:grpSpPr bwMode="auto">
            <a:xfrm>
              <a:off x="228600" y="1327150"/>
              <a:ext cx="5294313" cy="554038"/>
              <a:chOff x="204" y="773"/>
              <a:chExt cx="3335" cy="342"/>
            </a:xfrm>
          </p:grpSpPr>
          <p:sp>
            <p:nvSpPr>
              <p:cNvPr id="38929" name="Text Box 4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154" cy="3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default-</a:t>
                </a:r>
                <a:r>
                  <a:rPr lang="es-ES" sz="3000" b="1" dirty="0" err="1">
                    <a:solidFill>
                      <a:schemeClr val="accent2"/>
                    </a:solidFill>
                    <a:latin typeface="+mj-lt"/>
                  </a:rPr>
                  <a:t>information</a:t>
                </a: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 </a:t>
                </a:r>
                <a:r>
                  <a:rPr lang="es-ES" sz="3000" b="1" dirty="0" err="1">
                    <a:solidFill>
                      <a:schemeClr val="accent2"/>
                    </a:solidFill>
                    <a:latin typeface="+mj-lt"/>
                  </a:rPr>
                  <a:t>originate</a:t>
                </a:r>
                <a:endParaRPr lang="es-ES" sz="3000" b="1" dirty="0">
                  <a:solidFill>
                    <a:schemeClr val="accent2"/>
                  </a:solidFill>
                  <a:latin typeface="+mj-lt"/>
                </a:endParaRPr>
              </a:p>
            </p:txBody>
          </p:sp>
          <p:pic>
            <p:nvPicPr>
              <p:cNvPr id="44093" name="Picture 5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487342" y="1795356"/>
              <a:ext cx="7921626" cy="703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0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000" dirty="0">
                  <a:latin typeface="+mj-lt"/>
                </a:rPr>
                <a:t>Permite que el router propague la ruta estática por defecto, en las</a:t>
              </a:r>
            </a:p>
            <a:p>
              <a:pPr defTabSz="873125" eaLnBrk="0" hangingPunct="0">
                <a:defRPr/>
              </a:pPr>
              <a:r>
                <a:rPr lang="es-MX" sz="2000" dirty="0">
                  <a:solidFill>
                    <a:srgbClr val="FF3300"/>
                  </a:solidFill>
                  <a:latin typeface="+mj-lt"/>
                </a:rPr>
                <a:t>   </a:t>
              </a:r>
              <a:r>
                <a:rPr lang="es-MX" sz="2000" dirty="0">
                  <a:latin typeface="+mj-lt"/>
                </a:rPr>
                <a:t> actualizaciones RIP. </a:t>
              </a:r>
            </a:p>
          </p:txBody>
        </p:sp>
      </p:grpSp>
      <p:grpSp>
        <p:nvGrpSpPr>
          <p:cNvPr id="4" name="67 Grupo"/>
          <p:cNvGrpSpPr>
            <a:grpSpLocks/>
          </p:cNvGrpSpPr>
          <p:nvPr/>
        </p:nvGrpSpPr>
        <p:grpSpPr bwMode="auto">
          <a:xfrm>
            <a:off x="214313" y="2795588"/>
            <a:ext cx="8566150" cy="3930650"/>
            <a:chOff x="215076" y="2796376"/>
            <a:chExt cx="8565984" cy="3929090"/>
          </a:xfrm>
        </p:grpSpPr>
        <p:grpSp>
          <p:nvGrpSpPr>
            <p:cNvPr id="44037" name="65 Grupo"/>
            <p:cNvGrpSpPr>
              <a:grpSpLocks/>
            </p:cNvGrpSpPr>
            <p:nvPr/>
          </p:nvGrpSpPr>
          <p:grpSpPr bwMode="auto">
            <a:xfrm>
              <a:off x="215076" y="2796376"/>
              <a:ext cx="8565984" cy="3929090"/>
              <a:chOff x="215076" y="2796376"/>
              <a:chExt cx="8565984" cy="3929090"/>
            </a:xfrm>
          </p:grpSpPr>
          <p:pic>
            <p:nvPicPr>
              <p:cNvPr id="44039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15274" y="3296442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040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58348" y="3296442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041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15274" y="479664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042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58348" y="479664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043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573058" y="408226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044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29984" y="408226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045" name="Picture 105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716066" y="4001178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046" name="Picture 104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0828" y="3225004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047" name="Picture 104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0828" y="4715558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44048" name="16 Conector recto"/>
              <p:cNvCxnSpPr>
                <a:cxnSpLocks noChangeShapeType="1"/>
              </p:cNvCxnSpPr>
              <p:nvPr/>
            </p:nvCxnSpPr>
            <p:spPr bwMode="auto">
              <a:xfrm>
                <a:off x="2215340" y="3509168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49" name="17 Conector recto"/>
              <p:cNvCxnSpPr>
                <a:cxnSpLocks noChangeShapeType="1"/>
              </p:cNvCxnSpPr>
              <p:nvPr/>
            </p:nvCxnSpPr>
            <p:spPr bwMode="auto">
              <a:xfrm>
                <a:off x="2215340" y="5010954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50" name="18 Conector recto"/>
              <p:cNvCxnSpPr>
                <a:cxnSpLocks noChangeShapeType="1"/>
              </p:cNvCxnSpPr>
              <p:nvPr/>
            </p:nvCxnSpPr>
            <p:spPr bwMode="auto">
              <a:xfrm>
                <a:off x="5430050" y="4294986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51" name="19 Conector recto"/>
              <p:cNvCxnSpPr>
                <a:cxnSpLocks noChangeShapeType="1"/>
              </p:cNvCxnSpPr>
              <p:nvPr/>
            </p:nvCxnSpPr>
            <p:spPr bwMode="auto">
              <a:xfrm>
                <a:off x="3858414" y="3510756"/>
                <a:ext cx="1143008" cy="64294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52" name="24 Conector recto"/>
              <p:cNvCxnSpPr>
                <a:cxnSpLocks noChangeShapeType="1"/>
              </p:cNvCxnSpPr>
              <p:nvPr/>
            </p:nvCxnSpPr>
            <p:spPr bwMode="auto">
              <a:xfrm flipV="1">
                <a:off x="3858414" y="4368012"/>
                <a:ext cx="1143008" cy="64294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53" name="26 Conector recto"/>
              <p:cNvCxnSpPr>
                <a:cxnSpLocks noChangeShapeType="1"/>
              </p:cNvCxnSpPr>
              <p:nvPr/>
            </p:nvCxnSpPr>
            <p:spPr bwMode="auto">
              <a:xfrm>
                <a:off x="929456" y="3509168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54" name="28 Conector recto"/>
              <p:cNvCxnSpPr>
                <a:cxnSpLocks noChangeShapeType="1"/>
              </p:cNvCxnSpPr>
              <p:nvPr/>
            </p:nvCxnSpPr>
            <p:spPr bwMode="auto">
              <a:xfrm>
                <a:off x="929456" y="5010954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55" name="29 Conector recto"/>
              <p:cNvCxnSpPr>
                <a:cxnSpLocks noChangeShapeType="1"/>
              </p:cNvCxnSpPr>
              <p:nvPr/>
            </p:nvCxnSpPr>
            <p:spPr bwMode="auto">
              <a:xfrm>
                <a:off x="7001686" y="4296574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44056" name="30 CuadroTexto"/>
              <p:cNvSpPr txBox="1">
                <a:spLocks noChangeArrowheads="1"/>
              </p:cNvSpPr>
              <p:nvPr/>
            </p:nvSpPr>
            <p:spPr bwMode="auto">
              <a:xfrm>
                <a:off x="2243940" y="3082128"/>
                <a:ext cx="111440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50.5.5.0/30</a:t>
                </a:r>
              </a:p>
            </p:txBody>
          </p:sp>
          <p:sp>
            <p:nvSpPr>
              <p:cNvPr id="44057" name="31 CuadroTexto"/>
              <p:cNvSpPr txBox="1">
                <a:spLocks noChangeArrowheads="1"/>
              </p:cNvSpPr>
              <p:nvPr/>
            </p:nvSpPr>
            <p:spPr bwMode="auto">
              <a:xfrm>
                <a:off x="2286778" y="5082392"/>
                <a:ext cx="111440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50.5.5.4/30</a:t>
                </a:r>
              </a:p>
            </p:txBody>
          </p:sp>
          <p:sp>
            <p:nvSpPr>
              <p:cNvPr id="44058" name="32 CuadroTexto"/>
              <p:cNvSpPr txBox="1">
                <a:spLocks noChangeArrowheads="1"/>
              </p:cNvSpPr>
              <p:nvPr/>
            </p:nvSpPr>
            <p:spPr bwMode="auto">
              <a:xfrm>
                <a:off x="4292783" y="3510756"/>
                <a:ext cx="111440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50.5.8.0/30</a:t>
                </a:r>
              </a:p>
            </p:txBody>
          </p:sp>
          <p:sp>
            <p:nvSpPr>
              <p:cNvPr id="44059" name="33 CuadroTexto"/>
              <p:cNvSpPr txBox="1">
                <a:spLocks noChangeArrowheads="1"/>
              </p:cNvSpPr>
              <p:nvPr/>
            </p:nvSpPr>
            <p:spPr bwMode="auto">
              <a:xfrm rot="-1819955">
                <a:off x="3786976" y="4388268"/>
                <a:ext cx="12170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50.5.12.0/30</a:t>
                </a:r>
              </a:p>
            </p:txBody>
          </p:sp>
          <p:sp>
            <p:nvSpPr>
              <p:cNvPr id="44060" name="34 CuadroTexto"/>
              <p:cNvSpPr txBox="1">
                <a:spLocks noChangeArrowheads="1"/>
              </p:cNvSpPr>
              <p:nvPr/>
            </p:nvSpPr>
            <p:spPr bwMode="auto">
              <a:xfrm>
                <a:off x="2143902" y="3457954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4061" name="35 CuadroTexto"/>
              <p:cNvSpPr txBox="1">
                <a:spLocks noChangeArrowheads="1"/>
              </p:cNvSpPr>
              <p:nvPr/>
            </p:nvSpPr>
            <p:spPr bwMode="auto">
              <a:xfrm>
                <a:off x="3144034" y="3457954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4062" name="36 CuadroTexto"/>
              <p:cNvSpPr txBox="1">
                <a:spLocks noChangeArrowheads="1"/>
              </p:cNvSpPr>
              <p:nvPr/>
            </p:nvSpPr>
            <p:spPr bwMode="auto">
              <a:xfrm>
                <a:off x="2143902" y="4743838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.5</a:t>
                </a:r>
              </a:p>
            </p:txBody>
          </p:sp>
          <p:sp>
            <p:nvSpPr>
              <p:cNvPr id="44063" name="37 CuadroTexto"/>
              <p:cNvSpPr txBox="1">
                <a:spLocks noChangeArrowheads="1"/>
              </p:cNvSpPr>
              <p:nvPr/>
            </p:nvSpPr>
            <p:spPr bwMode="auto">
              <a:xfrm>
                <a:off x="3144034" y="4743838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.6</a:t>
                </a:r>
              </a:p>
            </p:txBody>
          </p:sp>
          <p:sp>
            <p:nvSpPr>
              <p:cNvPr id="44064" name="38 CuadroTexto"/>
              <p:cNvSpPr txBox="1">
                <a:spLocks noChangeArrowheads="1"/>
              </p:cNvSpPr>
              <p:nvPr/>
            </p:nvSpPr>
            <p:spPr bwMode="auto">
              <a:xfrm>
                <a:off x="3805612" y="3296442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.9</a:t>
                </a:r>
              </a:p>
            </p:txBody>
          </p:sp>
          <p:sp>
            <p:nvSpPr>
              <p:cNvPr id="44065" name="39 CuadroTexto"/>
              <p:cNvSpPr txBox="1">
                <a:spLocks noChangeArrowheads="1"/>
              </p:cNvSpPr>
              <p:nvPr/>
            </p:nvSpPr>
            <p:spPr bwMode="auto">
              <a:xfrm>
                <a:off x="4858546" y="3867946"/>
                <a:ext cx="44114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.10</a:t>
                </a:r>
              </a:p>
            </p:txBody>
          </p:sp>
          <p:sp>
            <p:nvSpPr>
              <p:cNvPr id="44066" name="40 CuadroTexto"/>
              <p:cNvSpPr txBox="1">
                <a:spLocks noChangeArrowheads="1"/>
              </p:cNvSpPr>
              <p:nvPr/>
            </p:nvSpPr>
            <p:spPr bwMode="auto">
              <a:xfrm>
                <a:off x="4787108" y="4368012"/>
                <a:ext cx="44114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.13</a:t>
                </a:r>
              </a:p>
            </p:txBody>
          </p:sp>
          <p:sp>
            <p:nvSpPr>
              <p:cNvPr id="44067" name="41 CuadroTexto"/>
              <p:cNvSpPr txBox="1">
                <a:spLocks noChangeArrowheads="1"/>
              </p:cNvSpPr>
              <p:nvPr/>
            </p:nvSpPr>
            <p:spPr bwMode="auto">
              <a:xfrm>
                <a:off x="3786976" y="4939516"/>
                <a:ext cx="44114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.14</a:t>
                </a:r>
              </a:p>
            </p:txBody>
          </p:sp>
          <p:sp>
            <p:nvSpPr>
              <p:cNvPr id="44068" name="42 CuadroTexto"/>
              <p:cNvSpPr txBox="1">
                <a:spLocks noChangeArrowheads="1"/>
              </p:cNvSpPr>
              <p:nvPr/>
            </p:nvSpPr>
            <p:spPr bwMode="auto">
              <a:xfrm>
                <a:off x="5377248" y="4010822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4069" name="43 CuadroTexto"/>
              <p:cNvSpPr txBox="1">
                <a:spLocks noChangeArrowheads="1"/>
              </p:cNvSpPr>
              <p:nvPr/>
            </p:nvSpPr>
            <p:spPr bwMode="auto">
              <a:xfrm>
                <a:off x="6358744" y="4010822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4070" name="44 CuadroTexto"/>
              <p:cNvSpPr txBox="1">
                <a:spLocks noChangeArrowheads="1"/>
              </p:cNvSpPr>
              <p:nvPr/>
            </p:nvSpPr>
            <p:spPr bwMode="auto">
              <a:xfrm>
                <a:off x="5501488" y="3796508"/>
                <a:ext cx="111440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60.6.6.0/30</a:t>
                </a:r>
              </a:p>
            </p:txBody>
          </p:sp>
          <p:sp>
            <p:nvSpPr>
              <p:cNvPr id="44071" name="45 CuadroTexto"/>
              <p:cNvSpPr txBox="1">
                <a:spLocks noChangeArrowheads="1"/>
              </p:cNvSpPr>
              <p:nvPr/>
            </p:nvSpPr>
            <p:spPr bwMode="auto">
              <a:xfrm>
                <a:off x="215076" y="2796376"/>
                <a:ext cx="12170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200.2.2.0/24</a:t>
                </a:r>
              </a:p>
            </p:txBody>
          </p:sp>
          <p:sp>
            <p:nvSpPr>
              <p:cNvPr id="44072" name="46 CuadroTexto"/>
              <p:cNvSpPr txBox="1">
                <a:spLocks noChangeArrowheads="1"/>
              </p:cNvSpPr>
              <p:nvPr/>
            </p:nvSpPr>
            <p:spPr bwMode="auto">
              <a:xfrm>
                <a:off x="215076" y="5153830"/>
                <a:ext cx="12170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200.2.3.0/24</a:t>
                </a:r>
              </a:p>
            </p:txBody>
          </p:sp>
          <p:sp>
            <p:nvSpPr>
              <p:cNvPr id="44073" name="47 CuadroTexto"/>
              <p:cNvSpPr txBox="1">
                <a:spLocks noChangeArrowheads="1"/>
              </p:cNvSpPr>
              <p:nvPr/>
            </p:nvSpPr>
            <p:spPr bwMode="auto">
              <a:xfrm>
                <a:off x="1500960" y="3457954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4074" name="48 CuadroTexto"/>
              <p:cNvSpPr txBox="1">
                <a:spLocks noChangeArrowheads="1"/>
              </p:cNvSpPr>
              <p:nvPr/>
            </p:nvSpPr>
            <p:spPr bwMode="auto">
              <a:xfrm>
                <a:off x="929456" y="3457954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4075" name="49 CuadroTexto"/>
              <p:cNvSpPr txBox="1">
                <a:spLocks noChangeArrowheads="1"/>
              </p:cNvSpPr>
              <p:nvPr/>
            </p:nvSpPr>
            <p:spPr bwMode="auto">
              <a:xfrm>
                <a:off x="1500960" y="4743838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4076" name="50 CuadroTexto"/>
              <p:cNvSpPr txBox="1">
                <a:spLocks noChangeArrowheads="1"/>
              </p:cNvSpPr>
              <p:nvPr/>
            </p:nvSpPr>
            <p:spPr bwMode="auto">
              <a:xfrm>
                <a:off x="929456" y="4743838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4077" name="51 CuadroTexto"/>
              <p:cNvSpPr txBox="1">
                <a:spLocks noChangeArrowheads="1"/>
              </p:cNvSpPr>
              <p:nvPr/>
            </p:nvSpPr>
            <p:spPr bwMode="auto">
              <a:xfrm>
                <a:off x="7001686" y="4010822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4078" name="52 CuadroTexto"/>
              <p:cNvSpPr txBox="1">
                <a:spLocks noChangeArrowheads="1"/>
              </p:cNvSpPr>
              <p:nvPr/>
            </p:nvSpPr>
            <p:spPr bwMode="auto">
              <a:xfrm>
                <a:off x="7573190" y="4010822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4079" name="53 CuadroTexto"/>
              <p:cNvSpPr txBox="1">
                <a:spLocks noChangeArrowheads="1"/>
              </p:cNvSpPr>
              <p:nvPr/>
            </p:nvSpPr>
            <p:spPr bwMode="auto">
              <a:xfrm>
                <a:off x="7358876" y="3439318"/>
                <a:ext cx="142218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210.10.10.0/24</a:t>
                </a:r>
              </a:p>
            </p:txBody>
          </p:sp>
          <p:sp>
            <p:nvSpPr>
              <p:cNvPr id="44080" name="54 CuadroTexto"/>
              <p:cNvSpPr txBox="1">
                <a:spLocks noChangeArrowheads="1"/>
              </p:cNvSpPr>
              <p:nvPr/>
            </p:nvSpPr>
            <p:spPr bwMode="auto">
              <a:xfrm>
                <a:off x="1715274" y="2939252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R1</a:t>
                </a:r>
              </a:p>
            </p:txBody>
          </p:sp>
          <p:sp>
            <p:nvSpPr>
              <p:cNvPr id="44081" name="55 CuadroTexto"/>
              <p:cNvSpPr txBox="1">
                <a:spLocks noChangeArrowheads="1"/>
              </p:cNvSpPr>
              <p:nvPr/>
            </p:nvSpPr>
            <p:spPr bwMode="auto">
              <a:xfrm>
                <a:off x="3358348" y="2939252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R2</a:t>
                </a:r>
              </a:p>
            </p:txBody>
          </p:sp>
          <p:sp>
            <p:nvSpPr>
              <p:cNvPr id="44082" name="56 CuadroTexto"/>
              <p:cNvSpPr txBox="1">
                <a:spLocks noChangeArrowheads="1"/>
              </p:cNvSpPr>
              <p:nvPr/>
            </p:nvSpPr>
            <p:spPr bwMode="auto">
              <a:xfrm>
                <a:off x="1715274" y="5110910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R3</a:t>
                </a:r>
              </a:p>
            </p:txBody>
          </p:sp>
          <p:sp>
            <p:nvSpPr>
              <p:cNvPr id="44083" name="57 CuadroTexto"/>
              <p:cNvSpPr txBox="1">
                <a:spLocks noChangeArrowheads="1"/>
              </p:cNvSpPr>
              <p:nvPr/>
            </p:nvSpPr>
            <p:spPr bwMode="auto">
              <a:xfrm>
                <a:off x="3358348" y="5110910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R4</a:t>
                </a:r>
              </a:p>
            </p:txBody>
          </p:sp>
          <p:sp>
            <p:nvSpPr>
              <p:cNvPr id="44084" name="58 CuadroTexto"/>
              <p:cNvSpPr txBox="1">
                <a:spLocks noChangeArrowheads="1"/>
              </p:cNvSpPr>
              <p:nvPr/>
            </p:nvSpPr>
            <p:spPr bwMode="auto">
              <a:xfrm>
                <a:off x="6573058" y="4439450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R6</a:t>
                </a:r>
              </a:p>
            </p:txBody>
          </p:sp>
          <p:sp>
            <p:nvSpPr>
              <p:cNvPr id="44085" name="59 CuadroTexto"/>
              <p:cNvSpPr txBox="1">
                <a:spLocks noChangeArrowheads="1"/>
              </p:cNvSpPr>
              <p:nvPr/>
            </p:nvSpPr>
            <p:spPr bwMode="auto">
              <a:xfrm>
                <a:off x="5215736" y="4439450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R5</a:t>
                </a:r>
              </a:p>
            </p:txBody>
          </p:sp>
          <p:sp>
            <p:nvSpPr>
              <p:cNvPr id="44086" name="60 CuadroTexto"/>
              <p:cNvSpPr txBox="1">
                <a:spLocks noChangeArrowheads="1"/>
              </p:cNvSpPr>
              <p:nvPr/>
            </p:nvSpPr>
            <p:spPr bwMode="auto">
              <a:xfrm>
                <a:off x="357952" y="3582194"/>
                <a:ext cx="65594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PC1</a:t>
                </a:r>
              </a:p>
            </p:txBody>
          </p:sp>
          <p:sp>
            <p:nvSpPr>
              <p:cNvPr id="44087" name="61 CuadroTexto"/>
              <p:cNvSpPr txBox="1">
                <a:spLocks noChangeArrowheads="1"/>
              </p:cNvSpPr>
              <p:nvPr/>
            </p:nvSpPr>
            <p:spPr bwMode="auto">
              <a:xfrm>
                <a:off x="357952" y="5439582"/>
                <a:ext cx="65594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PC2</a:t>
                </a:r>
              </a:p>
            </p:txBody>
          </p:sp>
          <p:sp>
            <p:nvSpPr>
              <p:cNvPr id="44088" name="62 CuadroTexto"/>
              <p:cNvSpPr txBox="1">
                <a:spLocks noChangeArrowheads="1"/>
              </p:cNvSpPr>
              <p:nvPr/>
            </p:nvSpPr>
            <p:spPr bwMode="auto">
              <a:xfrm>
                <a:off x="7716066" y="4439450"/>
                <a:ext cx="65594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PC3</a:t>
                </a:r>
              </a:p>
            </p:txBody>
          </p:sp>
          <p:sp>
            <p:nvSpPr>
              <p:cNvPr id="64" name="63 Bisel"/>
              <p:cNvSpPr>
                <a:spLocks noChangeArrowheads="1"/>
              </p:cNvSpPr>
              <p:nvPr/>
            </p:nvSpPr>
            <p:spPr bwMode="auto">
              <a:xfrm>
                <a:off x="2715340" y="5582920"/>
                <a:ext cx="5073552" cy="1142546"/>
              </a:xfrm>
              <a:prstGeom prst="bevel">
                <a:avLst>
                  <a:gd name="adj" fmla="val 125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23925">
                  <a:defRPr/>
                </a:pPr>
                <a:r>
                  <a:rPr lang="es-PE" sz="1800" b="1" dirty="0"/>
                  <a:t>R5#</a:t>
                </a:r>
                <a:r>
                  <a:rPr lang="es-PE" sz="1800" dirty="0"/>
                  <a:t>configure terminal</a:t>
                </a:r>
              </a:p>
              <a:p>
                <a:pPr defTabSz="923925">
                  <a:defRPr/>
                </a:pPr>
                <a:r>
                  <a:rPr lang="es-PE" sz="1800" b="1" dirty="0"/>
                  <a:t>R5(</a:t>
                </a:r>
                <a:r>
                  <a:rPr lang="es-PE" sz="1800" b="1" dirty="0" err="1"/>
                  <a:t>config</a:t>
                </a:r>
                <a:r>
                  <a:rPr lang="es-PE" sz="1800" b="1" dirty="0"/>
                  <a:t>)#</a:t>
                </a:r>
                <a:r>
                  <a:rPr lang="es-PE" sz="1800" dirty="0"/>
                  <a:t>router rip</a:t>
                </a:r>
              </a:p>
              <a:p>
                <a:pPr defTabSz="923925">
                  <a:defRPr/>
                </a:pPr>
                <a:r>
                  <a:rPr lang="es-PE" sz="1800" b="1" dirty="0"/>
                  <a:t>R5(</a:t>
                </a:r>
                <a:r>
                  <a:rPr lang="es-PE" sz="1800" b="1" dirty="0" err="1"/>
                  <a:t>config-router</a:t>
                </a:r>
                <a:r>
                  <a:rPr lang="es-PE" sz="1800" b="1" dirty="0"/>
                  <a:t>)#</a:t>
                </a:r>
                <a:r>
                  <a:rPr lang="es-PE" sz="1800" dirty="0"/>
                  <a:t>default-information originate</a:t>
                </a:r>
              </a:p>
            </p:txBody>
          </p:sp>
        </p:grpSp>
        <p:sp>
          <p:nvSpPr>
            <p:cNvPr id="44038" name="66 Forma libre"/>
            <p:cNvSpPr>
              <a:spLocks noChangeArrowheads="1"/>
            </p:cNvSpPr>
            <p:nvPr/>
          </p:nvSpPr>
          <p:spPr bwMode="auto">
            <a:xfrm>
              <a:off x="4414345" y="4430110"/>
              <a:ext cx="1505606" cy="1150883"/>
            </a:xfrm>
            <a:custGeom>
              <a:avLst/>
              <a:gdLst>
                <a:gd name="T0" fmla="*/ 0 w 1505606"/>
                <a:gd name="T1" fmla="*/ 1150883 h 1150883"/>
                <a:gd name="T2" fmla="*/ 1198179 w 1505606"/>
                <a:gd name="T3" fmla="*/ 1056290 h 1150883"/>
                <a:gd name="T4" fmla="*/ 819807 w 1505606"/>
                <a:gd name="T5" fmla="*/ 882869 h 1150883"/>
                <a:gd name="T6" fmla="*/ 1387365 w 1505606"/>
                <a:gd name="T7" fmla="*/ 646387 h 1150883"/>
                <a:gd name="T8" fmla="*/ 1481958 w 1505606"/>
                <a:gd name="T9" fmla="*/ 299545 h 1150883"/>
                <a:gd name="T10" fmla="*/ 1245476 w 1505606"/>
                <a:gd name="T11" fmla="*/ 126124 h 1150883"/>
                <a:gd name="T12" fmla="*/ 914400 w 1505606"/>
                <a:gd name="T13" fmla="*/ 0 h 11508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05606"/>
                <a:gd name="T22" fmla="*/ 0 h 1150883"/>
                <a:gd name="T23" fmla="*/ 1505606 w 1505606"/>
                <a:gd name="T24" fmla="*/ 1150883 h 11508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05606" h="1150883">
                  <a:moveTo>
                    <a:pt x="0" y="1150883"/>
                  </a:moveTo>
                  <a:cubicBezTo>
                    <a:pt x="530772" y="1125921"/>
                    <a:pt x="1061545" y="1100959"/>
                    <a:pt x="1198179" y="1056290"/>
                  </a:cubicBezTo>
                  <a:cubicBezTo>
                    <a:pt x="1334813" y="1011621"/>
                    <a:pt x="788276" y="951186"/>
                    <a:pt x="819807" y="882869"/>
                  </a:cubicBezTo>
                  <a:cubicBezTo>
                    <a:pt x="851338" y="814552"/>
                    <a:pt x="1277007" y="743608"/>
                    <a:pt x="1387365" y="646387"/>
                  </a:cubicBezTo>
                  <a:cubicBezTo>
                    <a:pt x="1497724" y="549166"/>
                    <a:pt x="1505606" y="386256"/>
                    <a:pt x="1481958" y="299545"/>
                  </a:cubicBezTo>
                  <a:cubicBezTo>
                    <a:pt x="1458310" y="212835"/>
                    <a:pt x="1340069" y="176048"/>
                    <a:pt x="1245476" y="126124"/>
                  </a:cubicBezTo>
                  <a:cubicBezTo>
                    <a:pt x="1150883" y="76200"/>
                    <a:pt x="1032641" y="38100"/>
                    <a:pt x="914400" y="0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s-MX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25438" y="631825"/>
            <a:ext cx="841533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63" tIns="46181" rIns="92363" bIns="46181">
            <a:spAutoFit/>
          </a:bodyPr>
          <a:lstStyle/>
          <a:p>
            <a:pPr marL="192088" lvl="1" algn="ctr"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PROPAGACIÓN DE RUTA POR DEFECTO</a:t>
            </a:r>
          </a:p>
        </p:txBody>
      </p:sp>
      <p:grpSp>
        <p:nvGrpSpPr>
          <p:cNvPr id="2" name="63 Grupo"/>
          <p:cNvGrpSpPr>
            <a:grpSpLocks/>
          </p:cNvGrpSpPr>
          <p:nvPr/>
        </p:nvGrpSpPr>
        <p:grpSpPr bwMode="auto">
          <a:xfrm>
            <a:off x="214313" y="1152525"/>
            <a:ext cx="8566150" cy="2573338"/>
            <a:chOff x="215076" y="2939252"/>
            <a:chExt cx="8565984" cy="2571768"/>
          </a:xfrm>
        </p:grpSpPr>
        <p:pic>
          <p:nvPicPr>
            <p:cNvPr id="45067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15274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68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8348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69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15274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70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8348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71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73058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72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29984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73" name="Picture 105" descr="laptop%2520hp%2520pavilion%252050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16066" y="400117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74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828" y="3225004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75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828" y="471555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5076" name="16 Conector recto"/>
            <p:cNvCxnSpPr>
              <a:cxnSpLocks noChangeShapeType="1"/>
            </p:cNvCxnSpPr>
            <p:nvPr/>
          </p:nvCxnSpPr>
          <p:spPr bwMode="auto">
            <a:xfrm>
              <a:off x="2215340" y="3509168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77" name="17 Conector recto"/>
            <p:cNvCxnSpPr>
              <a:cxnSpLocks noChangeShapeType="1"/>
            </p:cNvCxnSpPr>
            <p:nvPr/>
          </p:nvCxnSpPr>
          <p:spPr bwMode="auto">
            <a:xfrm>
              <a:off x="2215340" y="5010954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78" name="18 Conector recto"/>
            <p:cNvCxnSpPr>
              <a:cxnSpLocks noChangeShapeType="1"/>
            </p:cNvCxnSpPr>
            <p:nvPr/>
          </p:nvCxnSpPr>
          <p:spPr bwMode="auto">
            <a:xfrm>
              <a:off x="5430050" y="4294986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79" name="19 Conector recto"/>
            <p:cNvCxnSpPr>
              <a:cxnSpLocks noChangeShapeType="1"/>
            </p:cNvCxnSpPr>
            <p:nvPr/>
          </p:nvCxnSpPr>
          <p:spPr bwMode="auto">
            <a:xfrm>
              <a:off x="3858414" y="3510756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80" name="24 Conector recto"/>
            <p:cNvCxnSpPr>
              <a:cxnSpLocks noChangeShapeType="1"/>
            </p:cNvCxnSpPr>
            <p:nvPr/>
          </p:nvCxnSpPr>
          <p:spPr bwMode="auto">
            <a:xfrm flipV="1">
              <a:off x="3858414" y="4368012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81" name="26 Conector recto"/>
            <p:cNvCxnSpPr>
              <a:cxnSpLocks noChangeShapeType="1"/>
            </p:cNvCxnSpPr>
            <p:nvPr/>
          </p:nvCxnSpPr>
          <p:spPr bwMode="auto">
            <a:xfrm>
              <a:off x="929456" y="3509168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82" name="28 Conector recto"/>
            <p:cNvCxnSpPr>
              <a:cxnSpLocks noChangeShapeType="1"/>
            </p:cNvCxnSpPr>
            <p:nvPr/>
          </p:nvCxnSpPr>
          <p:spPr bwMode="auto">
            <a:xfrm>
              <a:off x="929456" y="501095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83" name="29 Conector recto"/>
            <p:cNvCxnSpPr>
              <a:cxnSpLocks noChangeShapeType="1"/>
            </p:cNvCxnSpPr>
            <p:nvPr/>
          </p:nvCxnSpPr>
          <p:spPr bwMode="auto">
            <a:xfrm>
              <a:off x="7001686" y="429657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5084" name="30 CuadroTexto"/>
            <p:cNvSpPr txBox="1">
              <a:spLocks noChangeArrowheads="1"/>
            </p:cNvSpPr>
            <p:nvPr/>
          </p:nvSpPr>
          <p:spPr bwMode="auto">
            <a:xfrm>
              <a:off x="2243940" y="3082128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50.5.5.0/30</a:t>
              </a:r>
            </a:p>
          </p:txBody>
        </p:sp>
        <p:sp>
          <p:nvSpPr>
            <p:cNvPr id="45085" name="31 CuadroTexto"/>
            <p:cNvSpPr txBox="1">
              <a:spLocks noChangeArrowheads="1"/>
            </p:cNvSpPr>
            <p:nvPr/>
          </p:nvSpPr>
          <p:spPr bwMode="auto">
            <a:xfrm>
              <a:off x="2286778" y="5082392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50.5.5.4/30</a:t>
              </a:r>
            </a:p>
          </p:txBody>
        </p:sp>
        <p:sp>
          <p:nvSpPr>
            <p:cNvPr id="45086" name="32 CuadroTexto"/>
            <p:cNvSpPr txBox="1">
              <a:spLocks noChangeArrowheads="1"/>
            </p:cNvSpPr>
            <p:nvPr/>
          </p:nvSpPr>
          <p:spPr bwMode="auto">
            <a:xfrm>
              <a:off x="4292783" y="3510756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50.5.8.0/30</a:t>
              </a:r>
            </a:p>
          </p:txBody>
        </p:sp>
        <p:sp>
          <p:nvSpPr>
            <p:cNvPr id="45087" name="33 CuadroTexto"/>
            <p:cNvSpPr txBox="1">
              <a:spLocks noChangeArrowheads="1"/>
            </p:cNvSpPr>
            <p:nvPr/>
          </p:nvSpPr>
          <p:spPr bwMode="auto">
            <a:xfrm rot="-1678758">
              <a:off x="3796713" y="4414383"/>
              <a:ext cx="1217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50.5.12.0/30</a:t>
              </a:r>
            </a:p>
          </p:txBody>
        </p:sp>
        <p:sp>
          <p:nvSpPr>
            <p:cNvPr id="45088" name="34 CuadroTexto"/>
            <p:cNvSpPr txBox="1">
              <a:spLocks noChangeArrowheads="1"/>
            </p:cNvSpPr>
            <p:nvPr/>
          </p:nvSpPr>
          <p:spPr bwMode="auto">
            <a:xfrm>
              <a:off x="2143902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5089" name="35 CuadroTexto"/>
            <p:cNvSpPr txBox="1">
              <a:spLocks noChangeArrowheads="1"/>
            </p:cNvSpPr>
            <p:nvPr/>
          </p:nvSpPr>
          <p:spPr bwMode="auto">
            <a:xfrm>
              <a:off x="3144034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5090" name="36 CuadroTexto"/>
            <p:cNvSpPr txBox="1">
              <a:spLocks noChangeArrowheads="1"/>
            </p:cNvSpPr>
            <p:nvPr/>
          </p:nvSpPr>
          <p:spPr bwMode="auto">
            <a:xfrm>
              <a:off x="2143902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.5</a:t>
              </a:r>
            </a:p>
          </p:txBody>
        </p:sp>
        <p:sp>
          <p:nvSpPr>
            <p:cNvPr id="45091" name="37 CuadroTexto"/>
            <p:cNvSpPr txBox="1">
              <a:spLocks noChangeArrowheads="1"/>
            </p:cNvSpPr>
            <p:nvPr/>
          </p:nvSpPr>
          <p:spPr bwMode="auto">
            <a:xfrm>
              <a:off x="3144034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.6</a:t>
              </a:r>
            </a:p>
          </p:txBody>
        </p:sp>
        <p:sp>
          <p:nvSpPr>
            <p:cNvPr id="45092" name="38 CuadroTexto"/>
            <p:cNvSpPr txBox="1">
              <a:spLocks noChangeArrowheads="1"/>
            </p:cNvSpPr>
            <p:nvPr/>
          </p:nvSpPr>
          <p:spPr bwMode="auto">
            <a:xfrm>
              <a:off x="3805612" y="329644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.9</a:t>
              </a:r>
            </a:p>
          </p:txBody>
        </p:sp>
        <p:sp>
          <p:nvSpPr>
            <p:cNvPr id="45093" name="39 CuadroTexto"/>
            <p:cNvSpPr txBox="1">
              <a:spLocks noChangeArrowheads="1"/>
            </p:cNvSpPr>
            <p:nvPr/>
          </p:nvSpPr>
          <p:spPr bwMode="auto">
            <a:xfrm>
              <a:off x="4858546" y="3867946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.10</a:t>
              </a:r>
            </a:p>
          </p:txBody>
        </p:sp>
        <p:sp>
          <p:nvSpPr>
            <p:cNvPr id="45094" name="40 CuadroTexto"/>
            <p:cNvSpPr txBox="1">
              <a:spLocks noChangeArrowheads="1"/>
            </p:cNvSpPr>
            <p:nvPr/>
          </p:nvSpPr>
          <p:spPr bwMode="auto">
            <a:xfrm>
              <a:off x="4787108" y="4368012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.13</a:t>
              </a:r>
            </a:p>
          </p:txBody>
        </p:sp>
        <p:sp>
          <p:nvSpPr>
            <p:cNvPr id="45095" name="41 CuadroTexto"/>
            <p:cNvSpPr txBox="1">
              <a:spLocks noChangeArrowheads="1"/>
            </p:cNvSpPr>
            <p:nvPr/>
          </p:nvSpPr>
          <p:spPr bwMode="auto">
            <a:xfrm>
              <a:off x="3786976" y="4939516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.14</a:t>
              </a:r>
            </a:p>
          </p:txBody>
        </p:sp>
        <p:sp>
          <p:nvSpPr>
            <p:cNvPr id="45096" name="42 CuadroTexto"/>
            <p:cNvSpPr txBox="1">
              <a:spLocks noChangeArrowheads="1"/>
            </p:cNvSpPr>
            <p:nvPr/>
          </p:nvSpPr>
          <p:spPr bwMode="auto">
            <a:xfrm>
              <a:off x="5377248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5097" name="43 CuadroTexto"/>
            <p:cNvSpPr txBox="1">
              <a:spLocks noChangeArrowheads="1"/>
            </p:cNvSpPr>
            <p:nvPr/>
          </p:nvSpPr>
          <p:spPr bwMode="auto">
            <a:xfrm>
              <a:off x="6358744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5098" name="44 CuadroTexto"/>
            <p:cNvSpPr txBox="1">
              <a:spLocks noChangeArrowheads="1"/>
            </p:cNvSpPr>
            <p:nvPr/>
          </p:nvSpPr>
          <p:spPr bwMode="auto">
            <a:xfrm>
              <a:off x="5501488" y="3796508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60.6.6.0/30</a:t>
              </a:r>
            </a:p>
          </p:txBody>
        </p:sp>
        <p:sp>
          <p:nvSpPr>
            <p:cNvPr id="45099" name="45 CuadroTexto"/>
            <p:cNvSpPr txBox="1">
              <a:spLocks noChangeArrowheads="1"/>
            </p:cNvSpPr>
            <p:nvPr/>
          </p:nvSpPr>
          <p:spPr bwMode="auto">
            <a:xfrm>
              <a:off x="215076" y="2957888"/>
              <a:ext cx="1217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200.2.2.0/24</a:t>
              </a:r>
            </a:p>
          </p:txBody>
        </p:sp>
        <p:sp>
          <p:nvSpPr>
            <p:cNvPr id="45100" name="46 CuadroTexto"/>
            <p:cNvSpPr txBox="1">
              <a:spLocks noChangeArrowheads="1"/>
            </p:cNvSpPr>
            <p:nvPr/>
          </p:nvSpPr>
          <p:spPr bwMode="auto">
            <a:xfrm>
              <a:off x="215076" y="5101028"/>
              <a:ext cx="1217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200.2.3.0/24</a:t>
              </a:r>
            </a:p>
          </p:txBody>
        </p:sp>
        <p:sp>
          <p:nvSpPr>
            <p:cNvPr id="45101" name="47 CuadroTexto"/>
            <p:cNvSpPr txBox="1">
              <a:spLocks noChangeArrowheads="1"/>
            </p:cNvSpPr>
            <p:nvPr/>
          </p:nvSpPr>
          <p:spPr bwMode="auto">
            <a:xfrm>
              <a:off x="1500960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5102" name="48 CuadroTexto"/>
            <p:cNvSpPr txBox="1">
              <a:spLocks noChangeArrowheads="1"/>
            </p:cNvSpPr>
            <p:nvPr/>
          </p:nvSpPr>
          <p:spPr bwMode="auto">
            <a:xfrm>
              <a:off x="929456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5103" name="49 CuadroTexto"/>
            <p:cNvSpPr txBox="1">
              <a:spLocks noChangeArrowheads="1"/>
            </p:cNvSpPr>
            <p:nvPr/>
          </p:nvSpPr>
          <p:spPr bwMode="auto">
            <a:xfrm>
              <a:off x="1500960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5104" name="50 CuadroTexto"/>
            <p:cNvSpPr txBox="1">
              <a:spLocks noChangeArrowheads="1"/>
            </p:cNvSpPr>
            <p:nvPr/>
          </p:nvSpPr>
          <p:spPr bwMode="auto">
            <a:xfrm>
              <a:off x="929456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5105" name="51 CuadroTexto"/>
            <p:cNvSpPr txBox="1">
              <a:spLocks noChangeArrowheads="1"/>
            </p:cNvSpPr>
            <p:nvPr/>
          </p:nvSpPr>
          <p:spPr bwMode="auto">
            <a:xfrm>
              <a:off x="7001686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5106" name="52 CuadroTexto"/>
            <p:cNvSpPr txBox="1">
              <a:spLocks noChangeArrowheads="1"/>
            </p:cNvSpPr>
            <p:nvPr/>
          </p:nvSpPr>
          <p:spPr bwMode="auto">
            <a:xfrm>
              <a:off x="7573190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5107" name="53 CuadroTexto"/>
            <p:cNvSpPr txBox="1">
              <a:spLocks noChangeArrowheads="1"/>
            </p:cNvSpPr>
            <p:nvPr/>
          </p:nvSpPr>
          <p:spPr bwMode="auto">
            <a:xfrm>
              <a:off x="7358876" y="3672268"/>
              <a:ext cx="14221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210.10.10.0/24</a:t>
              </a:r>
            </a:p>
          </p:txBody>
        </p:sp>
        <p:sp>
          <p:nvSpPr>
            <p:cNvPr id="45108" name="54 CuadroTexto"/>
            <p:cNvSpPr txBox="1">
              <a:spLocks noChangeArrowheads="1"/>
            </p:cNvSpPr>
            <p:nvPr/>
          </p:nvSpPr>
          <p:spPr bwMode="auto">
            <a:xfrm>
              <a:off x="1715274" y="2939252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R1</a:t>
              </a:r>
            </a:p>
          </p:txBody>
        </p:sp>
        <p:sp>
          <p:nvSpPr>
            <p:cNvPr id="45109" name="55 CuadroTexto"/>
            <p:cNvSpPr txBox="1">
              <a:spLocks noChangeArrowheads="1"/>
            </p:cNvSpPr>
            <p:nvPr/>
          </p:nvSpPr>
          <p:spPr bwMode="auto">
            <a:xfrm>
              <a:off x="3358348" y="2939252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R2</a:t>
              </a:r>
            </a:p>
          </p:txBody>
        </p:sp>
        <p:sp>
          <p:nvSpPr>
            <p:cNvPr id="45110" name="56 CuadroTexto"/>
            <p:cNvSpPr txBox="1">
              <a:spLocks noChangeArrowheads="1"/>
            </p:cNvSpPr>
            <p:nvPr/>
          </p:nvSpPr>
          <p:spPr bwMode="auto">
            <a:xfrm>
              <a:off x="1715274" y="511091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R3</a:t>
              </a:r>
            </a:p>
          </p:txBody>
        </p:sp>
        <p:sp>
          <p:nvSpPr>
            <p:cNvPr id="45111" name="57 CuadroTexto"/>
            <p:cNvSpPr txBox="1">
              <a:spLocks noChangeArrowheads="1"/>
            </p:cNvSpPr>
            <p:nvPr/>
          </p:nvSpPr>
          <p:spPr bwMode="auto">
            <a:xfrm>
              <a:off x="3358348" y="511091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R4</a:t>
              </a:r>
            </a:p>
          </p:txBody>
        </p:sp>
        <p:sp>
          <p:nvSpPr>
            <p:cNvPr id="45112" name="58 CuadroTexto"/>
            <p:cNvSpPr txBox="1">
              <a:spLocks noChangeArrowheads="1"/>
            </p:cNvSpPr>
            <p:nvPr/>
          </p:nvSpPr>
          <p:spPr bwMode="auto">
            <a:xfrm>
              <a:off x="6573058" y="443945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R6</a:t>
              </a:r>
            </a:p>
          </p:txBody>
        </p:sp>
        <p:sp>
          <p:nvSpPr>
            <p:cNvPr id="45113" name="59 CuadroTexto"/>
            <p:cNvSpPr txBox="1">
              <a:spLocks noChangeArrowheads="1"/>
            </p:cNvSpPr>
            <p:nvPr/>
          </p:nvSpPr>
          <p:spPr bwMode="auto">
            <a:xfrm>
              <a:off x="5215736" y="443945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R5</a:t>
              </a:r>
            </a:p>
          </p:txBody>
        </p:sp>
        <p:sp>
          <p:nvSpPr>
            <p:cNvPr id="45114" name="60 CuadroTexto"/>
            <p:cNvSpPr txBox="1">
              <a:spLocks noChangeArrowheads="1"/>
            </p:cNvSpPr>
            <p:nvPr/>
          </p:nvSpPr>
          <p:spPr bwMode="auto">
            <a:xfrm>
              <a:off x="357952" y="3582194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PC1</a:t>
              </a:r>
            </a:p>
          </p:txBody>
        </p:sp>
        <p:sp>
          <p:nvSpPr>
            <p:cNvPr id="45115" name="61 CuadroTexto"/>
            <p:cNvSpPr txBox="1">
              <a:spLocks noChangeArrowheads="1"/>
            </p:cNvSpPr>
            <p:nvPr/>
          </p:nvSpPr>
          <p:spPr bwMode="auto">
            <a:xfrm>
              <a:off x="357952" y="4396530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PC2</a:t>
              </a:r>
            </a:p>
          </p:txBody>
        </p:sp>
        <p:sp>
          <p:nvSpPr>
            <p:cNvPr id="45116" name="62 CuadroTexto"/>
            <p:cNvSpPr txBox="1">
              <a:spLocks noChangeArrowheads="1"/>
            </p:cNvSpPr>
            <p:nvPr/>
          </p:nvSpPr>
          <p:spPr bwMode="auto">
            <a:xfrm>
              <a:off x="7716066" y="4439450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PC3</a:t>
              </a:r>
            </a:p>
          </p:txBody>
        </p:sp>
      </p:grpSp>
      <p:sp>
        <p:nvSpPr>
          <p:cNvPr id="64" name="63 CuadroTexto"/>
          <p:cNvSpPr txBox="1"/>
          <p:nvPr/>
        </p:nvSpPr>
        <p:spPr>
          <a:xfrm>
            <a:off x="642938" y="3654425"/>
            <a:ext cx="5784850" cy="3046413"/>
          </a:xfrm>
          <a:prstGeom prst="rect">
            <a:avLst/>
          </a:prstGeom>
          <a:solidFill>
            <a:srgbClr val="FFFF00"/>
          </a:solidFill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600" b="1" dirty="0"/>
              <a:t>R2#show ip route</a:t>
            </a:r>
          </a:p>
          <a:p>
            <a:pPr>
              <a:defRPr/>
            </a:pPr>
            <a:r>
              <a:rPr lang="es-PE" sz="1600" dirty="0"/>
              <a:t>     50.0.0.0/30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subnetted</a:t>
            </a:r>
            <a:r>
              <a:rPr lang="es-PE" sz="1600" dirty="0"/>
              <a:t>, 4 </a:t>
            </a:r>
            <a:r>
              <a:rPr lang="es-PE" sz="1600" dirty="0" err="1"/>
              <a:t>subnets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C       50.5.5.0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FastEthernet0/0</a:t>
            </a:r>
          </a:p>
          <a:p>
            <a:pPr>
              <a:defRPr/>
            </a:pPr>
            <a:r>
              <a:rPr lang="es-PE" sz="1600" dirty="0"/>
              <a:t>R       50.5.5.4 [120/2] </a:t>
            </a:r>
            <a:r>
              <a:rPr lang="es-PE" sz="1600" dirty="0" err="1"/>
              <a:t>via</a:t>
            </a:r>
            <a:r>
              <a:rPr lang="es-PE" sz="1600" dirty="0"/>
              <a:t> 50.5.5.10, 00:00:05, FastEthernet0/1</a:t>
            </a:r>
          </a:p>
          <a:p>
            <a:pPr>
              <a:defRPr/>
            </a:pPr>
            <a:r>
              <a:rPr lang="es-PE" sz="1600" dirty="0"/>
              <a:t>C       50.5.5.8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FastEthernet0/1</a:t>
            </a:r>
          </a:p>
          <a:p>
            <a:pPr>
              <a:defRPr/>
            </a:pPr>
            <a:r>
              <a:rPr lang="es-PE" sz="1600" dirty="0"/>
              <a:t>R       50.5.5.12 [120/1] </a:t>
            </a:r>
            <a:r>
              <a:rPr lang="es-PE" sz="1600" dirty="0" err="1"/>
              <a:t>via</a:t>
            </a:r>
            <a:r>
              <a:rPr lang="es-PE" sz="1600" dirty="0"/>
              <a:t> 50.5.5.10, 00:00:05, FastEthernet0/1</a:t>
            </a:r>
          </a:p>
          <a:p>
            <a:pPr>
              <a:defRPr/>
            </a:pPr>
            <a:r>
              <a:rPr lang="es-PE" sz="1600" dirty="0"/>
              <a:t>R    210.10.10.0/24 [120/2] </a:t>
            </a:r>
            <a:r>
              <a:rPr lang="es-PE" sz="1600" dirty="0" err="1"/>
              <a:t>via</a:t>
            </a:r>
            <a:r>
              <a:rPr lang="es-PE" sz="1600" dirty="0"/>
              <a:t> 50.5.5.10, 00:00:05, FastEthernet0/1</a:t>
            </a:r>
          </a:p>
          <a:p>
            <a:pPr>
              <a:defRPr/>
            </a:pPr>
            <a:r>
              <a:rPr lang="es-PE" sz="1600" dirty="0"/>
              <a:t>R    200.2.2.0/24 [120/1] </a:t>
            </a:r>
            <a:r>
              <a:rPr lang="es-PE" sz="1600" dirty="0" err="1"/>
              <a:t>via</a:t>
            </a:r>
            <a:r>
              <a:rPr lang="es-PE" sz="1600" dirty="0"/>
              <a:t> 50.5.5.1, 00:00:04, FastEthernet0/0</a:t>
            </a:r>
          </a:p>
          <a:p>
            <a:pPr>
              <a:defRPr/>
            </a:pPr>
            <a:r>
              <a:rPr lang="es-PE" sz="1600" dirty="0"/>
              <a:t>R    200.2.3.0/24 [120/3] </a:t>
            </a:r>
            <a:r>
              <a:rPr lang="es-PE" sz="1600" dirty="0" err="1"/>
              <a:t>via</a:t>
            </a:r>
            <a:r>
              <a:rPr lang="es-PE" sz="1600" dirty="0"/>
              <a:t> 50.5.5.10, 00:00:05, FastEthernet0/1</a:t>
            </a:r>
          </a:p>
          <a:p>
            <a:pPr>
              <a:defRPr/>
            </a:pPr>
            <a:r>
              <a:rPr lang="es-PE" sz="1600" dirty="0"/>
              <a:t>R    60.0.0.0/8 [120/1] </a:t>
            </a:r>
            <a:r>
              <a:rPr lang="es-PE" sz="1600" dirty="0" err="1"/>
              <a:t>via</a:t>
            </a:r>
            <a:r>
              <a:rPr lang="es-PE" sz="1600" dirty="0"/>
              <a:t> 50.5.5.10, 00:00:05, FastEthernet0/1</a:t>
            </a:r>
          </a:p>
          <a:p>
            <a:pPr>
              <a:defRPr/>
            </a:pPr>
            <a:r>
              <a:rPr lang="es-PE" sz="1600" b="1" dirty="0">
                <a:solidFill>
                  <a:srgbClr val="FF0000"/>
                </a:solidFill>
              </a:rPr>
              <a:t>R*   0.0.0.0/0 [120/1] </a:t>
            </a:r>
            <a:r>
              <a:rPr lang="es-PE" sz="1600" b="1" dirty="0" err="1">
                <a:solidFill>
                  <a:srgbClr val="FF0000"/>
                </a:solidFill>
              </a:rPr>
              <a:t>via</a:t>
            </a:r>
            <a:r>
              <a:rPr lang="es-PE" sz="1600" b="1" dirty="0">
                <a:solidFill>
                  <a:srgbClr val="FF0000"/>
                </a:solidFill>
              </a:rPr>
              <a:t> 50.5.5.10</a:t>
            </a:r>
            <a:r>
              <a:rPr lang="es-PE" sz="1600" dirty="0"/>
              <a:t>, 00:00:05, FastEthernet0/1</a:t>
            </a:r>
          </a:p>
          <a:p>
            <a:pPr>
              <a:defRPr/>
            </a:pPr>
            <a:r>
              <a:rPr lang="es-PE" sz="1600" dirty="0"/>
              <a:t>R2#</a:t>
            </a:r>
          </a:p>
        </p:txBody>
      </p:sp>
      <p:sp>
        <p:nvSpPr>
          <p:cNvPr id="70" name="69 CuadroTexto"/>
          <p:cNvSpPr txBox="1"/>
          <p:nvPr/>
        </p:nvSpPr>
        <p:spPr>
          <a:xfrm>
            <a:off x="1000125" y="3725863"/>
            <a:ext cx="5681663" cy="3046412"/>
          </a:xfrm>
          <a:prstGeom prst="rect">
            <a:avLst/>
          </a:prstGeom>
          <a:solidFill>
            <a:srgbClr val="FFC000"/>
          </a:solidFill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600" b="1" dirty="0"/>
              <a:t>R1#show ip route</a:t>
            </a:r>
          </a:p>
          <a:p>
            <a:pPr>
              <a:defRPr/>
            </a:pPr>
            <a:r>
              <a:rPr lang="es-PE" sz="1600" dirty="0"/>
              <a:t>     50.0.0.0/30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subnetted</a:t>
            </a:r>
            <a:r>
              <a:rPr lang="es-PE" sz="1600" dirty="0"/>
              <a:t>, 4 </a:t>
            </a:r>
            <a:r>
              <a:rPr lang="es-PE" sz="1600" dirty="0" err="1"/>
              <a:t>subnets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C       50.5.5.0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FastEthernet0/1</a:t>
            </a:r>
          </a:p>
          <a:p>
            <a:pPr>
              <a:defRPr/>
            </a:pPr>
            <a:r>
              <a:rPr lang="es-PE" sz="1600" dirty="0"/>
              <a:t>R       50.5.5.4 [120/3] </a:t>
            </a:r>
            <a:r>
              <a:rPr lang="es-PE" sz="1600" dirty="0" err="1"/>
              <a:t>via</a:t>
            </a:r>
            <a:r>
              <a:rPr lang="es-PE" sz="1600" dirty="0"/>
              <a:t> 50.5.5.2, 00:00:24, FastEthernet0/1</a:t>
            </a:r>
          </a:p>
          <a:p>
            <a:pPr>
              <a:defRPr/>
            </a:pPr>
            <a:r>
              <a:rPr lang="es-PE" sz="1600" dirty="0"/>
              <a:t>R       50.5.5.8 [120/1] </a:t>
            </a:r>
            <a:r>
              <a:rPr lang="es-PE" sz="1600" dirty="0" err="1"/>
              <a:t>via</a:t>
            </a:r>
            <a:r>
              <a:rPr lang="es-PE" sz="1600" dirty="0"/>
              <a:t> 50.5.5.2, 00:00:24, FastEthernet0/1</a:t>
            </a:r>
          </a:p>
          <a:p>
            <a:pPr>
              <a:defRPr/>
            </a:pPr>
            <a:r>
              <a:rPr lang="es-PE" sz="1600" dirty="0"/>
              <a:t>R       50.5.5.12 [120/2] </a:t>
            </a:r>
            <a:r>
              <a:rPr lang="es-PE" sz="1600" dirty="0" err="1"/>
              <a:t>via</a:t>
            </a:r>
            <a:r>
              <a:rPr lang="es-PE" sz="1600" dirty="0"/>
              <a:t> 50.5.5.2, 00:00:24, FastEthernet0/1</a:t>
            </a:r>
          </a:p>
          <a:p>
            <a:pPr>
              <a:defRPr/>
            </a:pPr>
            <a:r>
              <a:rPr lang="es-PE" sz="1600" dirty="0"/>
              <a:t>R    210.10.10.0/24 [120/3] </a:t>
            </a:r>
            <a:r>
              <a:rPr lang="es-PE" sz="1600" dirty="0" err="1"/>
              <a:t>via</a:t>
            </a:r>
            <a:r>
              <a:rPr lang="es-PE" sz="1600" dirty="0"/>
              <a:t> 50.5.5.2, 00:00:24, FastEthernet0/1</a:t>
            </a:r>
          </a:p>
          <a:p>
            <a:pPr>
              <a:defRPr/>
            </a:pPr>
            <a:r>
              <a:rPr lang="es-PE" sz="1600" dirty="0"/>
              <a:t>C    200.2.2.0/24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FastEthernet0/0</a:t>
            </a:r>
          </a:p>
          <a:p>
            <a:pPr>
              <a:defRPr/>
            </a:pPr>
            <a:r>
              <a:rPr lang="es-PE" sz="1600" dirty="0"/>
              <a:t>R    200.2.3.0/24 [120/4] </a:t>
            </a:r>
            <a:r>
              <a:rPr lang="es-PE" sz="1600" dirty="0" err="1"/>
              <a:t>via</a:t>
            </a:r>
            <a:r>
              <a:rPr lang="es-PE" sz="1600" dirty="0"/>
              <a:t> 50.5.5.2, 00:00:24, FastEthernet0/1</a:t>
            </a:r>
          </a:p>
          <a:p>
            <a:pPr>
              <a:defRPr/>
            </a:pPr>
            <a:r>
              <a:rPr lang="es-PE" sz="1600" dirty="0"/>
              <a:t>R    60.0.0.0/8 [120/2] </a:t>
            </a:r>
            <a:r>
              <a:rPr lang="es-PE" sz="1600" dirty="0" err="1"/>
              <a:t>via</a:t>
            </a:r>
            <a:r>
              <a:rPr lang="es-PE" sz="1600" dirty="0"/>
              <a:t> 50.5.5.2, 00:00:24, FastEthernet0/1</a:t>
            </a:r>
          </a:p>
          <a:p>
            <a:pPr>
              <a:defRPr/>
            </a:pPr>
            <a:r>
              <a:rPr lang="es-PE" sz="1600" b="1" dirty="0">
                <a:solidFill>
                  <a:srgbClr val="FF0000"/>
                </a:solidFill>
              </a:rPr>
              <a:t>R*   0.0.0.0/0 [120/2] </a:t>
            </a:r>
            <a:r>
              <a:rPr lang="es-PE" sz="1600" b="1" dirty="0" err="1">
                <a:solidFill>
                  <a:srgbClr val="FF0000"/>
                </a:solidFill>
              </a:rPr>
              <a:t>via</a:t>
            </a:r>
            <a:r>
              <a:rPr lang="es-PE" sz="1600" b="1" dirty="0">
                <a:solidFill>
                  <a:srgbClr val="FF0000"/>
                </a:solidFill>
              </a:rPr>
              <a:t> 50.5.5.2</a:t>
            </a:r>
            <a:r>
              <a:rPr lang="es-PE" sz="1600" dirty="0"/>
              <a:t>, 00:00:24, FastEthernet0/1</a:t>
            </a:r>
          </a:p>
          <a:p>
            <a:pPr>
              <a:defRPr/>
            </a:pPr>
            <a:r>
              <a:rPr lang="es-PE" sz="1600" dirty="0"/>
              <a:t>R1#</a:t>
            </a:r>
          </a:p>
        </p:txBody>
      </p:sp>
      <p:sp>
        <p:nvSpPr>
          <p:cNvPr id="71" name="70 CuadroTexto"/>
          <p:cNvSpPr txBox="1"/>
          <p:nvPr/>
        </p:nvSpPr>
        <p:spPr>
          <a:xfrm>
            <a:off x="1360488" y="3725863"/>
            <a:ext cx="5784850" cy="3046412"/>
          </a:xfrm>
          <a:prstGeom prst="rect">
            <a:avLst/>
          </a:prstGeom>
          <a:solidFill>
            <a:srgbClr val="FF99CC"/>
          </a:solidFill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600" b="1" dirty="0"/>
              <a:t>R4#show ip route</a:t>
            </a:r>
          </a:p>
          <a:p>
            <a:pPr>
              <a:defRPr/>
            </a:pPr>
            <a:r>
              <a:rPr lang="es-PE" sz="1600" dirty="0"/>
              <a:t>     50.0.0.0/30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subnetted</a:t>
            </a:r>
            <a:r>
              <a:rPr lang="es-PE" sz="1600" dirty="0"/>
              <a:t>, 4 </a:t>
            </a:r>
            <a:r>
              <a:rPr lang="es-PE" sz="1600" dirty="0" err="1"/>
              <a:t>subnets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R       50.5.5.0 [120/2] </a:t>
            </a:r>
            <a:r>
              <a:rPr lang="es-PE" sz="1600" dirty="0" err="1"/>
              <a:t>via</a:t>
            </a:r>
            <a:r>
              <a:rPr lang="es-PE" sz="1600" dirty="0"/>
              <a:t> 50.5.5.13, 00:00:02, FastEthernet0/1</a:t>
            </a:r>
          </a:p>
          <a:p>
            <a:pPr>
              <a:defRPr/>
            </a:pPr>
            <a:r>
              <a:rPr lang="es-PE" sz="1600" dirty="0"/>
              <a:t>C       50.5.5.4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FastEthernet0/0</a:t>
            </a:r>
          </a:p>
          <a:p>
            <a:pPr>
              <a:defRPr/>
            </a:pPr>
            <a:r>
              <a:rPr lang="es-PE" sz="1600" dirty="0"/>
              <a:t>R       50.5.5.8 [120/1] </a:t>
            </a:r>
            <a:r>
              <a:rPr lang="es-PE" sz="1600" dirty="0" err="1"/>
              <a:t>via</a:t>
            </a:r>
            <a:r>
              <a:rPr lang="es-PE" sz="1600" dirty="0"/>
              <a:t> 50.5.5.13, 00:00:02, FastEthernet0/1</a:t>
            </a:r>
          </a:p>
          <a:p>
            <a:pPr>
              <a:defRPr/>
            </a:pPr>
            <a:r>
              <a:rPr lang="es-PE" sz="1600" dirty="0"/>
              <a:t>C       50.5.5.12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FastEthernet0/1</a:t>
            </a:r>
          </a:p>
          <a:p>
            <a:pPr>
              <a:defRPr/>
            </a:pPr>
            <a:r>
              <a:rPr lang="es-PE" sz="1600" dirty="0"/>
              <a:t>R    210.10.10.0/24 [120/2] </a:t>
            </a:r>
            <a:r>
              <a:rPr lang="es-PE" sz="1600" dirty="0" err="1"/>
              <a:t>via</a:t>
            </a:r>
            <a:r>
              <a:rPr lang="es-PE" sz="1600" dirty="0"/>
              <a:t> 50.5.5.13, 00:00:02, FastEthernet0/1</a:t>
            </a:r>
          </a:p>
          <a:p>
            <a:pPr>
              <a:defRPr/>
            </a:pPr>
            <a:r>
              <a:rPr lang="es-PE" sz="1600" dirty="0"/>
              <a:t>R    200.2.2.0/24 [120/3] </a:t>
            </a:r>
            <a:r>
              <a:rPr lang="es-PE" sz="1600" dirty="0" err="1"/>
              <a:t>via</a:t>
            </a:r>
            <a:r>
              <a:rPr lang="es-PE" sz="1600" dirty="0"/>
              <a:t> 50.5.5.13, 00:00:02, FastEthernet0/1</a:t>
            </a:r>
          </a:p>
          <a:p>
            <a:pPr>
              <a:defRPr/>
            </a:pPr>
            <a:r>
              <a:rPr lang="es-PE" sz="1600" dirty="0"/>
              <a:t>R    200.2.3.0/24 [120/1] </a:t>
            </a:r>
            <a:r>
              <a:rPr lang="es-PE" sz="1600" dirty="0" err="1"/>
              <a:t>via</a:t>
            </a:r>
            <a:r>
              <a:rPr lang="es-PE" sz="1600" dirty="0"/>
              <a:t> 50.5.5.5, 00:00:02, FastEthernet0/0</a:t>
            </a:r>
          </a:p>
          <a:p>
            <a:pPr>
              <a:defRPr/>
            </a:pPr>
            <a:r>
              <a:rPr lang="es-PE" sz="1600" dirty="0"/>
              <a:t>R    60.0.0.0/8 [120/1] </a:t>
            </a:r>
            <a:r>
              <a:rPr lang="es-PE" sz="1600" dirty="0" err="1"/>
              <a:t>via</a:t>
            </a:r>
            <a:r>
              <a:rPr lang="es-PE" sz="1600" dirty="0"/>
              <a:t> 50.5.5.13, 00:00:02, FastEthernet0/1</a:t>
            </a:r>
          </a:p>
          <a:p>
            <a:pPr>
              <a:defRPr/>
            </a:pPr>
            <a:r>
              <a:rPr lang="es-PE" sz="1600" b="1" dirty="0">
                <a:solidFill>
                  <a:srgbClr val="FF0000"/>
                </a:solidFill>
              </a:rPr>
              <a:t>R*   0.0.0.0/0 [120/1] </a:t>
            </a:r>
            <a:r>
              <a:rPr lang="es-PE" sz="1600" b="1" dirty="0" err="1">
                <a:solidFill>
                  <a:srgbClr val="FF0000"/>
                </a:solidFill>
              </a:rPr>
              <a:t>via</a:t>
            </a:r>
            <a:r>
              <a:rPr lang="es-PE" sz="1600" b="1" dirty="0">
                <a:solidFill>
                  <a:srgbClr val="FF0000"/>
                </a:solidFill>
              </a:rPr>
              <a:t> 50.5.5.13</a:t>
            </a:r>
            <a:r>
              <a:rPr lang="es-PE" sz="1600" dirty="0"/>
              <a:t>, 00:00:02, FastEthernet0/1</a:t>
            </a:r>
          </a:p>
          <a:p>
            <a:pPr>
              <a:defRPr/>
            </a:pPr>
            <a:r>
              <a:rPr lang="es-PE" sz="1600" dirty="0"/>
              <a:t>R4#</a:t>
            </a:r>
          </a:p>
        </p:txBody>
      </p:sp>
      <p:sp>
        <p:nvSpPr>
          <p:cNvPr id="72" name="71 CuadroTexto"/>
          <p:cNvSpPr txBox="1"/>
          <p:nvPr/>
        </p:nvSpPr>
        <p:spPr>
          <a:xfrm>
            <a:off x="1785938" y="3797300"/>
            <a:ext cx="5681662" cy="3046413"/>
          </a:xfrm>
          <a:prstGeom prst="rect">
            <a:avLst/>
          </a:prstGeom>
          <a:solidFill>
            <a:srgbClr val="D09E00"/>
          </a:solidFill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600" b="1" dirty="0"/>
              <a:t>R3#show ip route</a:t>
            </a:r>
          </a:p>
          <a:p>
            <a:pPr>
              <a:defRPr/>
            </a:pPr>
            <a:r>
              <a:rPr lang="es-PE" sz="1600" dirty="0"/>
              <a:t>     50.0.0.0/30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subnetted</a:t>
            </a:r>
            <a:r>
              <a:rPr lang="es-PE" sz="1600" dirty="0"/>
              <a:t>, 4 </a:t>
            </a:r>
            <a:r>
              <a:rPr lang="es-PE" sz="1600" dirty="0" err="1"/>
              <a:t>subnets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R       50.5.5.0 [120/3] </a:t>
            </a:r>
            <a:r>
              <a:rPr lang="es-PE" sz="1600" dirty="0" err="1"/>
              <a:t>via</a:t>
            </a:r>
            <a:r>
              <a:rPr lang="es-PE" sz="1600" dirty="0"/>
              <a:t> 50.5.5.6, 00:00:00, FastEthernet0/1</a:t>
            </a:r>
          </a:p>
          <a:p>
            <a:pPr>
              <a:defRPr/>
            </a:pPr>
            <a:r>
              <a:rPr lang="es-PE" sz="1600" dirty="0"/>
              <a:t>C       50.5.5.4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FastEthernet0/1</a:t>
            </a:r>
          </a:p>
          <a:p>
            <a:pPr>
              <a:defRPr/>
            </a:pPr>
            <a:r>
              <a:rPr lang="es-PE" sz="1600" dirty="0"/>
              <a:t>R       50.5.5.8 [120/2] </a:t>
            </a:r>
            <a:r>
              <a:rPr lang="es-PE" sz="1600" dirty="0" err="1"/>
              <a:t>via</a:t>
            </a:r>
            <a:r>
              <a:rPr lang="es-PE" sz="1600" dirty="0"/>
              <a:t> 50.5.5.6, 00:00:00, FastEthernet0/1</a:t>
            </a:r>
          </a:p>
          <a:p>
            <a:pPr>
              <a:defRPr/>
            </a:pPr>
            <a:r>
              <a:rPr lang="es-PE" sz="1600" dirty="0"/>
              <a:t>R       50.5.5.12 [120/1] </a:t>
            </a:r>
            <a:r>
              <a:rPr lang="es-PE" sz="1600" dirty="0" err="1"/>
              <a:t>via</a:t>
            </a:r>
            <a:r>
              <a:rPr lang="es-PE" sz="1600" dirty="0"/>
              <a:t> 50.5.5.6, 00:00:00, FastEthernet0/1</a:t>
            </a:r>
          </a:p>
          <a:p>
            <a:pPr>
              <a:defRPr/>
            </a:pPr>
            <a:r>
              <a:rPr lang="es-PE" sz="1600" dirty="0"/>
              <a:t>R    210.10.10.0/24 [120/3] </a:t>
            </a:r>
            <a:r>
              <a:rPr lang="es-PE" sz="1600" dirty="0" err="1"/>
              <a:t>via</a:t>
            </a:r>
            <a:r>
              <a:rPr lang="es-PE" sz="1600" dirty="0"/>
              <a:t> 50.5.5.6, 00:00:00, FastEthernet0/1</a:t>
            </a:r>
          </a:p>
          <a:p>
            <a:pPr>
              <a:defRPr/>
            </a:pPr>
            <a:r>
              <a:rPr lang="es-PE" sz="1600" dirty="0"/>
              <a:t>R    200.2.2.0/24 [120/4] </a:t>
            </a:r>
            <a:r>
              <a:rPr lang="es-PE" sz="1600" dirty="0" err="1"/>
              <a:t>via</a:t>
            </a:r>
            <a:r>
              <a:rPr lang="es-PE" sz="1600" dirty="0"/>
              <a:t> 50.5.5.6, 00:00:00, FastEthernet0/1</a:t>
            </a:r>
          </a:p>
          <a:p>
            <a:pPr>
              <a:defRPr/>
            </a:pPr>
            <a:r>
              <a:rPr lang="es-PE" sz="1600" dirty="0"/>
              <a:t>C    200.2.3.0/24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FastEthernet0/0</a:t>
            </a:r>
          </a:p>
          <a:p>
            <a:pPr>
              <a:defRPr/>
            </a:pPr>
            <a:r>
              <a:rPr lang="es-PE" sz="1600" dirty="0"/>
              <a:t>R    60.0.0.0/8 [120/2] </a:t>
            </a:r>
            <a:r>
              <a:rPr lang="es-PE" sz="1600" dirty="0" err="1"/>
              <a:t>via</a:t>
            </a:r>
            <a:r>
              <a:rPr lang="es-PE" sz="1600" dirty="0"/>
              <a:t> 50.5.5.6, 00:00:00, FastEthernet0/1</a:t>
            </a:r>
          </a:p>
          <a:p>
            <a:pPr>
              <a:defRPr/>
            </a:pPr>
            <a:r>
              <a:rPr lang="es-PE" sz="1600" b="1" dirty="0">
                <a:solidFill>
                  <a:srgbClr val="FF0000"/>
                </a:solidFill>
              </a:rPr>
              <a:t>R*   0.0.0.0/0 [120/2] </a:t>
            </a:r>
            <a:r>
              <a:rPr lang="es-PE" sz="1600" b="1" dirty="0" err="1">
                <a:solidFill>
                  <a:srgbClr val="FF0000"/>
                </a:solidFill>
              </a:rPr>
              <a:t>via</a:t>
            </a:r>
            <a:r>
              <a:rPr lang="es-PE" sz="1600" b="1" dirty="0">
                <a:solidFill>
                  <a:srgbClr val="FF0000"/>
                </a:solidFill>
              </a:rPr>
              <a:t> 50.5.5.6</a:t>
            </a:r>
            <a:r>
              <a:rPr lang="es-PE" sz="1600" dirty="0"/>
              <a:t>, 00:00:00, FastEthernet0/1</a:t>
            </a:r>
          </a:p>
          <a:p>
            <a:pPr>
              <a:defRPr/>
            </a:pPr>
            <a:r>
              <a:rPr lang="es-PE" sz="1600" dirty="0"/>
              <a:t>R3#</a:t>
            </a:r>
          </a:p>
        </p:txBody>
      </p:sp>
      <p:sp>
        <p:nvSpPr>
          <p:cNvPr id="73" name="72 CuadroTexto"/>
          <p:cNvSpPr txBox="1"/>
          <p:nvPr/>
        </p:nvSpPr>
        <p:spPr>
          <a:xfrm>
            <a:off x="3286125" y="3940175"/>
            <a:ext cx="5476875" cy="28003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600" b="1" dirty="0"/>
              <a:t>R6#show ip route</a:t>
            </a:r>
          </a:p>
          <a:p>
            <a:pPr>
              <a:defRPr/>
            </a:pPr>
            <a:endParaRPr lang="es-PE" sz="1600" dirty="0"/>
          </a:p>
          <a:p>
            <a:pPr>
              <a:defRPr/>
            </a:pPr>
            <a:r>
              <a:rPr lang="es-PE" sz="1600" dirty="0"/>
              <a:t>R    50.0.0.0/8 [120/1] </a:t>
            </a:r>
            <a:r>
              <a:rPr lang="es-PE" sz="1600" dirty="0" err="1"/>
              <a:t>via</a:t>
            </a:r>
            <a:r>
              <a:rPr lang="es-PE" sz="1600" dirty="0"/>
              <a:t> 60.6.6.1, 00:00:04, FastEthernet0/1</a:t>
            </a:r>
          </a:p>
          <a:p>
            <a:pPr>
              <a:defRPr/>
            </a:pPr>
            <a:r>
              <a:rPr lang="es-PE" sz="1600" dirty="0"/>
              <a:t>C    210.10.10.0/24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FastEthernet0/0</a:t>
            </a:r>
          </a:p>
          <a:p>
            <a:pPr>
              <a:defRPr/>
            </a:pPr>
            <a:r>
              <a:rPr lang="es-PE" sz="1600" dirty="0"/>
              <a:t>R    200.2.2.0/24 [120/3] </a:t>
            </a:r>
            <a:r>
              <a:rPr lang="es-PE" sz="1600" dirty="0" err="1"/>
              <a:t>via</a:t>
            </a:r>
            <a:r>
              <a:rPr lang="es-PE" sz="1600" dirty="0"/>
              <a:t> 60.6.6.1, 00:00:04, FastEthernet0/1</a:t>
            </a:r>
          </a:p>
          <a:p>
            <a:pPr>
              <a:defRPr/>
            </a:pPr>
            <a:r>
              <a:rPr lang="es-PE" sz="1600" dirty="0"/>
              <a:t>R    200.2.3.0/24 [120/3] </a:t>
            </a:r>
            <a:r>
              <a:rPr lang="es-PE" sz="1600" dirty="0" err="1"/>
              <a:t>via</a:t>
            </a:r>
            <a:r>
              <a:rPr lang="es-PE" sz="1600" dirty="0"/>
              <a:t> 60.6.6.1, 00:00:04, FastEthernet0/1</a:t>
            </a:r>
          </a:p>
          <a:p>
            <a:pPr>
              <a:defRPr/>
            </a:pPr>
            <a:r>
              <a:rPr lang="es-PE" sz="1600" dirty="0"/>
              <a:t>     60.0.0.0/30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subnetted</a:t>
            </a:r>
            <a:r>
              <a:rPr lang="es-PE" sz="1600" dirty="0"/>
              <a:t>, 1 </a:t>
            </a:r>
            <a:r>
              <a:rPr lang="es-PE" sz="1600" dirty="0" err="1"/>
              <a:t>subnets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C       60.6.6.0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FastEthernet0/1</a:t>
            </a:r>
          </a:p>
          <a:p>
            <a:pPr>
              <a:defRPr/>
            </a:pPr>
            <a:r>
              <a:rPr lang="es-PE" sz="1600" b="1" dirty="0">
                <a:solidFill>
                  <a:srgbClr val="FF0000"/>
                </a:solidFill>
              </a:rPr>
              <a:t>R*   0.0.0.0/0 [120/1] </a:t>
            </a:r>
            <a:r>
              <a:rPr lang="es-PE" sz="1600" b="1" dirty="0" err="1">
                <a:solidFill>
                  <a:srgbClr val="FF0000"/>
                </a:solidFill>
              </a:rPr>
              <a:t>via</a:t>
            </a:r>
            <a:r>
              <a:rPr lang="es-PE" sz="1600" b="1" dirty="0">
                <a:solidFill>
                  <a:srgbClr val="FF0000"/>
                </a:solidFill>
              </a:rPr>
              <a:t> 60.6.6.1</a:t>
            </a:r>
            <a:r>
              <a:rPr lang="es-PE" sz="1600" dirty="0"/>
              <a:t>, 00:00:04, FastEthernet0/1</a:t>
            </a:r>
          </a:p>
          <a:p>
            <a:pPr>
              <a:defRPr/>
            </a:pPr>
            <a:r>
              <a:rPr lang="es-PE" sz="1600" dirty="0"/>
              <a:t>R6#</a:t>
            </a:r>
          </a:p>
          <a:p>
            <a:pPr>
              <a:defRPr/>
            </a:pPr>
            <a:endParaRPr lang="es-PE" sz="1600" dirty="0"/>
          </a:p>
        </p:txBody>
      </p:sp>
      <p:sp>
        <p:nvSpPr>
          <p:cNvPr id="74" name="73 CuadroTexto"/>
          <p:cNvSpPr txBox="1">
            <a:spLocks noChangeArrowheads="1"/>
          </p:cNvSpPr>
          <p:nvPr/>
        </p:nvSpPr>
        <p:spPr bwMode="auto">
          <a:xfrm>
            <a:off x="4341813" y="3009900"/>
            <a:ext cx="4697412" cy="58578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PE" sz="1600" b="1">
                <a:solidFill>
                  <a:schemeClr val="bg1"/>
                </a:solidFill>
              </a:rPr>
              <a:t>Desde RI, R2, R3, R4 y R6 se podrá ir a cualquier</a:t>
            </a:r>
          </a:p>
          <a:p>
            <a:r>
              <a:rPr lang="es-PE" sz="1600" b="1">
                <a:solidFill>
                  <a:schemeClr val="bg1"/>
                </a:solidFill>
              </a:rPr>
              <a:t>   red, debido que sus tablas tiene la red  0.0.0.0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4214813" y="6154738"/>
            <a:ext cx="4502150" cy="584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s-PE" sz="1600" dirty="0"/>
              <a:t>Observar que </a:t>
            </a:r>
            <a:r>
              <a:rPr lang="es-PE" sz="1600" b="1" dirty="0"/>
              <a:t>R5</a:t>
            </a:r>
            <a:r>
              <a:rPr lang="es-PE" sz="1600" dirty="0"/>
              <a:t> falta adicionar: </a:t>
            </a:r>
            <a:r>
              <a:rPr lang="es-PE" sz="1600" i="1" dirty="0">
                <a:solidFill>
                  <a:srgbClr val="C00000"/>
                </a:solidFill>
              </a:rPr>
              <a:t>no- auto-</a:t>
            </a:r>
            <a:r>
              <a:rPr lang="es-PE" sz="1600" i="1" dirty="0" err="1">
                <a:solidFill>
                  <a:srgbClr val="C00000"/>
                </a:solidFill>
              </a:rPr>
              <a:t>summary</a:t>
            </a:r>
            <a:r>
              <a:rPr lang="es-PE" sz="1600" i="1" dirty="0">
                <a:solidFill>
                  <a:srgbClr val="C00000"/>
                </a:solidFill>
              </a:rPr>
              <a:t> </a:t>
            </a:r>
            <a:r>
              <a:rPr lang="es-PE" sz="1600" dirty="0"/>
              <a:t>De allí que aparezca en R1, R2, R3 y R4</a:t>
            </a:r>
            <a:r>
              <a:rPr lang="es-PE" sz="1600" b="1" dirty="0"/>
              <a:t>:  60.0.0.0/8</a:t>
            </a:r>
            <a:endParaRPr lang="es-PE" sz="1600" b="1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25438" y="631825"/>
            <a:ext cx="841533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63" tIns="46181" rIns="92363" bIns="46181">
            <a:spAutoFit/>
          </a:bodyPr>
          <a:lstStyle/>
          <a:p>
            <a:pPr marL="192088" lvl="1" algn="ctr"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PROPAGACIÓN DE RUTA POR DEFECTO</a:t>
            </a:r>
          </a:p>
        </p:txBody>
      </p:sp>
      <p:grpSp>
        <p:nvGrpSpPr>
          <p:cNvPr id="2" name="63 Grupo"/>
          <p:cNvGrpSpPr>
            <a:grpSpLocks/>
          </p:cNvGrpSpPr>
          <p:nvPr/>
        </p:nvGrpSpPr>
        <p:grpSpPr bwMode="auto">
          <a:xfrm>
            <a:off x="214313" y="1152525"/>
            <a:ext cx="8566150" cy="2573338"/>
            <a:chOff x="215076" y="2939252"/>
            <a:chExt cx="8565984" cy="2571768"/>
          </a:xfrm>
        </p:grpSpPr>
        <p:pic>
          <p:nvPicPr>
            <p:cNvPr id="46104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15274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05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8348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06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15274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07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8348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08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73058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09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29984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10" name="Picture 105" descr="laptop%2520hp%2520pavilion%252050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16066" y="400117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11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828" y="3225004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12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828" y="471555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6113" name="16 Conector recto"/>
            <p:cNvCxnSpPr>
              <a:cxnSpLocks noChangeShapeType="1"/>
            </p:cNvCxnSpPr>
            <p:nvPr/>
          </p:nvCxnSpPr>
          <p:spPr bwMode="auto">
            <a:xfrm>
              <a:off x="2215340" y="3509168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114" name="17 Conector recto"/>
            <p:cNvCxnSpPr>
              <a:cxnSpLocks noChangeShapeType="1"/>
            </p:cNvCxnSpPr>
            <p:nvPr/>
          </p:nvCxnSpPr>
          <p:spPr bwMode="auto">
            <a:xfrm>
              <a:off x="2215340" y="5010954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115" name="18 Conector recto"/>
            <p:cNvCxnSpPr>
              <a:cxnSpLocks noChangeShapeType="1"/>
            </p:cNvCxnSpPr>
            <p:nvPr/>
          </p:nvCxnSpPr>
          <p:spPr bwMode="auto">
            <a:xfrm>
              <a:off x="5430050" y="4294986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116" name="19 Conector recto"/>
            <p:cNvCxnSpPr>
              <a:cxnSpLocks noChangeShapeType="1"/>
            </p:cNvCxnSpPr>
            <p:nvPr/>
          </p:nvCxnSpPr>
          <p:spPr bwMode="auto">
            <a:xfrm>
              <a:off x="3858414" y="3510756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117" name="24 Conector recto"/>
            <p:cNvCxnSpPr>
              <a:cxnSpLocks noChangeShapeType="1"/>
            </p:cNvCxnSpPr>
            <p:nvPr/>
          </p:nvCxnSpPr>
          <p:spPr bwMode="auto">
            <a:xfrm flipV="1">
              <a:off x="3858414" y="4368012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118" name="26 Conector recto"/>
            <p:cNvCxnSpPr>
              <a:cxnSpLocks noChangeShapeType="1"/>
            </p:cNvCxnSpPr>
            <p:nvPr/>
          </p:nvCxnSpPr>
          <p:spPr bwMode="auto">
            <a:xfrm>
              <a:off x="929456" y="3509168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119" name="28 Conector recto"/>
            <p:cNvCxnSpPr>
              <a:cxnSpLocks noChangeShapeType="1"/>
            </p:cNvCxnSpPr>
            <p:nvPr/>
          </p:nvCxnSpPr>
          <p:spPr bwMode="auto">
            <a:xfrm>
              <a:off x="929456" y="501095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120" name="29 Conector recto"/>
            <p:cNvCxnSpPr>
              <a:cxnSpLocks noChangeShapeType="1"/>
            </p:cNvCxnSpPr>
            <p:nvPr/>
          </p:nvCxnSpPr>
          <p:spPr bwMode="auto">
            <a:xfrm>
              <a:off x="7001686" y="429657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6121" name="30 CuadroTexto"/>
            <p:cNvSpPr txBox="1">
              <a:spLocks noChangeArrowheads="1"/>
            </p:cNvSpPr>
            <p:nvPr/>
          </p:nvSpPr>
          <p:spPr bwMode="auto">
            <a:xfrm>
              <a:off x="2243940" y="3082128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50.5.5.0/30</a:t>
              </a:r>
            </a:p>
          </p:txBody>
        </p:sp>
        <p:sp>
          <p:nvSpPr>
            <p:cNvPr id="46122" name="31 CuadroTexto"/>
            <p:cNvSpPr txBox="1">
              <a:spLocks noChangeArrowheads="1"/>
            </p:cNvSpPr>
            <p:nvPr/>
          </p:nvSpPr>
          <p:spPr bwMode="auto">
            <a:xfrm>
              <a:off x="2286778" y="5082392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50.5.5.4/30</a:t>
              </a:r>
            </a:p>
          </p:txBody>
        </p:sp>
        <p:sp>
          <p:nvSpPr>
            <p:cNvPr id="46123" name="32 CuadroTexto"/>
            <p:cNvSpPr txBox="1">
              <a:spLocks noChangeArrowheads="1"/>
            </p:cNvSpPr>
            <p:nvPr/>
          </p:nvSpPr>
          <p:spPr bwMode="auto">
            <a:xfrm>
              <a:off x="4292783" y="3510756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50.5.8.0/30</a:t>
              </a:r>
            </a:p>
          </p:txBody>
        </p:sp>
        <p:sp>
          <p:nvSpPr>
            <p:cNvPr id="46124" name="33 CuadroTexto"/>
            <p:cNvSpPr txBox="1">
              <a:spLocks noChangeArrowheads="1"/>
            </p:cNvSpPr>
            <p:nvPr/>
          </p:nvSpPr>
          <p:spPr bwMode="auto">
            <a:xfrm rot="-1770311">
              <a:off x="3791430" y="4394665"/>
              <a:ext cx="1217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50.5.12.0/30</a:t>
              </a:r>
            </a:p>
          </p:txBody>
        </p:sp>
        <p:sp>
          <p:nvSpPr>
            <p:cNvPr id="46125" name="34 CuadroTexto"/>
            <p:cNvSpPr txBox="1">
              <a:spLocks noChangeArrowheads="1"/>
            </p:cNvSpPr>
            <p:nvPr/>
          </p:nvSpPr>
          <p:spPr bwMode="auto">
            <a:xfrm>
              <a:off x="2143902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6126" name="35 CuadroTexto"/>
            <p:cNvSpPr txBox="1">
              <a:spLocks noChangeArrowheads="1"/>
            </p:cNvSpPr>
            <p:nvPr/>
          </p:nvSpPr>
          <p:spPr bwMode="auto">
            <a:xfrm>
              <a:off x="3144034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6127" name="36 CuadroTexto"/>
            <p:cNvSpPr txBox="1">
              <a:spLocks noChangeArrowheads="1"/>
            </p:cNvSpPr>
            <p:nvPr/>
          </p:nvSpPr>
          <p:spPr bwMode="auto">
            <a:xfrm>
              <a:off x="2143902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.5</a:t>
              </a:r>
            </a:p>
          </p:txBody>
        </p:sp>
        <p:sp>
          <p:nvSpPr>
            <p:cNvPr id="46128" name="37 CuadroTexto"/>
            <p:cNvSpPr txBox="1">
              <a:spLocks noChangeArrowheads="1"/>
            </p:cNvSpPr>
            <p:nvPr/>
          </p:nvSpPr>
          <p:spPr bwMode="auto">
            <a:xfrm>
              <a:off x="3144034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.6</a:t>
              </a:r>
            </a:p>
          </p:txBody>
        </p:sp>
        <p:sp>
          <p:nvSpPr>
            <p:cNvPr id="46129" name="38 CuadroTexto"/>
            <p:cNvSpPr txBox="1">
              <a:spLocks noChangeArrowheads="1"/>
            </p:cNvSpPr>
            <p:nvPr/>
          </p:nvSpPr>
          <p:spPr bwMode="auto">
            <a:xfrm>
              <a:off x="3805612" y="329644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.9</a:t>
              </a:r>
            </a:p>
          </p:txBody>
        </p:sp>
        <p:sp>
          <p:nvSpPr>
            <p:cNvPr id="46130" name="39 CuadroTexto"/>
            <p:cNvSpPr txBox="1">
              <a:spLocks noChangeArrowheads="1"/>
            </p:cNvSpPr>
            <p:nvPr/>
          </p:nvSpPr>
          <p:spPr bwMode="auto">
            <a:xfrm>
              <a:off x="4858546" y="3867946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.10</a:t>
              </a:r>
            </a:p>
          </p:txBody>
        </p:sp>
        <p:sp>
          <p:nvSpPr>
            <p:cNvPr id="46131" name="40 CuadroTexto"/>
            <p:cNvSpPr txBox="1">
              <a:spLocks noChangeArrowheads="1"/>
            </p:cNvSpPr>
            <p:nvPr/>
          </p:nvSpPr>
          <p:spPr bwMode="auto">
            <a:xfrm>
              <a:off x="4787108" y="4368012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.13</a:t>
              </a:r>
            </a:p>
          </p:txBody>
        </p:sp>
        <p:sp>
          <p:nvSpPr>
            <p:cNvPr id="46132" name="41 CuadroTexto"/>
            <p:cNvSpPr txBox="1">
              <a:spLocks noChangeArrowheads="1"/>
            </p:cNvSpPr>
            <p:nvPr/>
          </p:nvSpPr>
          <p:spPr bwMode="auto">
            <a:xfrm>
              <a:off x="3786976" y="4939516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.14</a:t>
              </a:r>
            </a:p>
          </p:txBody>
        </p:sp>
        <p:sp>
          <p:nvSpPr>
            <p:cNvPr id="46133" name="42 CuadroTexto"/>
            <p:cNvSpPr txBox="1">
              <a:spLocks noChangeArrowheads="1"/>
            </p:cNvSpPr>
            <p:nvPr/>
          </p:nvSpPr>
          <p:spPr bwMode="auto">
            <a:xfrm>
              <a:off x="5377248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6134" name="43 CuadroTexto"/>
            <p:cNvSpPr txBox="1">
              <a:spLocks noChangeArrowheads="1"/>
            </p:cNvSpPr>
            <p:nvPr/>
          </p:nvSpPr>
          <p:spPr bwMode="auto">
            <a:xfrm>
              <a:off x="6358744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6135" name="44 CuadroTexto"/>
            <p:cNvSpPr txBox="1">
              <a:spLocks noChangeArrowheads="1"/>
            </p:cNvSpPr>
            <p:nvPr/>
          </p:nvSpPr>
          <p:spPr bwMode="auto">
            <a:xfrm>
              <a:off x="5501488" y="3796508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60.6.6.0/30</a:t>
              </a:r>
            </a:p>
          </p:txBody>
        </p:sp>
        <p:sp>
          <p:nvSpPr>
            <p:cNvPr id="46136" name="45 CuadroTexto"/>
            <p:cNvSpPr txBox="1">
              <a:spLocks noChangeArrowheads="1"/>
            </p:cNvSpPr>
            <p:nvPr/>
          </p:nvSpPr>
          <p:spPr bwMode="auto">
            <a:xfrm>
              <a:off x="215076" y="2957888"/>
              <a:ext cx="1217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200.2.2.0/24</a:t>
              </a:r>
            </a:p>
          </p:txBody>
        </p:sp>
        <p:sp>
          <p:nvSpPr>
            <p:cNvPr id="46137" name="46 CuadroTexto"/>
            <p:cNvSpPr txBox="1">
              <a:spLocks noChangeArrowheads="1"/>
            </p:cNvSpPr>
            <p:nvPr/>
          </p:nvSpPr>
          <p:spPr bwMode="auto">
            <a:xfrm>
              <a:off x="215076" y="5101028"/>
              <a:ext cx="1217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200.2.3.0/24</a:t>
              </a:r>
            </a:p>
          </p:txBody>
        </p:sp>
        <p:sp>
          <p:nvSpPr>
            <p:cNvPr id="46138" name="47 CuadroTexto"/>
            <p:cNvSpPr txBox="1">
              <a:spLocks noChangeArrowheads="1"/>
            </p:cNvSpPr>
            <p:nvPr/>
          </p:nvSpPr>
          <p:spPr bwMode="auto">
            <a:xfrm>
              <a:off x="1500960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6139" name="48 CuadroTexto"/>
            <p:cNvSpPr txBox="1">
              <a:spLocks noChangeArrowheads="1"/>
            </p:cNvSpPr>
            <p:nvPr/>
          </p:nvSpPr>
          <p:spPr bwMode="auto">
            <a:xfrm>
              <a:off x="929456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6140" name="49 CuadroTexto"/>
            <p:cNvSpPr txBox="1">
              <a:spLocks noChangeArrowheads="1"/>
            </p:cNvSpPr>
            <p:nvPr/>
          </p:nvSpPr>
          <p:spPr bwMode="auto">
            <a:xfrm>
              <a:off x="1500960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6141" name="50 CuadroTexto"/>
            <p:cNvSpPr txBox="1">
              <a:spLocks noChangeArrowheads="1"/>
            </p:cNvSpPr>
            <p:nvPr/>
          </p:nvSpPr>
          <p:spPr bwMode="auto">
            <a:xfrm>
              <a:off x="929456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6142" name="51 CuadroTexto"/>
            <p:cNvSpPr txBox="1">
              <a:spLocks noChangeArrowheads="1"/>
            </p:cNvSpPr>
            <p:nvPr/>
          </p:nvSpPr>
          <p:spPr bwMode="auto">
            <a:xfrm>
              <a:off x="7001686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6143" name="52 CuadroTexto"/>
            <p:cNvSpPr txBox="1">
              <a:spLocks noChangeArrowheads="1"/>
            </p:cNvSpPr>
            <p:nvPr/>
          </p:nvSpPr>
          <p:spPr bwMode="auto">
            <a:xfrm>
              <a:off x="7573190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6144" name="53 CuadroTexto"/>
            <p:cNvSpPr txBox="1">
              <a:spLocks noChangeArrowheads="1"/>
            </p:cNvSpPr>
            <p:nvPr/>
          </p:nvSpPr>
          <p:spPr bwMode="auto">
            <a:xfrm>
              <a:off x="7358876" y="3672268"/>
              <a:ext cx="14221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210.10.10.0/24</a:t>
              </a:r>
            </a:p>
          </p:txBody>
        </p:sp>
        <p:sp>
          <p:nvSpPr>
            <p:cNvPr id="46145" name="54 CuadroTexto"/>
            <p:cNvSpPr txBox="1">
              <a:spLocks noChangeArrowheads="1"/>
            </p:cNvSpPr>
            <p:nvPr/>
          </p:nvSpPr>
          <p:spPr bwMode="auto">
            <a:xfrm>
              <a:off x="1715274" y="2939252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R1</a:t>
              </a:r>
            </a:p>
          </p:txBody>
        </p:sp>
        <p:sp>
          <p:nvSpPr>
            <p:cNvPr id="46146" name="55 CuadroTexto"/>
            <p:cNvSpPr txBox="1">
              <a:spLocks noChangeArrowheads="1"/>
            </p:cNvSpPr>
            <p:nvPr/>
          </p:nvSpPr>
          <p:spPr bwMode="auto">
            <a:xfrm>
              <a:off x="3358348" y="2939252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R2</a:t>
              </a:r>
            </a:p>
          </p:txBody>
        </p:sp>
        <p:sp>
          <p:nvSpPr>
            <p:cNvPr id="46147" name="56 CuadroTexto"/>
            <p:cNvSpPr txBox="1">
              <a:spLocks noChangeArrowheads="1"/>
            </p:cNvSpPr>
            <p:nvPr/>
          </p:nvSpPr>
          <p:spPr bwMode="auto">
            <a:xfrm>
              <a:off x="1715274" y="511091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R3</a:t>
              </a:r>
            </a:p>
          </p:txBody>
        </p:sp>
        <p:sp>
          <p:nvSpPr>
            <p:cNvPr id="46148" name="57 CuadroTexto"/>
            <p:cNvSpPr txBox="1">
              <a:spLocks noChangeArrowheads="1"/>
            </p:cNvSpPr>
            <p:nvPr/>
          </p:nvSpPr>
          <p:spPr bwMode="auto">
            <a:xfrm>
              <a:off x="3358348" y="511091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R4</a:t>
              </a:r>
            </a:p>
          </p:txBody>
        </p:sp>
        <p:sp>
          <p:nvSpPr>
            <p:cNvPr id="46149" name="58 CuadroTexto"/>
            <p:cNvSpPr txBox="1">
              <a:spLocks noChangeArrowheads="1"/>
            </p:cNvSpPr>
            <p:nvPr/>
          </p:nvSpPr>
          <p:spPr bwMode="auto">
            <a:xfrm>
              <a:off x="6573058" y="443945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R6</a:t>
              </a:r>
            </a:p>
          </p:txBody>
        </p:sp>
        <p:sp>
          <p:nvSpPr>
            <p:cNvPr id="46150" name="59 CuadroTexto"/>
            <p:cNvSpPr txBox="1">
              <a:spLocks noChangeArrowheads="1"/>
            </p:cNvSpPr>
            <p:nvPr/>
          </p:nvSpPr>
          <p:spPr bwMode="auto">
            <a:xfrm>
              <a:off x="5215736" y="443945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R5</a:t>
              </a:r>
            </a:p>
          </p:txBody>
        </p:sp>
        <p:sp>
          <p:nvSpPr>
            <p:cNvPr id="46151" name="60 CuadroTexto"/>
            <p:cNvSpPr txBox="1">
              <a:spLocks noChangeArrowheads="1"/>
            </p:cNvSpPr>
            <p:nvPr/>
          </p:nvSpPr>
          <p:spPr bwMode="auto">
            <a:xfrm>
              <a:off x="357952" y="3582194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PC1</a:t>
              </a:r>
            </a:p>
          </p:txBody>
        </p:sp>
        <p:sp>
          <p:nvSpPr>
            <p:cNvPr id="46152" name="61 CuadroTexto"/>
            <p:cNvSpPr txBox="1">
              <a:spLocks noChangeArrowheads="1"/>
            </p:cNvSpPr>
            <p:nvPr/>
          </p:nvSpPr>
          <p:spPr bwMode="auto">
            <a:xfrm>
              <a:off x="357952" y="4396530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PC2</a:t>
              </a:r>
            </a:p>
          </p:txBody>
        </p:sp>
        <p:sp>
          <p:nvSpPr>
            <p:cNvPr id="46153" name="62 CuadroTexto"/>
            <p:cNvSpPr txBox="1">
              <a:spLocks noChangeArrowheads="1"/>
            </p:cNvSpPr>
            <p:nvPr/>
          </p:nvSpPr>
          <p:spPr bwMode="auto">
            <a:xfrm>
              <a:off x="7716066" y="4439450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PC3</a:t>
              </a:r>
            </a:p>
          </p:txBody>
        </p:sp>
      </p:grpSp>
      <p:sp>
        <p:nvSpPr>
          <p:cNvPr id="74" name="73 Pentágono"/>
          <p:cNvSpPr>
            <a:spLocks noChangeArrowheads="1"/>
          </p:cNvSpPr>
          <p:nvPr/>
        </p:nvSpPr>
        <p:spPr bwMode="auto">
          <a:xfrm flipH="1">
            <a:off x="2357438" y="1938338"/>
            <a:ext cx="928687" cy="357187"/>
          </a:xfrm>
          <a:prstGeom prst="homePlate">
            <a:avLst>
              <a:gd name="adj" fmla="val 50002"/>
            </a:avLst>
          </a:prstGeom>
          <a:solidFill>
            <a:srgbClr val="FFFF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ctr" defTabSz="923925"/>
            <a:r>
              <a:rPr lang="es-PE" sz="2000" b="1"/>
              <a:t>RIP</a:t>
            </a:r>
          </a:p>
        </p:txBody>
      </p:sp>
      <p:grpSp>
        <p:nvGrpSpPr>
          <p:cNvPr id="3" name="69 Grupo"/>
          <p:cNvGrpSpPr>
            <a:grpSpLocks/>
          </p:cNvGrpSpPr>
          <p:nvPr/>
        </p:nvGrpSpPr>
        <p:grpSpPr bwMode="auto">
          <a:xfrm>
            <a:off x="966788" y="3614738"/>
            <a:ext cx="6892925" cy="3182937"/>
            <a:chOff x="966215" y="3614377"/>
            <a:chExt cx="6892727" cy="3182527"/>
          </a:xfrm>
        </p:grpSpPr>
        <p:pic>
          <p:nvPicPr>
            <p:cNvPr id="46099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58084" y="3614377"/>
              <a:ext cx="6500858" cy="3182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6100" name="72 Grupo"/>
            <p:cNvGrpSpPr>
              <a:grpSpLocks/>
            </p:cNvGrpSpPr>
            <p:nvPr/>
          </p:nvGrpSpPr>
          <p:grpSpPr bwMode="auto">
            <a:xfrm>
              <a:off x="966215" y="3725070"/>
              <a:ext cx="4035207" cy="1857388"/>
              <a:chOff x="71438" y="3725070"/>
              <a:chExt cx="4035207" cy="1857388"/>
            </a:xfrm>
          </p:grpSpPr>
          <p:sp>
            <p:nvSpPr>
              <p:cNvPr id="46101" name="63 Rectángulo redondeado"/>
              <p:cNvSpPr>
                <a:spLocks noChangeArrowheads="1"/>
              </p:cNvSpPr>
              <p:nvPr/>
            </p:nvSpPr>
            <p:spPr bwMode="auto">
              <a:xfrm>
                <a:off x="534745" y="4868078"/>
                <a:ext cx="2428892" cy="714380"/>
              </a:xfrm>
              <a:prstGeom prst="roundRect">
                <a:avLst>
                  <a:gd name="adj" fmla="val 16667"/>
                </a:avLst>
              </a:prstGeom>
              <a:solidFill>
                <a:srgbClr val="FFFF00">
                  <a:alpha val="32156"/>
                </a:srgbClr>
              </a:solidFill>
              <a:ln w="19050" algn="ctr">
                <a:solidFill>
                  <a:srgbClr val="FFC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pPr defTabSz="923925"/>
                <a:endParaRPr lang="es-PE"/>
              </a:p>
            </p:txBody>
          </p:sp>
          <p:sp>
            <p:nvSpPr>
              <p:cNvPr id="46102" name="70 Flecha derecha"/>
              <p:cNvSpPr>
                <a:spLocks noChangeArrowheads="1"/>
              </p:cNvSpPr>
              <p:nvPr/>
            </p:nvSpPr>
            <p:spPr bwMode="auto">
              <a:xfrm>
                <a:off x="71438" y="3725070"/>
                <a:ext cx="357952" cy="142876"/>
              </a:xfrm>
              <a:prstGeom prst="rightArrow">
                <a:avLst>
                  <a:gd name="adj1" fmla="val 50000"/>
                  <a:gd name="adj2" fmla="val 50002"/>
                </a:avLst>
              </a:prstGeom>
              <a:solidFill>
                <a:srgbClr val="FFFF00"/>
              </a:solidFill>
              <a:ln w="9525" algn="ctr">
                <a:solidFill>
                  <a:srgbClr val="FFC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23925"/>
                <a:endParaRPr lang="es-PE"/>
              </a:p>
            </p:txBody>
          </p:sp>
          <p:sp>
            <p:nvSpPr>
              <p:cNvPr id="46103" name="71 CuadroTexto"/>
              <p:cNvSpPr txBox="1">
                <a:spLocks noChangeArrowheads="1"/>
              </p:cNvSpPr>
              <p:nvPr/>
            </p:nvSpPr>
            <p:spPr bwMode="auto">
              <a:xfrm>
                <a:off x="2929720" y="4796640"/>
                <a:ext cx="1176925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D09E00"/>
                    </a:solidFill>
                  </a:rPr>
                  <a:t>Redes </a:t>
                </a:r>
              </a:p>
              <a:p>
                <a:r>
                  <a:rPr lang="es-PE" sz="1600" b="1">
                    <a:solidFill>
                      <a:srgbClr val="D09E00"/>
                    </a:solidFill>
                  </a:rPr>
                  <a:t>anunciadas</a:t>
                </a:r>
              </a:p>
            </p:txBody>
          </p:sp>
        </p:grpSp>
      </p:grpSp>
      <p:grpSp>
        <p:nvGrpSpPr>
          <p:cNvPr id="5" name="68 Grupo"/>
          <p:cNvGrpSpPr>
            <a:grpSpLocks/>
          </p:cNvGrpSpPr>
          <p:nvPr/>
        </p:nvGrpSpPr>
        <p:grpSpPr bwMode="auto">
          <a:xfrm>
            <a:off x="338138" y="4773613"/>
            <a:ext cx="1162050" cy="523875"/>
            <a:chOff x="338045" y="4773486"/>
            <a:chExt cx="1162915" cy="523220"/>
          </a:xfrm>
        </p:grpSpPr>
        <p:sp>
          <p:nvSpPr>
            <p:cNvPr id="46097" name="65 Flecha derecha"/>
            <p:cNvSpPr>
              <a:spLocks noChangeArrowheads="1"/>
            </p:cNvSpPr>
            <p:nvPr/>
          </p:nvSpPr>
          <p:spPr bwMode="auto">
            <a:xfrm>
              <a:off x="1143008" y="4868078"/>
              <a:ext cx="357952" cy="142876"/>
            </a:xfrm>
            <a:prstGeom prst="rightArrow">
              <a:avLst>
                <a:gd name="adj1" fmla="val 50000"/>
                <a:gd name="adj2" fmla="val 50002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46098" name="67 CuadroTexto"/>
            <p:cNvSpPr txBox="1">
              <a:spLocks noChangeArrowheads="1"/>
            </p:cNvSpPr>
            <p:nvPr/>
          </p:nvSpPr>
          <p:spPr bwMode="auto">
            <a:xfrm>
              <a:off x="338045" y="4773486"/>
              <a:ext cx="87716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FF0000"/>
                  </a:solidFill>
                </a:rPr>
                <a:t>Ruta por</a:t>
              </a:r>
            </a:p>
            <a:p>
              <a:r>
                <a:rPr lang="es-PE" sz="1400" b="1">
                  <a:solidFill>
                    <a:srgbClr val="FF0000"/>
                  </a:solidFill>
                </a:rPr>
                <a:t>defecto</a:t>
              </a:r>
            </a:p>
          </p:txBody>
        </p:sp>
      </p:grpSp>
      <p:grpSp>
        <p:nvGrpSpPr>
          <p:cNvPr id="6" name="82 Grupo"/>
          <p:cNvGrpSpPr>
            <a:grpSpLocks/>
          </p:cNvGrpSpPr>
          <p:nvPr/>
        </p:nvGrpSpPr>
        <p:grpSpPr bwMode="auto">
          <a:xfrm>
            <a:off x="3405188" y="3509963"/>
            <a:ext cx="5526087" cy="3287712"/>
            <a:chOff x="3405352" y="3510756"/>
            <a:chExt cx="5525160" cy="3286148"/>
          </a:xfrm>
        </p:grpSpPr>
        <p:grpSp>
          <p:nvGrpSpPr>
            <p:cNvPr id="46088" name="74 Grupo"/>
            <p:cNvGrpSpPr>
              <a:grpSpLocks/>
            </p:cNvGrpSpPr>
            <p:nvPr/>
          </p:nvGrpSpPr>
          <p:grpSpPr bwMode="auto">
            <a:xfrm>
              <a:off x="5715802" y="3510756"/>
              <a:ext cx="3214710" cy="1357322"/>
              <a:chOff x="5715802" y="296046"/>
              <a:chExt cx="3214710" cy="1357322"/>
            </a:xfrm>
          </p:grpSpPr>
          <p:sp>
            <p:nvSpPr>
              <p:cNvPr id="46095" name="72 Rectángulo"/>
              <p:cNvSpPr>
                <a:spLocks noChangeArrowheads="1"/>
              </p:cNvSpPr>
              <p:nvPr/>
            </p:nvSpPr>
            <p:spPr bwMode="auto">
              <a:xfrm>
                <a:off x="5715802" y="296046"/>
                <a:ext cx="3214710" cy="1357322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23925"/>
                <a:endParaRPr lang="es-PE"/>
              </a:p>
            </p:txBody>
          </p:sp>
          <p:pic>
            <p:nvPicPr>
              <p:cNvPr id="46096" name="Picture 3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787241" y="339221"/>
                <a:ext cx="3071834" cy="122841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6089" name="76 Grupo"/>
            <p:cNvGrpSpPr>
              <a:grpSpLocks/>
            </p:cNvGrpSpPr>
            <p:nvPr/>
          </p:nvGrpSpPr>
          <p:grpSpPr bwMode="auto">
            <a:xfrm>
              <a:off x="4643470" y="5368144"/>
              <a:ext cx="4287042" cy="1428760"/>
              <a:chOff x="4858546" y="510360"/>
              <a:chExt cx="4287042" cy="1428760"/>
            </a:xfrm>
          </p:grpSpPr>
          <p:sp>
            <p:nvSpPr>
              <p:cNvPr id="46093" name="75 Rectángulo"/>
              <p:cNvSpPr>
                <a:spLocks noChangeArrowheads="1"/>
              </p:cNvSpPr>
              <p:nvPr/>
            </p:nvSpPr>
            <p:spPr bwMode="auto">
              <a:xfrm>
                <a:off x="4858546" y="510360"/>
                <a:ext cx="4287042" cy="142876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23925"/>
                <a:endParaRPr lang="es-PE"/>
              </a:p>
            </p:txBody>
          </p:sp>
          <p:pic>
            <p:nvPicPr>
              <p:cNvPr id="46094" name="Picture 4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891640" y="534227"/>
                <a:ext cx="4182510" cy="13334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6090" name="78 Forma libre"/>
            <p:cNvSpPr>
              <a:spLocks noChangeArrowheads="1"/>
            </p:cNvSpPr>
            <p:nvPr/>
          </p:nvSpPr>
          <p:spPr bwMode="auto">
            <a:xfrm>
              <a:off x="3405352" y="3531476"/>
              <a:ext cx="2333296" cy="1387365"/>
            </a:xfrm>
            <a:custGeom>
              <a:avLst/>
              <a:gdLst>
                <a:gd name="T0" fmla="*/ 0 w 2333296"/>
                <a:gd name="T1" fmla="*/ 1387365 h 1387365"/>
                <a:gd name="T2" fmla="*/ 1481958 w 2333296"/>
                <a:gd name="T3" fmla="*/ 1135117 h 1387365"/>
                <a:gd name="T4" fmla="*/ 1876096 w 2333296"/>
                <a:gd name="T5" fmla="*/ 851338 h 1387365"/>
                <a:gd name="T6" fmla="*/ 2222938 w 2333296"/>
                <a:gd name="T7" fmla="*/ 283779 h 1387365"/>
                <a:gd name="T8" fmla="*/ 2333296 w 2333296"/>
                <a:gd name="T9" fmla="*/ 0 h 13873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3296"/>
                <a:gd name="T16" fmla="*/ 0 h 1387365"/>
                <a:gd name="T17" fmla="*/ 2333296 w 2333296"/>
                <a:gd name="T18" fmla="*/ 1387365 h 13873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3296" h="1387365">
                  <a:moveTo>
                    <a:pt x="0" y="1387365"/>
                  </a:moveTo>
                  <a:cubicBezTo>
                    <a:pt x="584637" y="1305910"/>
                    <a:pt x="1169275" y="1224455"/>
                    <a:pt x="1481958" y="1135117"/>
                  </a:cubicBezTo>
                  <a:cubicBezTo>
                    <a:pt x="1794641" y="1045779"/>
                    <a:pt x="1752599" y="993228"/>
                    <a:pt x="1876096" y="851338"/>
                  </a:cubicBezTo>
                  <a:cubicBezTo>
                    <a:pt x="1999593" y="709448"/>
                    <a:pt x="2146738" y="425669"/>
                    <a:pt x="2222938" y="283779"/>
                  </a:cubicBezTo>
                  <a:cubicBezTo>
                    <a:pt x="2299138" y="141889"/>
                    <a:pt x="2312275" y="49924"/>
                    <a:pt x="2333296" y="0"/>
                  </a:cubicBezTo>
                </a:path>
              </a:pathLst>
            </a:custGeom>
            <a:noFill/>
            <a:ln w="952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6091" name="80 Forma libre"/>
            <p:cNvSpPr>
              <a:spLocks noChangeArrowheads="1"/>
            </p:cNvSpPr>
            <p:nvPr/>
          </p:nvSpPr>
          <p:spPr bwMode="auto">
            <a:xfrm>
              <a:off x="4524703" y="4653456"/>
              <a:ext cx="1198180" cy="202323"/>
            </a:xfrm>
            <a:custGeom>
              <a:avLst/>
              <a:gdLst>
                <a:gd name="T0" fmla="*/ 0 w 1198180"/>
                <a:gd name="T1" fmla="*/ 107730 h 202323"/>
                <a:gd name="T2" fmla="*/ 662152 w 1198180"/>
                <a:gd name="T3" fmla="*/ 28903 h 202323"/>
                <a:gd name="T4" fmla="*/ 914400 w 1198180"/>
                <a:gd name="T5" fmla="*/ 28903 h 202323"/>
                <a:gd name="T6" fmla="*/ 1198180 w 1198180"/>
                <a:gd name="T7" fmla="*/ 202323 h 202323"/>
                <a:gd name="T8" fmla="*/ 1198180 w 1198180"/>
                <a:gd name="T9" fmla="*/ 202323 h 2023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8180"/>
                <a:gd name="T16" fmla="*/ 0 h 202323"/>
                <a:gd name="T17" fmla="*/ 1198180 w 1198180"/>
                <a:gd name="T18" fmla="*/ 202323 h 2023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8180" h="202323">
                  <a:moveTo>
                    <a:pt x="0" y="107730"/>
                  </a:moveTo>
                  <a:lnTo>
                    <a:pt x="662152" y="28903"/>
                  </a:lnTo>
                  <a:cubicBezTo>
                    <a:pt x="814552" y="15765"/>
                    <a:pt x="825062" y="0"/>
                    <a:pt x="914400" y="28903"/>
                  </a:cubicBezTo>
                  <a:cubicBezTo>
                    <a:pt x="1003738" y="57806"/>
                    <a:pt x="1198180" y="202323"/>
                    <a:pt x="1198180" y="202323"/>
                  </a:cubicBezTo>
                </a:path>
              </a:pathLst>
            </a:custGeom>
            <a:noFill/>
            <a:ln w="952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6092" name="81 Flecha abajo"/>
            <p:cNvSpPr>
              <a:spLocks noChangeArrowheads="1"/>
            </p:cNvSpPr>
            <p:nvPr/>
          </p:nvSpPr>
          <p:spPr bwMode="auto">
            <a:xfrm>
              <a:off x="7001686" y="4868078"/>
              <a:ext cx="785818" cy="50006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99CC"/>
            </a:solidFill>
            <a:ln w="2857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5 Grupo"/>
          <p:cNvGrpSpPr>
            <a:grpSpLocks/>
          </p:cNvGrpSpPr>
          <p:nvPr/>
        </p:nvGrpSpPr>
        <p:grpSpPr bwMode="auto">
          <a:xfrm>
            <a:off x="196850" y="1130300"/>
            <a:ext cx="8731250" cy="2616200"/>
            <a:chOff x="197069" y="1129862"/>
            <a:chExt cx="8731469" cy="2617076"/>
          </a:xfrm>
        </p:grpSpPr>
        <p:sp>
          <p:nvSpPr>
            <p:cNvPr id="47183" name="104 Forma libre"/>
            <p:cNvSpPr>
              <a:spLocks noChangeArrowheads="1"/>
            </p:cNvSpPr>
            <p:nvPr/>
          </p:nvSpPr>
          <p:spPr bwMode="auto">
            <a:xfrm>
              <a:off x="197069" y="1129862"/>
              <a:ext cx="8731469" cy="2617076"/>
            </a:xfrm>
            <a:custGeom>
              <a:avLst/>
              <a:gdLst>
                <a:gd name="T0" fmla="*/ 764628 w 8731469"/>
                <a:gd name="T1" fmla="*/ 5255 h 2617076"/>
                <a:gd name="T2" fmla="*/ 244365 w 8731469"/>
                <a:gd name="T3" fmla="*/ 36786 h 2617076"/>
                <a:gd name="T4" fmla="*/ 39414 w 8731469"/>
                <a:gd name="T5" fmla="*/ 162910 h 2617076"/>
                <a:gd name="T6" fmla="*/ 7883 w 8731469"/>
                <a:gd name="T7" fmla="*/ 493986 h 2617076"/>
                <a:gd name="T8" fmla="*/ 23648 w 8731469"/>
                <a:gd name="T9" fmla="*/ 1518745 h 2617076"/>
                <a:gd name="T10" fmla="*/ 23648 w 8731469"/>
                <a:gd name="T11" fmla="*/ 2149366 h 2617076"/>
                <a:gd name="T12" fmla="*/ 134007 w 8731469"/>
                <a:gd name="T13" fmla="*/ 2511972 h 2617076"/>
                <a:gd name="T14" fmla="*/ 670034 w 8731469"/>
                <a:gd name="T15" fmla="*/ 2590800 h 2617076"/>
                <a:gd name="T16" fmla="*/ 3192517 w 8731469"/>
                <a:gd name="T17" fmla="*/ 2590800 h 2617076"/>
                <a:gd name="T18" fmla="*/ 3854669 w 8731469"/>
                <a:gd name="T19" fmla="*/ 2433144 h 2617076"/>
                <a:gd name="T20" fmla="*/ 4296102 w 8731469"/>
                <a:gd name="T21" fmla="*/ 2023241 h 2617076"/>
                <a:gd name="T22" fmla="*/ 4627179 w 8731469"/>
                <a:gd name="T23" fmla="*/ 1597572 h 2617076"/>
                <a:gd name="T24" fmla="*/ 4895195 w 8731469"/>
                <a:gd name="T25" fmla="*/ 1471448 h 2617076"/>
                <a:gd name="T26" fmla="*/ 5399691 w 8731469"/>
                <a:gd name="T27" fmla="*/ 1487214 h 2617076"/>
                <a:gd name="T28" fmla="*/ 5856891 w 8731469"/>
                <a:gd name="T29" fmla="*/ 1566041 h 2617076"/>
                <a:gd name="T30" fmla="*/ 6392919 w 8731469"/>
                <a:gd name="T31" fmla="*/ 1818290 h 2617076"/>
                <a:gd name="T32" fmla="*/ 6787055 w 8731469"/>
                <a:gd name="T33" fmla="*/ 2007476 h 2617076"/>
                <a:gd name="T34" fmla="*/ 7985235 w 8731469"/>
                <a:gd name="T35" fmla="*/ 2054772 h 2617076"/>
                <a:gd name="T36" fmla="*/ 8615853 w 8731469"/>
                <a:gd name="T37" fmla="*/ 1849821 h 2617076"/>
                <a:gd name="T38" fmla="*/ 8678917 w 8731469"/>
                <a:gd name="T39" fmla="*/ 872359 h 2617076"/>
                <a:gd name="T40" fmla="*/ 8663157 w 8731469"/>
                <a:gd name="T41" fmla="*/ 415159 h 2617076"/>
                <a:gd name="T42" fmla="*/ 8473965 w 8731469"/>
                <a:gd name="T43" fmla="*/ 84083 h 2617076"/>
                <a:gd name="T44" fmla="*/ 8001003 w 8731469"/>
                <a:gd name="T45" fmla="*/ 21021 h 2617076"/>
                <a:gd name="T46" fmla="*/ 6424451 w 8731469"/>
                <a:gd name="T47" fmla="*/ 5255 h 2617076"/>
                <a:gd name="T48" fmla="*/ 3523593 w 8731469"/>
                <a:gd name="T49" fmla="*/ 21021 h 2617076"/>
                <a:gd name="T50" fmla="*/ 1868218 w 8731469"/>
                <a:gd name="T51" fmla="*/ 21021 h 2617076"/>
                <a:gd name="T52" fmla="*/ 1048407 w 8731469"/>
                <a:gd name="T53" fmla="*/ 5255 h 2617076"/>
                <a:gd name="T54" fmla="*/ 764628 w 8731469"/>
                <a:gd name="T55" fmla="*/ 5255 h 261707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731469"/>
                <a:gd name="T85" fmla="*/ 0 h 2617076"/>
                <a:gd name="T86" fmla="*/ 8731469 w 8731469"/>
                <a:gd name="T87" fmla="*/ 2617076 h 261707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731469" h="2617076">
                  <a:moveTo>
                    <a:pt x="764628" y="5255"/>
                  </a:moveTo>
                  <a:cubicBezTo>
                    <a:pt x="630621" y="10510"/>
                    <a:pt x="365234" y="10510"/>
                    <a:pt x="244365" y="36786"/>
                  </a:cubicBezTo>
                  <a:cubicBezTo>
                    <a:pt x="123496" y="63062"/>
                    <a:pt x="78828" y="86710"/>
                    <a:pt x="39414" y="162910"/>
                  </a:cubicBezTo>
                  <a:cubicBezTo>
                    <a:pt x="0" y="239110"/>
                    <a:pt x="10511" y="268014"/>
                    <a:pt x="7883" y="493986"/>
                  </a:cubicBezTo>
                  <a:cubicBezTo>
                    <a:pt x="5255" y="719958"/>
                    <a:pt x="21021" y="1242848"/>
                    <a:pt x="23648" y="1518745"/>
                  </a:cubicBezTo>
                  <a:cubicBezTo>
                    <a:pt x="26275" y="1794642"/>
                    <a:pt x="5255" y="1983828"/>
                    <a:pt x="23648" y="2149366"/>
                  </a:cubicBezTo>
                  <a:cubicBezTo>
                    <a:pt x="42041" y="2314904"/>
                    <a:pt x="26276" y="2438400"/>
                    <a:pt x="134007" y="2511972"/>
                  </a:cubicBezTo>
                  <a:cubicBezTo>
                    <a:pt x="241738" y="2585544"/>
                    <a:pt x="160282" y="2577662"/>
                    <a:pt x="670034" y="2590800"/>
                  </a:cubicBezTo>
                  <a:cubicBezTo>
                    <a:pt x="1179786" y="2603938"/>
                    <a:pt x="2661745" y="2617076"/>
                    <a:pt x="3192517" y="2590800"/>
                  </a:cubicBezTo>
                  <a:cubicBezTo>
                    <a:pt x="3723289" y="2564524"/>
                    <a:pt x="3670738" y="2527738"/>
                    <a:pt x="3854669" y="2433145"/>
                  </a:cubicBezTo>
                  <a:cubicBezTo>
                    <a:pt x="4038600" y="2338552"/>
                    <a:pt x="4167351" y="2162503"/>
                    <a:pt x="4296103" y="2023241"/>
                  </a:cubicBezTo>
                  <a:cubicBezTo>
                    <a:pt x="4424855" y="1883979"/>
                    <a:pt x="4527331" y="1689537"/>
                    <a:pt x="4627179" y="1597572"/>
                  </a:cubicBezTo>
                  <a:cubicBezTo>
                    <a:pt x="4727027" y="1505607"/>
                    <a:pt x="4766441" y="1489841"/>
                    <a:pt x="4895193" y="1471448"/>
                  </a:cubicBezTo>
                  <a:cubicBezTo>
                    <a:pt x="5023945" y="1453055"/>
                    <a:pt x="5239407" y="1471449"/>
                    <a:pt x="5399690" y="1487214"/>
                  </a:cubicBezTo>
                  <a:cubicBezTo>
                    <a:pt x="5559973" y="1502979"/>
                    <a:pt x="5691352" y="1510862"/>
                    <a:pt x="5856890" y="1566041"/>
                  </a:cubicBezTo>
                  <a:cubicBezTo>
                    <a:pt x="6022428" y="1621220"/>
                    <a:pt x="6392917" y="1818290"/>
                    <a:pt x="6392917" y="1818290"/>
                  </a:cubicBezTo>
                  <a:cubicBezTo>
                    <a:pt x="6547944" y="1891862"/>
                    <a:pt x="6521669" y="1968062"/>
                    <a:pt x="6787055" y="2007476"/>
                  </a:cubicBezTo>
                  <a:cubicBezTo>
                    <a:pt x="7052441" y="2046890"/>
                    <a:pt x="7680434" y="2081048"/>
                    <a:pt x="7985234" y="2054772"/>
                  </a:cubicBezTo>
                  <a:cubicBezTo>
                    <a:pt x="8290034" y="2028496"/>
                    <a:pt x="8500241" y="2046890"/>
                    <a:pt x="8615855" y="1849821"/>
                  </a:cubicBezTo>
                  <a:cubicBezTo>
                    <a:pt x="8731469" y="1652752"/>
                    <a:pt x="8671034" y="1111469"/>
                    <a:pt x="8678917" y="872359"/>
                  </a:cubicBezTo>
                  <a:cubicBezTo>
                    <a:pt x="8686800" y="633249"/>
                    <a:pt x="8697311" y="546538"/>
                    <a:pt x="8663152" y="415159"/>
                  </a:cubicBezTo>
                  <a:cubicBezTo>
                    <a:pt x="8628993" y="283780"/>
                    <a:pt x="8584324" y="149773"/>
                    <a:pt x="8473965" y="84083"/>
                  </a:cubicBezTo>
                  <a:cubicBezTo>
                    <a:pt x="8363606" y="18393"/>
                    <a:pt x="8342586" y="34159"/>
                    <a:pt x="8001000" y="21021"/>
                  </a:cubicBezTo>
                  <a:cubicBezTo>
                    <a:pt x="7659414" y="7883"/>
                    <a:pt x="6424448" y="5255"/>
                    <a:pt x="6424448" y="5255"/>
                  </a:cubicBezTo>
                  <a:lnTo>
                    <a:pt x="3523593" y="21021"/>
                  </a:lnTo>
                  <a:lnTo>
                    <a:pt x="1868214" y="21021"/>
                  </a:lnTo>
                  <a:cubicBezTo>
                    <a:pt x="1455683" y="18393"/>
                    <a:pt x="1232338" y="7883"/>
                    <a:pt x="1048407" y="5255"/>
                  </a:cubicBezTo>
                  <a:cubicBezTo>
                    <a:pt x="864476" y="2627"/>
                    <a:pt x="898635" y="0"/>
                    <a:pt x="764628" y="5255"/>
                  </a:cubicBezTo>
                  <a:close/>
                </a:path>
              </a:pathLst>
            </a:custGeom>
            <a:solidFill>
              <a:srgbClr val="FFCCFF"/>
            </a:solidFill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7184" name="101 CuadroTexto"/>
            <p:cNvSpPr txBox="1">
              <a:spLocks noChangeArrowheads="1"/>
            </p:cNvSpPr>
            <p:nvPr/>
          </p:nvSpPr>
          <p:spPr bwMode="auto">
            <a:xfrm>
              <a:off x="4501356" y="1224740"/>
              <a:ext cx="23262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800" b="1">
                  <a:solidFill>
                    <a:srgbClr val="C00000"/>
                  </a:solidFill>
                </a:rPr>
                <a:t>Habilitado con RIPv2</a:t>
              </a:r>
            </a:p>
          </p:txBody>
        </p:sp>
      </p:grpSp>
      <p:grpSp>
        <p:nvGrpSpPr>
          <p:cNvPr id="3" name="96 Grupo"/>
          <p:cNvGrpSpPr>
            <a:grpSpLocks/>
          </p:cNvGrpSpPr>
          <p:nvPr/>
        </p:nvGrpSpPr>
        <p:grpSpPr bwMode="auto">
          <a:xfrm>
            <a:off x="4445000" y="2652713"/>
            <a:ext cx="3302000" cy="2408237"/>
            <a:chOff x="4445552" y="2653500"/>
            <a:chExt cx="3302155" cy="2407010"/>
          </a:xfrm>
        </p:grpSpPr>
        <p:sp>
          <p:nvSpPr>
            <p:cNvPr id="47168" name="Cloud"/>
            <p:cNvSpPr>
              <a:spLocks noChangeAspect="1" noEditPoints="1" noChangeArrowheads="1"/>
            </p:cNvSpPr>
            <p:nvPr/>
          </p:nvSpPr>
          <p:spPr bwMode="auto">
            <a:xfrm rot="2034637">
              <a:off x="4445552" y="2886743"/>
              <a:ext cx="3302155" cy="2173767"/>
            </a:xfrm>
            <a:custGeom>
              <a:avLst/>
              <a:gdLst>
                <a:gd name="T0" fmla="*/ 4060428 w 21600"/>
                <a:gd name="T1" fmla="*/ 260883238 h 21600"/>
                <a:gd name="T2" fmla="*/ 654504702 w 21600"/>
                <a:gd name="T3" fmla="*/ 521210856 h 21600"/>
                <a:gd name="T4" fmla="*/ 1307918470 w 21600"/>
                <a:gd name="T5" fmla="*/ 260883238 h 21600"/>
                <a:gd name="T6" fmla="*/ 654504702 w 21600"/>
                <a:gd name="T7" fmla="*/ 2983243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FFFFFF"/>
              </a:outerShdw>
            </a:effectLst>
          </p:spPr>
          <p:txBody>
            <a:bodyPr lIns="87274" tIns="43636" rIns="87274" bIns="43636"/>
            <a:lstStyle/>
            <a:p>
              <a:pPr algn="ctr" defTabSz="873125"/>
              <a:r>
                <a:rPr lang="es-MX" sz="1900"/>
                <a:t>     </a:t>
              </a:r>
              <a:endParaRPr lang="es-ES" sz="1900"/>
            </a:p>
          </p:txBody>
        </p:sp>
        <p:grpSp>
          <p:nvGrpSpPr>
            <p:cNvPr id="47169" name="93 Grupo"/>
            <p:cNvGrpSpPr>
              <a:grpSpLocks/>
            </p:cNvGrpSpPr>
            <p:nvPr/>
          </p:nvGrpSpPr>
          <p:grpSpPr bwMode="auto">
            <a:xfrm>
              <a:off x="4645443" y="2653500"/>
              <a:ext cx="3012192" cy="1714512"/>
              <a:chOff x="4645443" y="2653500"/>
              <a:chExt cx="3012192" cy="1714512"/>
            </a:xfrm>
          </p:grpSpPr>
          <p:pic>
            <p:nvPicPr>
              <p:cNvPr id="47171" name="Picture 105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501620" y="3643988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7172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01422" y="3796508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47173" name="79 Conector recto"/>
              <p:cNvCxnSpPr>
                <a:cxnSpLocks noChangeShapeType="1"/>
              </p:cNvCxnSpPr>
              <p:nvPr/>
            </p:nvCxnSpPr>
            <p:spPr bwMode="auto">
              <a:xfrm rot="5400000">
                <a:off x="4609307" y="3259929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7174" name="82 Conector recto"/>
              <p:cNvCxnSpPr>
                <a:cxnSpLocks noChangeShapeType="1"/>
              </p:cNvCxnSpPr>
              <p:nvPr/>
            </p:nvCxnSpPr>
            <p:spPr bwMode="auto">
              <a:xfrm>
                <a:off x="5430050" y="3939384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47175" name="83 CuadroTexto"/>
              <p:cNvSpPr txBox="1">
                <a:spLocks noChangeArrowheads="1"/>
              </p:cNvSpPr>
              <p:nvPr/>
            </p:nvSpPr>
            <p:spPr bwMode="auto">
              <a:xfrm>
                <a:off x="7001686" y="3653632"/>
                <a:ext cx="65594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PC4</a:t>
                </a:r>
              </a:p>
            </p:txBody>
          </p:sp>
          <p:sp>
            <p:nvSpPr>
              <p:cNvPr id="47176" name="84 CuadroTexto"/>
              <p:cNvSpPr txBox="1">
                <a:spLocks noChangeArrowheads="1"/>
              </p:cNvSpPr>
              <p:nvPr/>
            </p:nvSpPr>
            <p:spPr bwMode="auto">
              <a:xfrm>
                <a:off x="4645443" y="3653632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R7</a:t>
                </a:r>
              </a:p>
            </p:txBody>
          </p:sp>
          <p:sp>
            <p:nvSpPr>
              <p:cNvPr id="47177" name="85 CuadroTexto"/>
              <p:cNvSpPr txBox="1">
                <a:spLocks noChangeArrowheads="1"/>
              </p:cNvSpPr>
              <p:nvPr/>
            </p:nvSpPr>
            <p:spPr bwMode="auto">
              <a:xfrm>
                <a:off x="5144298" y="3386516"/>
                <a:ext cx="111440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60.6.6.4/30</a:t>
                </a:r>
              </a:p>
            </p:txBody>
          </p:sp>
          <p:sp>
            <p:nvSpPr>
              <p:cNvPr id="47178" name="86 CuadroTexto"/>
              <p:cNvSpPr txBox="1">
                <a:spLocks noChangeArrowheads="1"/>
              </p:cNvSpPr>
              <p:nvPr/>
            </p:nvSpPr>
            <p:spPr bwMode="auto">
              <a:xfrm>
                <a:off x="4929984" y="2867814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.5</a:t>
                </a:r>
              </a:p>
            </p:txBody>
          </p:sp>
          <p:sp>
            <p:nvSpPr>
              <p:cNvPr id="47179" name="87 CuadroTexto"/>
              <p:cNvSpPr txBox="1">
                <a:spLocks noChangeArrowheads="1"/>
              </p:cNvSpPr>
              <p:nvPr/>
            </p:nvSpPr>
            <p:spPr bwMode="auto">
              <a:xfrm>
                <a:off x="4929984" y="3510756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.6</a:t>
                </a:r>
              </a:p>
            </p:txBody>
          </p:sp>
          <p:sp>
            <p:nvSpPr>
              <p:cNvPr id="47180" name="88 CuadroTexto"/>
              <p:cNvSpPr txBox="1">
                <a:spLocks noChangeArrowheads="1"/>
              </p:cNvSpPr>
              <p:nvPr/>
            </p:nvSpPr>
            <p:spPr bwMode="auto">
              <a:xfrm>
                <a:off x="6144430" y="4029458"/>
                <a:ext cx="142218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220.20.20.0/24</a:t>
                </a:r>
              </a:p>
            </p:txBody>
          </p:sp>
          <p:sp>
            <p:nvSpPr>
              <p:cNvPr id="47181" name="91 CuadroTexto"/>
              <p:cNvSpPr txBox="1">
                <a:spLocks noChangeArrowheads="1"/>
              </p:cNvSpPr>
              <p:nvPr/>
            </p:nvSpPr>
            <p:spPr bwMode="auto">
              <a:xfrm>
                <a:off x="5501488" y="3653632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7182" name="92 CuadroTexto"/>
              <p:cNvSpPr txBox="1">
                <a:spLocks noChangeArrowheads="1"/>
              </p:cNvSpPr>
              <p:nvPr/>
            </p:nvSpPr>
            <p:spPr bwMode="auto">
              <a:xfrm>
                <a:off x="6377380" y="3653632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</p:grpSp>
        <p:sp>
          <p:nvSpPr>
            <p:cNvPr id="47170" name="95 CuadroTexto"/>
            <p:cNvSpPr txBox="1">
              <a:spLocks noChangeArrowheads="1"/>
            </p:cNvSpPr>
            <p:nvPr/>
          </p:nvSpPr>
          <p:spPr bwMode="auto">
            <a:xfrm>
              <a:off x="5215736" y="2925981"/>
              <a:ext cx="141737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PE" sz="1600" b="1">
                  <a:solidFill>
                    <a:schemeClr val="accent2"/>
                  </a:solidFill>
                </a:rPr>
                <a:t>Enrutamiento</a:t>
              </a:r>
            </a:p>
            <a:p>
              <a:pPr algn="ctr"/>
              <a:r>
                <a:rPr lang="es-PE" sz="1600" b="1">
                  <a:solidFill>
                    <a:schemeClr val="accent2"/>
                  </a:solidFill>
                </a:rPr>
                <a:t>estático</a:t>
              </a:r>
            </a:p>
          </p:txBody>
        </p:sp>
      </p:grp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325438" y="631825"/>
            <a:ext cx="841533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63" tIns="46181" rIns="92363" bIns="46181">
            <a:spAutoFit/>
          </a:bodyPr>
          <a:lstStyle/>
          <a:p>
            <a:pPr marL="192088" lvl="1" algn="ctr"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PROPAGACIÓN DE RUTA POR DEFECTO</a:t>
            </a:r>
          </a:p>
        </p:txBody>
      </p:sp>
      <p:grpSp>
        <p:nvGrpSpPr>
          <p:cNvPr id="5" name="63 Grupo"/>
          <p:cNvGrpSpPr>
            <a:grpSpLocks/>
          </p:cNvGrpSpPr>
          <p:nvPr/>
        </p:nvGrpSpPr>
        <p:grpSpPr bwMode="auto">
          <a:xfrm>
            <a:off x="214313" y="1152525"/>
            <a:ext cx="8566150" cy="2573338"/>
            <a:chOff x="215076" y="2939252"/>
            <a:chExt cx="8565984" cy="2571768"/>
          </a:xfrm>
        </p:grpSpPr>
        <p:pic>
          <p:nvPicPr>
            <p:cNvPr id="47118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15274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19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8348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20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15274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21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8348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22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73058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23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29984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24" name="Picture 105" descr="laptop%2520hp%2520pavilion%252050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716066" y="400117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25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828" y="3225004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26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828" y="471555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7127" name="16 Conector recto"/>
            <p:cNvCxnSpPr>
              <a:cxnSpLocks noChangeShapeType="1"/>
            </p:cNvCxnSpPr>
            <p:nvPr/>
          </p:nvCxnSpPr>
          <p:spPr bwMode="auto">
            <a:xfrm>
              <a:off x="2215340" y="3509168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28" name="17 Conector recto"/>
            <p:cNvCxnSpPr>
              <a:cxnSpLocks noChangeShapeType="1"/>
            </p:cNvCxnSpPr>
            <p:nvPr/>
          </p:nvCxnSpPr>
          <p:spPr bwMode="auto">
            <a:xfrm>
              <a:off x="2215340" y="5010954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29" name="18 Conector recto"/>
            <p:cNvCxnSpPr>
              <a:cxnSpLocks noChangeShapeType="1"/>
            </p:cNvCxnSpPr>
            <p:nvPr/>
          </p:nvCxnSpPr>
          <p:spPr bwMode="auto">
            <a:xfrm>
              <a:off x="5430050" y="4294986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30" name="19 Conector recto"/>
            <p:cNvCxnSpPr>
              <a:cxnSpLocks noChangeShapeType="1"/>
            </p:cNvCxnSpPr>
            <p:nvPr/>
          </p:nvCxnSpPr>
          <p:spPr bwMode="auto">
            <a:xfrm>
              <a:off x="3858414" y="3510756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31" name="24 Conector recto"/>
            <p:cNvCxnSpPr>
              <a:cxnSpLocks noChangeShapeType="1"/>
            </p:cNvCxnSpPr>
            <p:nvPr/>
          </p:nvCxnSpPr>
          <p:spPr bwMode="auto">
            <a:xfrm flipV="1">
              <a:off x="3858414" y="4368012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32" name="26 Conector recto"/>
            <p:cNvCxnSpPr>
              <a:cxnSpLocks noChangeShapeType="1"/>
            </p:cNvCxnSpPr>
            <p:nvPr/>
          </p:nvCxnSpPr>
          <p:spPr bwMode="auto">
            <a:xfrm>
              <a:off x="929456" y="3509168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33" name="28 Conector recto"/>
            <p:cNvCxnSpPr>
              <a:cxnSpLocks noChangeShapeType="1"/>
            </p:cNvCxnSpPr>
            <p:nvPr/>
          </p:nvCxnSpPr>
          <p:spPr bwMode="auto">
            <a:xfrm>
              <a:off x="929456" y="501095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34" name="29 Conector recto"/>
            <p:cNvCxnSpPr>
              <a:cxnSpLocks noChangeShapeType="1"/>
            </p:cNvCxnSpPr>
            <p:nvPr/>
          </p:nvCxnSpPr>
          <p:spPr bwMode="auto">
            <a:xfrm>
              <a:off x="7001686" y="429657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7135" name="30 CuadroTexto"/>
            <p:cNvSpPr txBox="1">
              <a:spLocks noChangeArrowheads="1"/>
            </p:cNvSpPr>
            <p:nvPr/>
          </p:nvSpPr>
          <p:spPr bwMode="auto">
            <a:xfrm>
              <a:off x="2243940" y="3082128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50.5.5.0/30</a:t>
              </a:r>
            </a:p>
          </p:txBody>
        </p:sp>
        <p:sp>
          <p:nvSpPr>
            <p:cNvPr id="47136" name="31 CuadroTexto"/>
            <p:cNvSpPr txBox="1">
              <a:spLocks noChangeArrowheads="1"/>
            </p:cNvSpPr>
            <p:nvPr/>
          </p:nvSpPr>
          <p:spPr bwMode="auto">
            <a:xfrm>
              <a:off x="2286778" y="5082392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50.5.5.4/30</a:t>
              </a:r>
            </a:p>
          </p:txBody>
        </p:sp>
        <p:sp>
          <p:nvSpPr>
            <p:cNvPr id="47137" name="32 CuadroTexto"/>
            <p:cNvSpPr txBox="1">
              <a:spLocks noChangeArrowheads="1"/>
            </p:cNvSpPr>
            <p:nvPr/>
          </p:nvSpPr>
          <p:spPr bwMode="auto">
            <a:xfrm>
              <a:off x="4292783" y="3510756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50.5.8.0/30</a:t>
              </a:r>
            </a:p>
          </p:txBody>
        </p:sp>
        <p:sp>
          <p:nvSpPr>
            <p:cNvPr id="47138" name="33 CuadroTexto"/>
            <p:cNvSpPr txBox="1">
              <a:spLocks noChangeArrowheads="1"/>
            </p:cNvSpPr>
            <p:nvPr/>
          </p:nvSpPr>
          <p:spPr bwMode="auto">
            <a:xfrm rot="-1768326">
              <a:off x="3794890" y="4420662"/>
              <a:ext cx="1217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50.5.12.0/30</a:t>
              </a:r>
            </a:p>
          </p:txBody>
        </p:sp>
        <p:sp>
          <p:nvSpPr>
            <p:cNvPr id="47139" name="34 CuadroTexto"/>
            <p:cNvSpPr txBox="1">
              <a:spLocks noChangeArrowheads="1"/>
            </p:cNvSpPr>
            <p:nvPr/>
          </p:nvSpPr>
          <p:spPr bwMode="auto">
            <a:xfrm>
              <a:off x="2143902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7140" name="35 CuadroTexto"/>
            <p:cNvSpPr txBox="1">
              <a:spLocks noChangeArrowheads="1"/>
            </p:cNvSpPr>
            <p:nvPr/>
          </p:nvSpPr>
          <p:spPr bwMode="auto">
            <a:xfrm>
              <a:off x="3144034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7141" name="36 CuadroTexto"/>
            <p:cNvSpPr txBox="1">
              <a:spLocks noChangeArrowheads="1"/>
            </p:cNvSpPr>
            <p:nvPr/>
          </p:nvSpPr>
          <p:spPr bwMode="auto">
            <a:xfrm>
              <a:off x="2143902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.5</a:t>
              </a:r>
            </a:p>
          </p:txBody>
        </p:sp>
        <p:sp>
          <p:nvSpPr>
            <p:cNvPr id="47142" name="37 CuadroTexto"/>
            <p:cNvSpPr txBox="1">
              <a:spLocks noChangeArrowheads="1"/>
            </p:cNvSpPr>
            <p:nvPr/>
          </p:nvSpPr>
          <p:spPr bwMode="auto">
            <a:xfrm>
              <a:off x="3144034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.6</a:t>
              </a:r>
            </a:p>
          </p:txBody>
        </p:sp>
        <p:sp>
          <p:nvSpPr>
            <p:cNvPr id="47143" name="38 CuadroTexto"/>
            <p:cNvSpPr txBox="1">
              <a:spLocks noChangeArrowheads="1"/>
            </p:cNvSpPr>
            <p:nvPr/>
          </p:nvSpPr>
          <p:spPr bwMode="auto">
            <a:xfrm>
              <a:off x="3805612" y="329644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.9</a:t>
              </a:r>
            </a:p>
          </p:txBody>
        </p:sp>
        <p:sp>
          <p:nvSpPr>
            <p:cNvPr id="47144" name="39 CuadroTexto"/>
            <p:cNvSpPr txBox="1">
              <a:spLocks noChangeArrowheads="1"/>
            </p:cNvSpPr>
            <p:nvPr/>
          </p:nvSpPr>
          <p:spPr bwMode="auto">
            <a:xfrm>
              <a:off x="4858546" y="3867946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.10</a:t>
              </a:r>
            </a:p>
          </p:txBody>
        </p:sp>
        <p:sp>
          <p:nvSpPr>
            <p:cNvPr id="47145" name="40 CuadroTexto"/>
            <p:cNvSpPr txBox="1">
              <a:spLocks noChangeArrowheads="1"/>
            </p:cNvSpPr>
            <p:nvPr/>
          </p:nvSpPr>
          <p:spPr bwMode="auto">
            <a:xfrm>
              <a:off x="4787108" y="4368012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.13</a:t>
              </a:r>
            </a:p>
          </p:txBody>
        </p:sp>
        <p:sp>
          <p:nvSpPr>
            <p:cNvPr id="47146" name="41 CuadroTexto"/>
            <p:cNvSpPr txBox="1">
              <a:spLocks noChangeArrowheads="1"/>
            </p:cNvSpPr>
            <p:nvPr/>
          </p:nvSpPr>
          <p:spPr bwMode="auto">
            <a:xfrm>
              <a:off x="3786976" y="4939516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.14</a:t>
              </a:r>
            </a:p>
          </p:txBody>
        </p:sp>
        <p:sp>
          <p:nvSpPr>
            <p:cNvPr id="47147" name="42 CuadroTexto"/>
            <p:cNvSpPr txBox="1">
              <a:spLocks noChangeArrowheads="1"/>
            </p:cNvSpPr>
            <p:nvPr/>
          </p:nvSpPr>
          <p:spPr bwMode="auto">
            <a:xfrm>
              <a:off x="5377248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7148" name="43 CuadroTexto"/>
            <p:cNvSpPr txBox="1">
              <a:spLocks noChangeArrowheads="1"/>
            </p:cNvSpPr>
            <p:nvPr/>
          </p:nvSpPr>
          <p:spPr bwMode="auto">
            <a:xfrm>
              <a:off x="6358744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7149" name="44 CuadroTexto"/>
            <p:cNvSpPr txBox="1">
              <a:spLocks noChangeArrowheads="1"/>
            </p:cNvSpPr>
            <p:nvPr/>
          </p:nvSpPr>
          <p:spPr bwMode="auto">
            <a:xfrm>
              <a:off x="5501488" y="3796508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60.6.6.0/30</a:t>
              </a:r>
            </a:p>
          </p:txBody>
        </p:sp>
        <p:sp>
          <p:nvSpPr>
            <p:cNvPr id="47150" name="45 CuadroTexto"/>
            <p:cNvSpPr txBox="1">
              <a:spLocks noChangeArrowheads="1"/>
            </p:cNvSpPr>
            <p:nvPr/>
          </p:nvSpPr>
          <p:spPr bwMode="auto">
            <a:xfrm>
              <a:off x="283960" y="2957888"/>
              <a:ext cx="1217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200.2.2.0/24</a:t>
              </a:r>
            </a:p>
          </p:txBody>
        </p:sp>
        <p:sp>
          <p:nvSpPr>
            <p:cNvPr id="47151" name="46 CuadroTexto"/>
            <p:cNvSpPr txBox="1">
              <a:spLocks noChangeArrowheads="1"/>
            </p:cNvSpPr>
            <p:nvPr/>
          </p:nvSpPr>
          <p:spPr bwMode="auto">
            <a:xfrm>
              <a:off x="215076" y="5101028"/>
              <a:ext cx="1217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200.2.3.0/24</a:t>
              </a:r>
            </a:p>
          </p:txBody>
        </p:sp>
        <p:sp>
          <p:nvSpPr>
            <p:cNvPr id="47152" name="47 CuadroTexto"/>
            <p:cNvSpPr txBox="1">
              <a:spLocks noChangeArrowheads="1"/>
            </p:cNvSpPr>
            <p:nvPr/>
          </p:nvSpPr>
          <p:spPr bwMode="auto">
            <a:xfrm>
              <a:off x="1500960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7153" name="48 CuadroTexto"/>
            <p:cNvSpPr txBox="1">
              <a:spLocks noChangeArrowheads="1"/>
            </p:cNvSpPr>
            <p:nvPr/>
          </p:nvSpPr>
          <p:spPr bwMode="auto">
            <a:xfrm>
              <a:off x="929456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7154" name="49 CuadroTexto"/>
            <p:cNvSpPr txBox="1">
              <a:spLocks noChangeArrowheads="1"/>
            </p:cNvSpPr>
            <p:nvPr/>
          </p:nvSpPr>
          <p:spPr bwMode="auto">
            <a:xfrm>
              <a:off x="1500960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7155" name="50 CuadroTexto"/>
            <p:cNvSpPr txBox="1">
              <a:spLocks noChangeArrowheads="1"/>
            </p:cNvSpPr>
            <p:nvPr/>
          </p:nvSpPr>
          <p:spPr bwMode="auto">
            <a:xfrm>
              <a:off x="929456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7156" name="51 CuadroTexto"/>
            <p:cNvSpPr txBox="1">
              <a:spLocks noChangeArrowheads="1"/>
            </p:cNvSpPr>
            <p:nvPr/>
          </p:nvSpPr>
          <p:spPr bwMode="auto">
            <a:xfrm>
              <a:off x="7001686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7157" name="52 CuadroTexto"/>
            <p:cNvSpPr txBox="1">
              <a:spLocks noChangeArrowheads="1"/>
            </p:cNvSpPr>
            <p:nvPr/>
          </p:nvSpPr>
          <p:spPr bwMode="auto">
            <a:xfrm>
              <a:off x="7573190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7158" name="53 CuadroTexto"/>
            <p:cNvSpPr txBox="1">
              <a:spLocks noChangeArrowheads="1"/>
            </p:cNvSpPr>
            <p:nvPr/>
          </p:nvSpPr>
          <p:spPr bwMode="auto">
            <a:xfrm>
              <a:off x="7358876" y="3672268"/>
              <a:ext cx="14221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210.10.10.0/24</a:t>
              </a:r>
            </a:p>
          </p:txBody>
        </p:sp>
        <p:sp>
          <p:nvSpPr>
            <p:cNvPr id="47159" name="54 CuadroTexto"/>
            <p:cNvSpPr txBox="1">
              <a:spLocks noChangeArrowheads="1"/>
            </p:cNvSpPr>
            <p:nvPr/>
          </p:nvSpPr>
          <p:spPr bwMode="auto">
            <a:xfrm>
              <a:off x="1715274" y="2939252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R1</a:t>
              </a:r>
            </a:p>
          </p:txBody>
        </p:sp>
        <p:sp>
          <p:nvSpPr>
            <p:cNvPr id="47160" name="55 CuadroTexto"/>
            <p:cNvSpPr txBox="1">
              <a:spLocks noChangeArrowheads="1"/>
            </p:cNvSpPr>
            <p:nvPr/>
          </p:nvSpPr>
          <p:spPr bwMode="auto">
            <a:xfrm>
              <a:off x="3358348" y="2939252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R2</a:t>
              </a:r>
            </a:p>
          </p:txBody>
        </p:sp>
        <p:sp>
          <p:nvSpPr>
            <p:cNvPr id="47161" name="56 CuadroTexto"/>
            <p:cNvSpPr txBox="1">
              <a:spLocks noChangeArrowheads="1"/>
            </p:cNvSpPr>
            <p:nvPr/>
          </p:nvSpPr>
          <p:spPr bwMode="auto">
            <a:xfrm>
              <a:off x="1715274" y="511091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R3</a:t>
              </a:r>
            </a:p>
          </p:txBody>
        </p:sp>
        <p:sp>
          <p:nvSpPr>
            <p:cNvPr id="47162" name="57 CuadroTexto"/>
            <p:cNvSpPr txBox="1">
              <a:spLocks noChangeArrowheads="1"/>
            </p:cNvSpPr>
            <p:nvPr/>
          </p:nvSpPr>
          <p:spPr bwMode="auto">
            <a:xfrm>
              <a:off x="3358348" y="511091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R4</a:t>
              </a:r>
            </a:p>
          </p:txBody>
        </p:sp>
        <p:sp>
          <p:nvSpPr>
            <p:cNvPr id="47163" name="58 CuadroTexto"/>
            <p:cNvSpPr txBox="1">
              <a:spLocks noChangeArrowheads="1"/>
            </p:cNvSpPr>
            <p:nvPr/>
          </p:nvSpPr>
          <p:spPr bwMode="auto">
            <a:xfrm>
              <a:off x="6573058" y="443945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R6</a:t>
              </a:r>
            </a:p>
          </p:txBody>
        </p:sp>
        <p:sp>
          <p:nvSpPr>
            <p:cNvPr id="47164" name="59 CuadroTexto"/>
            <p:cNvSpPr txBox="1">
              <a:spLocks noChangeArrowheads="1"/>
            </p:cNvSpPr>
            <p:nvPr/>
          </p:nvSpPr>
          <p:spPr bwMode="auto">
            <a:xfrm>
              <a:off x="5215736" y="443945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R5</a:t>
              </a:r>
            </a:p>
          </p:txBody>
        </p:sp>
        <p:sp>
          <p:nvSpPr>
            <p:cNvPr id="47165" name="60 CuadroTexto"/>
            <p:cNvSpPr txBox="1">
              <a:spLocks noChangeArrowheads="1"/>
            </p:cNvSpPr>
            <p:nvPr/>
          </p:nvSpPr>
          <p:spPr bwMode="auto">
            <a:xfrm>
              <a:off x="357952" y="3582194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PC1</a:t>
              </a:r>
            </a:p>
          </p:txBody>
        </p:sp>
        <p:sp>
          <p:nvSpPr>
            <p:cNvPr id="47166" name="61 CuadroTexto"/>
            <p:cNvSpPr txBox="1">
              <a:spLocks noChangeArrowheads="1"/>
            </p:cNvSpPr>
            <p:nvPr/>
          </p:nvSpPr>
          <p:spPr bwMode="auto">
            <a:xfrm>
              <a:off x="357952" y="4396530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PC2</a:t>
              </a:r>
            </a:p>
          </p:txBody>
        </p:sp>
        <p:sp>
          <p:nvSpPr>
            <p:cNvPr id="47167" name="62 CuadroTexto"/>
            <p:cNvSpPr txBox="1">
              <a:spLocks noChangeArrowheads="1"/>
            </p:cNvSpPr>
            <p:nvPr/>
          </p:nvSpPr>
          <p:spPr bwMode="auto">
            <a:xfrm>
              <a:off x="7716066" y="4439450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PC3</a:t>
              </a:r>
            </a:p>
          </p:txBody>
        </p:sp>
      </p:grpSp>
      <p:grpSp>
        <p:nvGrpSpPr>
          <p:cNvPr id="6" name="109 Grupo"/>
          <p:cNvGrpSpPr>
            <a:grpSpLocks/>
          </p:cNvGrpSpPr>
          <p:nvPr/>
        </p:nvGrpSpPr>
        <p:grpSpPr bwMode="auto">
          <a:xfrm>
            <a:off x="214313" y="4011613"/>
            <a:ext cx="5216525" cy="2357437"/>
            <a:chOff x="215076" y="4010822"/>
            <a:chExt cx="5214974" cy="2357454"/>
          </a:xfrm>
        </p:grpSpPr>
        <p:sp>
          <p:nvSpPr>
            <p:cNvPr id="98" name="97 Bisel"/>
            <p:cNvSpPr>
              <a:spLocks noChangeArrowheads="1"/>
            </p:cNvSpPr>
            <p:nvPr/>
          </p:nvSpPr>
          <p:spPr bwMode="auto">
            <a:xfrm>
              <a:off x="215076" y="4010822"/>
              <a:ext cx="4572227" cy="1143008"/>
            </a:xfrm>
            <a:prstGeom prst="bevel">
              <a:avLst>
                <a:gd name="adj" fmla="val 125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23925">
                <a:defRPr/>
              </a:pPr>
              <a:r>
                <a:rPr lang="es-PE" sz="1600" b="1" dirty="0"/>
                <a:t>R5#</a:t>
              </a:r>
              <a:r>
                <a:rPr lang="es-PE" sz="1600" dirty="0"/>
                <a:t>configure terminal</a:t>
              </a:r>
            </a:p>
            <a:p>
              <a:pPr defTabSz="923925">
                <a:defRPr/>
              </a:pPr>
              <a:r>
                <a:rPr lang="es-PE" sz="1600" b="1" dirty="0"/>
                <a:t>R5(</a:t>
              </a:r>
              <a:r>
                <a:rPr lang="es-PE" sz="1600" b="1" dirty="0" err="1"/>
                <a:t>config</a:t>
              </a:r>
              <a:r>
                <a:rPr lang="es-PE" sz="1600" b="1" dirty="0"/>
                <a:t>)#</a:t>
              </a:r>
              <a:r>
                <a:rPr lang="es-PE" sz="1600" dirty="0"/>
                <a:t>router rip</a:t>
              </a:r>
            </a:p>
            <a:p>
              <a:pPr defTabSz="923925">
                <a:defRPr/>
              </a:pPr>
              <a:r>
                <a:rPr lang="es-PE" sz="1600" b="1" dirty="0"/>
                <a:t>R5(</a:t>
              </a:r>
              <a:r>
                <a:rPr lang="es-PE" sz="1600" b="1" dirty="0" err="1"/>
                <a:t>config-router</a:t>
              </a:r>
              <a:r>
                <a:rPr lang="es-PE" sz="1600" b="1" dirty="0"/>
                <a:t>)#</a:t>
              </a:r>
              <a:r>
                <a:rPr lang="es-PE" sz="1600" dirty="0"/>
                <a:t>default-information originate</a:t>
              </a:r>
            </a:p>
          </p:txBody>
        </p:sp>
        <p:sp>
          <p:nvSpPr>
            <p:cNvPr id="99" name="98 Bisel"/>
            <p:cNvSpPr>
              <a:spLocks noChangeArrowheads="1"/>
            </p:cNvSpPr>
            <p:nvPr/>
          </p:nvSpPr>
          <p:spPr bwMode="auto">
            <a:xfrm>
              <a:off x="215076" y="5225268"/>
              <a:ext cx="5214974" cy="1143008"/>
            </a:xfrm>
            <a:prstGeom prst="bevel">
              <a:avLst>
                <a:gd name="adj" fmla="val 125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23925">
                <a:defRPr/>
              </a:pPr>
              <a:r>
                <a:rPr lang="es-PE" sz="1600" b="1" dirty="0"/>
                <a:t>R5#</a:t>
              </a:r>
              <a:r>
                <a:rPr lang="es-PE" sz="1600" dirty="0"/>
                <a:t>configure terminal</a:t>
              </a:r>
            </a:p>
            <a:p>
              <a:pPr defTabSz="923925">
                <a:defRPr/>
              </a:pPr>
              <a:r>
                <a:rPr lang="es-PE" sz="1600" b="1" dirty="0"/>
                <a:t>R5(</a:t>
              </a:r>
              <a:r>
                <a:rPr lang="es-PE" sz="1600" b="1" dirty="0" err="1"/>
                <a:t>config</a:t>
              </a:r>
              <a:r>
                <a:rPr lang="es-PE" sz="1600" b="1" dirty="0"/>
                <a:t>)#</a:t>
              </a:r>
              <a:r>
                <a:rPr lang="es-PE" sz="1600" dirty="0"/>
                <a:t>ip route </a:t>
              </a:r>
              <a:r>
                <a:rPr lang="es-PE" sz="1600" b="1" dirty="0">
                  <a:solidFill>
                    <a:schemeClr val="accent2"/>
                  </a:solidFill>
                </a:rPr>
                <a:t>220.20.20.0</a:t>
              </a:r>
              <a:r>
                <a:rPr lang="es-PE" sz="1600" dirty="0"/>
                <a:t> 255.255.255.0  60.6.6.6</a:t>
              </a:r>
            </a:p>
            <a:p>
              <a:pPr defTabSz="923925">
                <a:defRPr/>
              </a:pPr>
              <a:r>
                <a:rPr lang="es-PE" sz="1600" b="1" dirty="0"/>
                <a:t>R5(</a:t>
              </a:r>
              <a:r>
                <a:rPr lang="es-PE" sz="1600" b="1" dirty="0" err="1"/>
                <a:t>config</a:t>
              </a:r>
              <a:r>
                <a:rPr lang="es-PE" sz="1600" b="1" dirty="0"/>
                <a:t>)#</a:t>
              </a:r>
              <a:r>
                <a:rPr lang="es-PE" sz="1600" dirty="0" err="1"/>
                <a:t>exit</a:t>
              </a:r>
              <a:endParaRPr lang="es-PE" sz="1600" dirty="0"/>
            </a:p>
          </p:txBody>
        </p:sp>
      </p:grpSp>
      <p:grpSp>
        <p:nvGrpSpPr>
          <p:cNvPr id="7" name="110 Grupo"/>
          <p:cNvGrpSpPr>
            <a:grpSpLocks/>
          </p:cNvGrpSpPr>
          <p:nvPr/>
        </p:nvGrpSpPr>
        <p:grpSpPr bwMode="auto">
          <a:xfrm>
            <a:off x="363538" y="5011739"/>
            <a:ext cx="8017862" cy="1722437"/>
            <a:chOff x="363515" y="5010954"/>
            <a:chExt cx="8018422" cy="1722691"/>
          </a:xfrm>
        </p:grpSpPr>
        <p:sp>
          <p:nvSpPr>
            <p:cNvPr id="107" name="Text Box 6"/>
            <p:cNvSpPr txBox="1">
              <a:spLocks noChangeArrowheads="1"/>
            </p:cNvSpPr>
            <p:nvPr/>
          </p:nvSpPr>
          <p:spPr bwMode="auto">
            <a:xfrm>
              <a:off x="5509234" y="5010954"/>
              <a:ext cx="2872703" cy="7037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0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000" dirty="0">
                  <a:latin typeface="+mj-lt"/>
                </a:rPr>
                <a:t>De </a:t>
              </a:r>
              <a:r>
                <a:rPr lang="es-MX" sz="2000" b="1" dirty="0">
                  <a:latin typeface="+mj-lt"/>
                </a:rPr>
                <a:t>R1 a R6 </a:t>
              </a:r>
              <a:r>
                <a:rPr lang="es-MX" sz="2000" dirty="0">
                  <a:latin typeface="+mj-lt"/>
                </a:rPr>
                <a:t>tienen la</a:t>
              </a:r>
            </a:p>
            <a:p>
              <a:pPr defTabSz="873125" eaLnBrk="0" hangingPunct="0">
                <a:defRPr/>
              </a:pPr>
              <a:r>
                <a:rPr lang="es-MX" sz="2000" dirty="0">
                  <a:solidFill>
                    <a:srgbClr val="FF3300"/>
                  </a:solidFill>
                  <a:latin typeface="+mj-lt"/>
                </a:rPr>
                <a:t>    </a:t>
              </a:r>
              <a:r>
                <a:rPr lang="es-MX" sz="2000" dirty="0">
                  <a:latin typeface="+mj-lt"/>
                </a:rPr>
                <a:t>ruta por defecto</a:t>
              </a:r>
            </a:p>
          </p:txBody>
        </p:sp>
        <p:sp>
          <p:nvSpPr>
            <p:cNvPr id="108" name="Text Box 6"/>
            <p:cNvSpPr txBox="1">
              <a:spLocks noChangeArrowheads="1"/>
            </p:cNvSpPr>
            <p:nvPr/>
          </p:nvSpPr>
          <p:spPr bwMode="auto">
            <a:xfrm>
              <a:off x="5469974" y="5711965"/>
              <a:ext cx="2686358" cy="642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18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1800" dirty="0">
                  <a:latin typeface="+mj-lt"/>
                </a:rPr>
                <a:t>“</a:t>
              </a:r>
              <a:r>
                <a:rPr lang="es-MX" sz="1800" i="1" dirty="0">
                  <a:latin typeface="+mj-lt"/>
                </a:rPr>
                <a:t>Todos</a:t>
              </a:r>
              <a:r>
                <a:rPr lang="es-MX" sz="1800" dirty="0">
                  <a:latin typeface="+mj-lt"/>
                </a:rPr>
                <a:t>” saben llegar a</a:t>
              </a:r>
            </a:p>
            <a:p>
              <a:pPr defTabSz="873125" eaLnBrk="0" hangingPunct="0">
                <a:defRPr/>
              </a:pPr>
              <a:r>
                <a:rPr lang="es-MX" sz="1800" dirty="0">
                  <a:latin typeface="+mj-lt"/>
                </a:rPr>
                <a:t>      R5</a:t>
              </a:r>
            </a:p>
          </p:txBody>
        </p:sp>
        <p:sp>
          <p:nvSpPr>
            <p:cNvPr id="109" name="Text Box 6"/>
            <p:cNvSpPr txBox="1">
              <a:spLocks noChangeArrowheads="1"/>
            </p:cNvSpPr>
            <p:nvPr/>
          </p:nvSpPr>
          <p:spPr bwMode="auto">
            <a:xfrm>
              <a:off x="363515" y="6368466"/>
              <a:ext cx="6812263" cy="365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18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1800" dirty="0">
                  <a:latin typeface="+mj-lt"/>
                </a:rPr>
                <a:t>Cuando se llegue a </a:t>
              </a:r>
              <a:r>
                <a:rPr lang="es-MX" sz="1800" b="1" dirty="0">
                  <a:latin typeface="+mj-lt"/>
                </a:rPr>
                <a:t>R5</a:t>
              </a:r>
              <a:r>
                <a:rPr lang="es-MX" sz="1800" dirty="0">
                  <a:latin typeface="+mj-lt"/>
                </a:rPr>
                <a:t>, la tabla estática indicará </a:t>
              </a:r>
              <a:r>
                <a:rPr lang="es-MX" sz="1800" b="1" dirty="0">
                  <a:latin typeface="+mj-lt"/>
                </a:rPr>
                <a:t>220.20.20.0</a:t>
              </a:r>
            </a:p>
          </p:txBody>
        </p:sp>
      </p:grpSp>
      <p:sp>
        <p:nvSpPr>
          <p:cNvPr id="112" name="111 Bisel"/>
          <p:cNvSpPr>
            <a:spLocks noChangeArrowheads="1"/>
          </p:cNvSpPr>
          <p:nvPr/>
        </p:nvSpPr>
        <p:spPr bwMode="auto">
          <a:xfrm>
            <a:off x="4859338" y="4440238"/>
            <a:ext cx="4214812" cy="500062"/>
          </a:xfrm>
          <a:prstGeom prst="bevel">
            <a:avLst>
              <a:gd name="adj" fmla="val 12500"/>
            </a:avLst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23925">
              <a:defRPr/>
            </a:pPr>
            <a:r>
              <a:rPr lang="es-PE" sz="1600" b="1" dirty="0"/>
              <a:t>R7(</a:t>
            </a:r>
            <a:r>
              <a:rPr lang="es-PE" sz="1600" b="1" dirty="0" err="1"/>
              <a:t>config</a:t>
            </a:r>
            <a:r>
              <a:rPr lang="es-PE" sz="1600" b="1" dirty="0"/>
              <a:t>)#</a:t>
            </a:r>
            <a:r>
              <a:rPr lang="es-PE" sz="1600" dirty="0"/>
              <a:t>ip route 0.0.0.0  0.0.0.0  60.6.6.5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25438" y="631825"/>
            <a:ext cx="82486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63" tIns="46181" rIns="92363" bIns="46181">
            <a:spAutoFit/>
          </a:bodyPr>
          <a:lstStyle/>
          <a:p>
            <a:pPr marL="192088" lvl="1" algn="ctr"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QUE SUCEDE EN LOS ROUTER CISCO?</a:t>
            </a:r>
          </a:p>
        </p:txBody>
      </p:sp>
      <p:grpSp>
        <p:nvGrpSpPr>
          <p:cNvPr id="2" name="18 Grupo"/>
          <p:cNvGrpSpPr>
            <a:grpSpLocks/>
          </p:cNvGrpSpPr>
          <p:nvPr/>
        </p:nvGrpSpPr>
        <p:grpSpPr bwMode="auto">
          <a:xfrm>
            <a:off x="228600" y="1460599"/>
            <a:ext cx="7754542" cy="1774726"/>
            <a:chOff x="228600" y="1327150"/>
            <a:chExt cx="7755163" cy="1774163"/>
          </a:xfrm>
        </p:grpSpPr>
        <p:grpSp>
          <p:nvGrpSpPr>
            <p:cNvPr id="53261" name="Group 3"/>
            <p:cNvGrpSpPr>
              <a:grpSpLocks/>
            </p:cNvGrpSpPr>
            <p:nvPr/>
          </p:nvGrpSpPr>
          <p:grpSpPr bwMode="auto">
            <a:xfrm>
              <a:off x="228600" y="1327150"/>
              <a:ext cx="7385149" cy="523227"/>
              <a:chOff x="204" y="773"/>
              <a:chExt cx="4651" cy="323"/>
            </a:xfrm>
          </p:grpSpPr>
          <p:sp>
            <p:nvSpPr>
              <p:cNvPr id="38929" name="Text Box 4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4470" cy="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2800" b="1" dirty="0">
                    <a:solidFill>
                      <a:schemeClr val="accent2"/>
                    </a:solidFill>
                    <a:latin typeface="+mj-lt"/>
                  </a:rPr>
                  <a:t>CISCO implementa RIPv2 soportando:</a:t>
                </a:r>
              </a:p>
            </p:txBody>
          </p:sp>
          <p:pic>
            <p:nvPicPr>
              <p:cNvPr id="53268" name="Picture 5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55334" name="Text Box 6"/>
            <p:cNvSpPr txBox="1">
              <a:spLocks noChangeArrowheads="1"/>
            </p:cNvSpPr>
            <p:nvPr/>
          </p:nvSpPr>
          <p:spPr bwMode="auto">
            <a:xfrm>
              <a:off x="487384" y="1866729"/>
              <a:ext cx="2654579" cy="518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8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800" dirty="0">
                  <a:latin typeface="+mj-lt"/>
                </a:rPr>
                <a:t>Autenticación</a:t>
              </a:r>
              <a:endParaRPr lang="es-MX" sz="2800" dirty="0">
                <a:solidFill>
                  <a:srgbClr val="FF3300"/>
                </a:solidFill>
                <a:latin typeface="+mj-lt"/>
              </a:endParaRPr>
            </a:p>
          </p:txBody>
        </p:sp>
        <p:sp>
          <p:nvSpPr>
            <p:cNvPr id="355335" name="Text Box 7"/>
            <p:cNvSpPr txBox="1">
              <a:spLocks noChangeArrowheads="1"/>
            </p:cNvSpPr>
            <p:nvPr/>
          </p:nvSpPr>
          <p:spPr bwMode="auto">
            <a:xfrm>
              <a:off x="4851770" y="1866729"/>
              <a:ext cx="3131993" cy="518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8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800" dirty="0">
                  <a:latin typeface="+mj-lt"/>
                </a:rPr>
                <a:t>Gestión de clave</a:t>
              </a:r>
              <a:endParaRPr lang="es-MX" sz="2800" dirty="0">
                <a:solidFill>
                  <a:srgbClr val="FF3300"/>
                </a:solidFill>
                <a:latin typeface="+mj-lt"/>
              </a:endParaRPr>
            </a:p>
          </p:txBody>
        </p:sp>
        <p:sp>
          <p:nvSpPr>
            <p:cNvPr id="355336" name="Text Box 8"/>
            <p:cNvSpPr txBox="1">
              <a:spLocks noChangeArrowheads="1"/>
            </p:cNvSpPr>
            <p:nvPr/>
          </p:nvSpPr>
          <p:spPr bwMode="auto">
            <a:xfrm>
              <a:off x="487384" y="2225390"/>
              <a:ext cx="4296314" cy="518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8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800" i="1" dirty="0" err="1">
                  <a:latin typeface="+mj-lt"/>
                </a:rPr>
                <a:t>Summarization</a:t>
              </a:r>
              <a:r>
                <a:rPr lang="es-MX" sz="2800" dirty="0">
                  <a:latin typeface="+mj-lt"/>
                </a:rPr>
                <a:t> de rutas</a:t>
              </a:r>
              <a:endParaRPr lang="es-MX" sz="2800" dirty="0">
                <a:solidFill>
                  <a:srgbClr val="FF3300"/>
                </a:solidFill>
                <a:latin typeface="+mj-lt"/>
              </a:endParaRPr>
            </a:p>
          </p:txBody>
        </p:sp>
        <p:sp>
          <p:nvSpPr>
            <p:cNvPr id="355337" name="Text Box 9"/>
            <p:cNvSpPr txBox="1">
              <a:spLocks noChangeArrowheads="1"/>
            </p:cNvSpPr>
            <p:nvPr/>
          </p:nvSpPr>
          <p:spPr bwMode="auto">
            <a:xfrm>
              <a:off x="4851770" y="2225390"/>
              <a:ext cx="1349759" cy="518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8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800" dirty="0">
                  <a:latin typeface="+mj-lt"/>
                </a:rPr>
                <a:t>CIDR</a:t>
              </a:r>
              <a:endParaRPr lang="es-MX" sz="2800" dirty="0">
                <a:solidFill>
                  <a:srgbClr val="FF3300"/>
                </a:solidFill>
                <a:latin typeface="+mj-lt"/>
              </a:endParaRPr>
            </a:p>
          </p:txBody>
        </p:sp>
        <p:sp>
          <p:nvSpPr>
            <p:cNvPr id="355338" name="Text Box 10"/>
            <p:cNvSpPr txBox="1">
              <a:spLocks noChangeArrowheads="1"/>
            </p:cNvSpPr>
            <p:nvPr/>
          </p:nvSpPr>
          <p:spPr bwMode="auto">
            <a:xfrm>
              <a:off x="482620" y="2582465"/>
              <a:ext cx="1402662" cy="518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8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800" dirty="0">
                  <a:latin typeface="+mj-lt"/>
                </a:rPr>
                <a:t>VLSM</a:t>
              </a:r>
              <a:endParaRPr lang="es-MX" sz="2800" dirty="0">
                <a:solidFill>
                  <a:srgbClr val="FF3300"/>
                </a:solidFill>
                <a:latin typeface="+mj-lt"/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28600" y="3598768"/>
            <a:ext cx="7108730" cy="831273"/>
            <a:chOff x="204" y="773"/>
            <a:chExt cx="4477" cy="513"/>
          </a:xfrm>
        </p:grpSpPr>
        <p:sp>
          <p:nvSpPr>
            <p:cNvPr id="38927" name="Text Box 12"/>
            <p:cNvSpPr txBox="1">
              <a:spLocks noChangeArrowheads="1"/>
            </p:cNvSpPr>
            <p:nvPr/>
          </p:nvSpPr>
          <p:spPr bwMode="auto">
            <a:xfrm>
              <a:off x="385" y="773"/>
              <a:ext cx="4296" cy="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2400" b="1" dirty="0">
                  <a:solidFill>
                    <a:schemeClr val="accent2"/>
                  </a:solidFill>
                  <a:latin typeface="+mj-lt"/>
                </a:rPr>
                <a:t>De manera predeterminada, un router que </a:t>
              </a:r>
            </a:p>
            <a:p>
              <a:pPr defTabSz="923925">
                <a:defRPr/>
              </a:pPr>
              <a:r>
                <a:rPr lang="es-ES" sz="2400" b="1" dirty="0">
                  <a:solidFill>
                    <a:schemeClr val="accent2"/>
                  </a:solidFill>
                  <a:latin typeface="+mj-lt"/>
                </a:rPr>
                <a:t>soporta RIPv2 no recibe paquetes RIPv1</a:t>
              </a:r>
            </a:p>
          </p:txBody>
        </p:sp>
        <p:pic>
          <p:nvPicPr>
            <p:cNvPr id="53260" name="Picture 13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19 Grupo"/>
          <p:cNvGrpSpPr>
            <a:grpSpLocks/>
          </p:cNvGrpSpPr>
          <p:nvPr/>
        </p:nvGrpSpPr>
        <p:grpSpPr bwMode="auto">
          <a:xfrm>
            <a:off x="228600" y="4908550"/>
            <a:ext cx="7311764" cy="1275021"/>
            <a:chOff x="228600" y="4908550"/>
            <a:chExt cx="7311764" cy="1274500"/>
          </a:xfrm>
        </p:grpSpPr>
        <p:grpSp>
          <p:nvGrpSpPr>
            <p:cNvPr id="53254" name="Group 25"/>
            <p:cNvGrpSpPr>
              <a:grpSpLocks/>
            </p:cNvGrpSpPr>
            <p:nvPr/>
          </p:nvGrpSpPr>
          <p:grpSpPr bwMode="auto">
            <a:xfrm>
              <a:off x="228600" y="4908550"/>
              <a:ext cx="7311764" cy="461671"/>
              <a:chOff x="204" y="773"/>
              <a:chExt cx="4604" cy="285"/>
            </a:xfrm>
          </p:grpSpPr>
          <p:sp>
            <p:nvSpPr>
              <p:cNvPr id="38925" name="Text Box 26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4423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2400" b="1" dirty="0">
                    <a:solidFill>
                      <a:schemeClr val="accent2"/>
                    </a:solidFill>
                    <a:latin typeface="+mj-lt"/>
                  </a:rPr>
                  <a:t>CISCO ofrece comandos para RIPv1 y RIPv2</a:t>
                </a:r>
              </a:p>
            </p:txBody>
          </p:sp>
          <p:pic>
            <p:nvPicPr>
              <p:cNvPr id="53258" name="Picture 27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55356" name="Text Box 28"/>
            <p:cNvSpPr txBox="1">
              <a:spLocks noChangeArrowheads="1"/>
            </p:cNvSpPr>
            <p:nvPr/>
          </p:nvSpPr>
          <p:spPr bwMode="auto">
            <a:xfrm>
              <a:off x="487363" y="5376672"/>
              <a:ext cx="6577685" cy="457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400" b="1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b="1" dirty="0">
                  <a:latin typeface="+mj-lt"/>
                </a:rPr>
                <a:t>version 1 </a:t>
              </a:r>
              <a:r>
                <a:rPr lang="es-MX" sz="2400" b="1" dirty="0">
                  <a:latin typeface="+mj-lt"/>
                  <a:sym typeface="Wingdings" pitchFamily="2" charset="2"/>
                </a:rPr>
                <a:t>  </a:t>
              </a:r>
              <a:r>
                <a:rPr lang="es-MX" sz="2400" dirty="0">
                  <a:latin typeface="+mj-lt"/>
                  <a:sym typeface="Wingdings" pitchFamily="2" charset="2"/>
                </a:rPr>
                <a:t>recibe y envía paquetes RIPv1</a:t>
              </a:r>
              <a:endParaRPr lang="es-MX" sz="2400" dirty="0">
                <a:solidFill>
                  <a:srgbClr val="FF3300"/>
                </a:solidFill>
                <a:latin typeface="+mj-lt"/>
              </a:endParaRPr>
            </a:p>
          </p:txBody>
        </p:sp>
        <p:sp>
          <p:nvSpPr>
            <p:cNvPr id="355357" name="Text Box 29"/>
            <p:cNvSpPr txBox="1">
              <a:spLocks noChangeArrowheads="1"/>
            </p:cNvSpPr>
            <p:nvPr/>
          </p:nvSpPr>
          <p:spPr bwMode="auto">
            <a:xfrm>
              <a:off x="487363" y="5725779"/>
              <a:ext cx="6577685" cy="457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400" b="1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b="1" dirty="0">
                  <a:latin typeface="+mj-lt"/>
                </a:rPr>
                <a:t>version 2 </a:t>
              </a:r>
              <a:r>
                <a:rPr lang="es-MX" sz="2400" b="1" dirty="0">
                  <a:latin typeface="+mj-lt"/>
                  <a:sym typeface="Wingdings" pitchFamily="2" charset="2"/>
                </a:rPr>
                <a:t>  </a:t>
              </a:r>
              <a:r>
                <a:rPr lang="es-MX" sz="2400" dirty="0">
                  <a:latin typeface="+mj-lt"/>
                  <a:sym typeface="Wingdings" pitchFamily="2" charset="2"/>
                </a:rPr>
                <a:t>recibe y envía paquetes RIPv2</a:t>
              </a:r>
              <a:endParaRPr lang="es-MX" sz="2400" dirty="0">
                <a:solidFill>
                  <a:srgbClr val="FF3300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2287588" y="2778125"/>
            <a:ext cx="4467225" cy="1741488"/>
          </a:xfrm>
          <a:prstGeom prst="rect">
            <a:avLst/>
          </a:prstGeom>
          <a:solidFill>
            <a:srgbClr val="007ED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1210" tIns="45606" rIns="91210" bIns="45606" anchor="ctr"/>
          <a:lstStyle/>
          <a:p>
            <a:pPr algn="ctr" defTabSz="912813"/>
            <a:r>
              <a:rPr lang="es-ES_tradnl" sz="3200" b="1">
                <a:solidFill>
                  <a:schemeClr val="bg1"/>
                </a:solidFill>
                <a:latin typeface="Arial" charset="0"/>
              </a:rPr>
              <a:t>INTRODUCCIÓN AL</a:t>
            </a:r>
          </a:p>
          <a:p>
            <a:pPr algn="ctr" defTabSz="912813"/>
            <a:r>
              <a:rPr lang="es-ES_tradnl" sz="3200" b="1">
                <a:solidFill>
                  <a:schemeClr val="bg1"/>
                </a:solidFill>
                <a:latin typeface="Arial" charset="0"/>
              </a:rPr>
              <a:t>PROTOCOLO </a:t>
            </a:r>
          </a:p>
          <a:p>
            <a:pPr algn="ctr" defTabSz="912813"/>
            <a:r>
              <a:rPr lang="es-ES_tradnl" sz="3200" b="1">
                <a:solidFill>
                  <a:schemeClr val="bg1"/>
                </a:solidFill>
                <a:latin typeface="Arial" charset="0"/>
              </a:rPr>
              <a:t>OSPFv2</a:t>
            </a:r>
            <a:endParaRPr lang="es-ES" sz="3200" b="1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71438" y="652463"/>
            <a:ext cx="9055100" cy="585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PE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ASPECTO BÁSICO DEL PROTOCOLO OSPF</a:t>
            </a:r>
          </a:p>
        </p:txBody>
      </p:sp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166688" y="1366838"/>
            <a:ext cx="8777287" cy="3278187"/>
            <a:chOff x="166688" y="1366848"/>
            <a:chExt cx="8778075" cy="3277443"/>
          </a:xfrm>
        </p:grpSpPr>
        <p:grpSp>
          <p:nvGrpSpPr>
            <p:cNvPr id="60429" name="Group 9"/>
            <p:cNvGrpSpPr>
              <a:grpSpLocks/>
            </p:cNvGrpSpPr>
            <p:nvPr/>
          </p:nvGrpSpPr>
          <p:grpSpPr bwMode="auto">
            <a:xfrm>
              <a:off x="166688" y="1366848"/>
              <a:ext cx="3355141" cy="1473302"/>
              <a:chOff x="204" y="708"/>
              <a:chExt cx="2220" cy="959"/>
            </a:xfrm>
          </p:grpSpPr>
          <p:sp>
            <p:nvSpPr>
              <p:cNvPr id="52235" name="Text Box 10"/>
              <p:cNvSpPr txBox="1">
                <a:spLocks noChangeArrowheads="1"/>
              </p:cNvSpPr>
              <p:nvPr/>
            </p:nvSpPr>
            <p:spPr bwMode="auto">
              <a:xfrm>
                <a:off x="384" y="708"/>
                <a:ext cx="2040" cy="9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73125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Definido por la</a:t>
                </a:r>
              </a:p>
              <a:p>
                <a:pPr defTabSz="873125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IETF en la RFC </a:t>
                </a:r>
              </a:p>
              <a:p>
                <a:pPr defTabSz="873125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2328, de Abril-98.</a:t>
                </a:r>
                <a:endParaRPr lang="es-ES" sz="2600" b="1" dirty="0">
                  <a:latin typeface="+mj-lt"/>
                </a:endParaRPr>
              </a:p>
            </p:txBody>
          </p:sp>
          <p:pic>
            <p:nvPicPr>
              <p:cNvPr id="60435" name="Picture 11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1059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15069" y="1511277"/>
              <a:ext cx="5229694" cy="313301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0431" name="8 Rectángulo"/>
            <p:cNvSpPr>
              <a:spLocks noChangeArrowheads="1"/>
            </p:cNvSpPr>
            <p:nvPr/>
          </p:nvSpPr>
          <p:spPr bwMode="auto">
            <a:xfrm>
              <a:off x="429390" y="3438858"/>
              <a:ext cx="3214710" cy="830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Se define 05 tipos</a:t>
              </a:r>
            </a:p>
            <a:p>
              <a:pPr defTabSz="873125"/>
              <a:r>
                <a:rPr lang="es-ES" sz="2400"/>
                <a:t>     de mensajes.</a:t>
              </a:r>
              <a:endParaRPr lang="es-ES" sz="2400">
                <a:solidFill>
                  <a:srgbClr val="FF3300"/>
                </a:solidFill>
              </a:endParaRPr>
            </a:p>
          </p:txBody>
        </p:sp>
        <p:sp>
          <p:nvSpPr>
            <p:cNvPr id="60432" name="10 Rectángulo"/>
            <p:cNvSpPr>
              <a:spLocks noChangeArrowheads="1"/>
            </p:cNvSpPr>
            <p:nvPr/>
          </p:nvSpPr>
          <p:spPr bwMode="auto">
            <a:xfrm>
              <a:off x="429390" y="4153075"/>
              <a:ext cx="3214710" cy="461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 u="sng"/>
                <a:t>Lectura obligada</a:t>
              </a:r>
              <a:r>
                <a:rPr lang="es-ES" sz="2400"/>
                <a:t>.</a:t>
              </a:r>
              <a:endParaRPr lang="es-ES" sz="2400">
                <a:solidFill>
                  <a:srgbClr val="FF3300"/>
                </a:solidFill>
              </a:endParaRPr>
            </a:p>
          </p:txBody>
        </p:sp>
        <p:sp>
          <p:nvSpPr>
            <p:cNvPr id="60433" name="20 Rectángulo"/>
            <p:cNvSpPr>
              <a:spLocks noChangeArrowheads="1"/>
            </p:cNvSpPr>
            <p:nvPr/>
          </p:nvSpPr>
          <p:spPr bwMode="auto">
            <a:xfrm>
              <a:off x="429390" y="2699525"/>
              <a:ext cx="3571900" cy="830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Se encapsula en IP</a:t>
              </a:r>
            </a:p>
            <a:p>
              <a:pPr defTabSz="873125"/>
              <a:r>
                <a:rPr lang="es-ES" sz="2400"/>
                <a:t>     con protocolo=</a:t>
              </a:r>
              <a:r>
                <a:rPr lang="es-ES" sz="2400" b="1" i="1">
                  <a:solidFill>
                    <a:srgbClr val="7030A0"/>
                  </a:solidFill>
                </a:rPr>
                <a:t>59h</a:t>
              </a:r>
              <a:r>
                <a:rPr lang="es-ES" sz="2400"/>
                <a:t>.</a:t>
              </a:r>
              <a:endParaRPr lang="es-ES" sz="2400">
                <a:solidFill>
                  <a:srgbClr val="FF3300"/>
                </a:solidFill>
              </a:endParaRPr>
            </a:p>
          </p:txBody>
        </p:sp>
      </p:grpSp>
      <p:grpSp>
        <p:nvGrpSpPr>
          <p:cNvPr id="4" name="19 Grupo"/>
          <p:cNvGrpSpPr>
            <a:grpSpLocks/>
          </p:cNvGrpSpPr>
          <p:nvPr/>
        </p:nvGrpSpPr>
        <p:grpSpPr bwMode="auto">
          <a:xfrm>
            <a:off x="166688" y="4906963"/>
            <a:ext cx="8978900" cy="1747837"/>
            <a:chOff x="166688" y="4725202"/>
            <a:chExt cx="8978900" cy="1746778"/>
          </a:xfrm>
        </p:grpSpPr>
        <p:grpSp>
          <p:nvGrpSpPr>
            <p:cNvPr id="60421" name="Group 9"/>
            <p:cNvGrpSpPr>
              <a:grpSpLocks/>
            </p:cNvGrpSpPr>
            <p:nvPr/>
          </p:nvGrpSpPr>
          <p:grpSpPr bwMode="auto">
            <a:xfrm>
              <a:off x="166688" y="4725202"/>
              <a:ext cx="5750600" cy="549992"/>
              <a:chOff x="204" y="755"/>
              <a:chExt cx="3805" cy="358"/>
            </a:xfrm>
          </p:grpSpPr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3625" cy="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73125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Características más importante:</a:t>
                </a:r>
                <a:endParaRPr lang="es-ES" sz="2600" b="1" dirty="0">
                  <a:latin typeface="+mj-lt"/>
                </a:endParaRPr>
              </a:p>
            </p:txBody>
          </p:sp>
          <p:pic>
            <p:nvPicPr>
              <p:cNvPr id="60428" name="Picture 11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0422" name="14 Rectángulo"/>
            <p:cNvSpPr>
              <a:spLocks noChangeArrowheads="1"/>
            </p:cNvSpPr>
            <p:nvPr/>
          </p:nvSpPr>
          <p:spPr bwMode="auto">
            <a:xfrm>
              <a:off x="429390" y="5199855"/>
              <a:ext cx="4643470" cy="461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Velocidad de convergencia.</a:t>
              </a:r>
              <a:endParaRPr lang="es-ES" sz="2400">
                <a:solidFill>
                  <a:srgbClr val="FF3300"/>
                </a:solidFill>
              </a:endParaRPr>
            </a:p>
          </p:txBody>
        </p:sp>
        <p:sp>
          <p:nvSpPr>
            <p:cNvPr id="60423" name="15 Rectángulo"/>
            <p:cNvSpPr>
              <a:spLocks noChangeArrowheads="1"/>
            </p:cNvSpPr>
            <p:nvPr/>
          </p:nvSpPr>
          <p:spPr bwMode="auto">
            <a:xfrm>
              <a:off x="429390" y="5581680"/>
              <a:ext cx="4643470" cy="461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Soporte de VLSM.</a:t>
              </a:r>
              <a:endParaRPr lang="es-ES" sz="2400">
                <a:solidFill>
                  <a:srgbClr val="FF3300"/>
                </a:solidFill>
              </a:endParaRPr>
            </a:p>
          </p:txBody>
        </p:sp>
        <p:sp>
          <p:nvSpPr>
            <p:cNvPr id="60424" name="16 Rectángulo"/>
            <p:cNvSpPr>
              <a:spLocks noChangeArrowheads="1"/>
            </p:cNvSpPr>
            <p:nvPr/>
          </p:nvSpPr>
          <p:spPr bwMode="auto">
            <a:xfrm>
              <a:off x="429390" y="6010311"/>
              <a:ext cx="4643470" cy="461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Grandes redes IP: </a:t>
              </a:r>
              <a:r>
                <a:rPr lang="es-ES" sz="2400" b="1" i="1"/>
                <a:t>Áreas</a:t>
              </a:r>
              <a:endParaRPr lang="es-ES" sz="2400" b="1" i="1">
                <a:solidFill>
                  <a:srgbClr val="FF3300"/>
                </a:solidFill>
              </a:endParaRPr>
            </a:p>
          </p:txBody>
        </p:sp>
        <p:sp>
          <p:nvSpPr>
            <p:cNvPr id="60425" name="17 Rectángulo"/>
            <p:cNvSpPr>
              <a:spLocks noChangeArrowheads="1"/>
            </p:cNvSpPr>
            <p:nvPr/>
          </p:nvSpPr>
          <p:spPr bwMode="auto">
            <a:xfrm>
              <a:off x="5072860" y="5199855"/>
              <a:ext cx="4072728" cy="831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Mejor uso del ancho de</a:t>
              </a:r>
            </a:p>
            <a:p>
              <a:pPr defTabSz="873125"/>
              <a:r>
                <a:rPr lang="es-ES" sz="2400"/>
                <a:t>     banda.</a:t>
              </a:r>
              <a:endParaRPr lang="es-ES" sz="2400">
                <a:solidFill>
                  <a:srgbClr val="FF3300"/>
                </a:solidFill>
              </a:endParaRPr>
            </a:p>
          </p:txBody>
        </p:sp>
        <p:sp>
          <p:nvSpPr>
            <p:cNvPr id="60426" name="18 Rectángulo"/>
            <p:cNvSpPr>
              <a:spLocks noChangeArrowheads="1"/>
            </p:cNvSpPr>
            <p:nvPr/>
          </p:nvSpPr>
          <p:spPr bwMode="auto">
            <a:xfrm>
              <a:off x="5072860" y="6010312"/>
              <a:ext cx="3500462" cy="461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Se define “</a:t>
              </a:r>
              <a:r>
                <a:rPr lang="es-ES" sz="2400" i="1"/>
                <a:t>costos</a:t>
              </a:r>
              <a:r>
                <a:rPr lang="es-ES" sz="2400"/>
                <a:t>”.</a:t>
              </a:r>
              <a:endParaRPr lang="es-ES" sz="2400">
                <a:solidFill>
                  <a:srgbClr val="FF33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66688" y="3295649"/>
            <a:ext cx="8861182" cy="518503"/>
            <a:chOff x="204" y="755"/>
            <a:chExt cx="5865" cy="337"/>
          </a:xfrm>
        </p:grpSpPr>
        <p:sp>
          <p:nvSpPr>
            <p:cNvPr id="52237" name="Text Box 7"/>
            <p:cNvSpPr txBox="1">
              <a:spLocks noChangeArrowheads="1"/>
            </p:cNvSpPr>
            <p:nvPr/>
          </p:nvSpPr>
          <p:spPr bwMode="auto">
            <a:xfrm>
              <a:off x="384" y="755"/>
              <a:ext cx="5685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82" tIns="43642" rIns="87282" bIns="43642">
              <a:spAutoFit/>
            </a:bodyPr>
            <a:lstStyle/>
            <a:p>
              <a:pPr defTabSz="873125">
                <a:defRPr/>
              </a:pPr>
              <a:r>
                <a:rPr lang="es-ES" sz="2800" b="1" dirty="0">
                  <a:solidFill>
                    <a:schemeClr val="accent2"/>
                  </a:solidFill>
                  <a:latin typeface="+mj-lt"/>
                </a:rPr>
                <a:t>La clave de OSPF es el intercambio de </a:t>
              </a:r>
              <a:r>
                <a:rPr lang="es-ES" sz="2800" b="1" i="1" dirty="0">
                  <a:solidFill>
                    <a:srgbClr val="669900"/>
                  </a:solidFill>
                  <a:latin typeface="+mj-lt"/>
                </a:rPr>
                <a:t>estados</a:t>
              </a:r>
              <a:r>
                <a:rPr lang="es-ES" sz="2800" b="1" dirty="0">
                  <a:solidFill>
                    <a:schemeClr val="accent2"/>
                  </a:solidFill>
                  <a:latin typeface="+mj-lt"/>
                </a:rPr>
                <a:t>.</a:t>
              </a:r>
              <a:endParaRPr lang="es-ES" sz="2800" b="1" dirty="0">
                <a:solidFill>
                  <a:srgbClr val="000099"/>
                </a:solidFill>
                <a:latin typeface="+mj-lt"/>
              </a:endParaRPr>
            </a:p>
          </p:txBody>
        </p:sp>
        <p:pic>
          <p:nvPicPr>
            <p:cNvPr id="61524" name="Picture 8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14 CuadroTexto"/>
          <p:cNvSpPr txBox="1"/>
          <p:nvPr/>
        </p:nvSpPr>
        <p:spPr>
          <a:xfrm>
            <a:off x="71438" y="766316"/>
            <a:ext cx="896302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PE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CARACTERÍSTICAS DEL PROTOCOLO OSPF</a:t>
            </a:r>
          </a:p>
        </p:txBody>
      </p:sp>
      <p:grpSp>
        <p:nvGrpSpPr>
          <p:cNvPr id="3" name="116 Grupo"/>
          <p:cNvGrpSpPr>
            <a:grpSpLocks/>
          </p:cNvGrpSpPr>
          <p:nvPr/>
        </p:nvGrpSpPr>
        <p:grpSpPr bwMode="auto">
          <a:xfrm>
            <a:off x="166688" y="1438274"/>
            <a:ext cx="8669337" cy="1662114"/>
            <a:chOff x="166688" y="1439053"/>
            <a:chExt cx="8669323" cy="1662847"/>
          </a:xfrm>
        </p:grpSpPr>
        <p:grpSp>
          <p:nvGrpSpPr>
            <p:cNvPr id="61455" name="Group 9"/>
            <p:cNvGrpSpPr>
              <a:grpSpLocks/>
            </p:cNvGrpSpPr>
            <p:nvPr/>
          </p:nvGrpSpPr>
          <p:grpSpPr bwMode="auto">
            <a:xfrm>
              <a:off x="166688" y="1439053"/>
              <a:ext cx="8647574" cy="518589"/>
              <a:chOff x="204" y="755"/>
              <a:chExt cx="5722" cy="338"/>
            </a:xfrm>
          </p:grpSpPr>
          <p:sp>
            <p:nvSpPr>
              <p:cNvPr id="52235" name="Text Box 10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5542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73125">
                  <a:defRPr/>
                </a:pPr>
                <a:r>
                  <a:rPr lang="es-ES" sz="2800" b="1" dirty="0">
                    <a:solidFill>
                      <a:schemeClr val="accent2"/>
                    </a:solidFill>
                    <a:latin typeface="+mj-lt"/>
                  </a:rPr>
                  <a:t>Los routers vecinos deben conocerse entre si.</a:t>
                </a:r>
                <a:endParaRPr lang="es-ES" sz="2400" b="1" dirty="0">
                  <a:latin typeface="+mj-lt"/>
                </a:endParaRPr>
              </a:p>
            </p:txBody>
          </p:sp>
          <p:pic>
            <p:nvPicPr>
              <p:cNvPr id="61522" name="Picture 11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1456" name="16 Rectángulo"/>
            <p:cNvSpPr>
              <a:spLocks noChangeArrowheads="1"/>
            </p:cNvSpPr>
            <p:nvPr/>
          </p:nvSpPr>
          <p:spPr bwMode="auto">
            <a:xfrm>
              <a:off x="429390" y="1856386"/>
              <a:ext cx="5572164" cy="461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 dirty="0">
                  <a:solidFill>
                    <a:srgbClr val="FF0000"/>
                  </a:solidFill>
                  <a:cs typeface="Times New Roman" pitchFamily="18" charset="0"/>
                </a:rPr>
                <a:t>►</a:t>
              </a:r>
              <a:r>
                <a:rPr lang="es-ES" sz="2400" dirty="0"/>
                <a:t>Se hace uso del protocolo HELLO.</a:t>
              </a:r>
            </a:p>
          </p:txBody>
        </p:sp>
        <p:sp>
          <p:nvSpPr>
            <p:cNvPr id="61457" name="17 Rectángulo"/>
            <p:cNvSpPr>
              <a:spLocks noChangeArrowheads="1"/>
            </p:cNvSpPr>
            <p:nvPr/>
          </p:nvSpPr>
          <p:spPr bwMode="auto">
            <a:xfrm>
              <a:off x="429390" y="2270897"/>
              <a:ext cx="5286412" cy="831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 dirty="0">
                  <a:solidFill>
                    <a:srgbClr val="FF0000"/>
                  </a:solidFill>
                  <a:cs typeface="Times New Roman" pitchFamily="18" charset="0"/>
                </a:rPr>
                <a:t>►</a:t>
              </a:r>
              <a:r>
                <a:rPr lang="es-ES" sz="2400" dirty="0"/>
                <a:t>Se envía periódicamente a la </a:t>
              </a:r>
            </a:p>
            <a:p>
              <a:pPr defTabSz="873125"/>
              <a:r>
                <a:rPr lang="es-ES" sz="2400" dirty="0"/>
                <a:t>    dirección </a:t>
              </a:r>
              <a:r>
                <a:rPr lang="es-ES" sz="2400" dirty="0" err="1"/>
                <a:t>multicast</a:t>
              </a:r>
              <a:r>
                <a:rPr lang="es-ES" sz="2400" dirty="0"/>
                <a:t> IP 224.0.0.5</a:t>
              </a:r>
            </a:p>
          </p:txBody>
        </p:sp>
        <p:grpSp>
          <p:nvGrpSpPr>
            <p:cNvPr id="61458" name="Group 4"/>
            <p:cNvGrpSpPr>
              <a:grpSpLocks/>
            </p:cNvGrpSpPr>
            <p:nvPr/>
          </p:nvGrpSpPr>
          <p:grpSpPr bwMode="auto">
            <a:xfrm>
              <a:off x="6001554" y="2582062"/>
              <a:ext cx="762755" cy="505825"/>
              <a:chOff x="2927" y="2504"/>
              <a:chExt cx="527" cy="390"/>
            </a:xfrm>
          </p:grpSpPr>
          <p:sp>
            <p:nvSpPr>
              <p:cNvPr id="61492" name="Oval 5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61493" name="Rectangle 6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61494" name="Rectangle 7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61495" name="Oval 8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61496" name="Group 9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61503" name="Group 10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61513" name="Freeform 11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514" name="Freeform 12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515" name="Freeform 13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516" name="Freeform 14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517" name="Freeform 15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518" name="Freeform 16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519" name="Freeform 17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520" name="Freeform 18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61504" name="Group 19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61505" name="Freeform 20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506" name="Freeform 21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507" name="Freeform 22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508" name="Freeform 23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509" name="Freeform 24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510" name="Freeform 25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511" name="Freeform 26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512" name="Freeform 27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61497" name="Line 28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61498" name="Group 29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61499" name="Freeform 30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61500" name="Freeform 31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61501" name="Freeform 32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61502" name="Freeform 33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61459" name="Group 4"/>
            <p:cNvGrpSpPr>
              <a:grpSpLocks/>
            </p:cNvGrpSpPr>
            <p:nvPr/>
          </p:nvGrpSpPr>
          <p:grpSpPr bwMode="auto">
            <a:xfrm>
              <a:off x="8073256" y="2582062"/>
              <a:ext cx="762755" cy="505825"/>
              <a:chOff x="2927" y="2504"/>
              <a:chExt cx="527" cy="390"/>
            </a:xfrm>
          </p:grpSpPr>
          <p:sp>
            <p:nvSpPr>
              <p:cNvPr id="61463" name="Oval 5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61464" name="Rectangle 6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61465" name="Rectangle 7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61466" name="Oval 8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61467" name="Group 9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61474" name="Group 10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61484" name="Freeform 11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485" name="Freeform 12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486" name="Freeform 13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487" name="Freeform 14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488" name="Freeform 15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489" name="Freeform 16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490" name="Freeform 17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491" name="Freeform 18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61475" name="Group 19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61476" name="Freeform 20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477" name="Freeform 21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478" name="Freeform 22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479" name="Freeform 23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480" name="Freeform 24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481" name="Freeform 25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482" name="Freeform 26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483" name="Freeform 27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61468" name="Line 28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61469" name="Group 29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61470" name="Freeform 30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61471" name="Freeform 31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61472" name="Freeform 32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61473" name="Freeform 33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cxnSp>
          <p:nvCxnSpPr>
            <p:cNvPr id="61460" name="113 Conector recto"/>
            <p:cNvCxnSpPr>
              <a:cxnSpLocks noChangeShapeType="1"/>
            </p:cNvCxnSpPr>
            <p:nvPr/>
          </p:nvCxnSpPr>
          <p:spPr bwMode="auto">
            <a:xfrm>
              <a:off x="6787372" y="2867814"/>
              <a:ext cx="1285884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1461" name="114 Pentágono"/>
            <p:cNvSpPr>
              <a:spLocks noChangeArrowheads="1"/>
            </p:cNvSpPr>
            <p:nvPr/>
          </p:nvSpPr>
          <p:spPr bwMode="auto">
            <a:xfrm>
              <a:off x="6644496" y="2153434"/>
              <a:ext cx="714380" cy="214314"/>
            </a:xfrm>
            <a:prstGeom prst="homePlate">
              <a:avLst>
                <a:gd name="adj" fmla="val 50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23925"/>
              <a:r>
                <a:rPr lang="es-PE" sz="1000" b="1"/>
                <a:t>HELLO</a:t>
              </a:r>
            </a:p>
          </p:txBody>
        </p:sp>
        <p:sp>
          <p:nvSpPr>
            <p:cNvPr id="61462" name="115 CuadroTexto"/>
            <p:cNvSpPr txBox="1">
              <a:spLocks noChangeArrowheads="1"/>
            </p:cNvSpPr>
            <p:nvPr/>
          </p:nvSpPr>
          <p:spPr bwMode="auto">
            <a:xfrm>
              <a:off x="6287306" y="2335841"/>
              <a:ext cx="13869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000" b="1"/>
                <a:t>Dirección IP 224.0.0.5</a:t>
              </a:r>
            </a:p>
          </p:txBody>
        </p:sp>
      </p:grpSp>
      <p:sp>
        <p:nvSpPr>
          <p:cNvPr id="78" name="Rectangle 9"/>
          <p:cNvSpPr>
            <a:spLocks noChangeArrowheads="1"/>
          </p:cNvSpPr>
          <p:nvPr/>
        </p:nvSpPr>
        <p:spPr bwMode="auto">
          <a:xfrm>
            <a:off x="571500" y="4121150"/>
            <a:ext cx="4287838" cy="13350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7759" tIns="48879" rIns="97759" bIns="48879" anchor="ctr"/>
          <a:lstStyle/>
          <a:p>
            <a:pPr algn="just" defTabSz="923925">
              <a:defRPr/>
            </a:pPr>
            <a:r>
              <a:rPr lang="es-ES" sz="1800" dirty="0">
                <a:latin typeface="+mj-lt"/>
              </a:rPr>
              <a:t>El </a:t>
            </a:r>
            <a:r>
              <a:rPr lang="es-ES" sz="1800" dirty="0">
                <a:solidFill>
                  <a:srgbClr val="008000"/>
                </a:solidFill>
                <a:latin typeface="+mj-lt"/>
              </a:rPr>
              <a:t>estado de enlace</a:t>
            </a:r>
            <a:r>
              <a:rPr lang="es-ES" sz="1800" dirty="0">
                <a:latin typeface="+mj-lt"/>
              </a:rPr>
              <a:t> es la descripción</a:t>
            </a:r>
          </a:p>
          <a:p>
            <a:pPr algn="just" defTabSz="923925">
              <a:defRPr/>
            </a:pPr>
            <a:r>
              <a:rPr lang="es-ES" sz="1800" dirty="0">
                <a:latin typeface="+mj-lt"/>
              </a:rPr>
              <a:t>de una interfaz y de su relación con los </a:t>
            </a:r>
          </a:p>
          <a:p>
            <a:pPr algn="just" defTabSz="923925">
              <a:defRPr/>
            </a:pPr>
            <a:r>
              <a:rPr lang="es-ES" sz="1800" dirty="0">
                <a:latin typeface="+mj-lt"/>
              </a:rPr>
              <a:t>routers vecinos: </a:t>
            </a:r>
            <a:r>
              <a:rPr lang="es-ES" sz="1800" dirty="0">
                <a:solidFill>
                  <a:schemeClr val="accent2"/>
                </a:solidFill>
                <a:latin typeface="+mj-lt"/>
              </a:rPr>
              <a:t>dirección </a:t>
            </a:r>
            <a:r>
              <a:rPr lang="es-ES" sz="1800" i="1" dirty="0">
                <a:solidFill>
                  <a:schemeClr val="accent2"/>
                </a:solidFill>
                <a:latin typeface="+mj-lt"/>
              </a:rPr>
              <a:t>IP</a:t>
            </a:r>
            <a:r>
              <a:rPr lang="es-ES" sz="1800" dirty="0">
                <a:solidFill>
                  <a:schemeClr val="accent2"/>
                </a:solidFill>
                <a:latin typeface="+mj-lt"/>
              </a:rPr>
              <a:t>, máscara</a:t>
            </a:r>
          </a:p>
          <a:p>
            <a:pPr algn="just" defTabSz="923925">
              <a:defRPr/>
            </a:pPr>
            <a:r>
              <a:rPr lang="es-ES" sz="1800" dirty="0">
                <a:solidFill>
                  <a:schemeClr val="accent2"/>
                </a:solidFill>
                <a:latin typeface="+mj-lt"/>
              </a:rPr>
              <a:t>de subred, tipo de red conectada</a:t>
            </a:r>
            <a:r>
              <a:rPr lang="es-ES" sz="1800" dirty="0">
                <a:latin typeface="+mj-lt"/>
              </a:rPr>
              <a:t>, etc.</a:t>
            </a: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4859338" y="3814763"/>
            <a:ext cx="4144962" cy="1497012"/>
            <a:chOff x="3810" y="2491"/>
            <a:chExt cx="2467" cy="871"/>
          </a:xfrm>
        </p:grpSpPr>
        <p:grpSp>
          <p:nvGrpSpPr>
            <p:cNvPr id="61450" name="Group 13"/>
            <p:cNvGrpSpPr>
              <a:grpSpLocks/>
            </p:cNvGrpSpPr>
            <p:nvPr/>
          </p:nvGrpSpPr>
          <p:grpSpPr bwMode="auto">
            <a:xfrm>
              <a:off x="3810" y="2491"/>
              <a:ext cx="1542" cy="871"/>
              <a:chOff x="3810" y="2491"/>
              <a:chExt cx="1542" cy="871"/>
            </a:xfrm>
          </p:grpSpPr>
          <p:sp>
            <p:nvSpPr>
              <p:cNvPr id="82" name="AutoShape 10"/>
              <p:cNvSpPr>
                <a:spLocks noChangeArrowheads="1"/>
              </p:cNvSpPr>
              <p:nvPr/>
            </p:nvSpPr>
            <p:spPr bwMode="auto">
              <a:xfrm>
                <a:off x="3810" y="2767"/>
                <a:ext cx="454" cy="543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PE">
                  <a:latin typeface="+mj-lt"/>
                </a:endParaRPr>
              </a:p>
            </p:txBody>
          </p:sp>
          <p:sp>
            <p:nvSpPr>
              <p:cNvPr id="83" name="AutoShape 11"/>
              <p:cNvSpPr>
                <a:spLocks noChangeArrowheads="1"/>
              </p:cNvSpPr>
              <p:nvPr/>
            </p:nvSpPr>
            <p:spPr bwMode="auto">
              <a:xfrm>
                <a:off x="4264" y="2495"/>
                <a:ext cx="1088" cy="867"/>
              </a:xfrm>
              <a:prstGeom prst="can">
                <a:avLst>
                  <a:gd name="adj" fmla="val 25000"/>
                </a:avLst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>
                  <a:defRPr/>
                </a:pPr>
                <a:r>
                  <a:rPr lang="es-ES" sz="1600" b="1" dirty="0">
                    <a:latin typeface="+mj-lt"/>
                  </a:rPr>
                  <a:t>Crea una </a:t>
                </a:r>
                <a:r>
                  <a:rPr lang="es-ES" sz="1600" b="1" dirty="0">
                    <a:solidFill>
                      <a:schemeClr val="accent2"/>
                    </a:solidFill>
                    <a:latin typeface="+mj-lt"/>
                  </a:rPr>
                  <a:t>base</a:t>
                </a:r>
              </a:p>
              <a:p>
                <a:pPr algn="ctr" defTabSz="923925">
                  <a:defRPr/>
                </a:pPr>
                <a:r>
                  <a:rPr lang="es-ES" sz="1600" b="1" dirty="0">
                    <a:solidFill>
                      <a:schemeClr val="accent2"/>
                    </a:solidFill>
                    <a:latin typeface="+mj-lt"/>
                  </a:rPr>
                  <a:t>de datos</a:t>
                </a:r>
              </a:p>
              <a:p>
                <a:pPr algn="ctr" defTabSz="923925">
                  <a:defRPr/>
                </a:pPr>
                <a:r>
                  <a:rPr lang="es-ES" sz="1600" b="1" dirty="0">
                    <a:solidFill>
                      <a:schemeClr val="accent2"/>
                    </a:solidFill>
                    <a:latin typeface="+mj-lt"/>
                  </a:rPr>
                  <a:t>topológicas</a:t>
                </a:r>
              </a:p>
            </p:txBody>
          </p:sp>
          <p:sp>
            <p:nvSpPr>
              <p:cNvPr id="84" name="Text Box 12"/>
              <p:cNvSpPr txBox="1">
                <a:spLocks noChangeArrowheads="1"/>
              </p:cNvSpPr>
              <p:nvPr/>
            </p:nvSpPr>
            <p:spPr bwMode="auto">
              <a:xfrm>
                <a:off x="4490" y="2491"/>
                <a:ext cx="690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7759" tIns="48879" rIns="97759" bIns="48879">
                <a:spAutoFit/>
              </a:bodyPr>
              <a:lstStyle/>
              <a:p>
                <a:pPr defTabSz="923925">
                  <a:defRPr/>
                </a:pPr>
                <a:r>
                  <a:rPr lang="es-ES" b="1" dirty="0">
                    <a:latin typeface="+mj-lt"/>
                  </a:rPr>
                  <a:t>Router</a:t>
                </a:r>
              </a:p>
            </p:txBody>
          </p:sp>
        </p:grpSp>
        <p:sp>
          <p:nvSpPr>
            <p:cNvPr id="81" name="Text Box 14"/>
            <p:cNvSpPr txBox="1">
              <a:spLocks noChangeArrowheads="1"/>
            </p:cNvSpPr>
            <p:nvPr/>
          </p:nvSpPr>
          <p:spPr bwMode="auto">
            <a:xfrm>
              <a:off x="5350" y="2698"/>
              <a:ext cx="92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>
                <a:defRPr/>
              </a:pPr>
              <a:r>
                <a:rPr lang="es-ES" sz="1400" b="1" dirty="0">
                  <a:latin typeface="+mj-lt"/>
                </a:rPr>
                <a:t>Llamado también</a:t>
              </a:r>
            </a:p>
            <a:p>
              <a:pPr defTabSz="923925">
                <a:defRPr/>
              </a:pPr>
              <a:r>
                <a:rPr lang="es-ES" sz="1400" b="1" dirty="0">
                  <a:latin typeface="+mj-lt"/>
                </a:rPr>
                <a:t>Base de datos de</a:t>
              </a:r>
            </a:p>
            <a:p>
              <a:pPr defTabSz="923925">
                <a:defRPr/>
              </a:pPr>
              <a:r>
                <a:rPr lang="es-ES" sz="1400" b="1" dirty="0">
                  <a:latin typeface="+mj-lt"/>
                </a:rPr>
                <a:t>Estado de Enlace</a:t>
              </a:r>
            </a:p>
          </p:txBody>
        </p:sp>
      </p:grpSp>
      <p:grpSp>
        <p:nvGrpSpPr>
          <p:cNvPr id="18" name="Group 6"/>
          <p:cNvGrpSpPr>
            <a:grpSpLocks/>
          </p:cNvGrpSpPr>
          <p:nvPr/>
        </p:nvGrpSpPr>
        <p:grpSpPr bwMode="auto">
          <a:xfrm>
            <a:off x="166688" y="5715001"/>
            <a:ext cx="8198382" cy="826818"/>
            <a:chOff x="204" y="755"/>
            <a:chExt cx="5424" cy="538"/>
          </a:xfrm>
        </p:grpSpPr>
        <p:sp>
          <p:nvSpPr>
            <p:cNvPr id="86" name="Text Box 7"/>
            <p:cNvSpPr txBox="1">
              <a:spLocks noChangeArrowheads="1"/>
            </p:cNvSpPr>
            <p:nvPr/>
          </p:nvSpPr>
          <p:spPr bwMode="auto">
            <a:xfrm>
              <a:off x="384" y="755"/>
              <a:ext cx="5244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82" tIns="43642" rIns="87282" bIns="43642">
              <a:spAutoFit/>
            </a:bodyPr>
            <a:lstStyle/>
            <a:p>
              <a:pPr defTabSz="873125">
                <a:defRPr/>
              </a:pPr>
              <a:r>
                <a:rPr lang="es-ES" sz="2400" b="1" dirty="0">
                  <a:solidFill>
                    <a:schemeClr val="accent2"/>
                  </a:solidFill>
                  <a:latin typeface="+mj-lt"/>
                </a:rPr>
                <a:t>OSPF origina que cada routers conozca de manera</a:t>
              </a:r>
            </a:p>
            <a:p>
              <a:pPr defTabSz="873125">
                <a:defRPr/>
              </a:pPr>
              <a:r>
                <a:rPr lang="es-ES" sz="2400" b="1" dirty="0">
                  <a:solidFill>
                    <a:schemeClr val="accent2"/>
                  </a:solidFill>
                  <a:latin typeface="+mj-lt"/>
                </a:rPr>
                <a:t>completa toda la red de su área.</a:t>
              </a:r>
            </a:p>
          </p:txBody>
        </p:sp>
        <p:pic>
          <p:nvPicPr>
            <p:cNvPr id="61449" name="Picture 8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/>
          <p:cNvSpPr txBox="1"/>
          <p:nvPr/>
        </p:nvSpPr>
        <p:spPr>
          <a:xfrm>
            <a:off x="2041525" y="652463"/>
            <a:ext cx="4960938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REDES DE ÁREA ÚNICA</a:t>
            </a:r>
          </a:p>
        </p:txBody>
      </p:sp>
      <p:grpSp>
        <p:nvGrpSpPr>
          <p:cNvPr id="2" name="256 Grupo"/>
          <p:cNvGrpSpPr>
            <a:grpSpLocks/>
          </p:cNvGrpSpPr>
          <p:nvPr/>
        </p:nvGrpSpPr>
        <p:grpSpPr bwMode="auto">
          <a:xfrm>
            <a:off x="285750" y="1223963"/>
            <a:ext cx="8502650" cy="5430837"/>
            <a:chOff x="286514" y="1224740"/>
            <a:chExt cx="8501122" cy="5429288"/>
          </a:xfrm>
        </p:grpSpPr>
        <p:sp>
          <p:nvSpPr>
            <p:cNvPr id="62473" name="230 Rectángulo redondeado"/>
            <p:cNvSpPr>
              <a:spLocks noChangeArrowheads="1"/>
            </p:cNvSpPr>
            <p:nvPr/>
          </p:nvSpPr>
          <p:spPr bwMode="auto">
            <a:xfrm>
              <a:off x="286514" y="1367616"/>
              <a:ext cx="8501122" cy="5286412"/>
            </a:xfrm>
            <a:prstGeom prst="roundRect">
              <a:avLst>
                <a:gd name="adj" fmla="val 7630"/>
              </a:avLst>
            </a:prstGeom>
            <a:noFill/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62474" name="255 CuadroTexto"/>
            <p:cNvSpPr txBox="1">
              <a:spLocks noChangeArrowheads="1"/>
            </p:cNvSpPr>
            <p:nvPr/>
          </p:nvSpPr>
          <p:spPr bwMode="auto">
            <a:xfrm>
              <a:off x="3462204" y="1224740"/>
              <a:ext cx="1967846" cy="338554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chemeClr val="bg1"/>
                  </a:solidFill>
                  <a:latin typeface="Arial Narrow" pitchFamily="34" charset="0"/>
                </a:rPr>
                <a:t>SISTEMA AUTÓNOMO</a:t>
              </a:r>
            </a:p>
          </p:txBody>
        </p:sp>
      </p:grpSp>
      <p:grpSp>
        <p:nvGrpSpPr>
          <p:cNvPr id="3" name="260 Grupo"/>
          <p:cNvGrpSpPr>
            <a:grpSpLocks/>
          </p:cNvGrpSpPr>
          <p:nvPr/>
        </p:nvGrpSpPr>
        <p:grpSpPr bwMode="auto">
          <a:xfrm>
            <a:off x="190500" y="1392238"/>
            <a:ext cx="8562975" cy="5184775"/>
            <a:chOff x="190308" y="1392060"/>
            <a:chExt cx="8562469" cy="5184620"/>
          </a:xfrm>
        </p:grpSpPr>
        <p:grpSp>
          <p:nvGrpSpPr>
            <p:cNvPr id="62469" name="259 Grupo"/>
            <p:cNvGrpSpPr>
              <a:grpSpLocks/>
            </p:cNvGrpSpPr>
            <p:nvPr/>
          </p:nvGrpSpPr>
          <p:grpSpPr bwMode="auto">
            <a:xfrm>
              <a:off x="470450" y="1653368"/>
              <a:ext cx="8174310" cy="4801415"/>
              <a:chOff x="470450" y="1653368"/>
              <a:chExt cx="8174310" cy="4801415"/>
            </a:xfrm>
          </p:grpSpPr>
          <p:pic>
            <p:nvPicPr>
              <p:cNvPr id="62471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0450" y="1653368"/>
                <a:ext cx="8174310" cy="48014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2472" name="258 CuadroTexto"/>
              <p:cNvSpPr txBox="1">
                <a:spLocks noChangeArrowheads="1"/>
              </p:cNvSpPr>
              <p:nvPr/>
            </p:nvSpPr>
            <p:spPr bwMode="auto">
              <a:xfrm>
                <a:off x="3902620" y="2247884"/>
                <a:ext cx="1313116" cy="4770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b="1"/>
                  <a:t>AREA 0</a:t>
                </a:r>
              </a:p>
            </p:txBody>
          </p:sp>
        </p:grpSp>
        <p:sp>
          <p:nvSpPr>
            <p:cNvPr id="62470" name="Cloud"/>
            <p:cNvSpPr>
              <a:spLocks noChangeAspect="1" noEditPoints="1" noChangeArrowheads="1"/>
            </p:cNvSpPr>
            <p:nvPr/>
          </p:nvSpPr>
          <p:spPr bwMode="auto">
            <a:xfrm rot="195800">
              <a:off x="190308" y="1392060"/>
              <a:ext cx="8562469" cy="5184620"/>
            </a:xfrm>
            <a:custGeom>
              <a:avLst/>
              <a:gdLst>
                <a:gd name="T0" fmla="*/ 10528666 w 21600"/>
                <a:gd name="T1" fmla="*/ 622228809 h 21600"/>
                <a:gd name="T2" fmla="*/ 1697126943 w 21600"/>
                <a:gd name="T3" fmla="*/ 1243132419 h 21600"/>
                <a:gd name="T4" fmla="*/ 2147483647 w 21600"/>
                <a:gd name="T5" fmla="*/ 622228809 h 21600"/>
                <a:gd name="T6" fmla="*/ 1697126943 w 21600"/>
                <a:gd name="T7" fmla="*/ 7115290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FFFFFF"/>
              </a:outerShdw>
            </a:effectLst>
          </p:spPr>
          <p:txBody>
            <a:bodyPr lIns="87274" tIns="43636" rIns="87274" bIns="43636"/>
            <a:lstStyle/>
            <a:p>
              <a:pPr algn="ctr" defTabSz="873125"/>
              <a:r>
                <a:rPr lang="es-MX" sz="1900"/>
                <a:t>     </a:t>
              </a:r>
              <a:endParaRPr lang="es-ES" sz="19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795338" y="631825"/>
            <a:ext cx="756443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INTRODUCCION AL PROTOCOLO RIP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79400" y="1500038"/>
            <a:ext cx="8266113" cy="1290638"/>
            <a:chOff x="176" y="837"/>
            <a:chExt cx="5207" cy="813"/>
          </a:xfrm>
        </p:grpSpPr>
        <p:grpSp>
          <p:nvGrpSpPr>
            <p:cNvPr id="6159" name="Group 3"/>
            <p:cNvGrpSpPr>
              <a:grpSpLocks/>
            </p:cNvGrpSpPr>
            <p:nvPr/>
          </p:nvGrpSpPr>
          <p:grpSpPr bwMode="auto">
            <a:xfrm>
              <a:off x="176" y="837"/>
              <a:ext cx="5207" cy="331"/>
              <a:chOff x="204" y="773"/>
              <a:chExt cx="5204" cy="324"/>
            </a:xfrm>
          </p:grpSpPr>
          <p:sp>
            <p:nvSpPr>
              <p:cNvPr id="9234" name="Text Box 4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5023" cy="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2800" b="1" dirty="0">
                    <a:solidFill>
                      <a:srgbClr val="0000FF"/>
                    </a:solidFill>
                    <a:latin typeface="+mn-lt"/>
                  </a:rPr>
                  <a:t>RIP presenta dos versiones: RIPv1 y RIPv2</a:t>
                </a:r>
              </a:p>
            </p:txBody>
          </p:sp>
          <p:pic>
            <p:nvPicPr>
              <p:cNvPr id="6163" name="Picture 5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232" name="Text Box 6"/>
            <p:cNvSpPr txBox="1">
              <a:spLocks noChangeArrowheads="1"/>
            </p:cNvSpPr>
            <p:nvPr/>
          </p:nvSpPr>
          <p:spPr bwMode="auto">
            <a:xfrm>
              <a:off x="339" y="1130"/>
              <a:ext cx="411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000" b="1" dirty="0">
                  <a:solidFill>
                    <a:srgbClr val="FF3300"/>
                  </a:solidFill>
                  <a:latin typeface="+mn-lt"/>
                </a:rPr>
                <a:t>►</a:t>
              </a:r>
              <a:r>
                <a:rPr lang="es-MX" sz="2000" b="1" dirty="0">
                  <a:latin typeface="+mn-lt"/>
                </a:rPr>
                <a:t>RIPv1 </a:t>
              </a:r>
              <a:r>
                <a:rPr lang="es-MX" sz="2000" b="1" dirty="0">
                  <a:latin typeface="+mn-lt"/>
                  <a:sym typeface="Wingdings" pitchFamily="2" charset="2"/>
                </a:rPr>
                <a:t> </a:t>
              </a:r>
              <a:r>
                <a:rPr lang="es-MX" sz="2000" dirty="0">
                  <a:latin typeface="+mn-lt"/>
                  <a:sym typeface="Wingdings" pitchFamily="2" charset="2"/>
                </a:rPr>
                <a:t>Es un protocolo de enrutamiento con clase.</a:t>
              </a:r>
              <a:endParaRPr lang="es-MX" sz="2000" dirty="0">
                <a:solidFill>
                  <a:srgbClr val="FF3300"/>
                </a:solidFill>
                <a:latin typeface="+mn-lt"/>
              </a:endParaRPr>
            </a:p>
          </p:txBody>
        </p:sp>
        <p:sp>
          <p:nvSpPr>
            <p:cNvPr id="9233" name="Text Box 7"/>
            <p:cNvSpPr txBox="1">
              <a:spLocks noChangeArrowheads="1"/>
            </p:cNvSpPr>
            <p:nvPr/>
          </p:nvSpPr>
          <p:spPr bwMode="auto">
            <a:xfrm>
              <a:off x="339" y="1401"/>
              <a:ext cx="405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000" b="1" dirty="0">
                  <a:solidFill>
                    <a:srgbClr val="FF3300"/>
                  </a:solidFill>
                  <a:latin typeface="+mn-lt"/>
                </a:rPr>
                <a:t>►</a:t>
              </a:r>
              <a:r>
                <a:rPr lang="es-MX" sz="2000" b="1" dirty="0">
                  <a:latin typeface="+mn-lt"/>
                </a:rPr>
                <a:t>RIPv2 </a:t>
              </a:r>
              <a:r>
                <a:rPr lang="es-MX" sz="2000" b="1" dirty="0">
                  <a:latin typeface="+mn-lt"/>
                  <a:sym typeface="Wingdings" pitchFamily="2" charset="2"/>
                </a:rPr>
                <a:t> </a:t>
              </a:r>
              <a:r>
                <a:rPr lang="es-MX" sz="2000" dirty="0">
                  <a:latin typeface="+mn-lt"/>
                  <a:sym typeface="Wingdings" pitchFamily="2" charset="2"/>
                </a:rPr>
                <a:t>Es un protocolo de enrutamiento sin clase.</a:t>
              </a:r>
              <a:endParaRPr lang="es-MX" sz="2000" dirty="0">
                <a:solidFill>
                  <a:srgbClr val="FF3300"/>
                </a:solidFill>
                <a:latin typeface="+mn-lt"/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79400" y="5083175"/>
            <a:ext cx="8088481" cy="1139508"/>
            <a:chOff x="204" y="773"/>
            <a:chExt cx="5097" cy="703"/>
          </a:xfrm>
        </p:grpSpPr>
        <p:sp>
          <p:nvSpPr>
            <p:cNvPr id="8205" name="Text Box 15"/>
            <p:cNvSpPr txBox="1">
              <a:spLocks noChangeArrowheads="1"/>
            </p:cNvSpPr>
            <p:nvPr/>
          </p:nvSpPr>
          <p:spPr bwMode="auto">
            <a:xfrm>
              <a:off x="385" y="773"/>
              <a:ext cx="4916" cy="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2400" b="1" dirty="0">
                  <a:solidFill>
                    <a:srgbClr val="0000FF"/>
                  </a:solidFill>
                  <a:latin typeface="+mn-lt"/>
                </a:rPr>
                <a:t>RIP difunde su tabla de enrutamiento completa a</a:t>
              </a:r>
            </a:p>
            <a:p>
              <a:pPr defTabSz="923925">
                <a:defRPr/>
              </a:pPr>
              <a:r>
                <a:rPr lang="es-ES" sz="2400" b="1" dirty="0">
                  <a:solidFill>
                    <a:srgbClr val="0000FF"/>
                  </a:solidFill>
                  <a:latin typeface="+mn-lt"/>
                </a:rPr>
                <a:t>cada router vecino en intervalos de </a:t>
              </a:r>
              <a:r>
                <a:rPr lang="es-ES" sz="2400" b="1" dirty="0">
                  <a:solidFill>
                    <a:srgbClr val="CC3300"/>
                  </a:solidFill>
                  <a:latin typeface="+mn-lt"/>
                </a:rPr>
                <a:t>30 segundos</a:t>
              </a:r>
              <a:r>
                <a:rPr lang="es-ES" sz="2400" b="1" dirty="0">
                  <a:solidFill>
                    <a:schemeClr val="accent2"/>
                  </a:solidFill>
                  <a:latin typeface="+mn-lt"/>
                </a:rPr>
                <a:t> </a:t>
              </a:r>
            </a:p>
            <a:p>
              <a:pPr defTabSz="923925">
                <a:defRPr/>
              </a:pPr>
              <a:r>
                <a:rPr lang="es-MX" sz="1800" b="1" dirty="0">
                  <a:solidFill>
                    <a:srgbClr val="FF3300"/>
                  </a:solidFill>
                  <a:latin typeface="+mn-lt"/>
                </a:rPr>
                <a:t>► </a:t>
              </a:r>
              <a:r>
                <a:rPr lang="es-ES" sz="1800" dirty="0">
                  <a:latin typeface="+mn-lt"/>
                </a:rPr>
                <a:t>Dirección MAC=FF </a:t>
              </a:r>
              <a:r>
                <a:rPr lang="es-ES" sz="1800" dirty="0" err="1">
                  <a:latin typeface="+mn-lt"/>
                </a:rPr>
                <a:t>FF</a:t>
              </a:r>
              <a:r>
                <a:rPr lang="es-ES" sz="1800" dirty="0">
                  <a:latin typeface="+mn-lt"/>
                </a:rPr>
                <a:t> </a:t>
              </a:r>
              <a:r>
                <a:rPr lang="es-ES" sz="1800" dirty="0" err="1">
                  <a:latin typeface="+mn-lt"/>
                </a:rPr>
                <a:t>FF</a:t>
              </a:r>
              <a:r>
                <a:rPr lang="es-ES" sz="1800" dirty="0">
                  <a:latin typeface="+mn-lt"/>
                </a:rPr>
                <a:t> </a:t>
              </a:r>
              <a:r>
                <a:rPr lang="es-ES" sz="1800" dirty="0" err="1">
                  <a:latin typeface="+mn-lt"/>
                </a:rPr>
                <a:t>FF</a:t>
              </a:r>
              <a:r>
                <a:rPr lang="es-ES" sz="1800" dirty="0">
                  <a:latin typeface="+mn-lt"/>
                </a:rPr>
                <a:t> </a:t>
              </a:r>
              <a:r>
                <a:rPr lang="es-ES" sz="1800" dirty="0" err="1">
                  <a:latin typeface="+mn-lt"/>
                </a:rPr>
                <a:t>FF</a:t>
              </a:r>
              <a:r>
                <a:rPr lang="es-ES" sz="1800" dirty="0">
                  <a:latin typeface="+mn-lt"/>
                </a:rPr>
                <a:t> </a:t>
              </a:r>
              <a:r>
                <a:rPr lang="es-ES" sz="1800" dirty="0" err="1">
                  <a:latin typeface="+mn-lt"/>
                </a:rPr>
                <a:t>FF</a:t>
              </a:r>
              <a:endParaRPr lang="es-ES" sz="1800" dirty="0">
                <a:latin typeface="+mn-lt"/>
              </a:endParaRPr>
            </a:p>
          </p:txBody>
        </p:sp>
        <p:pic>
          <p:nvPicPr>
            <p:cNvPr id="6158" name="Picture 16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79400" y="2867025"/>
            <a:ext cx="7204075" cy="554038"/>
            <a:chOff x="204" y="773"/>
            <a:chExt cx="4542" cy="342"/>
          </a:xfrm>
        </p:grpSpPr>
        <p:sp>
          <p:nvSpPr>
            <p:cNvPr id="9227" name="Text Box 12"/>
            <p:cNvSpPr txBox="1">
              <a:spLocks noChangeArrowheads="1"/>
            </p:cNvSpPr>
            <p:nvPr/>
          </p:nvSpPr>
          <p:spPr bwMode="auto">
            <a:xfrm>
              <a:off x="385" y="773"/>
              <a:ext cx="4361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n-lt"/>
                </a:rPr>
                <a:t>RIP utiliza el algoritmo </a:t>
              </a:r>
              <a:r>
                <a:rPr lang="es-ES" sz="3000" b="1" dirty="0">
                  <a:solidFill>
                    <a:srgbClr val="CC3300"/>
                  </a:solidFill>
                  <a:latin typeface="+mn-lt"/>
                </a:rPr>
                <a:t>Vector Distancia</a:t>
              </a:r>
              <a:r>
                <a:rPr lang="es-ES" sz="3000" b="1" dirty="0">
                  <a:solidFill>
                    <a:schemeClr val="accent2"/>
                  </a:solidFill>
                  <a:latin typeface="+mn-lt"/>
                </a:rPr>
                <a:t>.</a:t>
              </a:r>
            </a:p>
          </p:txBody>
        </p:sp>
        <p:pic>
          <p:nvPicPr>
            <p:cNvPr id="6156" name="Picture 13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279400" y="3656011"/>
            <a:ext cx="8670925" cy="1136650"/>
            <a:chOff x="176" y="2376"/>
            <a:chExt cx="5462" cy="716"/>
          </a:xfrm>
        </p:grpSpPr>
        <p:grpSp>
          <p:nvGrpSpPr>
            <p:cNvPr id="6151" name="Group 17"/>
            <p:cNvGrpSpPr>
              <a:grpSpLocks/>
            </p:cNvGrpSpPr>
            <p:nvPr/>
          </p:nvGrpSpPr>
          <p:grpSpPr bwMode="auto">
            <a:xfrm>
              <a:off x="176" y="2376"/>
              <a:ext cx="5462" cy="331"/>
              <a:chOff x="204" y="755"/>
              <a:chExt cx="5464" cy="324"/>
            </a:xfrm>
          </p:grpSpPr>
          <p:sp>
            <p:nvSpPr>
              <p:cNvPr id="9225" name="Text Box 18"/>
              <p:cNvSpPr txBox="1">
                <a:spLocks noChangeArrowheads="1"/>
              </p:cNvSpPr>
              <p:nvPr/>
            </p:nvSpPr>
            <p:spPr bwMode="auto">
              <a:xfrm>
                <a:off x="385" y="755"/>
                <a:ext cx="5283" cy="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2800" b="1" dirty="0">
                    <a:solidFill>
                      <a:srgbClr val="0000FF"/>
                    </a:solidFill>
                    <a:latin typeface="+mn-lt"/>
                  </a:rPr>
                  <a:t>RIP utiliza como </a:t>
                </a:r>
                <a:r>
                  <a:rPr lang="es-ES" sz="2800" b="1" u="sng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métrica</a:t>
                </a:r>
                <a:r>
                  <a:rPr lang="es-ES" sz="2800" b="1" dirty="0">
                    <a:solidFill>
                      <a:srgbClr val="0000FF"/>
                    </a:solidFill>
                    <a:latin typeface="+mn-lt"/>
                  </a:rPr>
                  <a:t> el </a:t>
                </a:r>
                <a:r>
                  <a:rPr lang="es-ES" sz="2800" b="1" dirty="0">
                    <a:solidFill>
                      <a:srgbClr val="CC3300"/>
                    </a:solidFill>
                    <a:latin typeface="+mn-lt"/>
                  </a:rPr>
                  <a:t>número de saltos</a:t>
                </a:r>
                <a:r>
                  <a:rPr lang="es-ES" sz="2800" b="1" dirty="0">
                    <a:solidFill>
                      <a:schemeClr val="accent2"/>
                    </a:solidFill>
                    <a:latin typeface="+mn-lt"/>
                  </a:rPr>
                  <a:t>.</a:t>
                </a:r>
              </a:p>
            </p:txBody>
          </p:sp>
          <p:pic>
            <p:nvPicPr>
              <p:cNvPr id="6154" name="Picture 19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224" name="Text Box 7"/>
            <p:cNvSpPr txBox="1">
              <a:spLocks noChangeArrowheads="1"/>
            </p:cNvSpPr>
            <p:nvPr/>
          </p:nvSpPr>
          <p:spPr bwMode="auto">
            <a:xfrm>
              <a:off x="339" y="2649"/>
              <a:ext cx="4154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000" b="1" dirty="0">
                  <a:solidFill>
                    <a:srgbClr val="FF3300"/>
                  </a:solidFill>
                  <a:latin typeface="+mn-lt"/>
                </a:rPr>
                <a:t>►</a:t>
              </a:r>
              <a:r>
                <a:rPr lang="es-MX" sz="2000" dirty="0">
                  <a:latin typeface="+mn-lt"/>
                  <a:sym typeface="Wingdings" pitchFamily="2" charset="2"/>
                </a:rPr>
                <a:t>Máximo número de saltos en un trayecto (</a:t>
              </a:r>
              <a:r>
                <a:rPr lang="es-MX" sz="2000" i="1" dirty="0" err="1">
                  <a:latin typeface="+mn-lt"/>
                  <a:sym typeface="Wingdings" pitchFamily="2" charset="2"/>
                </a:rPr>
                <a:t>path</a:t>
              </a:r>
              <a:r>
                <a:rPr lang="es-MX" sz="2000" dirty="0">
                  <a:latin typeface="+mn-lt"/>
                  <a:sym typeface="Wingdings" pitchFamily="2" charset="2"/>
                </a:rPr>
                <a:t>) es 15.</a:t>
              </a:r>
            </a:p>
            <a:p>
              <a:pPr defTabSz="873125" eaLnBrk="0" hangingPunct="0">
                <a:defRPr/>
              </a:pPr>
              <a:r>
                <a:rPr lang="es-MX" sz="2000" dirty="0">
                  <a:solidFill>
                    <a:srgbClr val="FF3300"/>
                  </a:solidFill>
                  <a:latin typeface="+mn-lt"/>
                  <a:sym typeface="Wingdings" pitchFamily="2" charset="2"/>
                </a:rPr>
                <a:t>    </a:t>
              </a:r>
              <a:r>
                <a:rPr lang="es-MX" sz="2000" dirty="0">
                  <a:latin typeface="+mn-lt"/>
                  <a:sym typeface="Wingdings" pitchFamily="2" charset="2"/>
                </a:rPr>
                <a:t>Mayores a 15 saltos es inalcanzable.</a:t>
              </a:r>
              <a:endParaRPr lang="es-MX" sz="2000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-142875" y="652463"/>
            <a:ext cx="9110663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72" tIns="46186" rIns="92372" bIns="46186">
            <a:spAutoFit/>
          </a:bodyPr>
          <a:lstStyle/>
          <a:p>
            <a:pPr marL="461963" lvl="1" defTabSz="923925"/>
            <a:r>
              <a:rPr lang="es-ES_tradnl" sz="3200" b="1">
                <a:solidFill>
                  <a:srgbClr val="000066"/>
                </a:solidFill>
                <a:latin typeface="Arial" charset="0"/>
              </a:rPr>
              <a:t>OBSERVACIONES AL ESTADO DE ENLACE </a:t>
            </a:r>
            <a:endParaRPr lang="es-ES" sz="3200" b="1">
              <a:solidFill>
                <a:srgbClr val="000066"/>
              </a:solidFill>
              <a:latin typeface="Arial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6688" y="1403350"/>
            <a:ext cx="7825106" cy="1196399"/>
            <a:chOff x="204" y="755"/>
            <a:chExt cx="5177" cy="778"/>
          </a:xfrm>
        </p:grpSpPr>
        <p:sp>
          <p:nvSpPr>
            <p:cNvPr id="54282" name="Text Box 4"/>
            <p:cNvSpPr txBox="1">
              <a:spLocks noChangeArrowheads="1"/>
            </p:cNvSpPr>
            <p:nvPr/>
          </p:nvSpPr>
          <p:spPr bwMode="auto">
            <a:xfrm>
              <a:off x="384" y="755"/>
              <a:ext cx="4997" cy="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82" tIns="43642" rIns="87282" bIns="43642">
              <a:spAutoFit/>
            </a:bodyPr>
            <a:lstStyle/>
            <a:p>
              <a:pPr defTabSz="873125">
                <a:defRPr/>
              </a:pPr>
              <a:r>
                <a:rPr lang="es-ES" sz="2400" b="1" dirty="0">
                  <a:solidFill>
                    <a:srgbClr val="0000FF"/>
                  </a:solidFill>
                  <a:latin typeface="+mj-lt"/>
                </a:rPr>
                <a:t>Los routers con estado de enlace requieren </a:t>
              </a:r>
              <a:r>
                <a:rPr lang="es-ES" sz="2400" b="1" i="1" dirty="0">
                  <a:solidFill>
                    <a:srgbClr val="FF3300"/>
                  </a:solidFill>
                  <a:latin typeface="+mj-lt"/>
                </a:rPr>
                <a:t>más</a:t>
              </a:r>
            </a:p>
            <a:p>
              <a:pPr defTabSz="873125">
                <a:defRPr/>
              </a:pPr>
              <a:r>
                <a:rPr lang="es-ES" sz="2400" b="1" i="1" dirty="0">
                  <a:solidFill>
                    <a:srgbClr val="FF3300"/>
                  </a:solidFill>
                  <a:latin typeface="+mj-lt"/>
                </a:rPr>
                <a:t>memoria y potencia de procesamiento</a:t>
              </a:r>
              <a:r>
                <a:rPr lang="es-ES" sz="2400" b="1" dirty="0">
                  <a:solidFill>
                    <a:schemeClr val="accent2"/>
                  </a:solidFill>
                  <a:latin typeface="+mj-lt"/>
                </a:rPr>
                <a:t>, </a:t>
              </a:r>
              <a:r>
                <a:rPr lang="es-ES" sz="2400" b="1" dirty="0">
                  <a:solidFill>
                    <a:srgbClr val="0000FF"/>
                  </a:solidFill>
                  <a:latin typeface="+mj-lt"/>
                </a:rPr>
                <a:t>que un</a:t>
              </a:r>
            </a:p>
            <a:p>
              <a:pPr defTabSz="873125">
                <a:defRPr/>
              </a:pPr>
              <a:r>
                <a:rPr lang="es-ES" sz="2400" b="1" dirty="0" err="1">
                  <a:solidFill>
                    <a:srgbClr val="0000FF"/>
                  </a:solidFill>
                  <a:latin typeface="+mj-lt"/>
                </a:rPr>
                <a:t>router</a:t>
              </a:r>
              <a:r>
                <a:rPr lang="es-ES" sz="2400" b="1" dirty="0">
                  <a:solidFill>
                    <a:srgbClr val="0000FF"/>
                  </a:solidFill>
                  <a:latin typeface="+mj-lt"/>
                </a:rPr>
                <a:t> con vector-distancia.</a:t>
              </a:r>
            </a:p>
          </p:txBody>
        </p:sp>
        <p:pic>
          <p:nvPicPr>
            <p:cNvPr id="64523" name="Picture 5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66688" y="4368800"/>
            <a:ext cx="8888390" cy="1564997"/>
            <a:chOff x="204" y="755"/>
            <a:chExt cx="5883" cy="1018"/>
          </a:xfrm>
        </p:grpSpPr>
        <p:sp>
          <p:nvSpPr>
            <p:cNvPr id="54280" name="Text Box 7"/>
            <p:cNvSpPr txBox="1">
              <a:spLocks noChangeArrowheads="1"/>
            </p:cNvSpPr>
            <p:nvPr/>
          </p:nvSpPr>
          <p:spPr bwMode="auto">
            <a:xfrm>
              <a:off x="384" y="755"/>
              <a:ext cx="5703" cy="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82" tIns="43642" rIns="87282" bIns="43642">
              <a:spAutoFit/>
            </a:bodyPr>
            <a:lstStyle/>
            <a:p>
              <a:pPr defTabSz="873125">
                <a:defRPr/>
              </a:pPr>
              <a:r>
                <a:rPr lang="es-ES" sz="2400" b="1" dirty="0">
                  <a:solidFill>
                    <a:srgbClr val="0000FF"/>
                  </a:solidFill>
                  <a:latin typeface="+mj-lt"/>
                </a:rPr>
                <a:t>Para reducir la base de datos topológica es</a:t>
              </a:r>
            </a:p>
            <a:p>
              <a:pPr defTabSz="873125">
                <a:defRPr/>
              </a:pPr>
              <a:r>
                <a:rPr lang="es-ES" sz="2400" b="1" dirty="0">
                  <a:solidFill>
                    <a:srgbClr val="0000FF"/>
                  </a:solidFill>
                  <a:latin typeface="+mj-lt"/>
                </a:rPr>
                <a:t>necesario dividir la red en áreas.</a:t>
              </a:r>
            </a:p>
            <a:p>
              <a:pPr defTabSz="873125">
                <a:defRPr/>
              </a:pPr>
              <a:r>
                <a:rPr lang="es-ES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ES" sz="2400" dirty="0">
                  <a:solidFill>
                    <a:srgbClr val="000099"/>
                  </a:solidFill>
                  <a:latin typeface="+mj-lt"/>
                </a:rPr>
                <a:t> </a:t>
              </a:r>
              <a:r>
                <a:rPr lang="es-ES" sz="2400" dirty="0">
                  <a:latin typeface="+mj-lt"/>
                </a:rPr>
                <a:t>El </a:t>
              </a:r>
              <a:r>
                <a:rPr lang="es-ES" sz="2400" b="1" dirty="0">
                  <a:solidFill>
                    <a:srgbClr val="FF3300"/>
                  </a:solidFill>
                  <a:latin typeface="+mj-lt"/>
                </a:rPr>
                <a:t>Área 0</a:t>
              </a:r>
              <a:r>
                <a:rPr lang="es-ES" sz="2400" b="1" dirty="0">
                  <a:latin typeface="+mj-lt"/>
                </a:rPr>
                <a:t> </a:t>
              </a:r>
              <a:r>
                <a:rPr lang="es-ES" sz="2400" dirty="0">
                  <a:latin typeface="+mj-lt"/>
                </a:rPr>
                <a:t>es denominada también </a:t>
              </a:r>
              <a:r>
                <a:rPr lang="es-ES" sz="2400" dirty="0">
                  <a:solidFill>
                    <a:srgbClr val="006600"/>
                  </a:solidFill>
                  <a:latin typeface="+mj-lt"/>
                </a:rPr>
                <a:t>Área </a:t>
              </a:r>
              <a:r>
                <a:rPr lang="es-ES" sz="2400" dirty="0" err="1">
                  <a:solidFill>
                    <a:srgbClr val="006600"/>
                  </a:solidFill>
                  <a:latin typeface="+mj-lt"/>
                </a:rPr>
                <a:t>Backbone</a:t>
              </a:r>
              <a:r>
                <a:rPr lang="es-ES" sz="2400" dirty="0">
                  <a:latin typeface="+mj-lt"/>
                </a:rPr>
                <a:t> y en ella</a:t>
              </a:r>
            </a:p>
            <a:p>
              <a:pPr defTabSz="873125">
                <a:defRPr/>
              </a:pPr>
              <a:r>
                <a:rPr lang="es-ES" sz="2400" dirty="0">
                  <a:latin typeface="+mj-lt"/>
                </a:rPr>
                <a:t> se conectan las demás áreas.</a:t>
              </a:r>
            </a:p>
          </p:txBody>
        </p:sp>
        <p:pic>
          <p:nvPicPr>
            <p:cNvPr id="64521" name="Picture 8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66688" y="3081338"/>
            <a:ext cx="7786097" cy="826817"/>
            <a:chOff x="204" y="755"/>
            <a:chExt cx="5154" cy="538"/>
          </a:xfrm>
        </p:grpSpPr>
        <p:sp>
          <p:nvSpPr>
            <p:cNvPr id="54278" name="Text Box 10"/>
            <p:cNvSpPr txBox="1">
              <a:spLocks noChangeArrowheads="1"/>
            </p:cNvSpPr>
            <p:nvPr/>
          </p:nvSpPr>
          <p:spPr bwMode="auto">
            <a:xfrm>
              <a:off x="384" y="755"/>
              <a:ext cx="4974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82" tIns="43642" rIns="87282" bIns="43642">
              <a:spAutoFit/>
            </a:bodyPr>
            <a:lstStyle/>
            <a:p>
              <a:pPr defTabSz="873125">
                <a:defRPr/>
              </a:pPr>
              <a:r>
                <a:rPr lang="es-ES" sz="2400" b="1" dirty="0">
                  <a:solidFill>
                    <a:srgbClr val="0000FF"/>
                  </a:solidFill>
                  <a:latin typeface="+mj-lt"/>
                </a:rPr>
                <a:t>Al inicio del proceso se debe inundar la red con </a:t>
              </a:r>
            </a:p>
            <a:p>
              <a:pPr defTabSz="873125">
                <a:defRPr/>
              </a:pPr>
              <a:r>
                <a:rPr lang="es-ES" sz="2400" b="1" dirty="0">
                  <a:solidFill>
                    <a:srgbClr val="0000FF"/>
                  </a:solidFill>
                  <a:latin typeface="+mj-lt"/>
                </a:rPr>
                <a:t>mensaje LSA, puede degradar la red.</a:t>
              </a:r>
            </a:p>
          </p:txBody>
        </p:sp>
        <p:pic>
          <p:nvPicPr>
            <p:cNvPr id="64519" name="Picture 11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/>
          <p:cNvSpPr txBox="1"/>
          <p:nvPr/>
        </p:nvSpPr>
        <p:spPr>
          <a:xfrm>
            <a:off x="2343150" y="652463"/>
            <a:ext cx="437356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REDES MULTIAREAS</a:t>
            </a: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1474788"/>
            <a:ext cx="8288338" cy="510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272 Grupo"/>
          <p:cNvGrpSpPr>
            <a:grpSpLocks/>
          </p:cNvGrpSpPr>
          <p:nvPr/>
        </p:nvGrpSpPr>
        <p:grpSpPr bwMode="auto">
          <a:xfrm>
            <a:off x="285750" y="1223963"/>
            <a:ext cx="8502650" cy="5430837"/>
            <a:chOff x="286514" y="1224740"/>
            <a:chExt cx="8501122" cy="5429288"/>
          </a:xfrm>
        </p:grpSpPr>
        <p:sp>
          <p:nvSpPr>
            <p:cNvPr id="63493" name="273 Rectángulo redondeado"/>
            <p:cNvSpPr>
              <a:spLocks noChangeArrowheads="1"/>
            </p:cNvSpPr>
            <p:nvPr/>
          </p:nvSpPr>
          <p:spPr bwMode="auto">
            <a:xfrm>
              <a:off x="286514" y="1367616"/>
              <a:ext cx="8501122" cy="5286412"/>
            </a:xfrm>
            <a:prstGeom prst="roundRect">
              <a:avLst>
                <a:gd name="adj" fmla="val 7630"/>
              </a:avLst>
            </a:prstGeom>
            <a:noFill/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63494" name="274 CuadroTexto"/>
            <p:cNvSpPr txBox="1">
              <a:spLocks noChangeArrowheads="1"/>
            </p:cNvSpPr>
            <p:nvPr/>
          </p:nvSpPr>
          <p:spPr bwMode="auto">
            <a:xfrm>
              <a:off x="3462204" y="1224740"/>
              <a:ext cx="1967846" cy="338554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chemeClr val="bg1"/>
                  </a:solidFill>
                  <a:latin typeface="Arial Narrow" pitchFamily="34" charset="0"/>
                </a:rPr>
                <a:t>SISTEMA AUTÓNOMO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6" name="Rectangle 8"/>
          <p:cNvSpPr>
            <a:spLocks noChangeArrowheads="1"/>
          </p:cNvSpPr>
          <p:nvPr/>
        </p:nvSpPr>
        <p:spPr bwMode="auto">
          <a:xfrm>
            <a:off x="2287588" y="2778125"/>
            <a:ext cx="4467225" cy="1741488"/>
          </a:xfrm>
          <a:prstGeom prst="rect">
            <a:avLst/>
          </a:prstGeom>
          <a:solidFill>
            <a:srgbClr val="007ED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1210" tIns="45606" rIns="91210" bIns="45606" anchor="ctr"/>
          <a:lstStyle/>
          <a:p>
            <a:pPr algn="ctr" defTabSz="912813"/>
            <a:r>
              <a:rPr lang="es-ES_tradnl" sz="3200" b="1">
                <a:solidFill>
                  <a:schemeClr val="bg1"/>
                </a:solidFill>
                <a:latin typeface="Arial" charset="0"/>
              </a:rPr>
              <a:t>FORMATO DEL</a:t>
            </a:r>
          </a:p>
          <a:p>
            <a:pPr algn="ctr" defTabSz="912813"/>
            <a:r>
              <a:rPr lang="es-ES_tradnl" sz="3200" b="1">
                <a:solidFill>
                  <a:schemeClr val="bg1"/>
                </a:solidFill>
                <a:latin typeface="Arial" charset="0"/>
              </a:rPr>
              <a:t>PROTOCOLO</a:t>
            </a:r>
          </a:p>
          <a:p>
            <a:pPr algn="ctr" defTabSz="912813"/>
            <a:r>
              <a:rPr lang="es-ES_tradnl" sz="3200" b="1">
                <a:solidFill>
                  <a:schemeClr val="bg1"/>
                </a:solidFill>
                <a:latin typeface="Arial" charset="0"/>
              </a:rPr>
              <a:t>OSPFv2</a:t>
            </a:r>
            <a:endParaRPr lang="es-ES" sz="3200" b="1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33 Grupo"/>
          <p:cNvGrpSpPr>
            <a:grpSpLocks/>
          </p:cNvGrpSpPr>
          <p:nvPr/>
        </p:nvGrpSpPr>
        <p:grpSpPr bwMode="auto">
          <a:xfrm>
            <a:off x="5132388" y="3333750"/>
            <a:ext cx="3870325" cy="3463925"/>
            <a:chOff x="5132157" y="3334427"/>
            <a:chExt cx="3869793" cy="3462477"/>
          </a:xfrm>
        </p:grpSpPr>
        <p:sp>
          <p:nvSpPr>
            <p:cNvPr id="66589" name="129 Rectángulo redondeado"/>
            <p:cNvSpPr>
              <a:spLocks noChangeArrowheads="1"/>
            </p:cNvSpPr>
            <p:nvPr/>
          </p:nvSpPr>
          <p:spPr bwMode="auto">
            <a:xfrm>
              <a:off x="5501488" y="3510756"/>
              <a:ext cx="3500462" cy="3286148"/>
            </a:xfrm>
            <a:prstGeom prst="roundRect">
              <a:avLst>
                <a:gd name="adj" fmla="val 9273"/>
              </a:avLst>
            </a:prstGeom>
            <a:solidFill>
              <a:schemeClr val="bg1"/>
            </a:solidFill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grpSp>
          <p:nvGrpSpPr>
            <p:cNvPr id="66590" name="122 Grupo"/>
            <p:cNvGrpSpPr>
              <a:grpSpLocks/>
            </p:cNvGrpSpPr>
            <p:nvPr/>
          </p:nvGrpSpPr>
          <p:grpSpPr bwMode="auto">
            <a:xfrm>
              <a:off x="5670696" y="3334427"/>
              <a:ext cx="3206046" cy="3391038"/>
              <a:chOff x="5099192" y="3334427"/>
              <a:chExt cx="3206046" cy="3391038"/>
            </a:xfrm>
          </p:grpSpPr>
          <p:sp>
            <p:nvSpPr>
              <p:cNvPr id="121" name="AutoShape 37"/>
              <p:cNvSpPr>
                <a:spLocks noChangeArrowheads="1"/>
              </p:cNvSpPr>
              <p:nvPr/>
            </p:nvSpPr>
            <p:spPr bwMode="auto">
              <a:xfrm>
                <a:off x="5101916" y="5692466"/>
                <a:ext cx="3201548" cy="1033031"/>
              </a:xfrm>
              <a:prstGeom prst="cube">
                <a:avLst>
                  <a:gd name="adj" fmla="val 14713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>
                  <a:defRPr/>
                </a:pPr>
                <a:r>
                  <a:rPr lang="es-ES" sz="1300" b="1" dirty="0"/>
                  <a:t>Formato del tipo de</a:t>
                </a:r>
              </a:p>
              <a:p>
                <a:pPr algn="ctr" defTabSz="923925">
                  <a:defRPr/>
                </a:pPr>
                <a:r>
                  <a:rPr lang="es-ES" sz="1300" b="1" dirty="0"/>
                  <a:t>Paquete OSPF</a:t>
                </a:r>
              </a:p>
            </p:txBody>
          </p:sp>
          <p:sp>
            <p:nvSpPr>
              <p:cNvPr id="66593" name="AutoShape 37"/>
              <p:cNvSpPr>
                <a:spLocks noChangeArrowheads="1"/>
              </p:cNvSpPr>
              <p:nvPr/>
            </p:nvSpPr>
            <p:spPr bwMode="auto">
              <a:xfrm>
                <a:off x="5102553" y="5289331"/>
                <a:ext cx="3201005" cy="545502"/>
              </a:xfrm>
              <a:prstGeom prst="cube">
                <a:avLst>
                  <a:gd name="adj" fmla="val 25000"/>
                </a:avLst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endParaRPr lang="es-PE" sz="1300" b="1"/>
              </a:p>
            </p:txBody>
          </p:sp>
          <p:sp>
            <p:nvSpPr>
              <p:cNvPr id="66594" name="AutoShape 37"/>
              <p:cNvSpPr>
                <a:spLocks noChangeArrowheads="1"/>
              </p:cNvSpPr>
              <p:nvPr/>
            </p:nvSpPr>
            <p:spPr bwMode="auto">
              <a:xfrm>
                <a:off x="5102553" y="4906139"/>
                <a:ext cx="3201005" cy="545502"/>
              </a:xfrm>
              <a:prstGeom prst="cube">
                <a:avLst>
                  <a:gd name="adj" fmla="val 25000"/>
                </a:avLst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endParaRPr lang="es-PE" sz="1300" b="1"/>
              </a:p>
            </p:txBody>
          </p:sp>
          <p:sp>
            <p:nvSpPr>
              <p:cNvPr id="66595" name="AutoShape 44"/>
              <p:cNvSpPr>
                <a:spLocks noChangeArrowheads="1"/>
              </p:cNvSpPr>
              <p:nvPr/>
            </p:nvSpPr>
            <p:spPr bwMode="auto">
              <a:xfrm>
                <a:off x="5099192" y="4503513"/>
                <a:ext cx="1680318" cy="545502"/>
              </a:xfrm>
              <a:prstGeom prst="cube">
                <a:avLst>
                  <a:gd name="adj" fmla="val 25000"/>
                </a:avLst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Suma de Chequeo</a:t>
                </a:r>
              </a:p>
            </p:txBody>
          </p:sp>
          <p:sp>
            <p:nvSpPr>
              <p:cNvPr id="66596" name="AutoShape 46"/>
              <p:cNvSpPr>
                <a:spLocks noChangeArrowheads="1"/>
              </p:cNvSpPr>
              <p:nvPr/>
            </p:nvSpPr>
            <p:spPr bwMode="auto">
              <a:xfrm>
                <a:off x="6626601" y="4503513"/>
                <a:ext cx="1678637" cy="545502"/>
              </a:xfrm>
              <a:prstGeom prst="cube">
                <a:avLst>
                  <a:gd name="adj" fmla="val 25000"/>
                </a:avLst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Tipo de Autenticación</a:t>
                </a:r>
              </a:p>
            </p:txBody>
          </p:sp>
          <p:sp>
            <p:nvSpPr>
              <p:cNvPr id="66597" name="AutoShape 40"/>
              <p:cNvSpPr>
                <a:spLocks noChangeArrowheads="1"/>
              </p:cNvSpPr>
              <p:nvPr/>
            </p:nvSpPr>
            <p:spPr bwMode="auto">
              <a:xfrm>
                <a:off x="5102553" y="4120321"/>
                <a:ext cx="3201005" cy="545502"/>
              </a:xfrm>
              <a:prstGeom prst="cube">
                <a:avLst>
                  <a:gd name="adj" fmla="val 25000"/>
                </a:avLst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ID del Área</a:t>
                </a:r>
              </a:p>
            </p:txBody>
          </p:sp>
          <p:sp>
            <p:nvSpPr>
              <p:cNvPr id="66598" name="AutoShape 40"/>
              <p:cNvSpPr>
                <a:spLocks noChangeArrowheads="1"/>
              </p:cNvSpPr>
              <p:nvPr/>
            </p:nvSpPr>
            <p:spPr bwMode="auto">
              <a:xfrm>
                <a:off x="5102553" y="3717695"/>
                <a:ext cx="3201005" cy="545502"/>
              </a:xfrm>
              <a:prstGeom prst="cube">
                <a:avLst>
                  <a:gd name="adj" fmla="val 25000"/>
                </a:avLst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ID del Router</a:t>
                </a:r>
              </a:p>
            </p:txBody>
          </p:sp>
          <p:sp>
            <p:nvSpPr>
              <p:cNvPr id="66599" name="AutoShape 41"/>
              <p:cNvSpPr>
                <a:spLocks noChangeArrowheads="1"/>
              </p:cNvSpPr>
              <p:nvPr/>
            </p:nvSpPr>
            <p:spPr bwMode="auto">
              <a:xfrm>
                <a:off x="5099192" y="3334427"/>
                <a:ext cx="917453" cy="545502"/>
              </a:xfrm>
              <a:prstGeom prst="cube">
                <a:avLst>
                  <a:gd name="adj" fmla="val 25000"/>
                </a:avLst>
              </a:prstGeom>
              <a:solidFill>
                <a:srgbClr val="00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Versión</a:t>
                </a:r>
              </a:p>
            </p:txBody>
          </p:sp>
          <p:sp>
            <p:nvSpPr>
              <p:cNvPr id="109" name="AutoShape 43"/>
              <p:cNvSpPr>
                <a:spLocks noChangeArrowheads="1"/>
              </p:cNvSpPr>
              <p:nvPr/>
            </p:nvSpPr>
            <p:spPr bwMode="auto">
              <a:xfrm>
                <a:off x="5863811" y="3334427"/>
                <a:ext cx="919037" cy="545872"/>
              </a:xfrm>
              <a:prstGeom prst="cube">
                <a:avLst>
                  <a:gd name="adj" fmla="val 25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>
                  <a:defRPr/>
                </a:pPr>
                <a:r>
                  <a:rPr lang="es-ES" sz="1300" b="1" dirty="0"/>
                  <a:t>Tipo</a:t>
                </a:r>
              </a:p>
            </p:txBody>
          </p:sp>
          <p:sp>
            <p:nvSpPr>
              <p:cNvPr id="66601" name="AutoShape 39"/>
              <p:cNvSpPr>
                <a:spLocks noChangeArrowheads="1"/>
              </p:cNvSpPr>
              <p:nvPr/>
            </p:nvSpPr>
            <p:spPr bwMode="auto">
              <a:xfrm>
                <a:off x="6644496" y="3334503"/>
                <a:ext cx="1643074" cy="544865"/>
              </a:xfrm>
              <a:prstGeom prst="cube">
                <a:avLst>
                  <a:gd name="adj" fmla="val 25000"/>
                </a:avLst>
              </a:prstGeom>
              <a:solidFill>
                <a:srgbClr val="00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Longitud del</a:t>
                </a:r>
              </a:p>
              <a:p>
                <a:pPr algn="ctr" defTabSz="923925"/>
                <a:r>
                  <a:rPr lang="es-ES" sz="1300" b="1"/>
                  <a:t>paquete</a:t>
                </a:r>
              </a:p>
            </p:txBody>
          </p:sp>
          <p:sp>
            <p:nvSpPr>
              <p:cNvPr id="66602" name="119 CuadroTexto"/>
              <p:cNvSpPr txBox="1">
                <a:spLocks noChangeArrowheads="1"/>
              </p:cNvSpPr>
              <p:nvPr/>
            </p:nvSpPr>
            <p:spPr bwMode="auto">
              <a:xfrm>
                <a:off x="5358612" y="5334767"/>
                <a:ext cx="2501454" cy="292388"/>
              </a:xfrm>
              <a:prstGeom prst="rect">
                <a:avLst/>
              </a:prstGeom>
              <a:solidFill>
                <a:srgbClr val="66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300" b="1"/>
                  <a:t>                  Autenticación              </a:t>
                </a:r>
              </a:p>
            </p:txBody>
          </p:sp>
        </p:grpSp>
        <p:sp>
          <p:nvSpPr>
            <p:cNvPr id="66591" name="131 CuadroTexto"/>
            <p:cNvSpPr txBox="1">
              <a:spLocks noChangeArrowheads="1"/>
            </p:cNvSpPr>
            <p:nvPr/>
          </p:nvSpPr>
          <p:spPr bwMode="auto">
            <a:xfrm rot="-5400000">
              <a:off x="4428278" y="5217756"/>
              <a:ext cx="1777090" cy="36933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800" b="1">
                  <a:solidFill>
                    <a:schemeClr val="bg1"/>
                  </a:solidFill>
                </a:rPr>
                <a:t>Protocolo OSPF</a:t>
              </a:r>
            </a:p>
          </p:txBody>
        </p:sp>
      </p:grpSp>
      <p:sp>
        <p:nvSpPr>
          <p:cNvPr id="15" name="14 CuadroTexto"/>
          <p:cNvSpPr txBox="1"/>
          <p:nvPr/>
        </p:nvSpPr>
        <p:spPr>
          <a:xfrm>
            <a:off x="1017588" y="652463"/>
            <a:ext cx="712787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FORMATO DEL PROTOCOLO OSPF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66688" y="1406525"/>
            <a:ext cx="4873625" cy="1471613"/>
            <a:chOff x="204" y="755"/>
            <a:chExt cx="3225" cy="960"/>
          </a:xfrm>
        </p:grpSpPr>
        <p:sp>
          <p:nvSpPr>
            <p:cNvPr id="78" name="Text Box 10"/>
            <p:cNvSpPr txBox="1">
              <a:spLocks noChangeArrowheads="1"/>
            </p:cNvSpPr>
            <p:nvPr/>
          </p:nvSpPr>
          <p:spPr bwMode="auto">
            <a:xfrm>
              <a:off x="384" y="755"/>
              <a:ext cx="3045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82" tIns="43642" rIns="87282" bIns="43642">
              <a:spAutoFit/>
            </a:bodyPr>
            <a:lstStyle/>
            <a:p>
              <a:pPr defTabSz="873125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El  protocolo OSPF está</a:t>
              </a:r>
            </a:p>
            <a:p>
              <a:pPr defTabSz="873125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formado por 05 tipos de</a:t>
              </a:r>
            </a:p>
            <a:p>
              <a:pPr defTabSz="873125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paquetes: </a:t>
              </a:r>
              <a:r>
                <a:rPr lang="es-ES" sz="2800" dirty="0">
                  <a:latin typeface="+mj-lt"/>
                </a:rPr>
                <a:t>Se encapsula en IP.</a:t>
              </a:r>
              <a:endParaRPr lang="es-ES" sz="2800" b="1" dirty="0">
                <a:latin typeface="+mj-lt"/>
              </a:endParaRPr>
            </a:p>
          </p:txBody>
        </p:sp>
        <p:pic>
          <p:nvPicPr>
            <p:cNvPr id="66588" name="Picture 11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134 Grupo"/>
          <p:cNvGrpSpPr>
            <a:grpSpLocks/>
          </p:cNvGrpSpPr>
          <p:nvPr/>
        </p:nvGrpSpPr>
        <p:grpSpPr bwMode="auto">
          <a:xfrm>
            <a:off x="428625" y="2765425"/>
            <a:ext cx="5645150" cy="4032250"/>
            <a:chOff x="429390" y="2765315"/>
            <a:chExt cx="5643602" cy="4031589"/>
          </a:xfrm>
        </p:grpSpPr>
        <p:sp>
          <p:nvSpPr>
            <p:cNvPr id="66582" name="123 Rectángulo"/>
            <p:cNvSpPr>
              <a:spLocks noChangeArrowheads="1"/>
            </p:cNvSpPr>
            <p:nvPr/>
          </p:nvSpPr>
          <p:spPr bwMode="auto">
            <a:xfrm>
              <a:off x="429390" y="2765315"/>
              <a:ext cx="5643602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 b="1"/>
                <a:t>Tipo 1: Hello</a:t>
              </a:r>
            </a:p>
            <a:p>
              <a:pPr defTabSz="873125"/>
              <a:r>
                <a:rPr lang="es-ES" sz="2400"/>
                <a:t>     Descubre y mantiene los routers </a:t>
              </a:r>
            </a:p>
            <a:p>
              <a:pPr defTabSz="873125"/>
              <a:r>
                <a:rPr lang="es-ES" sz="2400"/>
                <a:t>     vecinos.</a:t>
              </a:r>
            </a:p>
          </p:txBody>
        </p:sp>
        <p:sp>
          <p:nvSpPr>
            <p:cNvPr id="66583" name="124 Rectángulo"/>
            <p:cNvSpPr>
              <a:spLocks noChangeArrowheads="1"/>
            </p:cNvSpPr>
            <p:nvPr/>
          </p:nvSpPr>
          <p:spPr bwMode="auto">
            <a:xfrm>
              <a:off x="429390" y="3834909"/>
              <a:ext cx="5143536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 b="1"/>
                <a:t>Tipo 2: DataBase Description-DBD</a:t>
              </a:r>
            </a:p>
            <a:p>
              <a:pPr defTabSz="873125"/>
              <a:r>
                <a:rPr lang="es-ES" sz="2400"/>
                <a:t>     Describe el contenido de la base de</a:t>
              </a:r>
            </a:p>
            <a:p>
              <a:pPr defTabSz="873125"/>
              <a:r>
                <a:rPr lang="es-ES" sz="2400"/>
                <a:t>     datos de topología.</a:t>
              </a:r>
            </a:p>
          </p:txBody>
        </p:sp>
        <p:sp>
          <p:nvSpPr>
            <p:cNvPr id="66584" name="125 Rectángulo"/>
            <p:cNvSpPr>
              <a:spLocks noChangeArrowheads="1"/>
            </p:cNvSpPr>
            <p:nvPr/>
          </p:nvSpPr>
          <p:spPr bwMode="auto">
            <a:xfrm>
              <a:off x="429390" y="4868078"/>
              <a:ext cx="5214974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 b="1"/>
                <a:t>Tipo 3: Link-State Request-LSR</a:t>
              </a:r>
            </a:p>
            <a:p>
              <a:pPr defTabSz="873125"/>
              <a:r>
                <a:rPr lang="es-ES" sz="2400"/>
                <a:t>     Descarga la base de datos (registro).</a:t>
              </a:r>
            </a:p>
          </p:txBody>
        </p:sp>
        <p:sp>
          <p:nvSpPr>
            <p:cNvPr id="66585" name="126 Rectángulo"/>
            <p:cNvSpPr>
              <a:spLocks noChangeArrowheads="1"/>
            </p:cNvSpPr>
            <p:nvPr/>
          </p:nvSpPr>
          <p:spPr bwMode="auto">
            <a:xfrm>
              <a:off x="429390" y="5653896"/>
              <a:ext cx="542928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 b="1"/>
                <a:t>Tipo 4: Link-State Update-LSU</a:t>
              </a:r>
            </a:p>
            <a:p>
              <a:pPr defTabSz="873125"/>
              <a:r>
                <a:rPr lang="es-ES" sz="2400"/>
                <a:t>     Actualiza la base de datos (registro).</a:t>
              </a:r>
            </a:p>
          </p:txBody>
        </p:sp>
        <p:sp>
          <p:nvSpPr>
            <p:cNvPr id="66586" name="127 Rectángulo"/>
            <p:cNvSpPr>
              <a:spLocks noChangeArrowheads="1"/>
            </p:cNvSpPr>
            <p:nvPr/>
          </p:nvSpPr>
          <p:spPr bwMode="auto">
            <a:xfrm>
              <a:off x="429390" y="6335239"/>
              <a:ext cx="55007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 b="1"/>
                <a:t>Tipo 5: Link-State Acknowledgement</a:t>
              </a:r>
            </a:p>
          </p:txBody>
        </p:sp>
      </p:grpSp>
      <p:grpSp>
        <p:nvGrpSpPr>
          <p:cNvPr id="6" name="132 Grupo"/>
          <p:cNvGrpSpPr>
            <a:grpSpLocks/>
          </p:cNvGrpSpPr>
          <p:nvPr/>
        </p:nvGrpSpPr>
        <p:grpSpPr bwMode="auto">
          <a:xfrm>
            <a:off x="5132388" y="1141413"/>
            <a:ext cx="3870325" cy="2368550"/>
            <a:chOff x="5132156" y="1141351"/>
            <a:chExt cx="3869794" cy="2369405"/>
          </a:xfrm>
        </p:grpSpPr>
        <p:sp>
          <p:nvSpPr>
            <p:cNvPr id="66567" name="128 Rectángulo redondeado"/>
            <p:cNvSpPr>
              <a:spLocks noChangeArrowheads="1"/>
            </p:cNvSpPr>
            <p:nvPr/>
          </p:nvSpPr>
          <p:spPr bwMode="auto">
            <a:xfrm>
              <a:off x="5501488" y="1153302"/>
              <a:ext cx="3500462" cy="2357454"/>
            </a:xfrm>
            <a:prstGeom prst="roundRect">
              <a:avLst>
                <a:gd name="adj" fmla="val 9273"/>
              </a:avLst>
            </a:prstGeom>
            <a:solidFill>
              <a:schemeClr val="bg1"/>
            </a:solidFill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grpSp>
          <p:nvGrpSpPr>
            <p:cNvPr id="66568" name="121 Grupo"/>
            <p:cNvGrpSpPr>
              <a:grpSpLocks/>
            </p:cNvGrpSpPr>
            <p:nvPr/>
          </p:nvGrpSpPr>
          <p:grpSpPr bwMode="auto">
            <a:xfrm>
              <a:off x="5596762" y="1141351"/>
              <a:ext cx="3333750" cy="2358275"/>
              <a:chOff x="5025258" y="1141351"/>
              <a:chExt cx="3333750" cy="2358275"/>
            </a:xfrm>
          </p:grpSpPr>
          <p:sp>
            <p:nvSpPr>
              <p:cNvPr id="66570" name="Text Box 25"/>
              <p:cNvSpPr txBox="1">
                <a:spLocks noChangeArrowheads="1"/>
              </p:cNvSpPr>
              <p:nvPr/>
            </p:nvSpPr>
            <p:spPr bwMode="auto">
              <a:xfrm>
                <a:off x="5025258" y="1141351"/>
                <a:ext cx="3333750" cy="2977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7759" tIns="48879" rIns="97759" bIns="48879">
                <a:spAutoFit/>
              </a:bodyPr>
              <a:lstStyle/>
              <a:p>
                <a:pPr defTabSz="923925"/>
                <a:r>
                  <a:rPr lang="es-ES" sz="1300" b="1"/>
                  <a:t>0                  8                 16                             31</a:t>
                </a:r>
              </a:p>
            </p:txBody>
          </p:sp>
          <p:sp>
            <p:nvSpPr>
              <p:cNvPr id="66571" name="AutoShape 37"/>
              <p:cNvSpPr>
                <a:spLocks noChangeArrowheads="1"/>
              </p:cNvSpPr>
              <p:nvPr/>
            </p:nvSpPr>
            <p:spPr bwMode="auto">
              <a:xfrm>
                <a:off x="5102553" y="2954124"/>
                <a:ext cx="3201005" cy="545502"/>
              </a:xfrm>
              <a:prstGeom prst="cube">
                <a:avLst>
                  <a:gd name="adj" fmla="val 25000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Dirección IP de Destino</a:t>
                </a:r>
              </a:p>
            </p:txBody>
          </p:sp>
          <p:sp>
            <p:nvSpPr>
              <p:cNvPr id="66572" name="AutoShape 40"/>
              <p:cNvSpPr>
                <a:spLocks noChangeArrowheads="1"/>
              </p:cNvSpPr>
              <p:nvPr/>
            </p:nvSpPr>
            <p:spPr bwMode="auto">
              <a:xfrm>
                <a:off x="5102553" y="2563496"/>
                <a:ext cx="3201005" cy="545502"/>
              </a:xfrm>
              <a:prstGeom prst="cube">
                <a:avLst>
                  <a:gd name="adj" fmla="val 25000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Dirección IP de Origen</a:t>
                </a:r>
              </a:p>
            </p:txBody>
          </p:sp>
          <p:sp>
            <p:nvSpPr>
              <p:cNvPr id="66573" name="AutoShape 41"/>
              <p:cNvSpPr>
                <a:spLocks noChangeArrowheads="1"/>
              </p:cNvSpPr>
              <p:nvPr/>
            </p:nvSpPr>
            <p:spPr bwMode="auto">
              <a:xfrm>
                <a:off x="5099192" y="2174589"/>
                <a:ext cx="917453" cy="545502"/>
              </a:xfrm>
              <a:prstGeom prst="cube">
                <a:avLst>
                  <a:gd name="adj" fmla="val 25000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TTL</a:t>
                </a:r>
              </a:p>
            </p:txBody>
          </p:sp>
          <p:sp>
            <p:nvSpPr>
              <p:cNvPr id="66574" name="AutoShape 43"/>
              <p:cNvSpPr>
                <a:spLocks noChangeArrowheads="1"/>
              </p:cNvSpPr>
              <p:nvPr/>
            </p:nvSpPr>
            <p:spPr bwMode="auto">
              <a:xfrm>
                <a:off x="5863736" y="2174589"/>
                <a:ext cx="919134" cy="545502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Protocolo</a:t>
                </a:r>
              </a:p>
              <a:p>
                <a:pPr algn="ctr" defTabSz="923925"/>
                <a:r>
                  <a:rPr lang="es-ES" sz="1300" b="1"/>
                  <a:t>59H = 89</a:t>
                </a:r>
              </a:p>
            </p:txBody>
          </p:sp>
          <p:sp>
            <p:nvSpPr>
              <p:cNvPr id="66575" name="AutoShape 42"/>
              <p:cNvSpPr>
                <a:spLocks noChangeArrowheads="1"/>
              </p:cNvSpPr>
              <p:nvPr/>
            </p:nvSpPr>
            <p:spPr bwMode="auto">
              <a:xfrm>
                <a:off x="6626601" y="2174589"/>
                <a:ext cx="1678637" cy="545502"/>
              </a:xfrm>
              <a:prstGeom prst="cube">
                <a:avLst>
                  <a:gd name="adj" fmla="val 25000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Suma de Chequeo</a:t>
                </a:r>
              </a:p>
            </p:txBody>
          </p:sp>
          <p:sp>
            <p:nvSpPr>
              <p:cNvPr id="66576" name="AutoShape 44"/>
              <p:cNvSpPr>
                <a:spLocks noChangeArrowheads="1"/>
              </p:cNvSpPr>
              <p:nvPr/>
            </p:nvSpPr>
            <p:spPr bwMode="auto">
              <a:xfrm>
                <a:off x="5099192" y="1783961"/>
                <a:ext cx="1680318" cy="545502"/>
              </a:xfrm>
              <a:prstGeom prst="cube">
                <a:avLst>
                  <a:gd name="adj" fmla="val 25000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Identificador</a:t>
                </a:r>
              </a:p>
            </p:txBody>
          </p:sp>
          <p:sp>
            <p:nvSpPr>
              <p:cNvPr id="66577" name="AutoShape 46"/>
              <p:cNvSpPr>
                <a:spLocks noChangeArrowheads="1"/>
              </p:cNvSpPr>
              <p:nvPr/>
            </p:nvSpPr>
            <p:spPr bwMode="auto">
              <a:xfrm>
                <a:off x="6626601" y="1783961"/>
                <a:ext cx="1678637" cy="545502"/>
              </a:xfrm>
              <a:prstGeom prst="cube">
                <a:avLst>
                  <a:gd name="adj" fmla="val 25000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Indicador/Desplazam.</a:t>
                </a:r>
              </a:p>
            </p:txBody>
          </p:sp>
          <p:sp>
            <p:nvSpPr>
              <p:cNvPr id="66578" name="AutoShape 48"/>
              <p:cNvSpPr>
                <a:spLocks noChangeArrowheads="1"/>
              </p:cNvSpPr>
              <p:nvPr/>
            </p:nvSpPr>
            <p:spPr bwMode="auto">
              <a:xfrm>
                <a:off x="5099192" y="1393334"/>
                <a:ext cx="536021" cy="545502"/>
              </a:xfrm>
              <a:prstGeom prst="cube">
                <a:avLst>
                  <a:gd name="adj" fmla="val 25000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Ver</a:t>
                </a:r>
              </a:p>
            </p:txBody>
          </p:sp>
          <p:sp>
            <p:nvSpPr>
              <p:cNvPr id="66579" name="AutoShape 50"/>
              <p:cNvSpPr>
                <a:spLocks noChangeArrowheads="1"/>
              </p:cNvSpPr>
              <p:nvPr/>
            </p:nvSpPr>
            <p:spPr bwMode="auto">
              <a:xfrm>
                <a:off x="5482304" y="1393334"/>
                <a:ext cx="536021" cy="545502"/>
              </a:xfrm>
              <a:prstGeom prst="cube">
                <a:avLst>
                  <a:gd name="adj" fmla="val 25000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000" b="1"/>
                  <a:t>HLEN</a:t>
                </a:r>
              </a:p>
            </p:txBody>
          </p:sp>
          <p:sp>
            <p:nvSpPr>
              <p:cNvPr id="66580" name="AutoShape 49"/>
              <p:cNvSpPr>
                <a:spLocks noChangeArrowheads="1"/>
              </p:cNvSpPr>
              <p:nvPr/>
            </p:nvSpPr>
            <p:spPr bwMode="auto">
              <a:xfrm>
                <a:off x="5863736" y="1393334"/>
                <a:ext cx="919134" cy="545502"/>
              </a:xfrm>
              <a:prstGeom prst="cube">
                <a:avLst>
                  <a:gd name="adj" fmla="val 25000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ToS</a:t>
                </a:r>
              </a:p>
            </p:txBody>
          </p:sp>
          <p:sp>
            <p:nvSpPr>
              <p:cNvPr id="66581" name="AutoShape 47"/>
              <p:cNvSpPr>
                <a:spLocks noChangeArrowheads="1"/>
              </p:cNvSpPr>
              <p:nvPr/>
            </p:nvSpPr>
            <p:spPr bwMode="auto">
              <a:xfrm>
                <a:off x="6626601" y="1393334"/>
                <a:ext cx="1678637" cy="545502"/>
              </a:xfrm>
              <a:prstGeom prst="cube">
                <a:avLst>
                  <a:gd name="adj" fmla="val 25000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Longitud Total</a:t>
                </a:r>
              </a:p>
            </p:txBody>
          </p:sp>
        </p:grpSp>
        <p:sp>
          <p:nvSpPr>
            <p:cNvPr id="66569" name="130 CuadroTexto"/>
            <p:cNvSpPr txBox="1">
              <a:spLocks noChangeArrowheads="1"/>
            </p:cNvSpPr>
            <p:nvPr/>
          </p:nvSpPr>
          <p:spPr bwMode="auto">
            <a:xfrm rot="-5400000">
              <a:off x="4496725" y="2288799"/>
              <a:ext cx="1640193" cy="36933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800" b="1">
                  <a:solidFill>
                    <a:schemeClr val="bg1"/>
                  </a:solidFill>
                </a:rPr>
                <a:t>Cabecera IPv4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/>
          <p:cNvSpPr txBox="1"/>
          <p:nvPr/>
        </p:nvSpPr>
        <p:spPr>
          <a:xfrm>
            <a:off x="1017588" y="652463"/>
            <a:ext cx="712787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FORMATO DEL PROTOCOLO OSPF</a:t>
            </a:r>
          </a:p>
        </p:txBody>
      </p:sp>
      <p:grpSp>
        <p:nvGrpSpPr>
          <p:cNvPr id="67587" name="60 Grupo"/>
          <p:cNvGrpSpPr>
            <a:grpSpLocks/>
          </p:cNvGrpSpPr>
          <p:nvPr/>
        </p:nvGrpSpPr>
        <p:grpSpPr bwMode="auto">
          <a:xfrm>
            <a:off x="5132388" y="1141413"/>
            <a:ext cx="3870325" cy="5656262"/>
            <a:chOff x="5132156" y="1141351"/>
            <a:chExt cx="3869794" cy="5655553"/>
          </a:xfrm>
        </p:grpSpPr>
        <p:grpSp>
          <p:nvGrpSpPr>
            <p:cNvPr id="67609" name="132 Grupo"/>
            <p:cNvGrpSpPr>
              <a:grpSpLocks/>
            </p:cNvGrpSpPr>
            <p:nvPr/>
          </p:nvGrpSpPr>
          <p:grpSpPr bwMode="auto">
            <a:xfrm>
              <a:off x="5132156" y="1141351"/>
              <a:ext cx="3798356" cy="2297967"/>
              <a:chOff x="5132156" y="1141351"/>
              <a:chExt cx="3798356" cy="2297967"/>
            </a:xfrm>
          </p:grpSpPr>
          <p:grpSp>
            <p:nvGrpSpPr>
              <p:cNvPr id="67625" name="121 Grupo"/>
              <p:cNvGrpSpPr>
                <a:grpSpLocks/>
              </p:cNvGrpSpPr>
              <p:nvPr/>
            </p:nvGrpSpPr>
            <p:grpSpPr bwMode="auto">
              <a:xfrm>
                <a:off x="5596762" y="1141351"/>
                <a:ext cx="3333750" cy="2297967"/>
                <a:chOff x="5025258" y="1141351"/>
                <a:chExt cx="3333750" cy="2297967"/>
              </a:xfrm>
            </p:grpSpPr>
            <p:sp>
              <p:nvSpPr>
                <p:cNvPr id="97" name="AutoShape 37"/>
                <p:cNvSpPr>
                  <a:spLocks noChangeArrowheads="1"/>
                </p:cNvSpPr>
                <p:nvPr/>
              </p:nvSpPr>
              <p:spPr bwMode="auto">
                <a:xfrm>
                  <a:off x="5103502" y="2893731"/>
                  <a:ext cx="3199961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Dirección IP de Destino</a:t>
                  </a:r>
                </a:p>
              </p:txBody>
            </p:sp>
            <p:sp>
              <p:nvSpPr>
                <p:cNvPr id="6762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025258" y="1141351"/>
                  <a:ext cx="3333750" cy="2977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7759" tIns="48879" rIns="97759" bIns="48879">
                  <a:spAutoFit/>
                </a:bodyPr>
                <a:lstStyle/>
                <a:p>
                  <a:pPr defTabSz="923925"/>
                  <a:r>
                    <a:rPr lang="es-ES" sz="1300" b="1"/>
                    <a:t>0                  8                 16                             31</a:t>
                  </a:r>
                </a:p>
              </p:txBody>
            </p:sp>
            <p:sp>
              <p:nvSpPr>
                <p:cNvPr id="98" name="AutoShape 40"/>
                <p:cNvSpPr>
                  <a:spLocks noChangeArrowheads="1"/>
                </p:cNvSpPr>
                <p:nvPr/>
              </p:nvSpPr>
              <p:spPr bwMode="auto">
                <a:xfrm>
                  <a:off x="5103502" y="2563573"/>
                  <a:ext cx="3199961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>
                      <a:solidFill>
                        <a:schemeClr val="bg1">
                          <a:lumMod val="85000"/>
                        </a:schemeClr>
                      </a:solidFill>
                    </a:rPr>
                    <a:t>Dirección IP de Origen</a:t>
                  </a:r>
                </a:p>
              </p:txBody>
            </p:sp>
            <p:sp>
              <p:nvSpPr>
                <p:cNvPr id="99" name="AutoShape 41"/>
                <p:cNvSpPr>
                  <a:spLocks noChangeArrowheads="1"/>
                </p:cNvSpPr>
                <p:nvPr/>
              </p:nvSpPr>
              <p:spPr bwMode="auto">
                <a:xfrm>
                  <a:off x="5100328" y="2174683"/>
                  <a:ext cx="915861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TTL</a:t>
                  </a:r>
                </a:p>
              </p:txBody>
            </p:sp>
            <p:sp>
              <p:nvSpPr>
                <p:cNvPr id="100" name="AutoShape 43"/>
                <p:cNvSpPr>
                  <a:spLocks noChangeArrowheads="1"/>
                </p:cNvSpPr>
                <p:nvPr/>
              </p:nvSpPr>
              <p:spPr bwMode="auto">
                <a:xfrm>
                  <a:off x="5863810" y="2174683"/>
                  <a:ext cx="919037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Protocolo</a:t>
                  </a:r>
                </a:p>
                <a:p>
                  <a:pPr algn="ctr" defTabSz="923925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59H = 89</a:t>
                  </a:r>
                </a:p>
              </p:txBody>
            </p:sp>
            <p:sp>
              <p:nvSpPr>
                <p:cNvPr id="101" name="AutoShape 42"/>
                <p:cNvSpPr>
                  <a:spLocks noChangeArrowheads="1"/>
                </p:cNvSpPr>
                <p:nvPr/>
              </p:nvSpPr>
              <p:spPr bwMode="auto">
                <a:xfrm>
                  <a:off x="6627293" y="2174683"/>
                  <a:ext cx="1677757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>
                      <a:solidFill>
                        <a:schemeClr val="bg1">
                          <a:lumMod val="85000"/>
                        </a:schemeClr>
                      </a:solidFill>
                    </a:rPr>
                    <a:t>Suma de Chequeo</a:t>
                  </a:r>
                </a:p>
              </p:txBody>
            </p:sp>
            <p:sp>
              <p:nvSpPr>
                <p:cNvPr id="102" name="AutoShape 44"/>
                <p:cNvSpPr>
                  <a:spLocks noChangeArrowheads="1"/>
                </p:cNvSpPr>
                <p:nvPr/>
              </p:nvSpPr>
              <p:spPr bwMode="auto">
                <a:xfrm>
                  <a:off x="5100328" y="1784207"/>
                  <a:ext cx="1679345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Identificador</a:t>
                  </a:r>
                </a:p>
              </p:txBody>
            </p:sp>
            <p:sp>
              <p:nvSpPr>
                <p:cNvPr id="103" name="AutoShape 46"/>
                <p:cNvSpPr>
                  <a:spLocks noChangeArrowheads="1"/>
                </p:cNvSpPr>
                <p:nvPr/>
              </p:nvSpPr>
              <p:spPr bwMode="auto">
                <a:xfrm>
                  <a:off x="6627293" y="1784207"/>
                  <a:ext cx="1677757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Indicador/</a:t>
                  </a:r>
                  <a:r>
                    <a:rPr lang="es-ES" sz="1300" b="1" dirty="0" err="1">
                      <a:solidFill>
                        <a:schemeClr val="bg1">
                          <a:lumMod val="85000"/>
                        </a:schemeClr>
                      </a:solidFill>
                    </a:rPr>
                    <a:t>Desplazam</a:t>
                  </a: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.</a:t>
                  </a:r>
                </a:p>
              </p:txBody>
            </p:sp>
            <p:sp>
              <p:nvSpPr>
                <p:cNvPr id="104" name="AutoShape 48"/>
                <p:cNvSpPr>
                  <a:spLocks noChangeArrowheads="1"/>
                </p:cNvSpPr>
                <p:nvPr/>
              </p:nvSpPr>
              <p:spPr bwMode="auto">
                <a:xfrm>
                  <a:off x="5100328" y="1393731"/>
                  <a:ext cx="534914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Ver</a:t>
                  </a:r>
                </a:p>
              </p:txBody>
            </p:sp>
            <p:sp>
              <p:nvSpPr>
                <p:cNvPr id="105" name="AutoShape 50"/>
                <p:cNvSpPr>
                  <a:spLocks noChangeArrowheads="1"/>
                </p:cNvSpPr>
                <p:nvPr/>
              </p:nvSpPr>
              <p:spPr bwMode="auto">
                <a:xfrm>
                  <a:off x="5482862" y="1393731"/>
                  <a:ext cx="536501" cy="54603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AEDD2"/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000" b="1">
                      <a:solidFill>
                        <a:schemeClr val="bg1">
                          <a:lumMod val="85000"/>
                        </a:schemeClr>
                      </a:solidFill>
                    </a:rPr>
                    <a:t>HLEN</a:t>
                  </a:r>
                </a:p>
              </p:txBody>
            </p:sp>
            <p:sp>
              <p:nvSpPr>
                <p:cNvPr id="106" name="AutoShape 49"/>
                <p:cNvSpPr>
                  <a:spLocks noChangeArrowheads="1"/>
                </p:cNvSpPr>
                <p:nvPr/>
              </p:nvSpPr>
              <p:spPr bwMode="auto">
                <a:xfrm>
                  <a:off x="5863810" y="1393731"/>
                  <a:ext cx="919037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>
                      <a:solidFill>
                        <a:schemeClr val="bg1">
                          <a:lumMod val="85000"/>
                        </a:schemeClr>
                      </a:solidFill>
                    </a:rPr>
                    <a:t>ToS</a:t>
                  </a:r>
                </a:p>
              </p:txBody>
            </p:sp>
            <p:sp>
              <p:nvSpPr>
                <p:cNvPr id="107" name="AutoShape 47"/>
                <p:cNvSpPr>
                  <a:spLocks noChangeArrowheads="1"/>
                </p:cNvSpPr>
                <p:nvPr/>
              </p:nvSpPr>
              <p:spPr bwMode="auto">
                <a:xfrm>
                  <a:off x="6627293" y="1393731"/>
                  <a:ext cx="1677757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Longitud Total</a:t>
                  </a:r>
                </a:p>
              </p:txBody>
            </p:sp>
          </p:grpSp>
          <p:sp>
            <p:nvSpPr>
              <p:cNvPr id="131" name="130 CuadroTexto"/>
              <p:cNvSpPr txBox="1"/>
              <p:nvPr/>
            </p:nvSpPr>
            <p:spPr>
              <a:xfrm rot="16200000">
                <a:off x="4497233" y="2288971"/>
                <a:ext cx="1639683" cy="369836"/>
              </a:xfrm>
              <a:prstGeom prst="rect">
                <a:avLst/>
              </a:prstGeom>
              <a:solidFill>
                <a:srgbClr val="FFE7E7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PE" sz="1800" b="1" dirty="0">
                    <a:solidFill>
                      <a:schemeClr val="bg1"/>
                    </a:solidFill>
                  </a:rPr>
                  <a:t>Cabecera IPv4</a:t>
                </a:r>
              </a:p>
            </p:txBody>
          </p:sp>
        </p:grpSp>
        <p:grpSp>
          <p:nvGrpSpPr>
            <p:cNvPr id="67610" name="133 Grupo"/>
            <p:cNvGrpSpPr>
              <a:grpSpLocks/>
            </p:cNvGrpSpPr>
            <p:nvPr/>
          </p:nvGrpSpPr>
          <p:grpSpPr bwMode="auto">
            <a:xfrm>
              <a:off x="5132157" y="3334427"/>
              <a:ext cx="3869793" cy="3462477"/>
              <a:chOff x="5132157" y="3334427"/>
              <a:chExt cx="3869793" cy="3462477"/>
            </a:xfrm>
          </p:grpSpPr>
          <p:sp>
            <p:nvSpPr>
              <p:cNvPr id="67611" name="129 Rectángulo redondeado"/>
              <p:cNvSpPr>
                <a:spLocks noChangeArrowheads="1"/>
              </p:cNvSpPr>
              <p:nvPr/>
            </p:nvSpPr>
            <p:spPr bwMode="auto">
              <a:xfrm>
                <a:off x="5501488" y="3510756"/>
                <a:ext cx="3500462" cy="3286148"/>
              </a:xfrm>
              <a:prstGeom prst="roundRect">
                <a:avLst>
                  <a:gd name="adj" fmla="val 9273"/>
                </a:avLst>
              </a:prstGeom>
              <a:solidFill>
                <a:schemeClr val="bg1"/>
              </a:solidFill>
              <a:ln w="28575" algn="ctr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pPr defTabSz="923925"/>
                <a:endParaRPr lang="es-PE"/>
              </a:p>
            </p:txBody>
          </p:sp>
          <p:grpSp>
            <p:nvGrpSpPr>
              <p:cNvPr id="67612" name="122 Grupo"/>
              <p:cNvGrpSpPr>
                <a:grpSpLocks/>
              </p:cNvGrpSpPr>
              <p:nvPr/>
            </p:nvGrpSpPr>
            <p:grpSpPr bwMode="auto">
              <a:xfrm>
                <a:off x="5670696" y="3334427"/>
                <a:ext cx="3206046" cy="3391038"/>
                <a:chOff x="5099192" y="3334427"/>
                <a:chExt cx="3206046" cy="3391038"/>
              </a:xfrm>
            </p:grpSpPr>
            <p:sp>
              <p:nvSpPr>
                <p:cNvPr id="121" name="AutoShape 37"/>
                <p:cNvSpPr>
                  <a:spLocks noChangeArrowheads="1"/>
                </p:cNvSpPr>
                <p:nvPr/>
              </p:nvSpPr>
              <p:spPr bwMode="auto">
                <a:xfrm>
                  <a:off x="5101915" y="5692143"/>
                  <a:ext cx="3201549" cy="1033333"/>
                </a:xfrm>
                <a:prstGeom prst="cube">
                  <a:avLst>
                    <a:gd name="adj" fmla="val 14713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 dirty="0"/>
                    <a:t>Formato del tipo de</a:t>
                  </a:r>
                </a:p>
                <a:p>
                  <a:pPr algn="ctr" defTabSz="923925">
                    <a:defRPr/>
                  </a:pPr>
                  <a:r>
                    <a:rPr lang="es-ES" sz="1300" b="1" dirty="0"/>
                    <a:t>Paquete OSPF</a:t>
                  </a:r>
                </a:p>
              </p:txBody>
            </p:sp>
            <p:sp>
              <p:nvSpPr>
                <p:cNvPr id="67615" name="AutoShape 37"/>
                <p:cNvSpPr>
                  <a:spLocks noChangeArrowheads="1"/>
                </p:cNvSpPr>
                <p:nvPr/>
              </p:nvSpPr>
              <p:spPr bwMode="auto">
                <a:xfrm>
                  <a:off x="5102553" y="5289331"/>
                  <a:ext cx="3201005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/>
                  <a:endParaRPr lang="es-PE" sz="1300" b="1"/>
                </a:p>
              </p:txBody>
            </p:sp>
            <p:sp>
              <p:nvSpPr>
                <p:cNvPr id="67616" name="AutoShape 37"/>
                <p:cNvSpPr>
                  <a:spLocks noChangeArrowheads="1"/>
                </p:cNvSpPr>
                <p:nvPr/>
              </p:nvSpPr>
              <p:spPr bwMode="auto">
                <a:xfrm>
                  <a:off x="5102553" y="4906139"/>
                  <a:ext cx="3201005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/>
                  <a:endParaRPr lang="es-PE" sz="1300" b="1"/>
                </a:p>
              </p:txBody>
            </p:sp>
            <p:sp>
              <p:nvSpPr>
                <p:cNvPr id="67617" name="AutoShape 44"/>
                <p:cNvSpPr>
                  <a:spLocks noChangeArrowheads="1"/>
                </p:cNvSpPr>
                <p:nvPr/>
              </p:nvSpPr>
              <p:spPr bwMode="auto">
                <a:xfrm>
                  <a:off x="5099192" y="4503513"/>
                  <a:ext cx="1680318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/>
                  <a:r>
                    <a:rPr lang="es-ES" sz="1300" b="1"/>
                    <a:t>Suma de Chequeo</a:t>
                  </a:r>
                </a:p>
              </p:txBody>
            </p:sp>
            <p:sp>
              <p:nvSpPr>
                <p:cNvPr id="67618" name="AutoShape 46"/>
                <p:cNvSpPr>
                  <a:spLocks noChangeArrowheads="1"/>
                </p:cNvSpPr>
                <p:nvPr/>
              </p:nvSpPr>
              <p:spPr bwMode="auto">
                <a:xfrm>
                  <a:off x="6626601" y="4503513"/>
                  <a:ext cx="1678637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/>
                  <a:r>
                    <a:rPr lang="es-ES" sz="1300" b="1"/>
                    <a:t>Tipo de Autenticación</a:t>
                  </a:r>
                </a:p>
              </p:txBody>
            </p:sp>
            <p:sp>
              <p:nvSpPr>
                <p:cNvPr id="67619" name="AutoShape 40"/>
                <p:cNvSpPr>
                  <a:spLocks noChangeArrowheads="1"/>
                </p:cNvSpPr>
                <p:nvPr/>
              </p:nvSpPr>
              <p:spPr bwMode="auto">
                <a:xfrm>
                  <a:off x="5102553" y="4120321"/>
                  <a:ext cx="3201005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/>
                  <a:r>
                    <a:rPr lang="es-ES" sz="1300" b="1"/>
                    <a:t>ID del Área</a:t>
                  </a:r>
                </a:p>
              </p:txBody>
            </p:sp>
            <p:sp>
              <p:nvSpPr>
                <p:cNvPr id="67620" name="AutoShape 40"/>
                <p:cNvSpPr>
                  <a:spLocks noChangeArrowheads="1"/>
                </p:cNvSpPr>
                <p:nvPr/>
              </p:nvSpPr>
              <p:spPr bwMode="auto">
                <a:xfrm>
                  <a:off x="5102553" y="3717695"/>
                  <a:ext cx="3201005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/>
                  <a:r>
                    <a:rPr lang="es-ES" sz="1300" b="1"/>
                    <a:t>ID del Router</a:t>
                  </a:r>
                </a:p>
              </p:txBody>
            </p:sp>
            <p:sp>
              <p:nvSpPr>
                <p:cNvPr id="67621" name="AutoShape 41"/>
                <p:cNvSpPr>
                  <a:spLocks noChangeArrowheads="1"/>
                </p:cNvSpPr>
                <p:nvPr/>
              </p:nvSpPr>
              <p:spPr bwMode="auto">
                <a:xfrm>
                  <a:off x="5099192" y="3334427"/>
                  <a:ext cx="917453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/>
                  <a:r>
                    <a:rPr lang="es-ES" sz="1300" b="1"/>
                    <a:t>Versión</a:t>
                  </a:r>
                </a:p>
              </p:txBody>
            </p:sp>
            <p:sp>
              <p:nvSpPr>
                <p:cNvPr id="109" name="AutoShape 43"/>
                <p:cNvSpPr>
                  <a:spLocks noChangeArrowheads="1"/>
                </p:cNvSpPr>
                <p:nvPr/>
              </p:nvSpPr>
              <p:spPr bwMode="auto">
                <a:xfrm>
                  <a:off x="5863810" y="3335001"/>
                  <a:ext cx="919037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 dirty="0"/>
                    <a:t>Tipo</a:t>
                  </a:r>
                </a:p>
              </p:txBody>
            </p:sp>
            <p:sp>
              <p:nvSpPr>
                <p:cNvPr id="67623" name="AutoShape 39"/>
                <p:cNvSpPr>
                  <a:spLocks noChangeArrowheads="1"/>
                </p:cNvSpPr>
                <p:nvPr/>
              </p:nvSpPr>
              <p:spPr bwMode="auto">
                <a:xfrm>
                  <a:off x="6644496" y="3334503"/>
                  <a:ext cx="1643074" cy="544865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/>
                  <a:r>
                    <a:rPr lang="es-ES" sz="1300" b="1"/>
                    <a:t>Longitud del</a:t>
                  </a:r>
                </a:p>
                <a:p>
                  <a:pPr algn="ctr" defTabSz="923925"/>
                  <a:r>
                    <a:rPr lang="es-ES" sz="1300" b="1"/>
                    <a:t>paquete</a:t>
                  </a:r>
                </a:p>
              </p:txBody>
            </p:sp>
            <p:sp>
              <p:nvSpPr>
                <p:cNvPr id="67624" name="119 CuadroTexto"/>
                <p:cNvSpPr txBox="1">
                  <a:spLocks noChangeArrowheads="1"/>
                </p:cNvSpPr>
                <p:nvPr/>
              </p:nvSpPr>
              <p:spPr bwMode="auto">
                <a:xfrm>
                  <a:off x="5358612" y="5334767"/>
                  <a:ext cx="2501454" cy="292388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300" b="1"/>
                    <a:t>                  Autenticación              </a:t>
                  </a:r>
                </a:p>
              </p:txBody>
            </p:sp>
          </p:grpSp>
          <p:sp>
            <p:nvSpPr>
              <p:cNvPr id="67613" name="131 CuadroTexto"/>
              <p:cNvSpPr txBox="1">
                <a:spLocks noChangeArrowheads="1"/>
              </p:cNvSpPr>
              <p:nvPr/>
            </p:nvSpPr>
            <p:spPr bwMode="auto">
              <a:xfrm rot="-5400000">
                <a:off x="4428278" y="5217756"/>
                <a:ext cx="1777090" cy="369332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800" b="1">
                    <a:solidFill>
                      <a:schemeClr val="bg1"/>
                    </a:solidFill>
                  </a:rPr>
                  <a:t>Protocolo OSPF</a:t>
                </a:r>
              </a:p>
            </p:txBody>
          </p:sp>
        </p:grpSp>
      </p:grpSp>
      <p:grpSp>
        <p:nvGrpSpPr>
          <p:cNvPr id="7" name="59 Grupo"/>
          <p:cNvGrpSpPr>
            <a:grpSpLocks/>
          </p:cNvGrpSpPr>
          <p:nvPr/>
        </p:nvGrpSpPr>
        <p:grpSpPr bwMode="auto">
          <a:xfrm>
            <a:off x="166688" y="1406525"/>
            <a:ext cx="6978650" cy="5473700"/>
            <a:chOff x="166688" y="1406017"/>
            <a:chExt cx="6977874" cy="5474467"/>
          </a:xfrm>
        </p:grpSpPr>
        <p:grpSp>
          <p:nvGrpSpPr>
            <p:cNvPr id="67589" name="Group 9"/>
            <p:cNvGrpSpPr>
              <a:grpSpLocks/>
            </p:cNvGrpSpPr>
            <p:nvPr/>
          </p:nvGrpSpPr>
          <p:grpSpPr bwMode="auto">
            <a:xfrm>
              <a:off x="166688" y="1406017"/>
              <a:ext cx="3108715" cy="549271"/>
              <a:chOff x="204" y="755"/>
              <a:chExt cx="2057" cy="358"/>
            </a:xfrm>
          </p:grpSpPr>
          <p:sp>
            <p:nvSpPr>
              <p:cNvPr id="78" name="Text Box 10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1877" cy="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73125">
                  <a:defRPr/>
                </a:pPr>
                <a:r>
                  <a:rPr lang="es-ES" sz="3000" b="1" dirty="0">
                    <a:solidFill>
                      <a:srgbClr val="0000FF"/>
                    </a:solidFill>
                    <a:latin typeface="+mj-lt"/>
                  </a:rPr>
                  <a:t>Campo Versión:</a:t>
                </a:r>
                <a:endParaRPr lang="es-ES" sz="2800" b="1" dirty="0">
                  <a:solidFill>
                    <a:srgbClr val="0000FF"/>
                  </a:solidFill>
                  <a:latin typeface="+mj-lt"/>
                </a:endParaRPr>
              </a:p>
            </p:txBody>
          </p:sp>
          <p:pic>
            <p:nvPicPr>
              <p:cNvPr id="67608" name="Picture 11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7590" name="123 Rectángulo"/>
            <p:cNvSpPr>
              <a:spLocks noChangeArrowheads="1"/>
            </p:cNvSpPr>
            <p:nvPr/>
          </p:nvSpPr>
          <p:spPr bwMode="auto">
            <a:xfrm>
              <a:off x="429390" y="1867682"/>
              <a:ext cx="671517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Indica la versión del protocolo OSPF, Versión </a:t>
              </a:r>
              <a:r>
                <a:rPr lang="es-ES" sz="2400" b="1" i="1"/>
                <a:t>2</a:t>
              </a:r>
              <a:r>
                <a:rPr lang="es-ES" sz="2400"/>
                <a:t>.</a:t>
              </a:r>
            </a:p>
          </p:txBody>
        </p:sp>
        <p:grpSp>
          <p:nvGrpSpPr>
            <p:cNvPr id="67591" name="Group 9"/>
            <p:cNvGrpSpPr>
              <a:grpSpLocks/>
            </p:cNvGrpSpPr>
            <p:nvPr/>
          </p:nvGrpSpPr>
          <p:grpSpPr bwMode="auto">
            <a:xfrm>
              <a:off x="166688" y="2296310"/>
              <a:ext cx="2623591" cy="549271"/>
              <a:chOff x="204" y="755"/>
              <a:chExt cx="1736" cy="358"/>
            </a:xfrm>
          </p:grpSpPr>
          <p:sp>
            <p:nvSpPr>
              <p:cNvPr id="45" name="Text Box 10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1567" cy="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73125">
                  <a:defRPr/>
                </a:pPr>
                <a:r>
                  <a:rPr lang="es-ES" sz="3000" b="1" dirty="0">
                    <a:solidFill>
                      <a:srgbClr val="0000FF"/>
                    </a:solidFill>
                    <a:latin typeface="+mj-lt"/>
                  </a:rPr>
                  <a:t>Campo Tipo:</a:t>
                </a:r>
                <a:endParaRPr lang="es-ES" sz="2800" b="1" dirty="0">
                  <a:solidFill>
                    <a:srgbClr val="0000FF"/>
                  </a:solidFill>
                  <a:latin typeface="+mj-lt"/>
                </a:endParaRPr>
              </a:p>
            </p:txBody>
          </p:sp>
          <p:pic>
            <p:nvPicPr>
              <p:cNvPr id="67606" name="Picture 11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7592" name="46 Rectángulo"/>
            <p:cNvSpPr>
              <a:spLocks noChangeArrowheads="1"/>
            </p:cNvSpPr>
            <p:nvPr/>
          </p:nvSpPr>
          <p:spPr bwMode="auto">
            <a:xfrm>
              <a:off x="429390" y="2763339"/>
              <a:ext cx="671517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Indica el tipo de mensaje que encapsula OSPF.</a:t>
              </a:r>
            </a:p>
          </p:txBody>
        </p:sp>
        <p:grpSp>
          <p:nvGrpSpPr>
            <p:cNvPr id="67593" name="Group 9"/>
            <p:cNvGrpSpPr>
              <a:grpSpLocks/>
            </p:cNvGrpSpPr>
            <p:nvPr/>
          </p:nvGrpSpPr>
          <p:grpSpPr bwMode="auto">
            <a:xfrm>
              <a:off x="166688" y="3153565"/>
              <a:ext cx="5754968" cy="518585"/>
              <a:chOff x="204" y="755"/>
              <a:chExt cx="3808" cy="338"/>
            </a:xfrm>
          </p:grpSpPr>
          <p:sp>
            <p:nvSpPr>
              <p:cNvPr id="49" name="Text Box 10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3628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73125">
                  <a:defRPr/>
                </a:pPr>
                <a:r>
                  <a:rPr lang="es-ES" sz="2800" b="1" dirty="0">
                    <a:solidFill>
                      <a:srgbClr val="0000FF"/>
                    </a:solidFill>
                    <a:latin typeface="+mj-lt"/>
                  </a:rPr>
                  <a:t>Campo Longitud del paquete:</a:t>
                </a:r>
                <a:endParaRPr lang="es-ES" sz="2400" b="1" dirty="0">
                  <a:solidFill>
                    <a:srgbClr val="0000FF"/>
                  </a:solidFill>
                  <a:latin typeface="+mj-lt"/>
                </a:endParaRPr>
              </a:p>
            </p:txBody>
          </p:sp>
          <p:pic>
            <p:nvPicPr>
              <p:cNvPr id="67604" name="Picture 11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7594" name="50 Rectángulo"/>
            <p:cNvSpPr>
              <a:spLocks noChangeArrowheads="1"/>
            </p:cNvSpPr>
            <p:nvPr/>
          </p:nvSpPr>
          <p:spPr bwMode="auto">
            <a:xfrm>
              <a:off x="429390" y="3620595"/>
              <a:ext cx="6715172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Indica longitud del  paquete, </a:t>
              </a:r>
            </a:p>
            <a:p>
              <a:pPr defTabSz="873125"/>
              <a:r>
                <a:rPr lang="es-ES" sz="2400"/>
                <a:t>     incluyendo la cabecera OSPF.</a:t>
              </a:r>
            </a:p>
          </p:txBody>
        </p:sp>
        <p:grpSp>
          <p:nvGrpSpPr>
            <p:cNvPr id="67595" name="Group 9"/>
            <p:cNvGrpSpPr>
              <a:grpSpLocks/>
            </p:cNvGrpSpPr>
            <p:nvPr/>
          </p:nvGrpSpPr>
          <p:grpSpPr bwMode="auto">
            <a:xfrm>
              <a:off x="166688" y="4368012"/>
              <a:ext cx="4133360" cy="549271"/>
              <a:chOff x="204" y="755"/>
              <a:chExt cx="2735" cy="358"/>
            </a:xfrm>
          </p:grpSpPr>
          <p:sp>
            <p:nvSpPr>
              <p:cNvPr id="53" name="Text Box 10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2555" cy="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73125">
                  <a:defRPr/>
                </a:pPr>
                <a:r>
                  <a:rPr lang="es-ES" sz="3000" b="1" dirty="0">
                    <a:solidFill>
                      <a:srgbClr val="0000FF"/>
                    </a:solidFill>
                    <a:latin typeface="+mj-lt"/>
                  </a:rPr>
                  <a:t>Campo ID del Router:</a:t>
                </a:r>
                <a:endParaRPr lang="es-ES" sz="2800" b="1" dirty="0">
                  <a:solidFill>
                    <a:srgbClr val="0000FF"/>
                  </a:solidFill>
                  <a:latin typeface="+mj-lt"/>
                </a:endParaRPr>
              </a:p>
            </p:txBody>
          </p:sp>
          <p:pic>
            <p:nvPicPr>
              <p:cNvPr id="67602" name="Picture 11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7596" name="54 Rectángulo"/>
            <p:cNvSpPr>
              <a:spLocks noChangeArrowheads="1"/>
            </p:cNvSpPr>
            <p:nvPr/>
          </p:nvSpPr>
          <p:spPr bwMode="auto">
            <a:xfrm>
              <a:off x="429390" y="4835041"/>
              <a:ext cx="4143404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Indica el ID del router que</a:t>
              </a:r>
            </a:p>
            <a:p>
              <a:pPr defTabSz="873125"/>
              <a:r>
                <a:rPr lang="es-ES" sz="2400"/>
                <a:t>     originó en paquete.</a:t>
              </a:r>
            </a:p>
          </p:txBody>
        </p:sp>
        <p:grpSp>
          <p:nvGrpSpPr>
            <p:cNvPr id="67597" name="Group 9"/>
            <p:cNvGrpSpPr>
              <a:grpSpLocks/>
            </p:cNvGrpSpPr>
            <p:nvPr/>
          </p:nvGrpSpPr>
          <p:grpSpPr bwMode="auto">
            <a:xfrm>
              <a:off x="166688" y="5582458"/>
              <a:ext cx="3785765" cy="549271"/>
              <a:chOff x="204" y="755"/>
              <a:chExt cx="2505" cy="358"/>
            </a:xfrm>
          </p:grpSpPr>
          <p:sp>
            <p:nvSpPr>
              <p:cNvPr id="57" name="Text Box 10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2325" cy="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73125">
                  <a:defRPr/>
                </a:pPr>
                <a:r>
                  <a:rPr lang="es-ES" sz="3000" b="1" dirty="0">
                    <a:solidFill>
                      <a:srgbClr val="0000FF"/>
                    </a:solidFill>
                    <a:latin typeface="+mj-lt"/>
                  </a:rPr>
                  <a:t>Campo ID del Área:</a:t>
                </a:r>
                <a:endParaRPr lang="es-ES" sz="2800" b="1" dirty="0">
                  <a:solidFill>
                    <a:srgbClr val="0000FF"/>
                  </a:solidFill>
                  <a:latin typeface="+mj-lt"/>
                </a:endParaRPr>
              </a:p>
            </p:txBody>
          </p:sp>
          <p:pic>
            <p:nvPicPr>
              <p:cNvPr id="67600" name="Picture 11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7598" name="58 Rectángulo"/>
            <p:cNvSpPr>
              <a:spLocks noChangeArrowheads="1"/>
            </p:cNvSpPr>
            <p:nvPr/>
          </p:nvSpPr>
          <p:spPr bwMode="auto">
            <a:xfrm>
              <a:off x="429390" y="6049487"/>
              <a:ext cx="4572032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Indica el área a la que pertenece</a:t>
              </a:r>
            </a:p>
            <a:p>
              <a:pPr defTabSz="873125"/>
              <a:r>
                <a:rPr lang="es-ES" sz="2400"/>
                <a:t>     el paquete.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/>
          <p:cNvSpPr txBox="1"/>
          <p:nvPr/>
        </p:nvSpPr>
        <p:spPr>
          <a:xfrm>
            <a:off x="1017588" y="652463"/>
            <a:ext cx="712787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FORMATO DEL PROTOCOLO OSPF</a:t>
            </a:r>
          </a:p>
        </p:txBody>
      </p:sp>
      <p:grpSp>
        <p:nvGrpSpPr>
          <p:cNvPr id="68611" name="55 Grupo"/>
          <p:cNvGrpSpPr>
            <a:grpSpLocks/>
          </p:cNvGrpSpPr>
          <p:nvPr/>
        </p:nvGrpSpPr>
        <p:grpSpPr bwMode="auto">
          <a:xfrm>
            <a:off x="5132388" y="1141413"/>
            <a:ext cx="3870325" cy="5656262"/>
            <a:chOff x="5132156" y="1141351"/>
            <a:chExt cx="3869794" cy="5655553"/>
          </a:xfrm>
        </p:grpSpPr>
        <p:grpSp>
          <p:nvGrpSpPr>
            <p:cNvPr id="68624" name="132 Grupo"/>
            <p:cNvGrpSpPr>
              <a:grpSpLocks/>
            </p:cNvGrpSpPr>
            <p:nvPr/>
          </p:nvGrpSpPr>
          <p:grpSpPr bwMode="auto">
            <a:xfrm>
              <a:off x="5132156" y="1141351"/>
              <a:ext cx="3798356" cy="2297967"/>
              <a:chOff x="5132156" y="1141351"/>
              <a:chExt cx="3798356" cy="2297967"/>
            </a:xfrm>
          </p:grpSpPr>
          <p:grpSp>
            <p:nvGrpSpPr>
              <p:cNvPr id="68640" name="121 Grupo"/>
              <p:cNvGrpSpPr>
                <a:grpSpLocks/>
              </p:cNvGrpSpPr>
              <p:nvPr/>
            </p:nvGrpSpPr>
            <p:grpSpPr bwMode="auto">
              <a:xfrm>
                <a:off x="5596762" y="1141351"/>
                <a:ext cx="3333750" cy="2297967"/>
                <a:chOff x="5025258" y="1141351"/>
                <a:chExt cx="3333750" cy="2297967"/>
              </a:xfrm>
            </p:grpSpPr>
            <p:sp>
              <p:nvSpPr>
                <p:cNvPr id="97" name="AutoShape 37"/>
                <p:cNvSpPr>
                  <a:spLocks noChangeArrowheads="1"/>
                </p:cNvSpPr>
                <p:nvPr/>
              </p:nvSpPr>
              <p:spPr bwMode="auto">
                <a:xfrm>
                  <a:off x="5103502" y="2893731"/>
                  <a:ext cx="3199961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Dirección IP de Destino</a:t>
                  </a:r>
                </a:p>
              </p:txBody>
            </p:sp>
            <p:sp>
              <p:nvSpPr>
                <p:cNvPr id="6864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025258" y="1141351"/>
                  <a:ext cx="3333750" cy="2977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7759" tIns="48879" rIns="97759" bIns="48879">
                  <a:spAutoFit/>
                </a:bodyPr>
                <a:lstStyle/>
                <a:p>
                  <a:pPr defTabSz="923925"/>
                  <a:r>
                    <a:rPr lang="es-ES" sz="1300" b="1"/>
                    <a:t>0                  8                 16                             31</a:t>
                  </a:r>
                </a:p>
              </p:txBody>
            </p:sp>
            <p:sp>
              <p:nvSpPr>
                <p:cNvPr id="98" name="AutoShape 40"/>
                <p:cNvSpPr>
                  <a:spLocks noChangeArrowheads="1"/>
                </p:cNvSpPr>
                <p:nvPr/>
              </p:nvSpPr>
              <p:spPr bwMode="auto">
                <a:xfrm>
                  <a:off x="5103502" y="2563573"/>
                  <a:ext cx="3199961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>
                      <a:solidFill>
                        <a:schemeClr val="bg1">
                          <a:lumMod val="85000"/>
                        </a:schemeClr>
                      </a:solidFill>
                    </a:rPr>
                    <a:t>Dirección IP de Origen</a:t>
                  </a:r>
                </a:p>
              </p:txBody>
            </p:sp>
            <p:sp>
              <p:nvSpPr>
                <p:cNvPr id="99" name="AutoShape 41"/>
                <p:cNvSpPr>
                  <a:spLocks noChangeArrowheads="1"/>
                </p:cNvSpPr>
                <p:nvPr/>
              </p:nvSpPr>
              <p:spPr bwMode="auto">
                <a:xfrm>
                  <a:off x="5100328" y="2174683"/>
                  <a:ext cx="915861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TTL</a:t>
                  </a:r>
                </a:p>
              </p:txBody>
            </p:sp>
            <p:sp>
              <p:nvSpPr>
                <p:cNvPr id="100" name="AutoShape 43"/>
                <p:cNvSpPr>
                  <a:spLocks noChangeArrowheads="1"/>
                </p:cNvSpPr>
                <p:nvPr/>
              </p:nvSpPr>
              <p:spPr bwMode="auto">
                <a:xfrm>
                  <a:off x="5863810" y="2174683"/>
                  <a:ext cx="919037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Protocolo</a:t>
                  </a:r>
                </a:p>
                <a:p>
                  <a:pPr algn="ctr" defTabSz="923925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59H = 89</a:t>
                  </a:r>
                </a:p>
              </p:txBody>
            </p:sp>
            <p:sp>
              <p:nvSpPr>
                <p:cNvPr id="101" name="AutoShape 42"/>
                <p:cNvSpPr>
                  <a:spLocks noChangeArrowheads="1"/>
                </p:cNvSpPr>
                <p:nvPr/>
              </p:nvSpPr>
              <p:spPr bwMode="auto">
                <a:xfrm>
                  <a:off x="6627293" y="2174683"/>
                  <a:ext cx="1677757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>
                      <a:solidFill>
                        <a:schemeClr val="bg1">
                          <a:lumMod val="85000"/>
                        </a:schemeClr>
                      </a:solidFill>
                    </a:rPr>
                    <a:t>Suma de Chequeo</a:t>
                  </a:r>
                </a:p>
              </p:txBody>
            </p:sp>
            <p:sp>
              <p:nvSpPr>
                <p:cNvPr id="102" name="AutoShape 44"/>
                <p:cNvSpPr>
                  <a:spLocks noChangeArrowheads="1"/>
                </p:cNvSpPr>
                <p:nvPr/>
              </p:nvSpPr>
              <p:spPr bwMode="auto">
                <a:xfrm>
                  <a:off x="5100328" y="1784207"/>
                  <a:ext cx="1679345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Identificador</a:t>
                  </a:r>
                </a:p>
              </p:txBody>
            </p:sp>
            <p:sp>
              <p:nvSpPr>
                <p:cNvPr id="103" name="AutoShape 46"/>
                <p:cNvSpPr>
                  <a:spLocks noChangeArrowheads="1"/>
                </p:cNvSpPr>
                <p:nvPr/>
              </p:nvSpPr>
              <p:spPr bwMode="auto">
                <a:xfrm>
                  <a:off x="6627293" y="1784207"/>
                  <a:ext cx="1677757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Indicador/</a:t>
                  </a:r>
                  <a:r>
                    <a:rPr lang="es-ES" sz="1300" b="1" dirty="0" err="1">
                      <a:solidFill>
                        <a:schemeClr val="bg1">
                          <a:lumMod val="85000"/>
                        </a:schemeClr>
                      </a:solidFill>
                    </a:rPr>
                    <a:t>Desplazam</a:t>
                  </a: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.</a:t>
                  </a:r>
                </a:p>
              </p:txBody>
            </p:sp>
            <p:sp>
              <p:nvSpPr>
                <p:cNvPr id="104" name="AutoShape 48"/>
                <p:cNvSpPr>
                  <a:spLocks noChangeArrowheads="1"/>
                </p:cNvSpPr>
                <p:nvPr/>
              </p:nvSpPr>
              <p:spPr bwMode="auto">
                <a:xfrm>
                  <a:off x="5100328" y="1393731"/>
                  <a:ext cx="534914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Ver</a:t>
                  </a:r>
                </a:p>
              </p:txBody>
            </p:sp>
            <p:sp>
              <p:nvSpPr>
                <p:cNvPr id="105" name="AutoShape 50"/>
                <p:cNvSpPr>
                  <a:spLocks noChangeArrowheads="1"/>
                </p:cNvSpPr>
                <p:nvPr/>
              </p:nvSpPr>
              <p:spPr bwMode="auto">
                <a:xfrm>
                  <a:off x="5482862" y="1393731"/>
                  <a:ext cx="536501" cy="54603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AEDD2"/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000" b="1">
                      <a:solidFill>
                        <a:schemeClr val="bg1">
                          <a:lumMod val="85000"/>
                        </a:schemeClr>
                      </a:solidFill>
                    </a:rPr>
                    <a:t>HLEN</a:t>
                  </a:r>
                </a:p>
              </p:txBody>
            </p:sp>
            <p:sp>
              <p:nvSpPr>
                <p:cNvPr id="106" name="AutoShape 49"/>
                <p:cNvSpPr>
                  <a:spLocks noChangeArrowheads="1"/>
                </p:cNvSpPr>
                <p:nvPr/>
              </p:nvSpPr>
              <p:spPr bwMode="auto">
                <a:xfrm>
                  <a:off x="5863810" y="1393731"/>
                  <a:ext cx="919037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>
                      <a:solidFill>
                        <a:schemeClr val="bg1">
                          <a:lumMod val="85000"/>
                        </a:schemeClr>
                      </a:solidFill>
                    </a:rPr>
                    <a:t>ToS</a:t>
                  </a:r>
                </a:p>
              </p:txBody>
            </p:sp>
            <p:sp>
              <p:nvSpPr>
                <p:cNvPr id="107" name="AutoShape 47"/>
                <p:cNvSpPr>
                  <a:spLocks noChangeArrowheads="1"/>
                </p:cNvSpPr>
                <p:nvPr/>
              </p:nvSpPr>
              <p:spPr bwMode="auto">
                <a:xfrm>
                  <a:off x="6627293" y="1393731"/>
                  <a:ext cx="1677757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Longitud Total</a:t>
                  </a:r>
                </a:p>
              </p:txBody>
            </p:sp>
          </p:grpSp>
          <p:sp>
            <p:nvSpPr>
              <p:cNvPr id="131" name="130 CuadroTexto"/>
              <p:cNvSpPr txBox="1"/>
              <p:nvPr/>
            </p:nvSpPr>
            <p:spPr>
              <a:xfrm rot="16200000">
                <a:off x="4497233" y="2288971"/>
                <a:ext cx="1639683" cy="369836"/>
              </a:xfrm>
              <a:prstGeom prst="rect">
                <a:avLst/>
              </a:prstGeom>
              <a:solidFill>
                <a:srgbClr val="FFE7E7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PE" sz="1800" b="1" dirty="0">
                    <a:solidFill>
                      <a:schemeClr val="bg1"/>
                    </a:solidFill>
                  </a:rPr>
                  <a:t>Cabecera IPv4</a:t>
                </a:r>
              </a:p>
            </p:txBody>
          </p:sp>
        </p:grpSp>
        <p:grpSp>
          <p:nvGrpSpPr>
            <p:cNvPr id="68625" name="133 Grupo"/>
            <p:cNvGrpSpPr>
              <a:grpSpLocks/>
            </p:cNvGrpSpPr>
            <p:nvPr/>
          </p:nvGrpSpPr>
          <p:grpSpPr bwMode="auto">
            <a:xfrm>
              <a:off x="5132157" y="3334427"/>
              <a:ext cx="3869793" cy="3462477"/>
              <a:chOff x="5132157" y="3334427"/>
              <a:chExt cx="3869793" cy="3462477"/>
            </a:xfrm>
          </p:grpSpPr>
          <p:sp>
            <p:nvSpPr>
              <p:cNvPr id="68626" name="129 Rectángulo redondeado"/>
              <p:cNvSpPr>
                <a:spLocks noChangeArrowheads="1"/>
              </p:cNvSpPr>
              <p:nvPr/>
            </p:nvSpPr>
            <p:spPr bwMode="auto">
              <a:xfrm>
                <a:off x="5501488" y="3510756"/>
                <a:ext cx="3500462" cy="3286148"/>
              </a:xfrm>
              <a:prstGeom prst="roundRect">
                <a:avLst>
                  <a:gd name="adj" fmla="val 9273"/>
                </a:avLst>
              </a:prstGeom>
              <a:solidFill>
                <a:schemeClr val="bg1"/>
              </a:solidFill>
              <a:ln w="28575" algn="ctr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pPr defTabSz="923925"/>
                <a:endParaRPr lang="es-PE"/>
              </a:p>
            </p:txBody>
          </p:sp>
          <p:grpSp>
            <p:nvGrpSpPr>
              <p:cNvPr id="68627" name="122 Grupo"/>
              <p:cNvGrpSpPr>
                <a:grpSpLocks/>
              </p:cNvGrpSpPr>
              <p:nvPr/>
            </p:nvGrpSpPr>
            <p:grpSpPr bwMode="auto">
              <a:xfrm>
                <a:off x="5670696" y="3334427"/>
                <a:ext cx="3206046" cy="3391038"/>
                <a:chOff x="5099192" y="3334427"/>
                <a:chExt cx="3206046" cy="3391038"/>
              </a:xfrm>
            </p:grpSpPr>
            <p:sp>
              <p:nvSpPr>
                <p:cNvPr id="121" name="AutoShape 37"/>
                <p:cNvSpPr>
                  <a:spLocks noChangeArrowheads="1"/>
                </p:cNvSpPr>
                <p:nvPr/>
              </p:nvSpPr>
              <p:spPr bwMode="auto">
                <a:xfrm>
                  <a:off x="5101915" y="5692143"/>
                  <a:ext cx="3201549" cy="1033333"/>
                </a:xfrm>
                <a:prstGeom prst="cube">
                  <a:avLst>
                    <a:gd name="adj" fmla="val 14713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 dirty="0"/>
                    <a:t>Formato del tipo de</a:t>
                  </a:r>
                </a:p>
                <a:p>
                  <a:pPr algn="ctr" defTabSz="923925">
                    <a:defRPr/>
                  </a:pPr>
                  <a:r>
                    <a:rPr lang="es-ES" sz="1300" b="1" dirty="0"/>
                    <a:t>Paquete OSPF</a:t>
                  </a:r>
                </a:p>
              </p:txBody>
            </p:sp>
            <p:sp>
              <p:nvSpPr>
                <p:cNvPr id="68630" name="AutoShape 37"/>
                <p:cNvSpPr>
                  <a:spLocks noChangeArrowheads="1"/>
                </p:cNvSpPr>
                <p:nvPr/>
              </p:nvSpPr>
              <p:spPr bwMode="auto">
                <a:xfrm>
                  <a:off x="5102553" y="5289331"/>
                  <a:ext cx="3201005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/>
                  <a:endParaRPr lang="es-PE" sz="1300" b="1"/>
                </a:p>
              </p:txBody>
            </p:sp>
            <p:sp>
              <p:nvSpPr>
                <p:cNvPr id="68631" name="AutoShape 37"/>
                <p:cNvSpPr>
                  <a:spLocks noChangeArrowheads="1"/>
                </p:cNvSpPr>
                <p:nvPr/>
              </p:nvSpPr>
              <p:spPr bwMode="auto">
                <a:xfrm>
                  <a:off x="5102553" y="4906139"/>
                  <a:ext cx="3201005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/>
                  <a:endParaRPr lang="es-PE" sz="1300" b="1"/>
                </a:p>
              </p:txBody>
            </p:sp>
            <p:sp>
              <p:nvSpPr>
                <p:cNvPr id="68632" name="AutoShape 44"/>
                <p:cNvSpPr>
                  <a:spLocks noChangeArrowheads="1"/>
                </p:cNvSpPr>
                <p:nvPr/>
              </p:nvSpPr>
              <p:spPr bwMode="auto">
                <a:xfrm>
                  <a:off x="5099192" y="4503513"/>
                  <a:ext cx="1680318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/>
                  <a:r>
                    <a:rPr lang="es-ES" sz="1300" b="1"/>
                    <a:t>Suma de Chequeo</a:t>
                  </a:r>
                </a:p>
              </p:txBody>
            </p:sp>
            <p:sp>
              <p:nvSpPr>
                <p:cNvPr id="68633" name="AutoShape 46"/>
                <p:cNvSpPr>
                  <a:spLocks noChangeArrowheads="1"/>
                </p:cNvSpPr>
                <p:nvPr/>
              </p:nvSpPr>
              <p:spPr bwMode="auto">
                <a:xfrm>
                  <a:off x="6626601" y="4503513"/>
                  <a:ext cx="1678637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/>
                  <a:r>
                    <a:rPr lang="es-ES" sz="1300" b="1"/>
                    <a:t>Tipo de Autenticación</a:t>
                  </a:r>
                </a:p>
              </p:txBody>
            </p:sp>
            <p:sp>
              <p:nvSpPr>
                <p:cNvPr id="68634" name="AutoShape 40"/>
                <p:cNvSpPr>
                  <a:spLocks noChangeArrowheads="1"/>
                </p:cNvSpPr>
                <p:nvPr/>
              </p:nvSpPr>
              <p:spPr bwMode="auto">
                <a:xfrm>
                  <a:off x="5102553" y="4120321"/>
                  <a:ext cx="3201005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/>
                  <a:r>
                    <a:rPr lang="es-ES" sz="1300" b="1"/>
                    <a:t>ID del Área</a:t>
                  </a:r>
                </a:p>
              </p:txBody>
            </p:sp>
            <p:sp>
              <p:nvSpPr>
                <p:cNvPr id="68635" name="AutoShape 40"/>
                <p:cNvSpPr>
                  <a:spLocks noChangeArrowheads="1"/>
                </p:cNvSpPr>
                <p:nvPr/>
              </p:nvSpPr>
              <p:spPr bwMode="auto">
                <a:xfrm>
                  <a:off x="5102553" y="3717695"/>
                  <a:ext cx="3201005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/>
                  <a:r>
                    <a:rPr lang="es-ES" sz="1300" b="1"/>
                    <a:t>ID del Router</a:t>
                  </a:r>
                </a:p>
              </p:txBody>
            </p:sp>
            <p:sp>
              <p:nvSpPr>
                <p:cNvPr id="68636" name="AutoShape 41"/>
                <p:cNvSpPr>
                  <a:spLocks noChangeArrowheads="1"/>
                </p:cNvSpPr>
                <p:nvPr/>
              </p:nvSpPr>
              <p:spPr bwMode="auto">
                <a:xfrm>
                  <a:off x="5099192" y="3334427"/>
                  <a:ext cx="917453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/>
                  <a:r>
                    <a:rPr lang="es-ES" sz="1300" b="1"/>
                    <a:t>Versión</a:t>
                  </a:r>
                </a:p>
              </p:txBody>
            </p:sp>
            <p:sp>
              <p:nvSpPr>
                <p:cNvPr id="109" name="AutoShape 43"/>
                <p:cNvSpPr>
                  <a:spLocks noChangeArrowheads="1"/>
                </p:cNvSpPr>
                <p:nvPr/>
              </p:nvSpPr>
              <p:spPr bwMode="auto">
                <a:xfrm>
                  <a:off x="5863810" y="3335001"/>
                  <a:ext cx="919037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 dirty="0"/>
                    <a:t>Tipo</a:t>
                  </a:r>
                </a:p>
              </p:txBody>
            </p:sp>
            <p:sp>
              <p:nvSpPr>
                <p:cNvPr id="68638" name="119 CuadroTexto"/>
                <p:cNvSpPr txBox="1">
                  <a:spLocks noChangeArrowheads="1"/>
                </p:cNvSpPr>
                <p:nvPr/>
              </p:nvSpPr>
              <p:spPr bwMode="auto">
                <a:xfrm>
                  <a:off x="5358612" y="5334767"/>
                  <a:ext cx="2501454" cy="292388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300" b="1"/>
                    <a:t>                  Autenticación              </a:t>
                  </a:r>
                </a:p>
              </p:txBody>
            </p:sp>
            <p:sp>
              <p:nvSpPr>
                <p:cNvPr id="68639" name="AutoShape 39"/>
                <p:cNvSpPr>
                  <a:spLocks noChangeArrowheads="1"/>
                </p:cNvSpPr>
                <p:nvPr/>
              </p:nvSpPr>
              <p:spPr bwMode="auto">
                <a:xfrm>
                  <a:off x="6644496" y="3334503"/>
                  <a:ext cx="1643074" cy="544865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/>
                  <a:r>
                    <a:rPr lang="es-ES" sz="1300" b="1"/>
                    <a:t>Longitud del</a:t>
                  </a:r>
                </a:p>
                <a:p>
                  <a:pPr algn="ctr" defTabSz="923925"/>
                  <a:r>
                    <a:rPr lang="es-ES" sz="1300" b="1"/>
                    <a:t>paquete</a:t>
                  </a:r>
                </a:p>
              </p:txBody>
            </p:sp>
          </p:grpSp>
          <p:sp>
            <p:nvSpPr>
              <p:cNvPr id="68628" name="131 CuadroTexto"/>
              <p:cNvSpPr txBox="1">
                <a:spLocks noChangeArrowheads="1"/>
              </p:cNvSpPr>
              <p:nvPr/>
            </p:nvSpPr>
            <p:spPr bwMode="auto">
              <a:xfrm rot="-5400000">
                <a:off x="4428278" y="5217756"/>
                <a:ext cx="1777090" cy="369332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800" b="1">
                    <a:solidFill>
                      <a:schemeClr val="bg1"/>
                    </a:solidFill>
                  </a:rPr>
                  <a:t>Protocolo OSPF</a:t>
                </a:r>
              </a:p>
            </p:txBody>
          </p:sp>
        </p:grpSp>
      </p:grpSp>
      <p:grpSp>
        <p:nvGrpSpPr>
          <p:cNvPr id="68612" name="Group 9"/>
          <p:cNvGrpSpPr>
            <a:grpSpLocks/>
          </p:cNvGrpSpPr>
          <p:nvPr/>
        </p:nvGrpSpPr>
        <p:grpSpPr bwMode="auto">
          <a:xfrm>
            <a:off x="166688" y="1406525"/>
            <a:ext cx="4837112" cy="549275"/>
            <a:chOff x="204" y="755"/>
            <a:chExt cx="3201" cy="358"/>
          </a:xfrm>
        </p:grpSpPr>
        <p:sp>
          <p:nvSpPr>
            <p:cNvPr id="78" name="Text Box 10"/>
            <p:cNvSpPr txBox="1">
              <a:spLocks noChangeArrowheads="1"/>
            </p:cNvSpPr>
            <p:nvPr/>
          </p:nvSpPr>
          <p:spPr bwMode="auto">
            <a:xfrm>
              <a:off x="384" y="755"/>
              <a:ext cx="3021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82" tIns="43642" rIns="87282" bIns="43642">
              <a:spAutoFit/>
            </a:bodyPr>
            <a:lstStyle/>
            <a:p>
              <a:pPr defTabSz="873125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Campo Suma de Chequeo:</a:t>
              </a:r>
              <a:endParaRPr lang="es-ES" sz="2800" b="1" dirty="0">
                <a:solidFill>
                  <a:srgbClr val="0000FF"/>
                </a:solidFill>
                <a:latin typeface="+mj-lt"/>
              </a:endParaRPr>
            </a:p>
          </p:txBody>
        </p:sp>
        <p:pic>
          <p:nvPicPr>
            <p:cNvPr id="68623" name="Picture 11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8613" name="123 Rectángulo"/>
          <p:cNvSpPr>
            <a:spLocks noChangeArrowheads="1"/>
          </p:cNvSpPr>
          <p:nvPr/>
        </p:nvSpPr>
        <p:spPr bwMode="auto">
          <a:xfrm>
            <a:off x="428625" y="1866900"/>
            <a:ext cx="807402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73125"/>
            <a:r>
              <a:rPr lang="es-ES" sz="2400">
                <a:solidFill>
                  <a:srgbClr val="FF0000"/>
                </a:solidFill>
              </a:rPr>
              <a:t>►</a:t>
            </a:r>
            <a:r>
              <a:rPr lang="es-ES" sz="2400">
                <a:solidFill>
                  <a:srgbClr val="000099"/>
                </a:solidFill>
              </a:rPr>
              <a:t> </a:t>
            </a:r>
            <a:r>
              <a:rPr lang="es-ES" sz="2400"/>
              <a:t>Verifica todo el contenido del paquete OSPF, excluyendo el</a:t>
            </a:r>
          </a:p>
          <a:p>
            <a:pPr defTabSz="873125"/>
            <a:r>
              <a:rPr lang="es-ES" sz="2400"/>
              <a:t>     campo de autenticación.</a:t>
            </a:r>
          </a:p>
        </p:txBody>
      </p:sp>
      <p:grpSp>
        <p:nvGrpSpPr>
          <p:cNvPr id="68614" name="Group 9"/>
          <p:cNvGrpSpPr>
            <a:grpSpLocks/>
          </p:cNvGrpSpPr>
          <p:nvPr/>
        </p:nvGrpSpPr>
        <p:grpSpPr bwMode="auto">
          <a:xfrm>
            <a:off x="166688" y="2581275"/>
            <a:ext cx="5467350" cy="549275"/>
            <a:chOff x="204" y="755"/>
            <a:chExt cx="3618" cy="358"/>
          </a:xfrm>
        </p:grpSpPr>
        <p:sp>
          <p:nvSpPr>
            <p:cNvPr id="49" name="Text Box 10"/>
            <p:cNvSpPr txBox="1">
              <a:spLocks noChangeArrowheads="1"/>
            </p:cNvSpPr>
            <p:nvPr/>
          </p:nvSpPr>
          <p:spPr bwMode="auto">
            <a:xfrm>
              <a:off x="384" y="755"/>
              <a:ext cx="3438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82" tIns="43642" rIns="87282" bIns="43642">
              <a:spAutoFit/>
            </a:bodyPr>
            <a:lstStyle/>
            <a:p>
              <a:pPr defTabSz="873125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Campo Tipo de Autenticación:</a:t>
              </a:r>
              <a:endParaRPr lang="es-ES" sz="2800" b="1" dirty="0">
                <a:solidFill>
                  <a:srgbClr val="0000FF"/>
                </a:solidFill>
                <a:latin typeface="+mj-lt"/>
              </a:endParaRPr>
            </a:p>
          </p:txBody>
        </p:sp>
        <p:pic>
          <p:nvPicPr>
            <p:cNvPr id="68621" name="Picture 11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8615" name="50 Rectángulo"/>
          <p:cNvSpPr>
            <a:spLocks noChangeArrowheads="1"/>
          </p:cNvSpPr>
          <p:nvPr/>
        </p:nvSpPr>
        <p:spPr bwMode="auto">
          <a:xfrm>
            <a:off x="428625" y="3009900"/>
            <a:ext cx="8145463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73125"/>
            <a:r>
              <a:rPr lang="es-ES" sz="2400">
                <a:solidFill>
                  <a:srgbClr val="FF0000"/>
                </a:solidFill>
              </a:rPr>
              <a:t>►</a:t>
            </a:r>
            <a:r>
              <a:rPr lang="es-ES" sz="2400">
                <a:solidFill>
                  <a:srgbClr val="000099"/>
                </a:solidFill>
              </a:rPr>
              <a:t> </a:t>
            </a:r>
            <a:r>
              <a:rPr lang="es-ES" sz="2400"/>
              <a:t>Indica el esquema de autenticación a usar en el paquete.</a:t>
            </a:r>
          </a:p>
          <a:p>
            <a:pPr defTabSz="873125"/>
            <a:r>
              <a:rPr lang="es-ES" sz="2400"/>
              <a:t>     Se configura por áreas.</a:t>
            </a:r>
          </a:p>
          <a:p>
            <a:pPr defTabSz="873125"/>
            <a:r>
              <a:rPr lang="es-ES" sz="2400"/>
              <a:t>     La RFC 2328 define dos tipos de</a:t>
            </a:r>
          </a:p>
          <a:p>
            <a:pPr defTabSz="873125"/>
            <a:r>
              <a:rPr lang="es-ES" sz="2400"/>
              <a:t>     autenticación:</a:t>
            </a:r>
          </a:p>
          <a:p>
            <a:pPr defTabSz="873125"/>
            <a:r>
              <a:rPr lang="es-ES" sz="2400"/>
              <a:t>     - 0 </a:t>
            </a:r>
            <a:r>
              <a:rPr lang="es-ES" sz="2400">
                <a:sym typeface="Wingdings" pitchFamily="2" charset="2"/>
              </a:rPr>
              <a:t> Ninguna</a:t>
            </a:r>
          </a:p>
          <a:p>
            <a:pPr defTabSz="873125"/>
            <a:r>
              <a:rPr lang="es-ES" sz="2400">
                <a:sym typeface="Wingdings" pitchFamily="2" charset="2"/>
              </a:rPr>
              <a:t>     - 1  Password de 64 bits, texto.</a:t>
            </a:r>
          </a:p>
          <a:p>
            <a:pPr defTabSz="873125"/>
            <a:r>
              <a:rPr lang="es-ES" sz="2400">
                <a:sym typeface="Wingdings" pitchFamily="2" charset="2"/>
              </a:rPr>
              <a:t>     - 2  Autenticación MD5.</a:t>
            </a:r>
            <a:endParaRPr lang="es-ES" sz="2400"/>
          </a:p>
        </p:txBody>
      </p:sp>
      <p:grpSp>
        <p:nvGrpSpPr>
          <p:cNvPr id="68616" name="Group 9"/>
          <p:cNvGrpSpPr>
            <a:grpSpLocks/>
          </p:cNvGrpSpPr>
          <p:nvPr/>
        </p:nvGrpSpPr>
        <p:grpSpPr bwMode="auto">
          <a:xfrm>
            <a:off x="166688" y="5570538"/>
            <a:ext cx="4135437" cy="549275"/>
            <a:chOff x="204" y="755"/>
            <a:chExt cx="2736" cy="358"/>
          </a:xfrm>
        </p:grpSpPr>
        <p:sp>
          <p:nvSpPr>
            <p:cNvPr id="57" name="Text Box 10"/>
            <p:cNvSpPr txBox="1">
              <a:spLocks noChangeArrowheads="1"/>
            </p:cNvSpPr>
            <p:nvPr/>
          </p:nvSpPr>
          <p:spPr bwMode="auto">
            <a:xfrm>
              <a:off x="384" y="755"/>
              <a:ext cx="2556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82" tIns="43642" rIns="87282" bIns="43642">
              <a:spAutoFit/>
            </a:bodyPr>
            <a:lstStyle/>
            <a:p>
              <a:pPr defTabSz="873125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Campo Autenticación:</a:t>
              </a:r>
              <a:endParaRPr lang="es-ES" sz="2800" b="1" dirty="0">
                <a:solidFill>
                  <a:srgbClr val="0000FF"/>
                </a:solidFill>
                <a:latin typeface="+mj-lt"/>
              </a:endParaRPr>
            </a:p>
          </p:txBody>
        </p:sp>
        <p:pic>
          <p:nvPicPr>
            <p:cNvPr id="68619" name="Picture 11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8617" name="58 Rectángulo"/>
          <p:cNvSpPr>
            <a:spLocks noChangeArrowheads="1"/>
          </p:cNvSpPr>
          <p:nvPr/>
        </p:nvSpPr>
        <p:spPr bwMode="auto">
          <a:xfrm>
            <a:off x="428625" y="6037263"/>
            <a:ext cx="464502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73125"/>
            <a:r>
              <a:rPr lang="es-ES" sz="2400">
                <a:solidFill>
                  <a:srgbClr val="FF0000"/>
                </a:solidFill>
              </a:rPr>
              <a:t>►</a:t>
            </a:r>
            <a:r>
              <a:rPr lang="es-ES" sz="2400">
                <a:solidFill>
                  <a:srgbClr val="000099"/>
                </a:solidFill>
              </a:rPr>
              <a:t> </a:t>
            </a:r>
            <a:r>
              <a:rPr lang="es-ES" sz="2400"/>
              <a:t>Campo de 64 bits, </a:t>
            </a:r>
            <a:r>
              <a:rPr lang="es-ES" sz="2400">
                <a:solidFill>
                  <a:srgbClr val="000099"/>
                </a:solidFill>
              </a:rPr>
              <a:t>u</a:t>
            </a:r>
            <a:r>
              <a:rPr lang="es-ES" sz="2400"/>
              <a:t>sado para</a:t>
            </a:r>
          </a:p>
          <a:p>
            <a:pPr defTabSz="873125"/>
            <a:r>
              <a:rPr lang="es-ES" sz="2400"/>
              <a:t>     autenticación.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9 Grupo"/>
          <p:cNvGrpSpPr>
            <a:grpSpLocks/>
          </p:cNvGrpSpPr>
          <p:nvPr/>
        </p:nvGrpSpPr>
        <p:grpSpPr bwMode="auto">
          <a:xfrm>
            <a:off x="301625" y="4022725"/>
            <a:ext cx="3770313" cy="2132013"/>
            <a:chOff x="301904" y="4022773"/>
            <a:chExt cx="3770823" cy="2131189"/>
          </a:xfrm>
        </p:grpSpPr>
        <p:sp>
          <p:nvSpPr>
            <p:cNvPr id="69660" name="AutoShape 37"/>
            <p:cNvSpPr>
              <a:spLocks noChangeArrowheads="1"/>
            </p:cNvSpPr>
            <p:nvPr/>
          </p:nvSpPr>
          <p:spPr bwMode="auto">
            <a:xfrm>
              <a:off x="769119" y="5522971"/>
              <a:ext cx="3201005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Router Designado de Reserva (BDR)</a:t>
              </a:r>
            </a:p>
          </p:txBody>
        </p:sp>
        <p:sp>
          <p:nvSpPr>
            <p:cNvPr id="69661" name="AutoShape 37"/>
            <p:cNvSpPr>
              <a:spLocks noChangeArrowheads="1"/>
            </p:cNvSpPr>
            <p:nvPr/>
          </p:nvSpPr>
          <p:spPr bwMode="auto">
            <a:xfrm>
              <a:off x="769119" y="5165781"/>
              <a:ext cx="3201005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Router Designado (DR)</a:t>
              </a:r>
            </a:p>
          </p:txBody>
        </p:sp>
        <p:sp>
          <p:nvSpPr>
            <p:cNvPr id="69662" name="AutoShape 37"/>
            <p:cNvSpPr>
              <a:spLocks noChangeArrowheads="1"/>
            </p:cNvSpPr>
            <p:nvPr/>
          </p:nvSpPr>
          <p:spPr bwMode="auto">
            <a:xfrm>
              <a:off x="769119" y="4808591"/>
              <a:ext cx="3201005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Intervalo de </a:t>
              </a:r>
              <a:r>
                <a:rPr lang="es-ES" sz="1300" b="1" i="1"/>
                <a:t>Dead</a:t>
              </a:r>
              <a:r>
                <a:rPr lang="es-ES" sz="1300" b="1"/>
                <a:t> Router</a:t>
              </a:r>
            </a:p>
          </p:txBody>
        </p:sp>
        <p:sp>
          <p:nvSpPr>
            <p:cNvPr id="69663" name="AutoShape 44"/>
            <p:cNvSpPr>
              <a:spLocks noChangeArrowheads="1"/>
            </p:cNvSpPr>
            <p:nvPr/>
          </p:nvSpPr>
          <p:spPr bwMode="auto">
            <a:xfrm>
              <a:off x="765758" y="4405965"/>
              <a:ext cx="1680318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Intervalo de Hello</a:t>
              </a:r>
            </a:p>
          </p:txBody>
        </p:sp>
        <p:sp>
          <p:nvSpPr>
            <p:cNvPr id="69664" name="AutoShape 41"/>
            <p:cNvSpPr>
              <a:spLocks noChangeArrowheads="1"/>
            </p:cNvSpPr>
            <p:nvPr/>
          </p:nvSpPr>
          <p:spPr bwMode="auto">
            <a:xfrm>
              <a:off x="2298921" y="4405965"/>
              <a:ext cx="917453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Opción</a:t>
              </a:r>
            </a:p>
          </p:txBody>
        </p:sp>
        <p:sp>
          <p:nvSpPr>
            <p:cNvPr id="69665" name="AutoShape 41"/>
            <p:cNvSpPr>
              <a:spLocks noChangeArrowheads="1"/>
            </p:cNvSpPr>
            <p:nvPr/>
          </p:nvSpPr>
          <p:spPr bwMode="auto">
            <a:xfrm>
              <a:off x="3084739" y="4405965"/>
              <a:ext cx="917453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Prioridad</a:t>
              </a:r>
            </a:p>
            <a:p>
              <a:pPr algn="ctr" defTabSz="923925"/>
              <a:r>
                <a:rPr lang="es-ES" sz="1300" b="1"/>
                <a:t>de Router</a:t>
              </a:r>
            </a:p>
          </p:txBody>
        </p:sp>
        <p:sp>
          <p:nvSpPr>
            <p:cNvPr id="69666" name="AutoShape 37"/>
            <p:cNvSpPr>
              <a:spLocks noChangeArrowheads="1"/>
            </p:cNvSpPr>
            <p:nvPr/>
          </p:nvSpPr>
          <p:spPr bwMode="auto">
            <a:xfrm>
              <a:off x="769119" y="4022773"/>
              <a:ext cx="3201005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Máscara</a:t>
              </a:r>
            </a:p>
          </p:txBody>
        </p:sp>
        <p:sp>
          <p:nvSpPr>
            <p:cNvPr id="69667" name="66 Rectángulo redondeado"/>
            <p:cNvSpPr>
              <a:spLocks noChangeArrowheads="1"/>
            </p:cNvSpPr>
            <p:nvPr/>
          </p:nvSpPr>
          <p:spPr bwMode="auto">
            <a:xfrm>
              <a:off x="512970" y="4153698"/>
              <a:ext cx="3559757" cy="2000264"/>
            </a:xfrm>
            <a:prstGeom prst="roundRect">
              <a:avLst>
                <a:gd name="adj" fmla="val 9273"/>
              </a:avLst>
            </a:prstGeom>
            <a:noFill/>
            <a:ln w="28575" algn="ctr">
              <a:solidFill>
                <a:srgbClr val="00B05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69668" name="67 CuadroTexto"/>
            <p:cNvSpPr txBox="1">
              <a:spLocks noChangeArrowheads="1"/>
            </p:cNvSpPr>
            <p:nvPr/>
          </p:nvSpPr>
          <p:spPr bwMode="auto">
            <a:xfrm rot="-5400000">
              <a:off x="-432015" y="5015842"/>
              <a:ext cx="1806392" cy="338554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chemeClr val="bg1"/>
                  </a:solidFill>
                </a:rPr>
                <a:t>Protocolo HELLO</a:t>
              </a:r>
            </a:p>
          </p:txBody>
        </p:sp>
      </p:grpSp>
      <p:sp>
        <p:nvSpPr>
          <p:cNvPr id="15" name="14 CuadroTexto"/>
          <p:cNvSpPr txBox="1"/>
          <p:nvPr/>
        </p:nvSpPr>
        <p:spPr>
          <a:xfrm>
            <a:off x="928688" y="652463"/>
            <a:ext cx="740092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FORMATO DEL PROTOCOLO HELLO</a:t>
            </a:r>
          </a:p>
        </p:txBody>
      </p:sp>
      <p:grpSp>
        <p:nvGrpSpPr>
          <p:cNvPr id="3" name="70 Grupo"/>
          <p:cNvGrpSpPr>
            <a:grpSpLocks/>
          </p:cNvGrpSpPr>
          <p:nvPr/>
        </p:nvGrpSpPr>
        <p:grpSpPr bwMode="auto">
          <a:xfrm>
            <a:off x="285750" y="1366838"/>
            <a:ext cx="3846513" cy="2798762"/>
            <a:chOff x="286515" y="1367616"/>
            <a:chExt cx="3845958" cy="2798109"/>
          </a:xfrm>
        </p:grpSpPr>
        <p:sp>
          <p:nvSpPr>
            <p:cNvPr id="119" name="AutoShape 37"/>
            <p:cNvSpPr>
              <a:spLocks noChangeArrowheads="1"/>
            </p:cNvSpPr>
            <p:nvPr/>
          </p:nvSpPr>
          <p:spPr bwMode="auto">
            <a:xfrm>
              <a:off x="769045" y="3619752"/>
              <a:ext cx="3201526" cy="545973"/>
            </a:xfrm>
            <a:prstGeom prst="cube">
              <a:avLst>
                <a:gd name="adj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>
                <a:defRPr/>
              </a:pPr>
              <a:endParaRPr lang="es-ES" sz="1300" b="1" dirty="0"/>
            </a:p>
          </p:txBody>
        </p:sp>
        <p:sp>
          <p:nvSpPr>
            <p:cNvPr id="118" name="AutoShape 37"/>
            <p:cNvSpPr>
              <a:spLocks noChangeArrowheads="1"/>
            </p:cNvSpPr>
            <p:nvPr/>
          </p:nvSpPr>
          <p:spPr bwMode="auto">
            <a:xfrm>
              <a:off x="769045" y="3237255"/>
              <a:ext cx="3201526" cy="545973"/>
            </a:xfrm>
            <a:prstGeom prst="cube">
              <a:avLst>
                <a:gd name="adj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>
                <a:defRPr/>
              </a:pPr>
              <a:endParaRPr lang="es-ES" sz="1300" b="1" dirty="0"/>
            </a:p>
          </p:txBody>
        </p:sp>
        <p:sp>
          <p:nvSpPr>
            <p:cNvPr id="116" name="AutoShape 44"/>
            <p:cNvSpPr>
              <a:spLocks noChangeArrowheads="1"/>
            </p:cNvSpPr>
            <p:nvPr/>
          </p:nvSpPr>
          <p:spPr bwMode="auto">
            <a:xfrm>
              <a:off x="765871" y="2834124"/>
              <a:ext cx="1680920" cy="545973"/>
            </a:xfrm>
            <a:prstGeom prst="cube">
              <a:avLst>
                <a:gd name="adj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>
                <a:defRPr/>
              </a:pPr>
              <a:r>
                <a:rPr lang="es-ES" sz="1300" b="1" dirty="0"/>
                <a:t>Suma de Chequeo</a:t>
              </a:r>
            </a:p>
          </p:txBody>
        </p:sp>
        <p:sp>
          <p:nvSpPr>
            <p:cNvPr id="117" name="AutoShape 46"/>
            <p:cNvSpPr>
              <a:spLocks noChangeArrowheads="1"/>
            </p:cNvSpPr>
            <p:nvPr/>
          </p:nvSpPr>
          <p:spPr bwMode="auto">
            <a:xfrm>
              <a:off x="2292825" y="2834124"/>
              <a:ext cx="1679333" cy="545973"/>
            </a:xfrm>
            <a:prstGeom prst="cube">
              <a:avLst>
                <a:gd name="adj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>
                <a:defRPr/>
              </a:pPr>
              <a:r>
                <a:rPr lang="es-ES" sz="1300" b="1" dirty="0"/>
                <a:t>Tipo de Autenticación</a:t>
              </a:r>
            </a:p>
          </p:txBody>
        </p:sp>
        <p:sp>
          <p:nvSpPr>
            <p:cNvPr id="114" name="AutoShape 40"/>
            <p:cNvSpPr>
              <a:spLocks noChangeArrowheads="1"/>
            </p:cNvSpPr>
            <p:nvPr/>
          </p:nvSpPr>
          <p:spPr bwMode="auto">
            <a:xfrm>
              <a:off x="769045" y="2451625"/>
              <a:ext cx="3201526" cy="544386"/>
            </a:xfrm>
            <a:prstGeom prst="cube">
              <a:avLst>
                <a:gd name="adj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>
                <a:defRPr/>
              </a:pPr>
              <a:r>
                <a:rPr lang="es-ES" sz="1300" b="1" dirty="0"/>
                <a:t>ID del Área</a:t>
              </a:r>
            </a:p>
          </p:txBody>
        </p:sp>
        <p:sp>
          <p:nvSpPr>
            <p:cNvPr id="113" name="AutoShape 40"/>
            <p:cNvSpPr>
              <a:spLocks noChangeArrowheads="1"/>
            </p:cNvSpPr>
            <p:nvPr/>
          </p:nvSpPr>
          <p:spPr bwMode="auto">
            <a:xfrm>
              <a:off x="769045" y="2048494"/>
              <a:ext cx="3201526" cy="545973"/>
            </a:xfrm>
            <a:prstGeom prst="cube">
              <a:avLst>
                <a:gd name="adj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>
                <a:defRPr/>
              </a:pPr>
              <a:r>
                <a:rPr lang="es-ES" sz="1300" b="1" dirty="0"/>
                <a:t>ID del Router</a:t>
              </a:r>
            </a:p>
          </p:txBody>
        </p:sp>
        <p:sp>
          <p:nvSpPr>
            <p:cNvPr id="108" name="AutoShape 41"/>
            <p:cNvSpPr>
              <a:spLocks noChangeArrowheads="1"/>
            </p:cNvSpPr>
            <p:nvPr/>
          </p:nvSpPr>
          <p:spPr bwMode="auto">
            <a:xfrm>
              <a:off x="765871" y="1665996"/>
              <a:ext cx="917443" cy="544385"/>
            </a:xfrm>
            <a:prstGeom prst="cube">
              <a:avLst>
                <a:gd name="adj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>
                <a:defRPr/>
              </a:pPr>
              <a:r>
                <a:rPr lang="es-ES" sz="1300" b="1" dirty="0"/>
                <a:t>Versión</a:t>
              </a:r>
            </a:p>
          </p:txBody>
        </p:sp>
        <p:sp>
          <p:nvSpPr>
            <p:cNvPr id="109" name="AutoShape 43"/>
            <p:cNvSpPr>
              <a:spLocks noChangeArrowheads="1"/>
            </p:cNvSpPr>
            <p:nvPr/>
          </p:nvSpPr>
          <p:spPr bwMode="auto">
            <a:xfrm>
              <a:off x="1530935" y="1665996"/>
              <a:ext cx="919030" cy="544385"/>
            </a:xfrm>
            <a:prstGeom prst="cube">
              <a:avLst>
                <a:gd name="adj" fmla="val 2500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>
                <a:defRPr/>
              </a:pPr>
              <a:r>
                <a:rPr lang="es-ES" sz="1300" b="1" dirty="0">
                  <a:solidFill>
                    <a:schemeClr val="accent2"/>
                  </a:solidFill>
                </a:rPr>
                <a:t>Tipo=1</a:t>
              </a:r>
            </a:p>
          </p:txBody>
        </p:sp>
        <p:sp>
          <p:nvSpPr>
            <p:cNvPr id="120" name="119 CuadroTexto"/>
            <p:cNvSpPr txBox="1"/>
            <p:nvPr/>
          </p:nvSpPr>
          <p:spPr>
            <a:xfrm>
              <a:off x="1024596" y="3665780"/>
              <a:ext cx="2501539" cy="292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300" b="1" dirty="0"/>
                <a:t>                  Autenticación              </a:t>
              </a:r>
            </a:p>
          </p:txBody>
        </p:sp>
        <p:sp>
          <p:nvSpPr>
            <p:cNvPr id="94" name="AutoShape 39"/>
            <p:cNvSpPr>
              <a:spLocks noChangeArrowheads="1"/>
            </p:cNvSpPr>
            <p:nvPr/>
          </p:nvSpPr>
          <p:spPr bwMode="auto">
            <a:xfrm>
              <a:off x="2310286" y="1665996"/>
              <a:ext cx="1644413" cy="544385"/>
            </a:xfrm>
            <a:prstGeom prst="cube">
              <a:avLst>
                <a:gd name="adj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>
                <a:defRPr/>
              </a:pPr>
              <a:r>
                <a:rPr lang="es-ES" sz="1300" b="1" dirty="0"/>
                <a:t>Longitud del</a:t>
              </a:r>
            </a:p>
            <a:p>
              <a:pPr algn="ctr" defTabSz="923925">
                <a:defRPr/>
              </a:pPr>
              <a:r>
                <a:rPr lang="es-ES" sz="1300" b="1" dirty="0"/>
                <a:t>paquete</a:t>
              </a:r>
            </a:p>
          </p:txBody>
        </p:sp>
        <p:sp>
          <p:nvSpPr>
            <p:cNvPr id="69657" name="Text Box 25"/>
            <p:cNvSpPr txBox="1">
              <a:spLocks noChangeArrowheads="1"/>
            </p:cNvSpPr>
            <p:nvPr/>
          </p:nvSpPr>
          <p:spPr bwMode="auto">
            <a:xfrm>
              <a:off x="798723" y="1367616"/>
              <a:ext cx="3333750" cy="297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/>
              <a:r>
                <a:rPr lang="es-ES" sz="1300" b="1"/>
                <a:t>0                  8                16                            31</a:t>
              </a:r>
            </a:p>
          </p:txBody>
        </p:sp>
        <p:sp>
          <p:nvSpPr>
            <p:cNvPr id="69658" name="52 Rectángulo redondeado"/>
            <p:cNvSpPr>
              <a:spLocks noChangeArrowheads="1"/>
            </p:cNvSpPr>
            <p:nvPr/>
          </p:nvSpPr>
          <p:spPr bwMode="auto">
            <a:xfrm>
              <a:off x="512970" y="1379567"/>
              <a:ext cx="3559757" cy="2786082"/>
            </a:xfrm>
            <a:prstGeom prst="roundRect">
              <a:avLst>
                <a:gd name="adj" fmla="val 9273"/>
              </a:avLst>
            </a:prstGeom>
            <a:noFill/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69659" name="131 CuadroTexto"/>
            <p:cNvSpPr txBox="1">
              <a:spLocks noChangeArrowheads="1"/>
            </p:cNvSpPr>
            <p:nvPr/>
          </p:nvSpPr>
          <p:spPr bwMode="auto">
            <a:xfrm rot="-5400000">
              <a:off x="-417364" y="2806686"/>
              <a:ext cx="1777090" cy="36933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800" b="1">
                  <a:solidFill>
                    <a:schemeClr val="bg1"/>
                  </a:solidFill>
                </a:rPr>
                <a:t>Protocolo OSPF</a:t>
              </a:r>
            </a:p>
          </p:txBody>
        </p:sp>
      </p:grpSp>
      <p:sp>
        <p:nvSpPr>
          <p:cNvPr id="69637" name="68 CuadroTexto"/>
          <p:cNvSpPr txBox="1">
            <a:spLocks noChangeArrowheads="1"/>
          </p:cNvSpPr>
          <p:nvPr/>
        </p:nvSpPr>
        <p:spPr bwMode="auto">
          <a:xfrm>
            <a:off x="3224213" y="1081088"/>
            <a:ext cx="26590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800"/>
              <a:t>(Pag. 193 de la RFC 2328)</a:t>
            </a:r>
          </a:p>
        </p:txBody>
      </p:sp>
      <p:grpSp>
        <p:nvGrpSpPr>
          <p:cNvPr id="4" name="35 Grupo"/>
          <p:cNvGrpSpPr>
            <a:grpSpLocks/>
          </p:cNvGrpSpPr>
          <p:nvPr/>
        </p:nvGrpSpPr>
        <p:grpSpPr bwMode="auto">
          <a:xfrm>
            <a:off x="357188" y="1406526"/>
            <a:ext cx="9002712" cy="5351462"/>
            <a:chOff x="357188" y="1406526"/>
            <a:chExt cx="9002712" cy="5351462"/>
          </a:xfrm>
        </p:grpSpPr>
        <p:grpSp>
          <p:nvGrpSpPr>
            <p:cNvPr id="69639" name="Group 9"/>
            <p:cNvGrpSpPr>
              <a:grpSpLocks/>
            </p:cNvGrpSpPr>
            <p:nvPr/>
          </p:nvGrpSpPr>
          <p:grpSpPr bwMode="auto">
            <a:xfrm>
              <a:off x="4143375" y="1406526"/>
              <a:ext cx="4545758" cy="765718"/>
              <a:chOff x="204" y="755"/>
              <a:chExt cx="3007" cy="499"/>
            </a:xfrm>
          </p:grpSpPr>
          <p:sp>
            <p:nvSpPr>
              <p:cNvPr id="64" name="Text Box 10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2827" cy="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73125">
                  <a:defRPr/>
                </a:pPr>
                <a:r>
                  <a:rPr lang="es-ES" sz="2200" b="1" dirty="0">
                    <a:solidFill>
                      <a:srgbClr val="0000FF"/>
                    </a:solidFill>
                    <a:latin typeface="+mj-lt"/>
                  </a:rPr>
                  <a:t>Paquetes Hello son paquetes</a:t>
                </a:r>
              </a:p>
              <a:p>
                <a:pPr defTabSz="873125">
                  <a:defRPr/>
                </a:pPr>
                <a:r>
                  <a:rPr lang="es-ES" sz="2200" b="1" dirty="0">
                    <a:solidFill>
                      <a:srgbClr val="0000FF"/>
                    </a:solidFill>
                    <a:latin typeface="+mj-lt"/>
                  </a:rPr>
                  <a:t>OSPF tipo 1.</a:t>
                </a:r>
              </a:p>
            </p:txBody>
          </p:sp>
          <p:pic>
            <p:nvPicPr>
              <p:cNvPr id="69646" name="Picture 11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9640" name="65 Rectángulo"/>
            <p:cNvSpPr>
              <a:spLocks noChangeArrowheads="1"/>
            </p:cNvSpPr>
            <p:nvPr/>
          </p:nvSpPr>
          <p:spPr bwMode="auto">
            <a:xfrm>
              <a:off x="4357688" y="2295525"/>
              <a:ext cx="5002212" cy="1201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Son enviados periódicamente a</a:t>
              </a:r>
            </a:p>
            <a:p>
              <a:pPr defTabSz="873125"/>
              <a:r>
                <a:rPr lang="es-ES" sz="2400"/>
                <a:t>     todas las interfaces (incluyendo</a:t>
              </a:r>
            </a:p>
            <a:p>
              <a:pPr defTabSz="873125"/>
              <a:r>
                <a:rPr lang="es-ES" sz="2400"/>
                <a:t>     los enlaces virtuales).</a:t>
              </a:r>
            </a:p>
          </p:txBody>
        </p:sp>
        <p:sp>
          <p:nvSpPr>
            <p:cNvPr id="69641" name="71 Rectángulo"/>
            <p:cNvSpPr>
              <a:spLocks noChangeArrowheads="1"/>
            </p:cNvSpPr>
            <p:nvPr/>
          </p:nvSpPr>
          <p:spPr bwMode="auto">
            <a:xfrm>
              <a:off x="4357688" y="3509963"/>
              <a:ext cx="5002212" cy="831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Establecen y mantienen las</a:t>
              </a:r>
            </a:p>
            <a:p>
              <a:pPr defTabSz="873125"/>
              <a:r>
                <a:rPr lang="es-ES" sz="2400"/>
                <a:t>     relaciones entre los routers vecinos.</a:t>
              </a:r>
            </a:p>
          </p:txBody>
        </p:sp>
        <p:sp>
          <p:nvSpPr>
            <p:cNvPr id="69642" name="72 Rectángulo"/>
            <p:cNvSpPr>
              <a:spLocks noChangeArrowheads="1"/>
            </p:cNvSpPr>
            <p:nvPr/>
          </p:nvSpPr>
          <p:spPr bwMode="auto">
            <a:xfrm>
              <a:off x="4357688" y="4381500"/>
              <a:ext cx="4573587" cy="1201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 dirty="0">
                  <a:solidFill>
                    <a:srgbClr val="FF0000"/>
                  </a:solidFill>
                </a:rPr>
                <a:t>►</a:t>
              </a:r>
              <a:r>
                <a:rPr lang="es-ES" sz="2400" dirty="0">
                  <a:solidFill>
                    <a:srgbClr val="000099"/>
                  </a:solidFill>
                </a:rPr>
                <a:t> </a:t>
              </a:r>
              <a:r>
                <a:rPr lang="es-ES" sz="2400" dirty="0"/>
                <a:t>Por default, en </a:t>
              </a:r>
              <a:r>
                <a:rPr lang="es-ES" sz="2400" dirty="0" err="1"/>
                <a:t>routers</a:t>
              </a:r>
              <a:r>
                <a:rPr lang="es-ES" sz="2400" dirty="0"/>
                <a:t> CISCO,</a:t>
              </a:r>
            </a:p>
            <a:p>
              <a:pPr defTabSz="873125"/>
              <a:r>
                <a:rPr lang="es-ES" sz="2400" dirty="0"/>
                <a:t>     el paquete </a:t>
              </a:r>
              <a:r>
                <a:rPr lang="es-ES" sz="2400" dirty="0" err="1"/>
                <a:t>Hello</a:t>
              </a:r>
              <a:r>
                <a:rPr lang="es-ES" sz="2400" dirty="0"/>
                <a:t> se envían cada</a:t>
              </a:r>
            </a:p>
            <a:p>
              <a:pPr defTabSz="873125"/>
              <a:r>
                <a:rPr lang="es-ES" sz="2400" dirty="0"/>
                <a:t>     </a:t>
              </a:r>
              <a:r>
                <a:rPr lang="es-ES" sz="2400" dirty="0">
                  <a:solidFill>
                    <a:srgbClr val="C00000"/>
                  </a:solidFill>
                </a:rPr>
                <a:t>10 segundos</a:t>
              </a:r>
              <a:r>
                <a:rPr lang="es-ES" sz="2400" dirty="0"/>
                <a:t>.</a:t>
              </a:r>
            </a:p>
          </p:txBody>
        </p:sp>
        <p:sp>
          <p:nvSpPr>
            <p:cNvPr id="69643" name="73 Rectángulo"/>
            <p:cNvSpPr>
              <a:spLocks noChangeArrowheads="1"/>
            </p:cNvSpPr>
            <p:nvPr/>
          </p:nvSpPr>
          <p:spPr bwMode="auto">
            <a:xfrm>
              <a:off x="4357688" y="5595938"/>
              <a:ext cx="5002212" cy="831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Por default, en routers CISCO,</a:t>
              </a:r>
            </a:p>
            <a:p>
              <a:pPr defTabSz="873125"/>
              <a:r>
                <a:rPr lang="es-ES" sz="2400"/>
                <a:t>     si no llega un paquete </a:t>
              </a:r>
              <a:r>
                <a:rPr lang="es-ES" sz="2400" i="1"/>
                <a:t>Hello</a:t>
              </a:r>
              <a:r>
                <a:rPr lang="es-ES" sz="2400"/>
                <a:t> a un</a:t>
              </a:r>
            </a:p>
          </p:txBody>
        </p:sp>
        <p:sp>
          <p:nvSpPr>
            <p:cNvPr id="69644" name="74 Rectángulo"/>
            <p:cNvSpPr>
              <a:spLocks noChangeArrowheads="1"/>
            </p:cNvSpPr>
            <p:nvPr/>
          </p:nvSpPr>
          <p:spPr bwMode="auto">
            <a:xfrm>
              <a:off x="357188" y="6297613"/>
              <a:ext cx="6859587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/>
                <a:t>router en 40 seg. se considera caído este router.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9 Grupo"/>
          <p:cNvGrpSpPr>
            <a:grpSpLocks/>
          </p:cNvGrpSpPr>
          <p:nvPr/>
        </p:nvGrpSpPr>
        <p:grpSpPr bwMode="auto">
          <a:xfrm>
            <a:off x="301625" y="1581150"/>
            <a:ext cx="3770313" cy="2132013"/>
            <a:chOff x="301904" y="4022773"/>
            <a:chExt cx="3770823" cy="2131189"/>
          </a:xfrm>
        </p:grpSpPr>
        <p:sp>
          <p:nvSpPr>
            <p:cNvPr id="70701" name="AutoShape 37"/>
            <p:cNvSpPr>
              <a:spLocks noChangeArrowheads="1"/>
            </p:cNvSpPr>
            <p:nvPr/>
          </p:nvSpPr>
          <p:spPr bwMode="auto">
            <a:xfrm>
              <a:off x="769119" y="5522971"/>
              <a:ext cx="3201005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Router Designado de Reserva (BDR)</a:t>
              </a:r>
            </a:p>
          </p:txBody>
        </p:sp>
        <p:sp>
          <p:nvSpPr>
            <p:cNvPr id="70702" name="AutoShape 37"/>
            <p:cNvSpPr>
              <a:spLocks noChangeArrowheads="1"/>
            </p:cNvSpPr>
            <p:nvPr/>
          </p:nvSpPr>
          <p:spPr bwMode="auto">
            <a:xfrm>
              <a:off x="769119" y="5165781"/>
              <a:ext cx="3201005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Router Designado (DR)</a:t>
              </a:r>
            </a:p>
          </p:txBody>
        </p:sp>
        <p:sp>
          <p:nvSpPr>
            <p:cNvPr id="70703" name="AutoShape 37"/>
            <p:cNvSpPr>
              <a:spLocks noChangeArrowheads="1"/>
            </p:cNvSpPr>
            <p:nvPr/>
          </p:nvSpPr>
          <p:spPr bwMode="auto">
            <a:xfrm>
              <a:off x="769119" y="4808591"/>
              <a:ext cx="3201005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Intervalo de </a:t>
              </a:r>
              <a:r>
                <a:rPr lang="es-ES" sz="1300" b="1" i="1"/>
                <a:t>Dead</a:t>
              </a:r>
              <a:r>
                <a:rPr lang="es-ES" sz="1300" b="1"/>
                <a:t> Router</a:t>
              </a:r>
            </a:p>
          </p:txBody>
        </p:sp>
        <p:sp>
          <p:nvSpPr>
            <p:cNvPr id="70704" name="AutoShape 44"/>
            <p:cNvSpPr>
              <a:spLocks noChangeArrowheads="1"/>
            </p:cNvSpPr>
            <p:nvPr/>
          </p:nvSpPr>
          <p:spPr bwMode="auto">
            <a:xfrm>
              <a:off x="765758" y="4405965"/>
              <a:ext cx="1680318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Intervalo de Hello</a:t>
              </a:r>
            </a:p>
          </p:txBody>
        </p:sp>
        <p:sp>
          <p:nvSpPr>
            <p:cNvPr id="70705" name="AutoShape 41"/>
            <p:cNvSpPr>
              <a:spLocks noChangeArrowheads="1"/>
            </p:cNvSpPr>
            <p:nvPr/>
          </p:nvSpPr>
          <p:spPr bwMode="auto">
            <a:xfrm>
              <a:off x="2298921" y="4405965"/>
              <a:ext cx="917453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Opción</a:t>
              </a:r>
            </a:p>
          </p:txBody>
        </p:sp>
        <p:sp>
          <p:nvSpPr>
            <p:cNvPr id="70706" name="AutoShape 41"/>
            <p:cNvSpPr>
              <a:spLocks noChangeArrowheads="1"/>
            </p:cNvSpPr>
            <p:nvPr/>
          </p:nvSpPr>
          <p:spPr bwMode="auto">
            <a:xfrm>
              <a:off x="3084739" y="4405965"/>
              <a:ext cx="917453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Prioridad</a:t>
              </a:r>
            </a:p>
            <a:p>
              <a:pPr algn="ctr" defTabSz="923925"/>
              <a:r>
                <a:rPr lang="es-ES" sz="1300" b="1"/>
                <a:t>de Router</a:t>
              </a:r>
            </a:p>
          </p:txBody>
        </p:sp>
        <p:sp>
          <p:nvSpPr>
            <p:cNvPr id="70707" name="AutoShape 37"/>
            <p:cNvSpPr>
              <a:spLocks noChangeArrowheads="1"/>
            </p:cNvSpPr>
            <p:nvPr/>
          </p:nvSpPr>
          <p:spPr bwMode="auto">
            <a:xfrm>
              <a:off x="769119" y="4022773"/>
              <a:ext cx="3201005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Máscara</a:t>
              </a:r>
            </a:p>
          </p:txBody>
        </p:sp>
        <p:sp>
          <p:nvSpPr>
            <p:cNvPr id="70708" name="66 Rectángulo redondeado"/>
            <p:cNvSpPr>
              <a:spLocks noChangeArrowheads="1"/>
            </p:cNvSpPr>
            <p:nvPr/>
          </p:nvSpPr>
          <p:spPr bwMode="auto">
            <a:xfrm>
              <a:off x="512970" y="4153698"/>
              <a:ext cx="3559757" cy="2000264"/>
            </a:xfrm>
            <a:prstGeom prst="roundRect">
              <a:avLst>
                <a:gd name="adj" fmla="val 9273"/>
              </a:avLst>
            </a:prstGeom>
            <a:noFill/>
            <a:ln w="28575" algn="ctr">
              <a:solidFill>
                <a:srgbClr val="00B05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70709" name="67 CuadroTexto"/>
            <p:cNvSpPr txBox="1">
              <a:spLocks noChangeArrowheads="1"/>
            </p:cNvSpPr>
            <p:nvPr/>
          </p:nvSpPr>
          <p:spPr bwMode="auto">
            <a:xfrm rot="-5400000">
              <a:off x="-432015" y="5015842"/>
              <a:ext cx="1806392" cy="338554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chemeClr val="bg1"/>
                  </a:solidFill>
                </a:rPr>
                <a:t>Protocolo HELLO</a:t>
              </a:r>
            </a:p>
          </p:txBody>
        </p:sp>
      </p:grpSp>
      <p:sp>
        <p:nvSpPr>
          <p:cNvPr id="15" name="14 CuadroTexto"/>
          <p:cNvSpPr txBox="1"/>
          <p:nvPr/>
        </p:nvSpPr>
        <p:spPr>
          <a:xfrm>
            <a:off x="928688" y="652463"/>
            <a:ext cx="740092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FORMATO DEL PROTOCOLO HELLO</a:t>
            </a:r>
          </a:p>
        </p:txBody>
      </p:sp>
      <p:sp>
        <p:nvSpPr>
          <p:cNvPr id="70660" name="68 CuadroTexto"/>
          <p:cNvSpPr txBox="1">
            <a:spLocks noChangeArrowheads="1"/>
          </p:cNvSpPr>
          <p:nvPr/>
        </p:nvSpPr>
        <p:spPr bwMode="auto">
          <a:xfrm>
            <a:off x="3224213" y="1069975"/>
            <a:ext cx="26590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800"/>
              <a:t>(Pag. 193 de la RFC 2328)</a:t>
            </a:r>
          </a:p>
        </p:txBody>
      </p:sp>
      <p:grpSp>
        <p:nvGrpSpPr>
          <p:cNvPr id="3" name="34 Grupo"/>
          <p:cNvGrpSpPr>
            <a:grpSpLocks/>
          </p:cNvGrpSpPr>
          <p:nvPr/>
        </p:nvGrpSpPr>
        <p:grpSpPr bwMode="auto">
          <a:xfrm>
            <a:off x="4143375" y="1406525"/>
            <a:ext cx="4821907" cy="2948762"/>
            <a:chOff x="4143375" y="1406525"/>
            <a:chExt cx="5002213" cy="2880824"/>
          </a:xfrm>
        </p:grpSpPr>
        <p:grpSp>
          <p:nvGrpSpPr>
            <p:cNvPr id="70691" name="30 Grupo"/>
            <p:cNvGrpSpPr>
              <a:grpSpLocks/>
            </p:cNvGrpSpPr>
            <p:nvPr/>
          </p:nvGrpSpPr>
          <p:grpSpPr bwMode="auto">
            <a:xfrm>
              <a:off x="4143375" y="1406525"/>
              <a:ext cx="4859338" cy="1272226"/>
              <a:chOff x="4143375" y="1406525"/>
              <a:chExt cx="4859338" cy="1272226"/>
            </a:xfrm>
          </p:grpSpPr>
          <p:grpSp>
            <p:nvGrpSpPr>
              <p:cNvPr id="70697" name="Group 9"/>
              <p:cNvGrpSpPr>
                <a:grpSpLocks/>
              </p:cNvGrpSpPr>
              <p:nvPr/>
            </p:nvGrpSpPr>
            <p:grpSpPr bwMode="auto">
              <a:xfrm>
                <a:off x="4143375" y="1406525"/>
                <a:ext cx="3270250" cy="549275"/>
                <a:chOff x="204" y="755"/>
                <a:chExt cx="2163" cy="358"/>
              </a:xfrm>
            </p:grpSpPr>
            <p:sp>
              <p:nvSpPr>
                <p:cNvPr id="6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84" y="755"/>
                  <a:ext cx="1983" cy="3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87282" tIns="43642" rIns="87282" bIns="43642">
                  <a:spAutoFit/>
                </a:bodyPr>
                <a:lstStyle/>
                <a:p>
                  <a:pPr defTabSz="873125">
                    <a:defRPr/>
                  </a:pPr>
                  <a:r>
                    <a:rPr lang="es-ES" sz="3000" b="1" dirty="0">
                      <a:solidFill>
                        <a:srgbClr val="0000FF"/>
                      </a:solidFill>
                      <a:latin typeface="+mj-lt"/>
                    </a:rPr>
                    <a:t>Campo </a:t>
                  </a:r>
                  <a:r>
                    <a:rPr lang="es-ES" sz="3000" b="1" i="1" dirty="0">
                      <a:solidFill>
                        <a:srgbClr val="0000FF"/>
                      </a:solidFill>
                      <a:latin typeface="+mj-lt"/>
                    </a:rPr>
                    <a:t>Máscara</a:t>
                  </a:r>
                  <a:r>
                    <a:rPr lang="es-ES" sz="3000" b="1" dirty="0">
                      <a:solidFill>
                        <a:srgbClr val="0000FF"/>
                      </a:solidFill>
                      <a:latin typeface="+mj-lt"/>
                    </a:rPr>
                    <a:t>.</a:t>
                  </a:r>
                  <a:endParaRPr lang="es-ES" sz="2800" b="1" dirty="0">
                    <a:solidFill>
                      <a:srgbClr val="0000FF"/>
                    </a:solidFill>
                    <a:latin typeface="+mj-lt"/>
                  </a:endParaRPr>
                </a:p>
              </p:txBody>
            </p:sp>
            <p:pic>
              <p:nvPicPr>
                <p:cNvPr id="70700" name="Picture 11" descr="0201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04" y="845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70698" name="65 Rectángulo"/>
              <p:cNvSpPr>
                <a:spLocks noChangeArrowheads="1"/>
              </p:cNvSpPr>
              <p:nvPr/>
            </p:nvSpPr>
            <p:spPr bwMode="auto">
              <a:xfrm>
                <a:off x="4357688" y="1866900"/>
                <a:ext cx="4645025" cy="8118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873125"/>
                <a:r>
                  <a:rPr lang="es-ES" sz="2400" dirty="0">
                    <a:solidFill>
                      <a:srgbClr val="FF0000"/>
                    </a:solidFill>
                  </a:rPr>
                  <a:t>►</a:t>
                </a:r>
                <a:r>
                  <a:rPr lang="es-ES" sz="2400" dirty="0">
                    <a:solidFill>
                      <a:srgbClr val="000099"/>
                    </a:solidFill>
                  </a:rPr>
                  <a:t> </a:t>
                </a:r>
                <a:r>
                  <a:rPr lang="es-ES" sz="2400" dirty="0"/>
                  <a:t>Es la máscara de la red asociada con la interfaz.</a:t>
                </a:r>
              </a:p>
            </p:txBody>
          </p:sp>
        </p:grpSp>
        <p:grpSp>
          <p:nvGrpSpPr>
            <p:cNvPr id="70692" name="31 Grupo"/>
            <p:cNvGrpSpPr>
              <a:grpSpLocks/>
            </p:cNvGrpSpPr>
            <p:nvPr/>
          </p:nvGrpSpPr>
          <p:grpSpPr bwMode="auto">
            <a:xfrm>
              <a:off x="4143375" y="2652713"/>
              <a:ext cx="5002213" cy="1634636"/>
              <a:chOff x="4143375" y="2652713"/>
              <a:chExt cx="5002213" cy="1634636"/>
            </a:xfrm>
          </p:grpSpPr>
          <p:grpSp>
            <p:nvGrpSpPr>
              <p:cNvPr id="70693" name="Group 9"/>
              <p:cNvGrpSpPr>
                <a:grpSpLocks/>
              </p:cNvGrpSpPr>
              <p:nvPr/>
            </p:nvGrpSpPr>
            <p:grpSpPr bwMode="auto">
              <a:xfrm>
                <a:off x="4143375" y="2652713"/>
                <a:ext cx="4489722" cy="457218"/>
                <a:chOff x="204" y="755"/>
                <a:chExt cx="2970" cy="298"/>
              </a:xfrm>
            </p:grpSpPr>
            <p:sp>
              <p:nvSpPr>
                <p:cNvPr id="3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84" y="755"/>
                  <a:ext cx="2790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87282" tIns="43642" rIns="87282" bIns="43642">
                  <a:spAutoFit/>
                </a:bodyPr>
                <a:lstStyle/>
                <a:p>
                  <a:pPr defTabSz="873125">
                    <a:defRPr/>
                  </a:pPr>
                  <a:r>
                    <a:rPr lang="es-ES" sz="2400" b="1" dirty="0">
                      <a:solidFill>
                        <a:srgbClr val="0000FF"/>
                      </a:solidFill>
                      <a:latin typeface="+mj-lt"/>
                    </a:rPr>
                    <a:t>Campo Intervalo de Hello.</a:t>
                  </a:r>
                  <a:endParaRPr lang="es-ES" sz="2000" b="1" dirty="0">
                    <a:solidFill>
                      <a:srgbClr val="0000FF"/>
                    </a:solidFill>
                    <a:latin typeface="+mj-lt"/>
                  </a:endParaRPr>
                </a:p>
              </p:txBody>
            </p:sp>
            <p:pic>
              <p:nvPicPr>
                <p:cNvPr id="70696" name="Picture 11" descr="0201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04" y="845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70694" name="38 Rectángulo"/>
              <p:cNvSpPr>
                <a:spLocks noChangeArrowheads="1"/>
              </p:cNvSpPr>
              <p:nvPr/>
            </p:nvSpPr>
            <p:spPr bwMode="auto">
              <a:xfrm>
                <a:off x="4357688" y="3114675"/>
                <a:ext cx="4787900" cy="1172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873125"/>
                <a:r>
                  <a:rPr lang="es-ES" sz="2400" dirty="0">
                    <a:solidFill>
                      <a:srgbClr val="FF0000"/>
                    </a:solidFill>
                  </a:rPr>
                  <a:t>►</a:t>
                </a:r>
                <a:r>
                  <a:rPr lang="es-ES" sz="2400" dirty="0">
                    <a:solidFill>
                      <a:srgbClr val="000099"/>
                    </a:solidFill>
                  </a:rPr>
                  <a:t> </a:t>
                </a:r>
                <a:r>
                  <a:rPr lang="es-ES" sz="2400" dirty="0"/>
                  <a:t>Define la frecuencia en </a:t>
                </a:r>
                <a:r>
                  <a:rPr lang="es-ES" sz="2400" dirty="0" err="1"/>
                  <a:t>seg</a:t>
                </a:r>
                <a:r>
                  <a:rPr lang="es-ES" sz="2400" dirty="0"/>
                  <a:t>. con que un </a:t>
                </a:r>
                <a:r>
                  <a:rPr lang="es-ES" sz="2400" dirty="0" err="1"/>
                  <a:t>router</a:t>
                </a:r>
                <a:r>
                  <a:rPr lang="es-ES" sz="2400" dirty="0"/>
                  <a:t> envía un paquete </a:t>
                </a:r>
                <a:r>
                  <a:rPr lang="es-ES" sz="2400" dirty="0" err="1"/>
                  <a:t>Hello</a:t>
                </a:r>
                <a:r>
                  <a:rPr lang="es-ES" sz="2400" dirty="0"/>
                  <a:t>.</a:t>
                </a:r>
              </a:p>
            </p:txBody>
          </p:sp>
        </p:grpSp>
      </p:grpSp>
      <p:grpSp>
        <p:nvGrpSpPr>
          <p:cNvPr id="8" name="32 Grupo"/>
          <p:cNvGrpSpPr>
            <a:grpSpLocks/>
          </p:cNvGrpSpPr>
          <p:nvPr/>
        </p:nvGrpSpPr>
        <p:grpSpPr bwMode="auto">
          <a:xfrm>
            <a:off x="166688" y="3868738"/>
            <a:ext cx="3546475" cy="547687"/>
            <a:chOff x="166688" y="3868738"/>
            <a:chExt cx="3546475" cy="547687"/>
          </a:xfrm>
        </p:grpSpPr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438150" y="3868738"/>
              <a:ext cx="3275013" cy="547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82" tIns="43642" rIns="87282" bIns="43642">
              <a:spAutoFit/>
            </a:bodyPr>
            <a:lstStyle/>
            <a:p>
              <a:pPr defTabSz="873125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Campo de </a:t>
              </a:r>
              <a:r>
                <a:rPr lang="es-ES" sz="3000" b="1" i="1" dirty="0">
                  <a:solidFill>
                    <a:srgbClr val="0000FF"/>
                  </a:solidFill>
                  <a:latin typeface="+mj-lt"/>
                </a:rPr>
                <a:t>Opción</a:t>
              </a: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:</a:t>
              </a:r>
              <a:endParaRPr lang="es-ES" sz="2800" b="1" dirty="0">
                <a:solidFill>
                  <a:srgbClr val="0000FF"/>
                </a:solidFill>
                <a:latin typeface="+mj-lt"/>
              </a:endParaRPr>
            </a:p>
          </p:txBody>
        </p:sp>
        <p:pic>
          <p:nvPicPr>
            <p:cNvPr id="70690" name="Picture 11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6688" y="4006425"/>
              <a:ext cx="290125" cy="293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50" name="49 Tabla"/>
          <p:cNvGraphicFramePr>
            <a:graphicFrameLocks noGrp="1"/>
          </p:cNvGraphicFramePr>
          <p:nvPr/>
        </p:nvGraphicFramePr>
        <p:xfrm>
          <a:off x="571500" y="4492625"/>
          <a:ext cx="5716592" cy="731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5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45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45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DN</a:t>
                      </a:r>
                    </a:p>
                  </a:txBody>
                  <a:tcPr marL="91453" marR="91453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O</a:t>
                      </a:r>
                    </a:p>
                  </a:txBody>
                  <a:tcPr marL="91453" marR="91453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DC</a:t>
                      </a:r>
                    </a:p>
                  </a:txBody>
                  <a:tcPr marL="91453" marR="91453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L</a:t>
                      </a:r>
                    </a:p>
                  </a:txBody>
                  <a:tcPr marL="91453" marR="91453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NP</a:t>
                      </a:r>
                    </a:p>
                  </a:txBody>
                  <a:tcPr marL="91453" marR="91453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MC</a:t>
                      </a:r>
                    </a:p>
                  </a:txBody>
                  <a:tcPr marL="91453" marR="91453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E</a:t>
                      </a:r>
                    </a:p>
                  </a:txBody>
                  <a:tcPr marL="91453" marR="91453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No usado</a:t>
                      </a:r>
                    </a:p>
                  </a:txBody>
                  <a:tcPr marL="91453" marR="91453" marT="45618" marB="456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" name="35 Grupo"/>
          <p:cNvGrpSpPr>
            <a:grpSpLocks/>
          </p:cNvGrpSpPr>
          <p:nvPr/>
        </p:nvGrpSpPr>
        <p:grpSpPr bwMode="auto">
          <a:xfrm>
            <a:off x="166688" y="5083175"/>
            <a:ext cx="8978900" cy="1654175"/>
            <a:chOff x="166688" y="5083175"/>
            <a:chExt cx="8978900" cy="1654175"/>
          </a:xfrm>
        </p:grpSpPr>
        <p:sp>
          <p:nvSpPr>
            <p:cNvPr id="70684" name="73 Rectángulo"/>
            <p:cNvSpPr>
              <a:spLocks noChangeArrowheads="1"/>
            </p:cNvSpPr>
            <p:nvPr/>
          </p:nvSpPr>
          <p:spPr bwMode="auto">
            <a:xfrm>
              <a:off x="428625" y="5537200"/>
              <a:ext cx="72167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Usado para la elección de un router DR o BDR</a:t>
              </a:r>
            </a:p>
          </p:txBody>
        </p:sp>
        <p:grpSp>
          <p:nvGrpSpPr>
            <p:cNvPr id="70685" name="33 Grupo"/>
            <p:cNvGrpSpPr>
              <a:grpSpLocks/>
            </p:cNvGrpSpPr>
            <p:nvPr/>
          </p:nvGrpSpPr>
          <p:grpSpPr bwMode="auto">
            <a:xfrm>
              <a:off x="166688" y="5083175"/>
              <a:ext cx="5032375" cy="549275"/>
              <a:chOff x="166688" y="5083175"/>
              <a:chExt cx="5032375" cy="549275"/>
            </a:xfrm>
          </p:grpSpPr>
          <p:sp>
            <p:nvSpPr>
              <p:cNvPr id="52" name="Text Box 10"/>
              <p:cNvSpPr txBox="1">
                <a:spLocks noChangeArrowheads="1"/>
              </p:cNvSpPr>
              <p:nvPr/>
            </p:nvSpPr>
            <p:spPr bwMode="auto">
              <a:xfrm>
                <a:off x="438150" y="5083175"/>
                <a:ext cx="4760913" cy="549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73125">
                  <a:defRPr/>
                </a:pPr>
                <a:r>
                  <a:rPr lang="es-ES" sz="3000" b="1" dirty="0">
                    <a:solidFill>
                      <a:srgbClr val="0000FF"/>
                    </a:solidFill>
                    <a:latin typeface="+mj-lt"/>
                  </a:rPr>
                  <a:t>Campo </a:t>
                </a:r>
                <a:r>
                  <a:rPr lang="es-ES" sz="3000" b="1" i="1" dirty="0">
                    <a:solidFill>
                      <a:srgbClr val="0000FF"/>
                    </a:solidFill>
                    <a:latin typeface="+mj-lt"/>
                  </a:rPr>
                  <a:t>Prioridad de Router</a:t>
                </a:r>
                <a:r>
                  <a:rPr lang="es-ES" sz="3000" b="1" dirty="0">
                    <a:solidFill>
                      <a:srgbClr val="0000FF"/>
                    </a:solidFill>
                    <a:latin typeface="+mj-lt"/>
                  </a:rPr>
                  <a:t>:</a:t>
                </a:r>
                <a:endParaRPr lang="es-ES" sz="2800" b="1" dirty="0">
                  <a:solidFill>
                    <a:srgbClr val="0000FF"/>
                  </a:solidFill>
                  <a:latin typeface="+mj-lt"/>
                </a:endParaRPr>
              </a:p>
            </p:txBody>
          </p:sp>
          <p:pic>
            <p:nvPicPr>
              <p:cNvPr id="70688" name="Picture 11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66688" y="5221261"/>
                <a:ext cx="290155" cy="2945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0686" name="57 Rectángulo"/>
            <p:cNvSpPr>
              <a:spLocks noChangeArrowheads="1"/>
            </p:cNvSpPr>
            <p:nvPr/>
          </p:nvSpPr>
          <p:spPr bwMode="auto">
            <a:xfrm>
              <a:off x="428625" y="5907088"/>
              <a:ext cx="8716963" cy="830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Si este campo está en 0, el router nunca será seleccionado como</a:t>
              </a:r>
            </a:p>
            <a:p>
              <a:pPr defTabSz="873125"/>
              <a:r>
                <a:rPr lang="es-ES" sz="2400"/>
                <a:t>     DR o BDR.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9 Grupo"/>
          <p:cNvGrpSpPr>
            <a:grpSpLocks/>
          </p:cNvGrpSpPr>
          <p:nvPr/>
        </p:nvGrpSpPr>
        <p:grpSpPr bwMode="auto">
          <a:xfrm>
            <a:off x="301625" y="1581150"/>
            <a:ext cx="3770313" cy="2132013"/>
            <a:chOff x="301904" y="4022773"/>
            <a:chExt cx="3770823" cy="2131189"/>
          </a:xfrm>
        </p:grpSpPr>
        <p:sp>
          <p:nvSpPr>
            <p:cNvPr id="71699" name="AutoShape 37"/>
            <p:cNvSpPr>
              <a:spLocks noChangeArrowheads="1"/>
            </p:cNvSpPr>
            <p:nvPr/>
          </p:nvSpPr>
          <p:spPr bwMode="auto">
            <a:xfrm>
              <a:off x="769119" y="5522971"/>
              <a:ext cx="3201005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Router Designado de Reserva (BDR)</a:t>
              </a:r>
            </a:p>
          </p:txBody>
        </p:sp>
        <p:sp>
          <p:nvSpPr>
            <p:cNvPr id="71700" name="AutoShape 37"/>
            <p:cNvSpPr>
              <a:spLocks noChangeArrowheads="1"/>
            </p:cNvSpPr>
            <p:nvPr/>
          </p:nvSpPr>
          <p:spPr bwMode="auto">
            <a:xfrm>
              <a:off x="769119" y="5165781"/>
              <a:ext cx="3201005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Router Designado (DR)</a:t>
              </a:r>
            </a:p>
          </p:txBody>
        </p:sp>
        <p:sp>
          <p:nvSpPr>
            <p:cNvPr id="71701" name="AutoShape 37"/>
            <p:cNvSpPr>
              <a:spLocks noChangeArrowheads="1"/>
            </p:cNvSpPr>
            <p:nvPr/>
          </p:nvSpPr>
          <p:spPr bwMode="auto">
            <a:xfrm>
              <a:off x="769119" y="4808591"/>
              <a:ext cx="3201005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Intervalo de </a:t>
              </a:r>
              <a:r>
                <a:rPr lang="es-ES" sz="1300" b="1" i="1"/>
                <a:t>Dead</a:t>
              </a:r>
              <a:r>
                <a:rPr lang="es-ES" sz="1300" b="1"/>
                <a:t> Router</a:t>
              </a:r>
            </a:p>
          </p:txBody>
        </p:sp>
        <p:sp>
          <p:nvSpPr>
            <p:cNvPr id="71702" name="AutoShape 44"/>
            <p:cNvSpPr>
              <a:spLocks noChangeArrowheads="1"/>
            </p:cNvSpPr>
            <p:nvPr/>
          </p:nvSpPr>
          <p:spPr bwMode="auto">
            <a:xfrm>
              <a:off x="765758" y="4405965"/>
              <a:ext cx="1680318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Intervalo de Hello</a:t>
              </a:r>
            </a:p>
          </p:txBody>
        </p:sp>
        <p:sp>
          <p:nvSpPr>
            <p:cNvPr id="71703" name="AutoShape 41"/>
            <p:cNvSpPr>
              <a:spLocks noChangeArrowheads="1"/>
            </p:cNvSpPr>
            <p:nvPr/>
          </p:nvSpPr>
          <p:spPr bwMode="auto">
            <a:xfrm>
              <a:off x="2298921" y="4405965"/>
              <a:ext cx="917453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Opción</a:t>
              </a:r>
            </a:p>
          </p:txBody>
        </p:sp>
        <p:sp>
          <p:nvSpPr>
            <p:cNvPr id="71704" name="AutoShape 41"/>
            <p:cNvSpPr>
              <a:spLocks noChangeArrowheads="1"/>
            </p:cNvSpPr>
            <p:nvPr/>
          </p:nvSpPr>
          <p:spPr bwMode="auto">
            <a:xfrm>
              <a:off x="3084739" y="4405965"/>
              <a:ext cx="917453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Prioridad</a:t>
              </a:r>
            </a:p>
            <a:p>
              <a:pPr algn="ctr" defTabSz="923925"/>
              <a:r>
                <a:rPr lang="es-ES" sz="1300" b="1"/>
                <a:t>de Router</a:t>
              </a:r>
            </a:p>
          </p:txBody>
        </p:sp>
        <p:sp>
          <p:nvSpPr>
            <p:cNvPr id="71705" name="AutoShape 37"/>
            <p:cNvSpPr>
              <a:spLocks noChangeArrowheads="1"/>
            </p:cNvSpPr>
            <p:nvPr/>
          </p:nvSpPr>
          <p:spPr bwMode="auto">
            <a:xfrm>
              <a:off x="769119" y="4022773"/>
              <a:ext cx="3201005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Máscara</a:t>
              </a:r>
            </a:p>
          </p:txBody>
        </p:sp>
        <p:sp>
          <p:nvSpPr>
            <p:cNvPr id="71706" name="66 Rectángulo redondeado"/>
            <p:cNvSpPr>
              <a:spLocks noChangeArrowheads="1"/>
            </p:cNvSpPr>
            <p:nvPr/>
          </p:nvSpPr>
          <p:spPr bwMode="auto">
            <a:xfrm>
              <a:off x="512970" y="4153698"/>
              <a:ext cx="3559757" cy="2000264"/>
            </a:xfrm>
            <a:prstGeom prst="roundRect">
              <a:avLst>
                <a:gd name="adj" fmla="val 9273"/>
              </a:avLst>
            </a:prstGeom>
            <a:noFill/>
            <a:ln w="28575" algn="ctr">
              <a:solidFill>
                <a:srgbClr val="00B05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71707" name="67 CuadroTexto"/>
            <p:cNvSpPr txBox="1">
              <a:spLocks noChangeArrowheads="1"/>
            </p:cNvSpPr>
            <p:nvPr/>
          </p:nvSpPr>
          <p:spPr bwMode="auto">
            <a:xfrm rot="-5400000">
              <a:off x="-432015" y="5015842"/>
              <a:ext cx="1806392" cy="338554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chemeClr val="bg1"/>
                  </a:solidFill>
                </a:rPr>
                <a:t>Protocolo HELLO</a:t>
              </a:r>
            </a:p>
          </p:txBody>
        </p:sp>
      </p:grpSp>
      <p:sp>
        <p:nvSpPr>
          <p:cNvPr id="15" name="14 CuadroTexto"/>
          <p:cNvSpPr txBox="1"/>
          <p:nvPr/>
        </p:nvSpPr>
        <p:spPr>
          <a:xfrm>
            <a:off x="928688" y="652463"/>
            <a:ext cx="740092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FORMATO DEL PROTOCOLO HELLO</a:t>
            </a:r>
          </a:p>
        </p:txBody>
      </p:sp>
      <p:grpSp>
        <p:nvGrpSpPr>
          <p:cNvPr id="3" name="25 Grupo"/>
          <p:cNvGrpSpPr>
            <a:grpSpLocks/>
          </p:cNvGrpSpPr>
          <p:nvPr/>
        </p:nvGrpSpPr>
        <p:grpSpPr bwMode="auto">
          <a:xfrm>
            <a:off x="4143375" y="1406525"/>
            <a:ext cx="4859338" cy="2459038"/>
            <a:chOff x="4143375" y="1406525"/>
            <a:chExt cx="4859338" cy="2459038"/>
          </a:xfrm>
        </p:grpSpPr>
        <p:grpSp>
          <p:nvGrpSpPr>
            <p:cNvPr id="71695" name="Group 9"/>
            <p:cNvGrpSpPr>
              <a:grpSpLocks/>
            </p:cNvGrpSpPr>
            <p:nvPr/>
          </p:nvGrpSpPr>
          <p:grpSpPr bwMode="auto">
            <a:xfrm>
              <a:off x="4143375" y="1406525"/>
              <a:ext cx="4124325" cy="1011238"/>
              <a:chOff x="204" y="755"/>
              <a:chExt cx="2729" cy="659"/>
            </a:xfrm>
          </p:grpSpPr>
          <p:sp>
            <p:nvSpPr>
              <p:cNvPr id="64" name="Text Box 10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2549" cy="6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73125">
                  <a:defRPr/>
                </a:pPr>
                <a:r>
                  <a:rPr lang="es-ES" sz="3000" b="1" dirty="0">
                    <a:solidFill>
                      <a:srgbClr val="0000FF"/>
                    </a:solidFill>
                    <a:latin typeface="+mj-lt"/>
                  </a:rPr>
                  <a:t>Campo </a:t>
                </a:r>
                <a:r>
                  <a:rPr lang="es-ES" sz="3000" b="1" i="1" dirty="0">
                    <a:solidFill>
                      <a:srgbClr val="0000FF"/>
                    </a:solidFill>
                    <a:latin typeface="+mj-lt"/>
                  </a:rPr>
                  <a:t>Intervalo </a:t>
                </a:r>
                <a:r>
                  <a:rPr lang="es-ES" sz="3000" b="1" i="1" dirty="0" err="1">
                    <a:solidFill>
                      <a:srgbClr val="0000FF"/>
                    </a:solidFill>
                    <a:latin typeface="+mj-lt"/>
                  </a:rPr>
                  <a:t>Dead</a:t>
                </a:r>
                <a:endParaRPr lang="es-ES" sz="3000" b="1" i="1" dirty="0">
                  <a:solidFill>
                    <a:srgbClr val="0000FF"/>
                  </a:solidFill>
                  <a:latin typeface="+mj-lt"/>
                </a:endParaRPr>
              </a:p>
              <a:p>
                <a:pPr defTabSz="873125">
                  <a:defRPr/>
                </a:pPr>
                <a:r>
                  <a:rPr lang="es-ES" sz="3000" b="1" dirty="0">
                    <a:solidFill>
                      <a:srgbClr val="0000FF"/>
                    </a:solidFill>
                    <a:latin typeface="+mj-lt"/>
                  </a:rPr>
                  <a:t>Router.</a:t>
                </a:r>
                <a:endParaRPr lang="es-ES" sz="2800" b="1" dirty="0">
                  <a:solidFill>
                    <a:srgbClr val="0000FF"/>
                  </a:solidFill>
                  <a:latin typeface="+mj-lt"/>
                </a:endParaRPr>
              </a:p>
            </p:txBody>
          </p:sp>
          <p:pic>
            <p:nvPicPr>
              <p:cNvPr id="71698" name="Picture 11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1696" name="65 Rectángulo"/>
            <p:cNvSpPr>
              <a:spLocks noChangeArrowheads="1"/>
            </p:cNvSpPr>
            <p:nvPr/>
          </p:nvSpPr>
          <p:spPr bwMode="auto">
            <a:xfrm>
              <a:off x="4357688" y="2295525"/>
              <a:ext cx="4645025" cy="1570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Número en segundos antes de</a:t>
              </a:r>
            </a:p>
            <a:p>
              <a:pPr defTabSz="873125"/>
              <a:r>
                <a:rPr lang="es-ES" sz="2400"/>
                <a:t>     declarar caído. Por default es </a:t>
              </a:r>
            </a:p>
            <a:p>
              <a:pPr defTabSz="873125"/>
              <a:r>
                <a:rPr lang="es-ES" sz="2400"/>
                <a:t>     cuatro (</a:t>
              </a:r>
              <a:r>
                <a:rPr lang="es-ES" sz="2400" b="1">
                  <a:solidFill>
                    <a:schemeClr val="accent2"/>
                  </a:solidFill>
                </a:rPr>
                <a:t>04</a:t>
              </a:r>
              <a:r>
                <a:rPr lang="es-ES" sz="2400"/>
                <a:t>) veces del campo de</a:t>
              </a:r>
            </a:p>
            <a:p>
              <a:pPr defTabSz="873125"/>
              <a:r>
                <a:rPr lang="es-ES" sz="2400"/>
                <a:t>     Intervalo de Hello.</a:t>
              </a:r>
            </a:p>
          </p:txBody>
        </p:sp>
      </p:grpSp>
      <p:sp>
        <p:nvSpPr>
          <p:cNvPr id="71685" name="68 CuadroTexto"/>
          <p:cNvSpPr txBox="1">
            <a:spLocks noChangeArrowheads="1"/>
          </p:cNvSpPr>
          <p:nvPr/>
        </p:nvSpPr>
        <p:spPr bwMode="auto">
          <a:xfrm>
            <a:off x="3224213" y="1069975"/>
            <a:ext cx="26590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800"/>
              <a:t>(Pag. 193 de la RFC 2328)</a:t>
            </a:r>
          </a:p>
        </p:txBody>
      </p:sp>
      <p:grpSp>
        <p:nvGrpSpPr>
          <p:cNvPr id="5" name="26 Grupo"/>
          <p:cNvGrpSpPr>
            <a:grpSpLocks/>
          </p:cNvGrpSpPr>
          <p:nvPr/>
        </p:nvGrpSpPr>
        <p:grpSpPr bwMode="auto">
          <a:xfrm>
            <a:off x="166688" y="3868738"/>
            <a:ext cx="8335962" cy="2606675"/>
            <a:chOff x="166688" y="3868738"/>
            <a:chExt cx="8335962" cy="2606675"/>
          </a:xfrm>
        </p:grpSpPr>
        <p:grpSp>
          <p:nvGrpSpPr>
            <p:cNvPr id="71687" name="Group 9"/>
            <p:cNvGrpSpPr>
              <a:grpSpLocks/>
            </p:cNvGrpSpPr>
            <p:nvPr/>
          </p:nvGrpSpPr>
          <p:grpSpPr bwMode="auto">
            <a:xfrm>
              <a:off x="166688" y="3868738"/>
              <a:ext cx="5222875" cy="547687"/>
              <a:chOff x="204" y="755"/>
              <a:chExt cx="3456" cy="358"/>
            </a:xfrm>
          </p:grpSpPr>
          <p:sp>
            <p:nvSpPr>
              <p:cNvPr id="35" name="Text Box 10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3276" cy="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73125">
                  <a:defRPr/>
                </a:pPr>
                <a:r>
                  <a:rPr lang="es-ES" sz="3000" b="1" dirty="0">
                    <a:solidFill>
                      <a:srgbClr val="0000FF"/>
                    </a:solidFill>
                    <a:latin typeface="+mj-lt"/>
                  </a:rPr>
                  <a:t>Campo de </a:t>
                </a:r>
                <a:r>
                  <a:rPr lang="es-ES" sz="3000" b="1" i="1" dirty="0">
                    <a:solidFill>
                      <a:srgbClr val="0000FF"/>
                    </a:solidFill>
                    <a:latin typeface="+mj-lt"/>
                  </a:rPr>
                  <a:t>Router Designado</a:t>
                </a:r>
                <a:r>
                  <a:rPr lang="es-ES" sz="3000" b="1" dirty="0">
                    <a:solidFill>
                      <a:srgbClr val="0000FF"/>
                    </a:solidFill>
                    <a:latin typeface="+mj-lt"/>
                  </a:rPr>
                  <a:t>:</a:t>
                </a:r>
                <a:endParaRPr lang="es-ES" sz="2800" b="1" dirty="0">
                  <a:solidFill>
                    <a:srgbClr val="0000FF"/>
                  </a:solidFill>
                  <a:latin typeface="+mj-lt"/>
                </a:endParaRPr>
              </a:p>
            </p:txBody>
          </p:sp>
          <p:pic>
            <p:nvPicPr>
              <p:cNvPr id="71694" name="Picture 11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1688" name="39 Rectángulo"/>
            <p:cNvSpPr>
              <a:spLocks noChangeArrowheads="1"/>
            </p:cNvSpPr>
            <p:nvPr/>
          </p:nvSpPr>
          <p:spPr bwMode="auto">
            <a:xfrm>
              <a:off x="428625" y="4370388"/>
              <a:ext cx="8074025" cy="1200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 dirty="0">
                  <a:solidFill>
                    <a:srgbClr val="FF0000"/>
                  </a:solidFill>
                </a:rPr>
                <a:t>►</a:t>
              </a:r>
              <a:r>
                <a:rPr lang="es-ES" sz="2400" dirty="0">
                  <a:solidFill>
                    <a:srgbClr val="000099"/>
                  </a:solidFill>
                </a:rPr>
                <a:t> </a:t>
              </a:r>
              <a:r>
                <a:rPr lang="es-ES" sz="2400" dirty="0"/>
                <a:t>Identifica a un </a:t>
              </a:r>
              <a:r>
                <a:rPr lang="es-ES" sz="2400" dirty="0" err="1"/>
                <a:t>router</a:t>
              </a:r>
              <a:r>
                <a:rPr lang="es-ES" sz="2400" dirty="0"/>
                <a:t> dentro de un sistema autónomo.</a:t>
              </a:r>
            </a:p>
            <a:p>
              <a:pPr defTabSz="873125"/>
              <a:r>
                <a:rPr lang="es-ES" sz="2400" dirty="0"/>
                <a:t>     Es la dirección IP más alta de sus interfaces.</a:t>
              </a:r>
            </a:p>
            <a:p>
              <a:pPr defTabSz="873125"/>
              <a:r>
                <a:rPr lang="es-ES" sz="2400" dirty="0"/>
                <a:t>     Es utilizado para seleccionar el </a:t>
              </a:r>
              <a:r>
                <a:rPr lang="es-ES" sz="2400" dirty="0" err="1"/>
                <a:t>router</a:t>
              </a:r>
              <a:r>
                <a:rPr lang="es-ES" sz="2400" dirty="0"/>
                <a:t> DR.</a:t>
              </a:r>
            </a:p>
          </p:txBody>
        </p:sp>
        <p:grpSp>
          <p:nvGrpSpPr>
            <p:cNvPr id="71689" name="Group 9"/>
            <p:cNvGrpSpPr>
              <a:grpSpLocks/>
            </p:cNvGrpSpPr>
            <p:nvPr/>
          </p:nvGrpSpPr>
          <p:grpSpPr bwMode="auto">
            <a:xfrm>
              <a:off x="166688" y="5511800"/>
              <a:ext cx="5222875" cy="549275"/>
              <a:chOff x="204" y="755"/>
              <a:chExt cx="3456" cy="358"/>
            </a:xfrm>
          </p:grpSpPr>
          <p:sp>
            <p:nvSpPr>
              <p:cNvPr id="42" name="Text Box 10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3276" cy="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73125">
                  <a:defRPr/>
                </a:pPr>
                <a:r>
                  <a:rPr lang="es-ES" sz="3000" b="1" dirty="0">
                    <a:solidFill>
                      <a:srgbClr val="0000FF"/>
                    </a:solidFill>
                    <a:latin typeface="+mj-lt"/>
                  </a:rPr>
                  <a:t>Campo de </a:t>
                </a:r>
                <a:r>
                  <a:rPr lang="es-ES" sz="3000" b="1" i="1" dirty="0">
                    <a:solidFill>
                      <a:srgbClr val="0000FF"/>
                    </a:solidFill>
                    <a:latin typeface="+mj-lt"/>
                  </a:rPr>
                  <a:t>Router Designado</a:t>
                </a:r>
                <a:r>
                  <a:rPr lang="es-ES" sz="3000" b="1" dirty="0">
                    <a:solidFill>
                      <a:srgbClr val="0000FF"/>
                    </a:solidFill>
                    <a:latin typeface="+mj-lt"/>
                  </a:rPr>
                  <a:t>:</a:t>
                </a:r>
                <a:endParaRPr lang="es-ES" sz="2800" b="1" dirty="0">
                  <a:solidFill>
                    <a:srgbClr val="0000FF"/>
                  </a:solidFill>
                  <a:latin typeface="+mj-lt"/>
                </a:endParaRPr>
              </a:p>
            </p:txBody>
          </p:sp>
          <p:pic>
            <p:nvPicPr>
              <p:cNvPr id="71692" name="Picture 11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1690" name="43 Rectángulo"/>
            <p:cNvSpPr>
              <a:spLocks noChangeArrowheads="1"/>
            </p:cNvSpPr>
            <p:nvPr/>
          </p:nvSpPr>
          <p:spPr bwMode="auto">
            <a:xfrm>
              <a:off x="428625" y="6013450"/>
              <a:ext cx="80740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Es utilizado para seleccionar el router BDR.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2320925" y="2778125"/>
            <a:ext cx="4467225" cy="1741488"/>
          </a:xfrm>
          <a:prstGeom prst="rect">
            <a:avLst/>
          </a:prstGeom>
          <a:solidFill>
            <a:srgbClr val="007ED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1210" tIns="45606" rIns="91210" bIns="45606" anchor="ctr"/>
          <a:lstStyle/>
          <a:p>
            <a:pPr algn="ctr" defTabSz="912813"/>
            <a:r>
              <a:rPr lang="es-ES_tradnl" sz="3200" b="1">
                <a:solidFill>
                  <a:schemeClr val="bg1"/>
                </a:solidFill>
                <a:latin typeface="Arial" charset="0"/>
              </a:rPr>
              <a:t>CONFIGURACION DE</a:t>
            </a:r>
          </a:p>
          <a:p>
            <a:pPr algn="ctr" defTabSz="912813"/>
            <a:r>
              <a:rPr lang="es-ES_tradnl" sz="3200" b="1">
                <a:solidFill>
                  <a:schemeClr val="bg1"/>
                </a:solidFill>
                <a:latin typeface="Arial" charset="0"/>
              </a:rPr>
              <a:t>OSPFv2</a:t>
            </a:r>
            <a:endParaRPr lang="es-ES" sz="3200" b="1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713038" y="631825"/>
            <a:ext cx="3794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RIPv1 – vs – RIPv2</a:t>
            </a:r>
          </a:p>
        </p:txBody>
      </p:sp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279400" y="1476114"/>
            <a:ext cx="8802847" cy="954522"/>
            <a:chOff x="204" y="773"/>
            <a:chExt cx="5544" cy="590"/>
          </a:xfrm>
        </p:grpSpPr>
        <p:sp>
          <p:nvSpPr>
            <p:cNvPr id="10254" name="Text Box 91"/>
            <p:cNvSpPr txBox="1">
              <a:spLocks noChangeArrowheads="1"/>
            </p:cNvSpPr>
            <p:nvPr/>
          </p:nvSpPr>
          <p:spPr bwMode="auto">
            <a:xfrm>
              <a:off x="385" y="773"/>
              <a:ext cx="5363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2800" b="1" dirty="0">
                  <a:solidFill>
                    <a:srgbClr val="0000FF"/>
                  </a:solidFill>
                  <a:latin typeface="+mj-lt"/>
                </a:rPr>
                <a:t>RIPv1 envía sus actualizaciones en </a:t>
              </a:r>
              <a:r>
                <a:rPr lang="es-ES" sz="2800" b="1" dirty="0">
                  <a:solidFill>
                    <a:srgbClr val="CC3300"/>
                  </a:solidFill>
                  <a:latin typeface="+mj-lt"/>
                </a:rPr>
                <a:t>broadcast</a:t>
              </a:r>
              <a:r>
                <a:rPr lang="es-ES" sz="2800" b="1" dirty="0">
                  <a:solidFill>
                    <a:schemeClr val="accent2"/>
                  </a:solidFill>
                  <a:latin typeface="+mj-lt"/>
                </a:rPr>
                <a:t>:</a:t>
              </a:r>
            </a:p>
            <a:p>
              <a:pPr defTabSz="923925">
                <a:defRPr/>
              </a:pPr>
              <a:r>
                <a:rPr lang="es-ES" sz="2800" b="1" dirty="0">
                  <a:solidFill>
                    <a:srgbClr val="0000FF"/>
                  </a:solidFill>
                  <a:latin typeface="+mj-lt"/>
                </a:rPr>
                <a:t>255.255.255.255</a:t>
              </a:r>
            </a:p>
          </p:txBody>
        </p:sp>
        <p:pic>
          <p:nvPicPr>
            <p:cNvPr id="7183" name="Picture 92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99"/>
          <p:cNvGrpSpPr>
            <a:grpSpLocks/>
          </p:cNvGrpSpPr>
          <p:nvPr/>
        </p:nvGrpSpPr>
        <p:grpSpPr bwMode="auto">
          <a:xfrm>
            <a:off x="279400" y="3511550"/>
            <a:ext cx="8265807" cy="954522"/>
            <a:chOff x="204" y="773"/>
            <a:chExt cx="5209" cy="590"/>
          </a:xfrm>
        </p:grpSpPr>
        <p:sp>
          <p:nvSpPr>
            <p:cNvPr id="10252" name="Text Box 100"/>
            <p:cNvSpPr txBox="1">
              <a:spLocks noChangeArrowheads="1"/>
            </p:cNvSpPr>
            <p:nvPr/>
          </p:nvSpPr>
          <p:spPr bwMode="auto">
            <a:xfrm>
              <a:off x="385" y="773"/>
              <a:ext cx="5028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2800" b="1" dirty="0">
                  <a:solidFill>
                    <a:srgbClr val="0000FF"/>
                  </a:solidFill>
                  <a:latin typeface="+mj-lt"/>
                </a:rPr>
                <a:t>RIPv2 permite autenticación: texto plano o</a:t>
              </a:r>
            </a:p>
            <a:p>
              <a:pPr defTabSz="923925">
                <a:defRPr/>
              </a:pPr>
              <a:r>
                <a:rPr lang="es-ES" sz="2800" b="1" dirty="0">
                  <a:solidFill>
                    <a:srgbClr val="0000FF"/>
                  </a:solidFill>
                  <a:latin typeface="+mj-lt"/>
                </a:rPr>
                <a:t>cifrado MD5.</a:t>
              </a:r>
            </a:p>
          </p:txBody>
        </p:sp>
        <p:pic>
          <p:nvPicPr>
            <p:cNvPr id="7181" name="Picture 101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02"/>
          <p:cNvGrpSpPr>
            <a:grpSpLocks/>
          </p:cNvGrpSpPr>
          <p:nvPr/>
        </p:nvGrpSpPr>
        <p:grpSpPr bwMode="auto">
          <a:xfrm>
            <a:off x="279400" y="2556234"/>
            <a:ext cx="8697913" cy="954522"/>
            <a:chOff x="204" y="773"/>
            <a:chExt cx="5479" cy="590"/>
          </a:xfrm>
        </p:grpSpPr>
        <p:sp>
          <p:nvSpPr>
            <p:cNvPr id="10250" name="Text Box 103"/>
            <p:cNvSpPr txBox="1">
              <a:spLocks noChangeArrowheads="1"/>
            </p:cNvSpPr>
            <p:nvPr/>
          </p:nvSpPr>
          <p:spPr bwMode="auto">
            <a:xfrm>
              <a:off x="385" y="773"/>
              <a:ext cx="5298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2800" b="1" dirty="0">
                  <a:solidFill>
                    <a:srgbClr val="0000FF"/>
                  </a:solidFill>
                  <a:latin typeface="+mj-lt"/>
                </a:rPr>
                <a:t>RIPv2 envía sus actualizaciones en </a:t>
              </a:r>
              <a:r>
                <a:rPr lang="es-ES" sz="2800" b="1" dirty="0">
                  <a:solidFill>
                    <a:srgbClr val="CC3300"/>
                  </a:solidFill>
                  <a:latin typeface="+mj-lt"/>
                </a:rPr>
                <a:t>multicast</a:t>
              </a:r>
              <a:r>
                <a:rPr lang="es-ES" sz="2800" b="1" dirty="0">
                  <a:solidFill>
                    <a:schemeClr val="accent2"/>
                  </a:solidFill>
                  <a:latin typeface="+mj-lt"/>
                </a:rPr>
                <a:t>:</a:t>
              </a:r>
            </a:p>
            <a:p>
              <a:pPr defTabSz="923925">
                <a:defRPr/>
              </a:pPr>
              <a:r>
                <a:rPr lang="es-ES" sz="2800" b="1" dirty="0">
                  <a:solidFill>
                    <a:srgbClr val="0000FF"/>
                  </a:solidFill>
                  <a:latin typeface="+mj-lt"/>
                </a:rPr>
                <a:t>224.0.0.9</a:t>
              </a:r>
            </a:p>
          </p:txBody>
        </p:sp>
        <p:pic>
          <p:nvPicPr>
            <p:cNvPr id="7179" name="Picture 104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94345" name="Rectangle 105"/>
          <p:cNvSpPr>
            <a:spLocks noChangeArrowheads="1"/>
          </p:cNvSpPr>
          <p:nvPr/>
        </p:nvSpPr>
        <p:spPr bwMode="auto">
          <a:xfrm>
            <a:off x="684213" y="5654675"/>
            <a:ext cx="7777162" cy="9286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defTabSz="923925"/>
            <a:r>
              <a:rPr lang="es-ES" sz="2400" dirty="0"/>
              <a:t>RIP es capaz de equilibrar las cargas hasta en seis rutas de</a:t>
            </a:r>
          </a:p>
          <a:p>
            <a:pPr algn="ctr" defTabSz="923925"/>
            <a:r>
              <a:rPr lang="es-ES" sz="2400" dirty="0"/>
              <a:t>igual costos, siendo cuatro rutas la cantidad por defecto.</a:t>
            </a:r>
          </a:p>
        </p:txBody>
      </p:sp>
      <p:grpSp>
        <p:nvGrpSpPr>
          <p:cNvPr id="5" name="Group 99"/>
          <p:cNvGrpSpPr>
            <a:grpSpLocks/>
          </p:cNvGrpSpPr>
          <p:nvPr/>
        </p:nvGrpSpPr>
        <p:grpSpPr bwMode="auto">
          <a:xfrm>
            <a:off x="279400" y="4618037"/>
            <a:ext cx="7294563" cy="831694"/>
            <a:chOff x="204" y="773"/>
            <a:chExt cx="4595" cy="514"/>
          </a:xfrm>
        </p:grpSpPr>
        <p:sp>
          <p:nvSpPr>
            <p:cNvPr id="10248" name="Text Box 100"/>
            <p:cNvSpPr txBox="1">
              <a:spLocks noChangeArrowheads="1"/>
            </p:cNvSpPr>
            <p:nvPr/>
          </p:nvSpPr>
          <p:spPr bwMode="auto">
            <a:xfrm>
              <a:off x="385" y="773"/>
              <a:ext cx="4414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2800" b="1" dirty="0">
                  <a:solidFill>
                    <a:srgbClr val="0000FF"/>
                  </a:solidFill>
                  <a:latin typeface="+mj-lt"/>
                </a:rPr>
                <a:t>RIPv1 y RIPv2 se encapsulan en </a:t>
              </a:r>
              <a:r>
                <a:rPr lang="es-ES" sz="2800" b="1" dirty="0">
                  <a:solidFill>
                    <a:srgbClr val="669900"/>
                  </a:solidFill>
                  <a:latin typeface="+mj-lt"/>
                </a:rPr>
                <a:t>UDP</a:t>
              </a:r>
              <a:r>
                <a:rPr lang="es-ES" sz="2800" b="1" dirty="0">
                  <a:solidFill>
                    <a:schemeClr val="accent2"/>
                  </a:solidFill>
                  <a:latin typeface="+mj-lt"/>
                </a:rPr>
                <a:t>.</a:t>
              </a:r>
            </a:p>
            <a:p>
              <a:pPr defTabSz="923925">
                <a:defRPr/>
              </a:pPr>
              <a:r>
                <a:rPr lang="es-MX" sz="2000" b="1" dirty="0">
                  <a:solidFill>
                    <a:srgbClr val="FF3300"/>
                  </a:solidFill>
                  <a:latin typeface="+mj-lt"/>
                </a:rPr>
                <a:t>►</a:t>
              </a:r>
              <a:r>
                <a:rPr lang="es-MX" sz="2000" dirty="0">
                  <a:latin typeface="+mj-lt"/>
                  <a:sym typeface="Wingdings" pitchFamily="2" charset="2"/>
                </a:rPr>
                <a:t>En puerto utilizado es el 520.</a:t>
              </a:r>
              <a:endParaRPr lang="es-ES" sz="2000" b="1" dirty="0">
                <a:solidFill>
                  <a:schemeClr val="accent2"/>
                </a:solidFill>
                <a:latin typeface="+mj-lt"/>
              </a:endParaRPr>
            </a:p>
          </p:txBody>
        </p:sp>
        <p:pic>
          <p:nvPicPr>
            <p:cNvPr id="7177" name="Picture 101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34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60"/>
          <p:cNvGrpSpPr>
            <a:grpSpLocks/>
          </p:cNvGrpSpPr>
          <p:nvPr/>
        </p:nvGrpSpPr>
        <p:grpSpPr bwMode="auto">
          <a:xfrm>
            <a:off x="241300" y="4135438"/>
            <a:ext cx="4176713" cy="2728912"/>
            <a:chOff x="144" y="2359"/>
            <a:chExt cx="2485" cy="1587"/>
          </a:xfrm>
        </p:grpSpPr>
        <p:sp>
          <p:nvSpPr>
            <p:cNvPr id="74763" name="Cloud"/>
            <p:cNvSpPr>
              <a:spLocks noChangeAspect="1" noEditPoints="1" noChangeArrowheads="1"/>
            </p:cNvSpPr>
            <p:nvPr/>
          </p:nvSpPr>
          <p:spPr bwMode="auto">
            <a:xfrm rot="195800">
              <a:off x="728" y="2359"/>
              <a:ext cx="1262" cy="906"/>
            </a:xfrm>
            <a:custGeom>
              <a:avLst/>
              <a:gdLst>
                <a:gd name="T0" fmla="*/ 0 w 21600"/>
                <a:gd name="T1" fmla="*/ 19 h 21600"/>
                <a:gd name="T2" fmla="*/ 37 w 21600"/>
                <a:gd name="T3" fmla="*/ 38 h 21600"/>
                <a:gd name="T4" fmla="*/ 74 w 21600"/>
                <a:gd name="T5" fmla="*/ 19 h 21600"/>
                <a:gd name="T6" fmla="*/ 37 w 21600"/>
                <a:gd name="T7" fmla="*/ 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8 w 21600"/>
                <a:gd name="T13" fmla="*/ 3266 h 21600"/>
                <a:gd name="T14" fmla="*/ 17081 w 21600"/>
                <a:gd name="T15" fmla="*/ 1733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7274" tIns="43636" rIns="87274" bIns="43636"/>
            <a:lstStyle/>
            <a:p>
              <a:pPr algn="ctr" defTabSz="873125"/>
              <a:r>
                <a:rPr lang="es-MX" sz="1900"/>
                <a:t>     </a:t>
              </a:r>
              <a:endParaRPr lang="es-ES" sz="1900"/>
            </a:p>
          </p:txBody>
        </p:sp>
        <p:sp>
          <p:nvSpPr>
            <p:cNvPr id="74764" name="Cloud"/>
            <p:cNvSpPr>
              <a:spLocks noChangeAspect="1" noEditPoints="1" noChangeArrowheads="1"/>
            </p:cNvSpPr>
            <p:nvPr/>
          </p:nvSpPr>
          <p:spPr bwMode="auto">
            <a:xfrm rot="195800">
              <a:off x="144" y="3140"/>
              <a:ext cx="1262" cy="681"/>
            </a:xfrm>
            <a:custGeom>
              <a:avLst/>
              <a:gdLst>
                <a:gd name="T0" fmla="*/ 0 w 21600"/>
                <a:gd name="T1" fmla="*/ 11 h 21600"/>
                <a:gd name="T2" fmla="*/ 37 w 21600"/>
                <a:gd name="T3" fmla="*/ 21 h 21600"/>
                <a:gd name="T4" fmla="*/ 74 w 21600"/>
                <a:gd name="T5" fmla="*/ 11 h 21600"/>
                <a:gd name="T6" fmla="*/ 37 w 21600"/>
                <a:gd name="T7" fmla="*/ 1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8 w 21600"/>
                <a:gd name="T13" fmla="*/ 3267 h 21600"/>
                <a:gd name="T14" fmla="*/ 17081 w 21600"/>
                <a:gd name="T15" fmla="*/ 1735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7274" tIns="43636" rIns="87274" bIns="43636"/>
            <a:lstStyle/>
            <a:p>
              <a:pPr algn="ctr" defTabSz="873125"/>
              <a:r>
                <a:rPr lang="es-MX" sz="1900"/>
                <a:t>     </a:t>
              </a:r>
              <a:endParaRPr lang="es-ES" sz="1900"/>
            </a:p>
          </p:txBody>
        </p:sp>
        <p:grpSp>
          <p:nvGrpSpPr>
            <p:cNvPr id="74765" name="Group 60"/>
            <p:cNvGrpSpPr>
              <a:grpSpLocks/>
            </p:cNvGrpSpPr>
            <p:nvPr/>
          </p:nvGrpSpPr>
          <p:grpSpPr bwMode="auto">
            <a:xfrm>
              <a:off x="1132" y="3246"/>
              <a:ext cx="318" cy="220"/>
              <a:chOff x="2927" y="2504"/>
              <a:chExt cx="527" cy="390"/>
            </a:xfrm>
          </p:grpSpPr>
          <p:sp>
            <p:nvSpPr>
              <p:cNvPr id="74929" name="Oval 61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930" name="Rectangle 6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931" name="Rectangle 63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932" name="Oval 64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74933" name="Group 65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74940" name="Group 66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74950" name="Freeform 6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51" name="Freeform 68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52" name="Freeform 6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53" name="Freeform 70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54" name="Freeform 7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55" name="Freeform 72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56" name="Freeform 7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57" name="Freeform 74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74941" name="Group 75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74942" name="Freeform 7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43" name="Freeform 77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44" name="Freeform 7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45" name="Freeform 79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46" name="Freeform 8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47" name="Freeform 81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48" name="Freeform 8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49" name="Freeform 83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74934" name="Line 84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74935" name="Group 85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74936" name="Freeform 8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937" name="Freeform 87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938" name="Freeform 8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939" name="Freeform 89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sp>
          <p:nvSpPr>
            <p:cNvPr id="74766" name="Line 232"/>
            <p:cNvSpPr>
              <a:spLocks noChangeShapeType="1"/>
            </p:cNvSpPr>
            <p:nvPr/>
          </p:nvSpPr>
          <p:spPr bwMode="auto">
            <a:xfrm flipH="1">
              <a:off x="633" y="3375"/>
              <a:ext cx="499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grpSp>
          <p:nvGrpSpPr>
            <p:cNvPr id="74767" name="Group 233"/>
            <p:cNvGrpSpPr>
              <a:grpSpLocks/>
            </p:cNvGrpSpPr>
            <p:nvPr/>
          </p:nvGrpSpPr>
          <p:grpSpPr bwMode="auto">
            <a:xfrm>
              <a:off x="361" y="3511"/>
              <a:ext cx="318" cy="220"/>
              <a:chOff x="2927" y="2504"/>
              <a:chExt cx="527" cy="390"/>
            </a:xfrm>
          </p:grpSpPr>
          <p:sp>
            <p:nvSpPr>
              <p:cNvPr id="74900" name="Oval 234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901" name="Rectangle 235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902" name="Rectangle 236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903" name="Oval 237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74904" name="Group 238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74911" name="Group 239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74921" name="Freeform 240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22" name="Freeform 241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23" name="Freeform 242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24" name="Freeform 243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25" name="Freeform 244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26" name="Freeform 245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27" name="Freeform 246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28" name="Freeform 247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74912" name="Group 248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74913" name="Freeform 249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14" name="Freeform 250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15" name="Freeform 251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16" name="Freeform 252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17" name="Freeform 253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18" name="Freeform 254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19" name="Freeform 255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20" name="Freeform 256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74905" name="Line 257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74906" name="Group 258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74907" name="Freeform 259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908" name="Freeform 260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909" name="Freeform 261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910" name="Freeform 262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74768" name="Group 264"/>
            <p:cNvGrpSpPr>
              <a:grpSpLocks/>
            </p:cNvGrpSpPr>
            <p:nvPr/>
          </p:nvGrpSpPr>
          <p:grpSpPr bwMode="auto">
            <a:xfrm>
              <a:off x="905" y="2404"/>
              <a:ext cx="318" cy="220"/>
              <a:chOff x="2927" y="2504"/>
              <a:chExt cx="527" cy="390"/>
            </a:xfrm>
          </p:grpSpPr>
          <p:sp>
            <p:nvSpPr>
              <p:cNvPr id="74871" name="Oval 265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872" name="Rectangle 266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873" name="Rectangle 267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874" name="Oval 268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74875" name="Group 269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74882" name="Group 270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74892" name="Freeform 271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93" name="Freeform 272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94" name="Freeform 273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95" name="Freeform 274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96" name="Freeform 275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97" name="Freeform 276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98" name="Freeform 277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99" name="Freeform 278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74883" name="Group 279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74884" name="Freeform 280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85" name="Freeform 281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86" name="Freeform 282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87" name="Freeform 283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88" name="Freeform 284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89" name="Freeform 285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90" name="Freeform 286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91" name="Freeform 287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74876" name="Line 288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74877" name="Group 289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74878" name="Freeform 290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879" name="Freeform 291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880" name="Freeform 292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881" name="Freeform 293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74769" name="Group 324"/>
            <p:cNvGrpSpPr>
              <a:grpSpLocks/>
            </p:cNvGrpSpPr>
            <p:nvPr/>
          </p:nvGrpSpPr>
          <p:grpSpPr bwMode="auto">
            <a:xfrm>
              <a:off x="1676" y="3640"/>
              <a:ext cx="318" cy="220"/>
              <a:chOff x="2927" y="2504"/>
              <a:chExt cx="527" cy="390"/>
            </a:xfrm>
          </p:grpSpPr>
          <p:sp>
            <p:nvSpPr>
              <p:cNvPr id="74842" name="Oval 325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843" name="Rectangle 326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844" name="Rectangle 327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845" name="Oval 328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74846" name="Group 329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74853" name="Group 330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74863" name="Freeform 331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64" name="Freeform 332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65" name="Freeform 333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66" name="Freeform 334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67" name="Freeform 335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68" name="Freeform 336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69" name="Freeform 337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70" name="Freeform 338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74854" name="Group 339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74855" name="Freeform 340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56" name="Freeform 341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57" name="Freeform 342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58" name="Freeform 343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59" name="Freeform 344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60" name="Freeform 345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61" name="Freeform 346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62" name="Freeform 347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74847" name="Line 348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74848" name="Group 349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74849" name="Freeform 350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850" name="Freeform 351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851" name="Freeform 352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852" name="Freeform 353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sp>
          <p:nvSpPr>
            <p:cNvPr id="74770" name="Cloud"/>
            <p:cNvSpPr>
              <a:spLocks noChangeAspect="1" noEditPoints="1" noChangeArrowheads="1"/>
            </p:cNvSpPr>
            <p:nvPr/>
          </p:nvSpPr>
          <p:spPr bwMode="auto">
            <a:xfrm rot="195800">
              <a:off x="1367" y="3187"/>
              <a:ext cx="1262" cy="759"/>
            </a:xfrm>
            <a:custGeom>
              <a:avLst/>
              <a:gdLst>
                <a:gd name="T0" fmla="*/ 0 w 21600"/>
                <a:gd name="T1" fmla="*/ 13 h 21600"/>
                <a:gd name="T2" fmla="*/ 37 w 21600"/>
                <a:gd name="T3" fmla="*/ 27 h 21600"/>
                <a:gd name="T4" fmla="*/ 74 w 21600"/>
                <a:gd name="T5" fmla="*/ 13 h 21600"/>
                <a:gd name="T6" fmla="*/ 37 w 21600"/>
                <a:gd name="T7" fmla="*/ 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8 w 21600"/>
                <a:gd name="T13" fmla="*/ 3273 h 21600"/>
                <a:gd name="T14" fmla="*/ 17081 w 21600"/>
                <a:gd name="T15" fmla="*/ 1733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7C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7274" tIns="43636" rIns="87274" bIns="43636"/>
            <a:lstStyle/>
            <a:p>
              <a:pPr algn="ctr" defTabSz="873125"/>
              <a:r>
                <a:rPr lang="es-MX" sz="1900"/>
                <a:t>     </a:t>
              </a:r>
              <a:endParaRPr lang="es-ES" sz="1900"/>
            </a:p>
          </p:txBody>
        </p:sp>
        <p:grpSp>
          <p:nvGrpSpPr>
            <p:cNvPr id="74771" name="Group 355"/>
            <p:cNvGrpSpPr>
              <a:grpSpLocks/>
            </p:cNvGrpSpPr>
            <p:nvPr/>
          </p:nvGrpSpPr>
          <p:grpSpPr bwMode="auto">
            <a:xfrm>
              <a:off x="1949" y="3595"/>
              <a:ext cx="318" cy="220"/>
              <a:chOff x="2927" y="2504"/>
              <a:chExt cx="527" cy="390"/>
            </a:xfrm>
          </p:grpSpPr>
          <p:sp>
            <p:nvSpPr>
              <p:cNvPr id="74813" name="Oval 356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814" name="Rectangle 357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815" name="Rectangle 358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816" name="Oval 359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74817" name="Group 360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74824" name="Group 361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74834" name="Freeform 362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35" name="Freeform 363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36" name="Freeform 364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37" name="Freeform 365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38" name="Freeform 366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39" name="Freeform 367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40" name="Freeform 368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41" name="Freeform 369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74825" name="Group 370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74826" name="Freeform 371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27" name="Freeform 372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28" name="Freeform 373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29" name="Freeform 374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30" name="Freeform 375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31" name="Freeform 376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32" name="Freeform 377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33" name="Freeform 378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74818" name="Line 379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74819" name="Group 380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74820" name="Freeform 381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821" name="Freeform 382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822" name="Freeform 383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823" name="Freeform 384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sp>
          <p:nvSpPr>
            <p:cNvPr id="74772" name="Line 385"/>
            <p:cNvSpPr>
              <a:spLocks noChangeShapeType="1"/>
            </p:cNvSpPr>
            <p:nvPr/>
          </p:nvSpPr>
          <p:spPr bwMode="auto">
            <a:xfrm>
              <a:off x="1450" y="3413"/>
              <a:ext cx="499" cy="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74773" name="Line 416"/>
            <p:cNvSpPr>
              <a:spLocks noChangeShapeType="1"/>
            </p:cNvSpPr>
            <p:nvPr/>
          </p:nvSpPr>
          <p:spPr bwMode="auto">
            <a:xfrm>
              <a:off x="1089" y="2631"/>
              <a:ext cx="134" cy="6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74774" name="Line 417"/>
            <p:cNvSpPr>
              <a:spLocks noChangeShapeType="1"/>
            </p:cNvSpPr>
            <p:nvPr/>
          </p:nvSpPr>
          <p:spPr bwMode="auto">
            <a:xfrm flipH="1">
              <a:off x="1404" y="2631"/>
              <a:ext cx="229" cy="6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grpSp>
          <p:nvGrpSpPr>
            <p:cNvPr id="74775" name="Group 418"/>
            <p:cNvGrpSpPr>
              <a:grpSpLocks/>
            </p:cNvGrpSpPr>
            <p:nvPr/>
          </p:nvGrpSpPr>
          <p:grpSpPr bwMode="auto">
            <a:xfrm>
              <a:off x="1450" y="2404"/>
              <a:ext cx="318" cy="220"/>
              <a:chOff x="2927" y="2504"/>
              <a:chExt cx="527" cy="390"/>
            </a:xfrm>
          </p:grpSpPr>
          <p:sp>
            <p:nvSpPr>
              <p:cNvPr id="74784" name="Oval 419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785" name="Rectangle 420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786" name="Rectangle 42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787" name="Oval 422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74788" name="Group 423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74795" name="Group 424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74805" name="Freeform 425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06" name="Freeform 42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07" name="Freeform 427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08" name="Freeform 42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09" name="Freeform 429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10" name="Freeform 43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11" name="Freeform 431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12" name="Freeform 43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74796" name="Group 433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74797" name="Freeform 434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798" name="Freeform 43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799" name="Freeform 436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00" name="Freeform 43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01" name="Freeform 438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02" name="Freeform 43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03" name="Freeform 440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04" name="Freeform 44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74789" name="Line 442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74790" name="Group 443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74791" name="Freeform 444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792" name="Freeform 44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793" name="Freeform 446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794" name="Freeform 44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sp>
          <p:nvSpPr>
            <p:cNvPr id="74776" name="Text Box 449"/>
            <p:cNvSpPr txBox="1">
              <a:spLocks noChangeArrowheads="1"/>
            </p:cNvSpPr>
            <p:nvPr/>
          </p:nvSpPr>
          <p:spPr bwMode="auto">
            <a:xfrm>
              <a:off x="214" y="3230"/>
              <a:ext cx="571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/>
              <a:r>
                <a:rPr lang="es-ES" sz="2100" b="1"/>
                <a:t>Área 1</a:t>
              </a:r>
            </a:p>
          </p:txBody>
        </p:sp>
        <p:sp>
          <p:nvSpPr>
            <p:cNvPr id="74777" name="Text Box 450"/>
            <p:cNvSpPr txBox="1">
              <a:spLocks noChangeArrowheads="1"/>
            </p:cNvSpPr>
            <p:nvPr/>
          </p:nvSpPr>
          <p:spPr bwMode="auto">
            <a:xfrm>
              <a:off x="1724" y="3230"/>
              <a:ext cx="572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/>
              <a:r>
                <a:rPr lang="es-ES" sz="2100" b="1"/>
                <a:t>Área 2</a:t>
              </a:r>
            </a:p>
          </p:txBody>
        </p:sp>
        <p:sp>
          <p:nvSpPr>
            <p:cNvPr id="74778" name="Text Box 451"/>
            <p:cNvSpPr txBox="1">
              <a:spLocks noChangeArrowheads="1"/>
            </p:cNvSpPr>
            <p:nvPr/>
          </p:nvSpPr>
          <p:spPr bwMode="auto">
            <a:xfrm>
              <a:off x="181" y="2744"/>
              <a:ext cx="571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/>
              <a:r>
                <a:rPr lang="es-ES" sz="2100" b="1"/>
                <a:t>Área 0</a:t>
              </a:r>
            </a:p>
          </p:txBody>
        </p:sp>
        <p:sp>
          <p:nvSpPr>
            <p:cNvPr id="74779" name="Text Box 452"/>
            <p:cNvSpPr txBox="1">
              <a:spLocks noChangeArrowheads="1"/>
            </p:cNvSpPr>
            <p:nvPr/>
          </p:nvSpPr>
          <p:spPr bwMode="auto">
            <a:xfrm>
              <a:off x="867" y="3141"/>
              <a:ext cx="310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/>
              <a:r>
                <a:rPr lang="es-ES" sz="2100" b="1">
                  <a:solidFill>
                    <a:schemeClr val="accent2"/>
                  </a:solidFill>
                </a:rPr>
                <a:t>R1</a:t>
              </a:r>
            </a:p>
          </p:txBody>
        </p:sp>
        <p:sp>
          <p:nvSpPr>
            <p:cNvPr id="74780" name="Text Box 453"/>
            <p:cNvSpPr txBox="1">
              <a:spLocks noChangeArrowheads="1"/>
            </p:cNvSpPr>
            <p:nvPr/>
          </p:nvSpPr>
          <p:spPr bwMode="auto">
            <a:xfrm rot="-1536131">
              <a:off x="588" y="3503"/>
              <a:ext cx="699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/>
              <a:r>
                <a:rPr lang="es-ES" sz="1700" b="1"/>
                <a:t>10.2.3.4/30</a:t>
              </a:r>
            </a:p>
          </p:txBody>
        </p:sp>
        <p:sp>
          <p:nvSpPr>
            <p:cNvPr id="74781" name="Text Box 454"/>
            <p:cNvSpPr txBox="1">
              <a:spLocks noChangeArrowheads="1"/>
            </p:cNvSpPr>
            <p:nvPr/>
          </p:nvSpPr>
          <p:spPr bwMode="auto">
            <a:xfrm rot="1716530">
              <a:off x="1311" y="3534"/>
              <a:ext cx="764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/>
              <a:r>
                <a:rPr lang="es-ES" sz="1700" b="1"/>
                <a:t>20.1.71.8/30</a:t>
              </a:r>
            </a:p>
          </p:txBody>
        </p:sp>
        <p:sp>
          <p:nvSpPr>
            <p:cNvPr id="74782" name="Text Box 456"/>
            <p:cNvSpPr txBox="1">
              <a:spLocks noChangeArrowheads="1"/>
            </p:cNvSpPr>
            <p:nvPr/>
          </p:nvSpPr>
          <p:spPr bwMode="auto">
            <a:xfrm rot="4681633">
              <a:off x="750" y="2784"/>
              <a:ext cx="650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/>
              <a:r>
                <a:rPr lang="es-ES" sz="1600" b="1"/>
                <a:t>40.1.0.4/30</a:t>
              </a:r>
            </a:p>
          </p:txBody>
        </p:sp>
        <p:sp>
          <p:nvSpPr>
            <p:cNvPr id="74783" name="Text Box 457"/>
            <p:cNvSpPr txBox="1">
              <a:spLocks noChangeArrowheads="1"/>
            </p:cNvSpPr>
            <p:nvPr/>
          </p:nvSpPr>
          <p:spPr bwMode="auto">
            <a:xfrm rot="6624724">
              <a:off x="1115" y="2808"/>
              <a:ext cx="650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/>
              <a:r>
                <a:rPr lang="es-ES" sz="1600" b="1"/>
                <a:t>40.1.0.8/30</a:t>
              </a:r>
            </a:p>
          </p:txBody>
        </p:sp>
      </p:grpSp>
      <p:sp>
        <p:nvSpPr>
          <p:cNvPr id="74755" name="Text Box 2"/>
          <p:cNvSpPr txBox="1">
            <a:spLocks noChangeArrowheads="1"/>
          </p:cNvSpPr>
          <p:nvPr/>
        </p:nvSpPr>
        <p:spPr bwMode="auto">
          <a:xfrm>
            <a:off x="914400" y="631825"/>
            <a:ext cx="80962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marL="461963" lvl="1" defTabSz="923925"/>
            <a:r>
              <a:rPr lang="es-ES_tradnl" sz="3200" b="1">
                <a:solidFill>
                  <a:srgbClr val="000066"/>
                </a:solidFill>
                <a:latin typeface="Arial" charset="0"/>
              </a:rPr>
              <a:t>ASPECTOS DE CONFIGURACIÓN </a:t>
            </a:r>
            <a:r>
              <a:rPr lang="es-ES_tradnl" sz="3200" b="1">
                <a:solidFill>
                  <a:schemeClr val="folHlink"/>
                </a:solidFill>
                <a:latin typeface="Arial" charset="0"/>
              </a:rPr>
              <a:t>(1/7)</a:t>
            </a:r>
            <a:endParaRPr lang="es-ES" sz="3200" b="1">
              <a:solidFill>
                <a:schemeClr val="folHlink"/>
              </a:solidFill>
              <a:latin typeface="Arial" charset="0"/>
            </a:endParaRPr>
          </a:p>
        </p:txBody>
      </p:sp>
      <p:grpSp>
        <p:nvGrpSpPr>
          <p:cNvPr id="75814" name="Group 3"/>
          <p:cNvGrpSpPr>
            <a:grpSpLocks/>
          </p:cNvGrpSpPr>
          <p:nvPr/>
        </p:nvGrpSpPr>
        <p:grpSpPr bwMode="auto">
          <a:xfrm>
            <a:off x="166688" y="1403350"/>
            <a:ext cx="4030662" cy="549275"/>
            <a:chOff x="204" y="755"/>
            <a:chExt cx="2665" cy="357"/>
          </a:xfrm>
        </p:grpSpPr>
        <p:sp>
          <p:nvSpPr>
            <p:cNvPr id="58377" name="Text Box 4"/>
            <p:cNvSpPr txBox="1">
              <a:spLocks noChangeArrowheads="1"/>
            </p:cNvSpPr>
            <p:nvPr/>
          </p:nvSpPr>
          <p:spPr bwMode="auto">
            <a:xfrm>
              <a:off x="383" y="755"/>
              <a:ext cx="2486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82" tIns="43642" rIns="87282" bIns="43642">
              <a:spAutoFit/>
            </a:bodyPr>
            <a:lstStyle/>
            <a:p>
              <a:pPr defTabSz="873125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Configuración</a:t>
              </a: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 </a:t>
              </a: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OSPF</a:t>
              </a: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:</a:t>
              </a:r>
              <a:endParaRPr lang="es-ES" sz="3000" b="1" dirty="0">
                <a:solidFill>
                  <a:srgbClr val="000099"/>
                </a:solidFill>
                <a:latin typeface="+mj-lt"/>
              </a:endParaRPr>
            </a:p>
          </p:txBody>
        </p:sp>
        <p:pic>
          <p:nvPicPr>
            <p:cNvPr id="74762" name="Picture 5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81958" name="Text Box 6"/>
          <p:cNvSpPr txBox="1">
            <a:spLocks noChangeArrowheads="1"/>
          </p:cNvSpPr>
          <p:nvPr/>
        </p:nvSpPr>
        <p:spPr bwMode="auto">
          <a:xfrm>
            <a:off x="434975" y="1885950"/>
            <a:ext cx="76358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7759" tIns="48879" rIns="97759" bIns="48879">
            <a:spAutoFit/>
          </a:bodyPr>
          <a:lstStyle/>
          <a:p>
            <a:pPr defTabSz="923925">
              <a:defRPr/>
            </a:pPr>
            <a:r>
              <a:rPr lang="es-ES" sz="2400" dirty="0">
                <a:latin typeface="+mj-lt"/>
              </a:rPr>
              <a:t>Router# configure terminal</a:t>
            </a:r>
          </a:p>
          <a:p>
            <a:pPr defTabSz="923925">
              <a:defRPr/>
            </a:pPr>
            <a:r>
              <a:rPr lang="es-ES" sz="2400" dirty="0">
                <a:latin typeface="+mj-lt"/>
              </a:rPr>
              <a:t>Router(</a:t>
            </a:r>
            <a:r>
              <a:rPr lang="es-ES" sz="2400" dirty="0" err="1">
                <a:latin typeface="+mj-lt"/>
              </a:rPr>
              <a:t>config</a:t>
            </a:r>
            <a:r>
              <a:rPr lang="es-ES" sz="2400" dirty="0">
                <a:latin typeface="+mj-lt"/>
              </a:rPr>
              <a:t>)# router </a:t>
            </a:r>
            <a:r>
              <a:rPr lang="es-ES" sz="2400" dirty="0" err="1">
                <a:latin typeface="+mj-lt"/>
              </a:rPr>
              <a:t>ospf</a:t>
            </a:r>
            <a:r>
              <a:rPr lang="es-ES" sz="2400" dirty="0">
                <a:latin typeface="+mj-lt"/>
              </a:rPr>
              <a:t>  </a:t>
            </a:r>
            <a:r>
              <a:rPr lang="es-ES" sz="2400" i="1" dirty="0" err="1">
                <a:solidFill>
                  <a:srgbClr val="008000"/>
                </a:solidFill>
                <a:latin typeface="+mj-lt"/>
              </a:rPr>
              <a:t>process</a:t>
            </a:r>
            <a:r>
              <a:rPr lang="es-ES" sz="2400" i="1" dirty="0">
                <a:solidFill>
                  <a:srgbClr val="008000"/>
                </a:solidFill>
                <a:latin typeface="+mj-lt"/>
              </a:rPr>
              <a:t>-ID</a:t>
            </a:r>
            <a:endParaRPr lang="es-ES" sz="2400" dirty="0">
              <a:solidFill>
                <a:srgbClr val="008000"/>
              </a:solidFill>
              <a:latin typeface="+mj-lt"/>
            </a:endParaRPr>
          </a:p>
          <a:p>
            <a:pPr defTabSz="923925">
              <a:defRPr/>
            </a:pPr>
            <a:r>
              <a:rPr lang="es-ES" sz="2400" dirty="0">
                <a:latin typeface="+mj-lt"/>
              </a:rPr>
              <a:t>Router(</a:t>
            </a:r>
            <a:r>
              <a:rPr lang="es-ES" sz="2400" dirty="0" err="1">
                <a:latin typeface="+mj-lt"/>
              </a:rPr>
              <a:t>config-router</a:t>
            </a:r>
            <a:r>
              <a:rPr lang="es-ES" sz="2400" dirty="0">
                <a:latin typeface="+mj-lt"/>
              </a:rPr>
              <a:t>)# network </a:t>
            </a:r>
            <a:r>
              <a:rPr lang="es-ES" sz="2400" i="1" dirty="0" err="1">
                <a:solidFill>
                  <a:srgbClr val="008000"/>
                </a:solidFill>
                <a:latin typeface="+mj-lt"/>
              </a:rPr>
              <a:t>dirección_de_red</a:t>
            </a:r>
            <a:r>
              <a:rPr lang="es-ES" sz="2400" i="1" dirty="0">
                <a:solidFill>
                  <a:srgbClr val="008000"/>
                </a:solidFill>
                <a:latin typeface="+mj-lt"/>
              </a:rPr>
              <a:t>   </a:t>
            </a:r>
            <a:r>
              <a:rPr lang="es-ES" sz="2400" i="1" dirty="0" err="1">
                <a:solidFill>
                  <a:srgbClr val="008000"/>
                </a:solidFill>
                <a:latin typeface="+mj-lt"/>
              </a:rPr>
              <a:t>wildcard</a:t>
            </a:r>
            <a:endParaRPr lang="es-ES" sz="2400" i="1" dirty="0">
              <a:solidFill>
                <a:srgbClr val="008000"/>
              </a:solidFill>
              <a:latin typeface="+mj-lt"/>
            </a:endParaRPr>
          </a:p>
          <a:p>
            <a:pPr defTabSz="923925">
              <a:defRPr/>
            </a:pPr>
            <a:r>
              <a:rPr lang="es-ES" sz="2400" dirty="0">
                <a:latin typeface="+mj-lt"/>
              </a:rPr>
              <a:t>                                        area  </a:t>
            </a:r>
            <a:r>
              <a:rPr lang="es-ES" sz="2400" i="1" dirty="0" err="1">
                <a:solidFill>
                  <a:srgbClr val="008000"/>
                </a:solidFill>
                <a:latin typeface="+mj-lt"/>
              </a:rPr>
              <a:t>area_ID</a:t>
            </a:r>
            <a:endParaRPr lang="es-ES" sz="2400" i="1" dirty="0">
              <a:solidFill>
                <a:srgbClr val="008000"/>
              </a:solidFill>
              <a:latin typeface="+mj-lt"/>
            </a:endParaRPr>
          </a:p>
          <a:p>
            <a:pPr defTabSz="923925">
              <a:defRPr/>
            </a:pPr>
            <a:r>
              <a:rPr lang="es-ES" sz="2400" dirty="0" err="1">
                <a:latin typeface="+mj-lt"/>
              </a:rPr>
              <a:t>Router</a:t>
            </a:r>
            <a:r>
              <a:rPr lang="es-ES" sz="2400" dirty="0">
                <a:latin typeface="+mj-lt"/>
              </a:rPr>
              <a:t>(</a:t>
            </a:r>
            <a:r>
              <a:rPr lang="es-ES" sz="2400" dirty="0" err="1">
                <a:latin typeface="+mj-lt"/>
              </a:rPr>
              <a:t>config-router</a:t>
            </a:r>
            <a:r>
              <a:rPr lang="es-ES" sz="2400" dirty="0">
                <a:latin typeface="+mj-lt"/>
              </a:rPr>
              <a:t>)# </a:t>
            </a:r>
            <a:r>
              <a:rPr lang="es-ES" sz="2400" dirty="0" err="1">
                <a:latin typeface="+mj-lt"/>
              </a:rPr>
              <a:t>exit</a:t>
            </a:r>
            <a:endParaRPr lang="es-ES" sz="2400" dirty="0">
              <a:latin typeface="+mj-lt"/>
            </a:endParaRPr>
          </a:p>
          <a:p>
            <a:pPr defTabSz="923925">
              <a:defRPr/>
            </a:pPr>
            <a:r>
              <a:rPr lang="es-ES" sz="2400" dirty="0" err="1">
                <a:latin typeface="+mj-lt"/>
              </a:rPr>
              <a:t>Router</a:t>
            </a:r>
            <a:r>
              <a:rPr lang="es-ES" sz="2400" dirty="0">
                <a:latin typeface="+mj-lt"/>
              </a:rPr>
              <a:t>(</a:t>
            </a:r>
            <a:r>
              <a:rPr lang="es-ES" sz="2400" dirty="0" err="1">
                <a:latin typeface="+mj-lt"/>
              </a:rPr>
              <a:t>config</a:t>
            </a:r>
            <a:r>
              <a:rPr lang="es-ES" sz="2400" dirty="0">
                <a:latin typeface="+mj-lt"/>
              </a:rPr>
              <a:t>)#</a:t>
            </a:r>
          </a:p>
        </p:txBody>
      </p:sp>
      <p:grpSp>
        <p:nvGrpSpPr>
          <p:cNvPr id="75819" name="Group 463"/>
          <p:cNvGrpSpPr>
            <a:grpSpLocks/>
          </p:cNvGrpSpPr>
          <p:nvPr/>
        </p:nvGrpSpPr>
        <p:grpSpPr bwMode="auto">
          <a:xfrm>
            <a:off x="4114800" y="3725863"/>
            <a:ext cx="4876800" cy="2000250"/>
            <a:chOff x="2449" y="2132"/>
            <a:chExt cx="2903" cy="1270"/>
          </a:xfrm>
        </p:grpSpPr>
        <p:sp>
          <p:nvSpPr>
            <p:cNvPr id="74759" name="AutoShape 461"/>
            <p:cNvSpPr>
              <a:spLocks noChangeArrowheads="1"/>
            </p:cNvSpPr>
            <p:nvPr/>
          </p:nvSpPr>
          <p:spPr bwMode="auto">
            <a:xfrm>
              <a:off x="2449" y="2132"/>
              <a:ext cx="2903" cy="1270"/>
            </a:xfrm>
            <a:prstGeom prst="wedgeRoundRectCallout">
              <a:avLst>
                <a:gd name="adj1" fmla="val -85444"/>
                <a:gd name="adj2" fmla="val 47088"/>
                <a:gd name="adj3" fmla="val 16667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7759" tIns="48879" rIns="97759" bIns="48879"/>
            <a:lstStyle/>
            <a:p>
              <a:pPr algn="ctr" defTabSz="923925"/>
              <a:endParaRPr lang="es-PE"/>
            </a:p>
          </p:txBody>
        </p:sp>
        <p:sp>
          <p:nvSpPr>
            <p:cNvPr id="74760" name="Text Box 459"/>
            <p:cNvSpPr txBox="1">
              <a:spLocks noChangeArrowheads="1"/>
            </p:cNvSpPr>
            <p:nvPr/>
          </p:nvSpPr>
          <p:spPr bwMode="auto">
            <a:xfrm>
              <a:off x="2449" y="2174"/>
              <a:ext cx="2846" cy="1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/>
              <a:r>
                <a:rPr lang="es-ES" sz="1700"/>
                <a:t>R1# configure terminal</a:t>
              </a:r>
            </a:p>
            <a:p>
              <a:pPr defTabSz="923925"/>
              <a:r>
                <a:rPr lang="es-ES" sz="1700"/>
                <a:t>R1(config)# router ospf  </a:t>
              </a:r>
              <a:r>
                <a:rPr lang="es-ES" sz="1700" i="1">
                  <a:solidFill>
                    <a:srgbClr val="008000"/>
                  </a:solidFill>
                </a:rPr>
                <a:t>1</a:t>
              </a:r>
              <a:endParaRPr lang="es-ES" sz="1700">
                <a:solidFill>
                  <a:srgbClr val="008000"/>
                </a:solidFill>
              </a:endParaRPr>
            </a:p>
            <a:p>
              <a:pPr defTabSz="923925"/>
              <a:r>
                <a:rPr lang="es-ES" sz="1700"/>
                <a:t>R1(config-router)# network </a:t>
              </a:r>
              <a:r>
                <a:rPr lang="es-ES" sz="1700" i="1">
                  <a:solidFill>
                    <a:srgbClr val="008000"/>
                  </a:solidFill>
                </a:rPr>
                <a:t>10.2.3.4  0.0.0.3 </a:t>
              </a:r>
              <a:r>
                <a:rPr lang="es-ES" sz="1700"/>
                <a:t>area</a:t>
              </a:r>
              <a:r>
                <a:rPr lang="es-ES" sz="1700" i="1">
                  <a:solidFill>
                    <a:srgbClr val="008000"/>
                  </a:solidFill>
                </a:rPr>
                <a:t> 1</a:t>
              </a:r>
            </a:p>
            <a:p>
              <a:pPr defTabSz="923925"/>
              <a:r>
                <a:rPr lang="es-ES" sz="1700"/>
                <a:t>R1(config-router)# network </a:t>
              </a:r>
              <a:r>
                <a:rPr lang="es-ES" sz="1700" i="1">
                  <a:solidFill>
                    <a:srgbClr val="008000"/>
                  </a:solidFill>
                </a:rPr>
                <a:t>20.1.71.8  0.0.0.3 </a:t>
              </a:r>
              <a:r>
                <a:rPr lang="es-ES" sz="1700"/>
                <a:t>area</a:t>
              </a:r>
              <a:r>
                <a:rPr lang="es-ES" sz="1700" i="1">
                  <a:solidFill>
                    <a:srgbClr val="008000"/>
                  </a:solidFill>
                </a:rPr>
                <a:t> 2</a:t>
              </a:r>
            </a:p>
            <a:p>
              <a:pPr defTabSz="923925"/>
              <a:r>
                <a:rPr lang="es-ES" sz="1700"/>
                <a:t>R1(config-router)# network </a:t>
              </a:r>
              <a:r>
                <a:rPr lang="es-ES" sz="1700" i="1">
                  <a:solidFill>
                    <a:srgbClr val="008000"/>
                  </a:solidFill>
                </a:rPr>
                <a:t>40.1.0.4  0.0.0.3 </a:t>
              </a:r>
              <a:r>
                <a:rPr lang="es-ES" sz="1700"/>
                <a:t>area</a:t>
              </a:r>
              <a:r>
                <a:rPr lang="es-ES" sz="1700" i="1">
                  <a:solidFill>
                    <a:srgbClr val="008000"/>
                  </a:solidFill>
                </a:rPr>
                <a:t> 0</a:t>
              </a:r>
            </a:p>
            <a:p>
              <a:pPr defTabSz="923925"/>
              <a:r>
                <a:rPr lang="es-ES" sz="1700"/>
                <a:t>R1(config-router)# network </a:t>
              </a:r>
              <a:r>
                <a:rPr lang="es-ES" sz="1700" i="1">
                  <a:solidFill>
                    <a:srgbClr val="008000"/>
                  </a:solidFill>
                </a:rPr>
                <a:t>40.1.0.8  0.0.0.3 </a:t>
              </a:r>
              <a:r>
                <a:rPr lang="es-ES" sz="1700"/>
                <a:t>area</a:t>
              </a:r>
              <a:r>
                <a:rPr lang="es-ES" sz="1700" i="1">
                  <a:solidFill>
                    <a:srgbClr val="008000"/>
                  </a:solidFill>
                </a:rPr>
                <a:t> 0</a:t>
              </a:r>
            </a:p>
            <a:p>
              <a:pPr defTabSz="923925"/>
              <a:r>
                <a:rPr lang="es-ES" sz="1700"/>
                <a:t>R1(config)#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914400" y="631825"/>
            <a:ext cx="80962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marL="461963" lvl="1" defTabSz="923925"/>
            <a:r>
              <a:rPr lang="es-ES_tradnl" sz="3200" b="1">
                <a:solidFill>
                  <a:srgbClr val="000066"/>
                </a:solidFill>
                <a:latin typeface="Arial" charset="0"/>
              </a:rPr>
              <a:t>ASPECTOS DE CONFIGURACIÓN </a:t>
            </a:r>
            <a:r>
              <a:rPr lang="es-ES_tradnl" sz="3200" b="1">
                <a:solidFill>
                  <a:schemeClr val="folHlink"/>
                </a:solidFill>
                <a:latin typeface="Arial" charset="0"/>
              </a:rPr>
              <a:t>(2/7)</a:t>
            </a:r>
            <a:endParaRPr lang="es-ES" sz="3200" b="1">
              <a:solidFill>
                <a:schemeClr val="folHlink"/>
              </a:solidFill>
              <a:latin typeface="Arial" charset="0"/>
            </a:endParaRPr>
          </a:p>
        </p:txBody>
      </p:sp>
      <p:grpSp>
        <p:nvGrpSpPr>
          <p:cNvPr id="2" name="17 Grupo"/>
          <p:cNvGrpSpPr>
            <a:grpSpLocks/>
          </p:cNvGrpSpPr>
          <p:nvPr/>
        </p:nvGrpSpPr>
        <p:grpSpPr bwMode="auto">
          <a:xfrm>
            <a:off x="166688" y="1403351"/>
            <a:ext cx="8843962" cy="3084600"/>
            <a:chOff x="166688" y="1403351"/>
            <a:chExt cx="9028268" cy="3085120"/>
          </a:xfrm>
        </p:grpSpPr>
        <p:grpSp>
          <p:nvGrpSpPr>
            <p:cNvPr id="75789" name="Group 3"/>
            <p:cNvGrpSpPr>
              <a:grpSpLocks/>
            </p:cNvGrpSpPr>
            <p:nvPr/>
          </p:nvGrpSpPr>
          <p:grpSpPr bwMode="auto">
            <a:xfrm>
              <a:off x="166688" y="1403351"/>
              <a:ext cx="9028268" cy="518590"/>
              <a:chOff x="204" y="755"/>
              <a:chExt cx="5975" cy="338"/>
            </a:xfrm>
          </p:grpSpPr>
          <p:sp>
            <p:nvSpPr>
              <p:cNvPr id="59408" name="Text Box 4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5795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73125">
                  <a:defRPr/>
                </a:pPr>
                <a:r>
                  <a:rPr lang="es-ES" sz="2800" b="1" dirty="0">
                    <a:solidFill>
                      <a:schemeClr val="accent2"/>
                    </a:solidFill>
                    <a:latin typeface="+mj-lt"/>
                  </a:rPr>
                  <a:t>Definición</a:t>
                </a:r>
                <a:r>
                  <a:rPr lang="es-ES" sz="2600" b="1" dirty="0">
                    <a:solidFill>
                      <a:schemeClr val="accent2"/>
                    </a:solidFill>
                    <a:latin typeface="+mj-lt"/>
                  </a:rPr>
                  <a:t> de Identificador de Router (ID-Router):</a:t>
                </a:r>
                <a:endParaRPr lang="es-ES" sz="2600" b="1" dirty="0">
                  <a:solidFill>
                    <a:srgbClr val="000099"/>
                  </a:solidFill>
                  <a:latin typeface="+mj-lt"/>
                </a:endParaRPr>
              </a:p>
            </p:txBody>
          </p:sp>
          <p:pic>
            <p:nvPicPr>
              <p:cNvPr id="75795" name="Picture 5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86054" name="Text Box 6"/>
            <p:cNvSpPr txBox="1">
              <a:spLocks noChangeArrowheads="1"/>
            </p:cNvSpPr>
            <p:nvPr/>
          </p:nvSpPr>
          <p:spPr bwMode="auto">
            <a:xfrm>
              <a:off x="434975" y="1866978"/>
              <a:ext cx="6911830" cy="714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>
                <a:defRPr/>
              </a:pPr>
              <a:r>
                <a:rPr lang="es-ES" sz="20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ES" sz="2000" dirty="0">
                  <a:solidFill>
                    <a:srgbClr val="000099"/>
                  </a:solidFill>
                  <a:latin typeface="+mj-lt"/>
                </a:rPr>
                <a:t> </a:t>
              </a:r>
              <a:r>
                <a:rPr lang="es-ES" sz="2000" dirty="0">
                  <a:latin typeface="+mj-lt"/>
                </a:rPr>
                <a:t>Al iniciarse el proceso OSPF en un router, el IOS utiliza</a:t>
              </a:r>
            </a:p>
            <a:p>
              <a:pPr defTabSz="923925">
                <a:defRPr/>
              </a:pPr>
              <a:r>
                <a:rPr lang="es-ES" sz="2000" dirty="0">
                  <a:latin typeface="+mj-lt"/>
                </a:rPr>
                <a:t>      la </a:t>
              </a:r>
              <a:r>
                <a:rPr lang="es-ES" sz="2000" dirty="0">
                  <a:solidFill>
                    <a:srgbClr val="008000"/>
                  </a:solidFill>
                  <a:latin typeface="+mj-lt"/>
                </a:rPr>
                <a:t>dirección IP</a:t>
              </a:r>
              <a:r>
                <a:rPr lang="es-ES" sz="2000" dirty="0">
                  <a:latin typeface="+mj-lt"/>
                </a:rPr>
                <a:t> activa local </a:t>
              </a:r>
              <a:r>
                <a:rPr lang="es-ES" sz="2000" dirty="0">
                  <a:solidFill>
                    <a:srgbClr val="008000"/>
                  </a:solidFill>
                  <a:latin typeface="+mj-lt"/>
                </a:rPr>
                <a:t>más alta</a:t>
              </a:r>
              <a:r>
                <a:rPr lang="es-ES" sz="2000" dirty="0">
                  <a:latin typeface="+mj-lt"/>
                </a:rPr>
                <a:t> como </a:t>
              </a:r>
              <a:r>
                <a:rPr lang="es-ES" sz="2000" dirty="0">
                  <a:solidFill>
                    <a:srgbClr val="FF3300"/>
                  </a:solidFill>
                  <a:latin typeface="+mj-lt"/>
                </a:rPr>
                <a:t>ID del router</a:t>
              </a:r>
              <a:r>
                <a:rPr lang="es-ES" sz="2000" dirty="0">
                  <a:latin typeface="+mj-lt"/>
                </a:rPr>
                <a:t>.</a:t>
              </a:r>
            </a:p>
          </p:txBody>
        </p:sp>
        <p:sp>
          <p:nvSpPr>
            <p:cNvPr id="386055" name="Text Box 7"/>
            <p:cNvSpPr txBox="1">
              <a:spLocks noChangeArrowheads="1"/>
            </p:cNvSpPr>
            <p:nvPr/>
          </p:nvSpPr>
          <p:spPr bwMode="auto">
            <a:xfrm>
              <a:off x="434975" y="2581473"/>
              <a:ext cx="6750824" cy="714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>
                <a:defRPr/>
              </a:pPr>
              <a:r>
                <a:rPr lang="es-ES" sz="20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ES" sz="2000" dirty="0">
                  <a:solidFill>
                    <a:srgbClr val="000099"/>
                  </a:solidFill>
                  <a:latin typeface="+mj-lt"/>
                </a:rPr>
                <a:t> </a:t>
              </a:r>
              <a:r>
                <a:rPr lang="es-ES" sz="2000" dirty="0">
                  <a:latin typeface="+mj-lt"/>
                </a:rPr>
                <a:t>Si </a:t>
              </a:r>
              <a:r>
                <a:rPr lang="es-ES" sz="2000" dirty="0">
                  <a:solidFill>
                    <a:schemeClr val="accent2"/>
                  </a:solidFill>
                  <a:latin typeface="+mj-lt"/>
                </a:rPr>
                <a:t>no existe</a:t>
              </a:r>
              <a:r>
                <a:rPr lang="es-ES" sz="2000" dirty="0">
                  <a:latin typeface="+mj-lt"/>
                </a:rPr>
                <a:t> una interfaz activa, el proceso OSPF </a:t>
              </a:r>
              <a:r>
                <a:rPr lang="es-ES" sz="2000" dirty="0">
                  <a:solidFill>
                    <a:srgbClr val="336600"/>
                  </a:solidFill>
                  <a:latin typeface="+mj-lt"/>
                </a:rPr>
                <a:t>no se</a:t>
              </a:r>
              <a:r>
                <a:rPr lang="es-ES" sz="2000" dirty="0">
                  <a:latin typeface="+mj-lt"/>
                </a:rPr>
                <a:t> </a:t>
              </a:r>
            </a:p>
            <a:p>
              <a:pPr defTabSz="923925">
                <a:defRPr/>
              </a:pPr>
              <a:r>
                <a:rPr lang="es-ES" sz="2000" dirty="0">
                  <a:latin typeface="+mj-lt"/>
                </a:rPr>
                <a:t>      iniciará.</a:t>
              </a:r>
            </a:p>
          </p:txBody>
        </p:sp>
        <p:sp>
          <p:nvSpPr>
            <p:cNvPr id="386056" name="Text Box 8"/>
            <p:cNvSpPr txBox="1">
              <a:spLocks noChangeArrowheads="1"/>
            </p:cNvSpPr>
            <p:nvPr/>
          </p:nvSpPr>
          <p:spPr bwMode="auto">
            <a:xfrm>
              <a:off x="434975" y="3295969"/>
              <a:ext cx="7220376" cy="714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>
                <a:defRPr/>
              </a:pPr>
              <a:r>
                <a:rPr lang="es-ES" sz="20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ES" sz="2000" dirty="0">
                  <a:solidFill>
                    <a:srgbClr val="000099"/>
                  </a:solidFill>
                  <a:latin typeface="+mj-lt"/>
                </a:rPr>
                <a:t> </a:t>
              </a:r>
              <a:r>
                <a:rPr lang="es-ES" sz="2000" dirty="0">
                  <a:latin typeface="+mj-lt"/>
                </a:rPr>
                <a:t>Para asegurar la estabilidad del proceso OSPF, es necesario</a:t>
              </a:r>
            </a:p>
            <a:p>
              <a:pPr defTabSz="923925">
                <a:defRPr/>
              </a:pPr>
              <a:r>
                <a:rPr lang="es-ES" sz="2000" dirty="0">
                  <a:latin typeface="+mj-lt"/>
                </a:rPr>
                <a:t>      que el router tenga una interfaz activa en todo momento.</a:t>
              </a:r>
            </a:p>
          </p:txBody>
        </p:sp>
        <p:sp>
          <p:nvSpPr>
            <p:cNvPr id="386057" name="Text Box 9"/>
            <p:cNvSpPr txBox="1">
              <a:spLocks noChangeArrowheads="1"/>
            </p:cNvSpPr>
            <p:nvPr/>
          </p:nvSpPr>
          <p:spPr bwMode="auto">
            <a:xfrm>
              <a:off x="434975" y="4081914"/>
              <a:ext cx="6623354" cy="406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>
                <a:defRPr/>
              </a:pPr>
              <a:r>
                <a:rPr lang="es-ES" sz="20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ES" sz="2000" dirty="0">
                  <a:solidFill>
                    <a:srgbClr val="000099"/>
                  </a:solidFill>
                  <a:latin typeface="+mj-lt"/>
                </a:rPr>
                <a:t> </a:t>
              </a:r>
              <a:r>
                <a:rPr lang="es-ES" sz="2000" dirty="0">
                  <a:latin typeface="+mj-lt"/>
                </a:rPr>
                <a:t>La interfaz </a:t>
              </a:r>
              <a:r>
                <a:rPr lang="es-ES" sz="2000" i="1" dirty="0" err="1">
                  <a:solidFill>
                    <a:srgbClr val="FF3300"/>
                  </a:solidFill>
                  <a:latin typeface="+mj-lt"/>
                </a:rPr>
                <a:t>loopback</a:t>
              </a:r>
              <a:r>
                <a:rPr lang="es-ES" sz="2000" dirty="0">
                  <a:latin typeface="+mj-lt"/>
                </a:rPr>
                <a:t> es importante para este objetivo.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66688" y="4511676"/>
            <a:ext cx="8956465" cy="949765"/>
            <a:chOff x="204" y="755"/>
            <a:chExt cx="5929" cy="618"/>
          </a:xfrm>
        </p:grpSpPr>
        <p:sp>
          <p:nvSpPr>
            <p:cNvPr id="59406" name="Text Box 11"/>
            <p:cNvSpPr txBox="1">
              <a:spLocks noChangeArrowheads="1"/>
            </p:cNvSpPr>
            <p:nvPr/>
          </p:nvSpPr>
          <p:spPr bwMode="auto">
            <a:xfrm>
              <a:off x="384" y="755"/>
              <a:ext cx="5749" cy="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82" tIns="43642" rIns="87282" bIns="43642">
              <a:spAutoFit/>
            </a:bodyPr>
            <a:lstStyle/>
            <a:p>
              <a:pPr defTabSz="873125">
                <a:defRPr/>
              </a:pPr>
              <a:r>
                <a:rPr lang="es-ES" sz="2800" b="1" dirty="0">
                  <a:solidFill>
                    <a:schemeClr val="accent2"/>
                  </a:solidFill>
                  <a:latin typeface="+mj-lt"/>
                </a:rPr>
                <a:t>En un router con más de una interfaz </a:t>
              </a:r>
              <a:r>
                <a:rPr lang="es-ES" sz="2800" b="1" dirty="0" err="1">
                  <a:solidFill>
                    <a:schemeClr val="accent2"/>
                  </a:solidFill>
                  <a:latin typeface="+mj-lt"/>
                </a:rPr>
                <a:t>loopback</a:t>
              </a:r>
              <a:r>
                <a:rPr lang="es-ES" sz="2800" b="1" dirty="0">
                  <a:solidFill>
                    <a:schemeClr val="accent2"/>
                  </a:solidFill>
                  <a:latin typeface="+mj-lt"/>
                </a:rPr>
                <a:t>,</a:t>
              </a:r>
            </a:p>
            <a:p>
              <a:pPr defTabSz="873125">
                <a:defRPr/>
              </a:pPr>
              <a:r>
                <a:rPr lang="es-ES" sz="2800" b="1" dirty="0">
                  <a:solidFill>
                    <a:schemeClr val="accent2"/>
                  </a:solidFill>
                  <a:latin typeface="+mj-lt"/>
                </a:rPr>
                <a:t>la dirección </a:t>
              </a:r>
              <a:r>
                <a:rPr lang="es-ES" sz="2800" b="1" dirty="0">
                  <a:solidFill>
                    <a:srgbClr val="336600"/>
                  </a:solidFill>
                  <a:latin typeface="+mj-lt"/>
                </a:rPr>
                <a:t>más alta</a:t>
              </a:r>
              <a:r>
                <a:rPr lang="es-ES" sz="2800" b="1" dirty="0">
                  <a:solidFill>
                    <a:schemeClr val="accent2"/>
                  </a:solidFill>
                  <a:latin typeface="+mj-lt"/>
                </a:rPr>
                <a:t> será el </a:t>
              </a:r>
              <a:r>
                <a:rPr lang="es-ES" sz="2800" b="1" dirty="0">
                  <a:solidFill>
                    <a:srgbClr val="336600"/>
                  </a:solidFill>
                  <a:latin typeface="+mj-lt"/>
                </a:rPr>
                <a:t>ID-Router</a:t>
              </a:r>
              <a:r>
                <a:rPr lang="es-ES" sz="2800" b="1" dirty="0">
                  <a:solidFill>
                    <a:schemeClr val="accent2"/>
                  </a:solidFill>
                  <a:latin typeface="+mj-lt"/>
                </a:rPr>
                <a:t>.</a:t>
              </a:r>
              <a:endParaRPr lang="es-ES" sz="2800" b="1" dirty="0">
                <a:solidFill>
                  <a:srgbClr val="000099"/>
                </a:solidFill>
                <a:latin typeface="+mj-lt"/>
              </a:endParaRPr>
            </a:p>
          </p:txBody>
        </p:sp>
        <p:pic>
          <p:nvPicPr>
            <p:cNvPr id="75788" name="Picture 12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18 Grupo"/>
          <p:cNvGrpSpPr>
            <a:grpSpLocks/>
          </p:cNvGrpSpPr>
          <p:nvPr/>
        </p:nvGrpSpPr>
        <p:grpSpPr bwMode="auto">
          <a:xfrm>
            <a:off x="166688" y="5583239"/>
            <a:ext cx="7926474" cy="1220876"/>
            <a:chOff x="166688" y="5582458"/>
            <a:chExt cx="7926920" cy="1221363"/>
          </a:xfrm>
        </p:grpSpPr>
        <p:grpSp>
          <p:nvGrpSpPr>
            <p:cNvPr id="75782" name="Group 13"/>
            <p:cNvGrpSpPr>
              <a:grpSpLocks/>
            </p:cNvGrpSpPr>
            <p:nvPr/>
          </p:nvGrpSpPr>
          <p:grpSpPr bwMode="auto">
            <a:xfrm>
              <a:off x="166688" y="5582458"/>
              <a:ext cx="6640512" cy="549275"/>
              <a:chOff x="204" y="755"/>
              <a:chExt cx="4395" cy="357"/>
            </a:xfrm>
          </p:grpSpPr>
          <p:sp>
            <p:nvSpPr>
              <p:cNvPr id="59404" name="Text Box 14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4226" cy="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73125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Selección del Router Designado (</a:t>
                </a:r>
                <a:r>
                  <a:rPr lang="es-ES" sz="3000" b="1" dirty="0">
                    <a:solidFill>
                      <a:srgbClr val="FF3300"/>
                    </a:solidFill>
                    <a:latin typeface="+mj-lt"/>
                  </a:rPr>
                  <a:t>DR</a:t>
                </a: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):</a:t>
                </a:r>
                <a:endParaRPr lang="es-ES" sz="3000" b="1" dirty="0">
                  <a:solidFill>
                    <a:srgbClr val="000099"/>
                  </a:solidFill>
                  <a:latin typeface="+mj-lt"/>
                </a:endParaRPr>
              </a:p>
            </p:txBody>
          </p:sp>
          <p:pic>
            <p:nvPicPr>
              <p:cNvPr id="75786" name="Picture 15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86064" name="Text Box 16"/>
            <p:cNvSpPr txBox="1">
              <a:spLocks noChangeArrowheads="1"/>
            </p:cNvSpPr>
            <p:nvPr/>
          </p:nvSpPr>
          <p:spPr bwMode="auto">
            <a:xfrm>
              <a:off x="434990" y="6008078"/>
              <a:ext cx="7658618" cy="406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>
                <a:defRPr/>
              </a:pPr>
              <a:r>
                <a:rPr lang="es-ES" sz="20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ES" sz="2000" dirty="0">
                  <a:solidFill>
                    <a:srgbClr val="000099"/>
                  </a:solidFill>
                  <a:latin typeface="+mj-lt"/>
                </a:rPr>
                <a:t> </a:t>
              </a:r>
              <a:r>
                <a:rPr lang="es-ES" sz="2000" dirty="0">
                  <a:latin typeface="+mj-lt"/>
                </a:rPr>
                <a:t>La interfaz con </a:t>
              </a:r>
              <a:r>
                <a:rPr lang="es-ES" sz="2000" dirty="0">
                  <a:solidFill>
                    <a:srgbClr val="FF3300"/>
                  </a:solidFill>
                  <a:latin typeface="+mj-lt"/>
                </a:rPr>
                <a:t>mayor</a:t>
              </a:r>
              <a:r>
                <a:rPr lang="es-ES" sz="2000" dirty="0">
                  <a:latin typeface="+mj-lt"/>
                </a:rPr>
                <a:t> prioridad permitirá que el router sea </a:t>
              </a:r>
              <a:r>
                <a:rPr lang="es-ES" sz="2000" dirty="0">
                  <a:solidFill>
                    <a:srgbClr val="FF3300"/>
                  </a:solidFill>
                  <a:latin typeface="+mj-lt"/>
                </a:rPr>
                <a:t>DR</a:t>
              </a:r>
              <a:r>
                <a:rPr lang="es-ES" sz="2000" dirty="0">
                  <a:latin typeface="+mj-lt"/>
                </a:rPr>
                <a:t>.</a:t>
              </a:r>
            </a:p>
          </p:txBody>
        </p:sp>
        <p:sp>
          <p:nvSpPr>
            <p:cNvPr id="386065" name="Text Box 17"/>
            <p:cNvSpPr txBox="1">
              <a:spLocks noChangeArrowheads="1"/>
            </p:cNvSpPr>
            <p:nvPr/>
          </p:nvSpPr>
          <p:spPr bwMode="auto">
            <a:xfrm>
              <a:off x="434990" y="6397170"/>
              <a:ext cx="7462272" cy="406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>
                <a:defRPr/>
              </a:pPr>
              <a:r>
                <a:rPr lang="es-ES" sz="20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ES" sz="2000" dirty="0">
                  <a:solidFill>
                    <a:srgbClr val="000099"/>
                  </a:solidFill>
                  <a:latin typeface="+mj-lt"/>
                </a:rPr>
                <a:t> </a:t>
              </a:r>
              <a:r>
                <a:rPr lang="es-ES" sz="2000" dirty="0">
                  <a:latin typeface="+mj-lt"/>
                </a:rPr>
                <a:t>Ante iguales prioridades se selecciona el de </a:t>
              </a:r>
              <a:r>
                <a:rPr lang="es-ES" sz="2000" dirty="0">
                  <a:solidFill>
                    <a:srgbClr val="FF3300"/>
                  </a:solidFill>
                  <a:latin typeface="+mj-lt"/>
                </a:rPr>
                <a:t>mayor</a:t>
              </a:r>
              <a:r>
                <a:rPr lang="es-ES" sz="2000" dirty="0">
                  <a:latin typeface="+mj-lt"/>
                </a:rPr>
                <a:t> ID-Router.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98"/>
          <p:cNvSpPr txBox="1">
            <a:spLocks noChangeArrowheads="1"/>
          </p:cNvSpPr>
          <p:nvPr/>
        </p:nvSpPr>
        <p:spPr bwMode="auto">
          <a:xfrm>
            <a:off x="914400" y="631825"/>
            <a:ext cx="80962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marL="461963" lvl="1" defTabSz="923925"/>
            <a:r>
              <a:rPr lang="es-ES_tradnl" sz="3200" b="1">
                <a:solidFill>
                  <a:srgbClr val="000066"/>
                </a:solidFill>
                <a:latin typeface="Arial" charset="0"/>
              </a:rPr>
              <a:t>ASPECTOS DE CONFIGURACIÓN </a:t>
            </a:r>
            <a:r>
              <a:rPr lang="es-ES_tradnl" sz="3200" b="1">
                <a:solidFill>
                  <a:schemeClr val="folHlink"/>
                </a:solidFill>
                <a:latin typeface="Arial" charset="0"/>
              </a:rPr>
              <a:t>(3/7)</a:t>
            </a:r>
            <a:endParaRPr lang="es-ES" sz="3200" b="1">
              <a:solidFill>
                <a:schemeClr val="folHlink"/>
              </a:solidFill>
              <a:latin typeface="Arial" charset="0"/>
            </a:endParaRPr>
          </a:p>
        </p:txBody>
      </p:sp>
      <p:grpSp>
        <p:nvGrpSpPr>
          <p:cNvPr id="2" name="18 Grupo"/>
          <p:cNvGrpSpPr>
            <a:grpSpLocks/>
          </p:cNvGrpSpPr>
          <p:nvPr/>
        </p:nvGrpSpPr>
        <p:grpSpPr bwMode="auto">
          <a:xfrm>
            <a:off x="166688" y="1403349"/>
            <a:ext cx="8215458" cy="1301751"/>
            <a:chOff x="166688" y="1403349"/>
            <a:chExt cx="8215458" cy="1301709"/>
          </a:xfrm>
        </p:grpSpPr>
        <p:grpSp>
          <p:nvGrpSpPr>
            <p:cNvPr id="76817" name="Group 199"/>
            <p:cNvGrpSpPr>
              <a:grpSpLocks/>
            </p:cNvGrpSpPr>
            <p:nvPr/>
          </p:nvGrpSpPr>
          <p:grpSpPr bwMode="auto">
            <a:xfrm>
              <a:off x="166688" y="1403349"/>
              <a:ext cx="8215458" cy="518503"/>
              <a:chOff x="204" y="755"/>
              <a:chExt cx="5437" cy="337"/>
            </a:xfrm>
          </p:grpSpPr>
          <p:sp>
            <p:nvSpPr>
              <p:cNvPr id="60433" name="Text Box 200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5257" cy="3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73125">
                  <a:defRPr/>
                </a:pPr>
                <a:r>
                  <a:rPr lang="es-ES" sz="2800" b="1" dirty="0">
                    <a:solidFill>
                      <a:schemeClr val="accent2"/>
                    </a:solidFill>
                    <a:latin typeface="+mj-lt"/>
                  </a:rPr>
                  <a:t>Configuración de prioridad en una interfaz:</a:t>
                </a:r>
                <a:endParaRPr lang="es-ES" sz="2800" b="1" dirty="0">
                  <a:solidFill>
                    <a:srgbClr val="000099"/>
                  </a:solidFill>
                  <a:latin typeface="+mj-lt"/>
                </a:endParaRPr>
              </a:p>
            </p:txBody>
          </p:sp>
          <p:pic>
            <p:nvPicPr>
              <p:cNvPr id="76820" name="Picture 201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85230" name="Text Box 206"/>
            <p:cNvSpPr txBox="1">
              <a:spLocks noChangeArrowheads="1"/>
            </p:cNvSpPr>
            <p:nvPr/>
          </p:nvSpPr>
          <p:spPr bwMode="auto">
            <a:xfrm>
              <a:off x="434975" y="1868473"/>
              <a:ext cx="6567488" cy="836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>
                <a:defRPr/>
              </a:pPr>
              <a:r>
                <a:rPr lang="es-ES" sz="2400" dirty="0">
                  <a:latin typeface="+mj-lt"/>
                </a:rPr>
                <a:t>Router(</a:t>
              </a:r>
              <a:r>
                <a:rPr lang="es-ES" sz="2400" dirty="0" err="1">
                  <a:latin typeface="+mj-lt"/>
                </a:rPr>
                <a:t>config</a:t>
              </a:r>
              <a:r>
                <a:rPr lang="es-ES" sz="2400" dirty="0">
                  <a:latin typeface="+mj-lt"/>
                </a:rPr>
                <a:t>)# interface serial 0/0/0</a:t>
              </a:r>
            </a:p>
            <a:p>
              <a:pPr defTabSz="923925">
                <a:defRPr/>
              </a:pPr>
              <a:r>
                <a:rPr lang="es-ES" sz="2400" dirty="0">
                  <a:latin typeface="+mj-lt"/>
                </a:rPr>
                <a:t>Router(</a:t>
              </a:r>
              <a:r>
                <a:rPr lang="es-ES" sz="2400" dirty="0" err="1">
                  <a:latin typeface="+mj-lt"/>
                </a:rPr>
                <a:t>config-if</a:t>
              </a:r>
              <a:r>
                <a:rPr lang="es-ES" sz="2400" dirty="0">
                  <a:latin typeface="+mj-lt"/>
                </a:rPr>
                <a:t>)# </a:t>
              </a:r>
              <a:r>
                <a:rPr lang="es-ES" sz="2400" dirty="0" err="1">
                  <a:latin typeface="+mj-lt"/>
                </a:rPr>
                <a:t>ip</a:t>
              </a:r>
              <a:r>
                <a:rPr lang="es-ES" sz="2400" dirty="0">
                  <a:latin typeface="+mj-lt"/>
                </a:rPr>
                <a:t> priority </a:t>
              </a:r>
              <a:r>
                <a:rPr lang="es-ES" sz="2400" i="1" dirty="0">
                  <a:solidFill>
                    <a:srgbClr val="336600"/>
                  </a:solidFill>
                  <a:latin typeface="+mj-lt"/>
                </a:rPr>
                <a:t>número_de_prioridad</a:t>
              </a:r>
            </a:p>
          </p:txBody>
        </p:sp>
      </p:grpSp>
      <p:grpSp>
        <p:nvGrpSpPr>
          <p:cNvPr id="4" name="Group 221"/>
          <p:cNvGrpSpPr>
            <a:grpSpLocks/>
          </p:cNvGrpSpPr>
          <p:nvPr/>
        </p:nvGrpSpPr>
        <p:grpSpPr bwMode="auto">
          <a:xfrm>
            <a:off x="166688" y="2867025"/>
            <a:ext cx="8066087" cy="549275"/>
            <a:chOff x="204" y="755"/>
            <a:chExt cx="5338" cy="357"/>
          </a:xfrm>
        </p:grpSpPr>
        <p:sp>
          <p:nvSpPr>
            <p:cNvPr id="60431" name="Text Box 222"/>
            <p:cNvSpPr txBox="1">
              <a:spLocks noChangeArrowheads="1"/>
            </p:cNvSpPr>
            <p:nvPr/>
          </p:nvSpPr>
          <p:spPr bwMode="auto">
            <a:xfrm>
              <a:off x="384" y="755"/>
              <a:ext cx="515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82" tIns="43642" rIns="87282" bIns="43642">
              <a:spAutoFit/>
            </a:bodyPr>
            <a:lstStyle/>
            <a:p>
              <a:pPr defTabSz="873125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Un valor de prioridad puede variar de 0 a 255.</a:t>
              </a:r>
              <a:endParaRPr lang="es-ES" sz="3000" b="1" dirty="0">
                <a:solidFill>
                  <a:srgbClr val="000099"/>
                </a:solidFill>
                <a:latin typeface="+mj-lt"/>
              </a:endParaRPr>
            </a:p>
          </p:txBody>
        </p:sp>
        <p:pic>
          <p:nvPicPr>
            <p:cNvPr id="76816" name="Picture 223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224"/>
          <p:cNvGrpSpPr>
            <a:grpSpLocks/>
          </p:cNvGrpSpPr>
          <p:nvPr/>
        </p:nvGrpSpPr>
        <p:grpSpPr bwMode="auto">
          <a:xfrm>
            <a:off x="166688" y="3665538"/>
            <a:ext cx="8056562" cy="1011237"/>
            <a:chOff x="204" y="755"/>
            <a:chExt cx="5332" cy="658"/>
          </a:xfrm>
        </p:grpSpPr>
        <p:sp>
          <p:nvSpPr>
            <p:cNvPr id="60429" name="Text Box 225"/>
            <p:cNvSpPr txBox="1">
              <a:spLocks noChangeArrowheads="1"/>
            </p:cNvSpPr>
            <p:nvPr/>
          </p:nvSpPr>
          <p:spPr bwMode="auto">
            <a:xfrm>
              <a:off x="384" y="755"/>
              <a:ext cx="5152" cy="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82" tIns="43642" rIns="87282" bIns="43642">
              <a:spAutoFit/>
            </a:bodyPr>
            <a:lstStyle/>
            <a:p>
              <a:pPr defTabSz="873125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Valor </a:t>
              </a:r>
              <a:r>
                <a:rPr lang="es-ES" sz="3000" b="1" dirty="0">
                  <a:latin typeface="+mj-lt"/>
                </a:rPr>
                <a:t>0</a:t>
              </a: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 de prioridad </a:t>
              </a:r>
              <a:r>
                <a:rPr lang="es-ES" sz="3000" b="1" dirty="0">
                  <a:latin typeface="+mj-lt"/>
                </a:rPr>
                <a:t>imposibilita</a:t>
              </a: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 al router que</a:t>
              </a:r>
            </a:p>
            <a:p>
              <a:pPr defTabSz="873125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sea elegido </a:t>
              </a:r>
              <a:r>
                <a:rPr lang="es-ES" sz="3000" b="1" dirty="0">
                  <a:solidFill>
                    <a:srgbClr val="FF3300"/>
                  </a:solidFill>
                  <a:latin typeface="+mj-lt"/>
                </a:rPr>
                <a:t>DR</a:t>
              </a: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.</a:t>
              </a:r>
              <a:endParaRPr lang="es-ES" sz="3000" b="1" dirty="0">
                <a:solidFill>
                  <a:srgbClr val="000099"/>
                </a:solidFill>
                <a:latin typeface="+mj-lt"/>
              </a:endParaRPr>
            </a:p>
          </p:txBody>
        </p:sp>
        <p:pic>
          <p:nvPicPr>
            <p:cNvPr id="76814" name="Picture 226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19 Grupo"/>
          <p:cNvGrpSpPr>
            <a:grpSpLocks/>
          </p:cNvGrpSpPr>
          <p:nvPr/>
        </p:nvGrpSpPr>
        <p:grpSpPr bwMode="auto">
          <a:xfrm>
            <a:off x="166688" y="4837113"/>
            <a:ext cx="8305800" cy="1784350"/>
            <a:chOff x="166688" y="4837113"/>
            <a:chExt cx="8306002" cy="1784894"/>
          </a:xfrm>
        </p:grpSpPr>
        <p:grpSp>
          <p:nvGrpSpPr>
            <p:cNvPr id="76807" name="Group 227"/>
            <p:cNvGrpSpPr>
              <a:grpSpLocks/>
            </p:cNvGrpSpPr>
            <p:nvPr/>
          </p:nvGrpSpPr>
          <p:grpSpPr bwMode="auto">
            <a:xfrm>
              <a:off x="166688" y="4837113"/>
              <a:ext cx="7412037" cy="549275"/>
              <a:chOff x="204" y="755"/>
              <a:chExt cx="4905" cy="357"/>
            </a:xfrm>
          </p:grpSpPr>
          <p:sp>
            <p:nvSpPr>
              <p:cNvPr id="60427" name="Text Box 228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4725" cy="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73125">
                  <a:defRPr/>
                </a:pPr>
                <a:r>
                  <a:rPr lang="es-ES" sz="3000" b="1">
                    <a:solidFill>
                      <a:schemeClr val="accent2"/>
                    </a:solidFill>
                    <a:latin typeface="+mj-lt"/>
                  </a:rPr>
                  <a:t>En resumen sobre selección de DR y BDR:</a:t>
                </a:r>
                <a:endParaRPr lang="es-ES" sz="3000" b="1">
                  <a:solidFill>
                    <a:srgbClr val="000099"/>
                  </a:solidFill>
                  <a:latin typeface="+mj-lt"/>
                </a:endParaRPr>
              </a:p>
            </p:txBody>
          </p:sp>
          <p:pic>
            <p:nvPicPr>
              <p:cNvPr id="76812" name="Picture 229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85254" name="Text Box 230"/>
            <p:cNvSpPr txBox="1">
              <a:spLocks noChangeArrowheads="1"/>
            </p:cNvSpPr>
            <p:nvPr/>
          </p:nvSpPr>
          <p:spPr bwMode="auto">
            <a:xfrm>
              <a:off x="434982" y="5296040"/>
              <a:ext cx="4554649" cy="468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>
                <a:defRPr/>
              </a:pPr>
              <a:r>
                <a:rPr lang="es-ES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ES" sz="2400" dirty="0">
                  <a:solidFill>
                    <a:srgbClr val="000099"/>
                  </a:solidFill>
                  <a:latin typeface="+mj-lt"/>
                </a:rPr>
                <a:t>  </a:t>
              </a:r>
              <a:r>
                <a:rPr lang="es-ES" sz="2400" dirty="0">
                  <a:latin typeface="+mj-lt"/>
                </a:rPr>
                <a:t>Mayor prioridad </a:t>
              </a:r>
              <a:r>
                <a:rPr lang="es-ES" sz="2400" dirty="0">
                  <a:latin typeface="+mj-lt"/>
                  <a:sym typeface="Wingdings" pitchFamily="2" charset="2"/>
                </a:rPr>
                <a:t> Router DR</a:t>
              </a:r>
              <a:r>
                <a:rPr lang="es-ES" sz="2400" dirty="0">
                  <a:latin typeface="+mj-lt"/>
                </a:rPr>
                <a:t>.</a:t>
              </a:r>
            </a:p>
          </p:txBody>
        </p:sp>
        <p:sp>
          <p:nvSpPr>
            <p:cNvPr id="385255" name="Text Box 231"/>
            <p:cNvSpPr txBox="1">
              <a:spLocks noChangeArrowheads="1"/>
            </p:cNvSpPr>
            <p:nvPr/>
          </p:nvSpPr>
          <p:spPr bwMode="auto">
            <a:xfrm>
              <a:off x="434982" y="5724796"/>
              <a:ext cx="6091386" cy="468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>
                <a:defRPr/>
              </a:pPr>
              <a:r>
                <a:rPr lang="es-ES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ES" sz="2400" dirty="0">
                  <a:solidFill>
                    <a:srgbClr val="000099"/>
                  </a:solidFill>
                  <a:latin typeface="+mj-lt"/>
                </a:rPr>
                <a:t>  </a:t>
              </a:r>
              <a:r>
                <a:rPr lang="es-ES" sz="2400" dirty="0">
                  <a:latin typeface="+mj-lt"/>
                </a:rPr>
                <a:t>Segundo valor de prioridad </a:t>
              </a:r>
              <a:r>
                <a:rPr lang="es-ES" sz="2400" dirty="0">
                  <a:latin typeface="+mj-lt"/>
                  <a:sym typeface="Wingdings" pitchFamily="2" charset="2"/>
                </a:rPr>
                <a:t> Router BDR</a:t>
              </a:r>
              <a:r>
                <a:rPr lang="es-ES" sz="2400" dirty="0">
                  <a:latin typeface="+mj-lt"/>
                </a:rPr>
                <a:t>.</a:t>
              </a:r>
            </a:p>
          </p:txBody>
        </p:sp>
        <p:sp>
          <p:nvSpPr>
            <p:cNvPr id="385256" name="Text Box 232"/>
            <p:cNvSpPr txBox="1">
              <a:spLocks noChangeArrowheads="1"/>
            </p:cNvSpPr>
            <p:nvPr/>
          </p:nvSpPr>
          <p:spPr bwMode="auto">
            <a:xfrm>
              <a:off x="434982" y="6153551"/>
              <a:ext cx="8037708" cy="468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>
                <a:defRPr/>
              </a:pPr>
              <a:r>
                <a:rPr lang="es-ES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ES" sz="2400" dirty="0">
                  <a:solidFill>
                    <a:srgbClr val="000099"/>
                  </a:solidFill>
                  <a:latin typeface="+mj-lt"/>
                </a:rPr>
                <a:t>  </a:t>
              </a:r>
              <a:r>
                <a:rPr lang="es-ES" sz="2400" dirty="0">
                  <a:latin typeface="+mj-lt"/>
                </a:rPr>
                <a:t>Routers con igual prioridad </a:t>
              </a:r>
              <a:r>
                <a:rPr lang="es-ES" sz="2400" dirty="0">
                  <a:latin typeface="+mj-lt"/>
                  <a:sym typeface="Wingdings" pitchFamily="2" charset="2"/>
                </a:rPr>
                <a:t> Será DR el mayor ID-Router</a:t>
              </a:r>
              <a:endParaRPr lang="es-ES" sz="2400" dirty="0"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Cloud"/>
          <p:cNvSpPr>
            <a:spLocks noChangeAspect="1" noEditPoints="1" noChangeArrowheads="1"/>
          </p:cNvSpPr>
          <p:nvPr/>
        </p:nvSpPr>
        <p:spPr bwMode="auto">
          <a:xfrm rot="195800">
            <a:off x="209550" y="1931988"/>
            <a:ext cx="2847975" cy="3868737"/>
          </a:xfrm>
          <a:custGeom>
            <a:avLst/>
            <a:gdLst>
              <a:gd name="T0" fmla="*/ 1187 w 21600"/>
              <a:gd name="T1" fmla="*/ 105495 h 21600"/>
              <a:gd name="T2" fmla="*/ 188019 w 21600"/>
              <a:gd name="T3" fmla="*/ 210810 h 21600"/>
              <a:gd name="T4" fmla="*/ 375643 w 21600"/>
              <a:gd name="T5" fmla="*/ 105495 h 21600"/>
              <a:gd name="T6" fmla="*/ 188019 w 21600"/>
              <a:gd name="T7" fmla="*/ 120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4 h 21600"/>
              <a:gd name="T14" fmla="*/ 17085 w 21600"/>
              <a:gd name="T15" fmla="*/ 173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87274" tIns="43636" rIns="87274" bIns="43636"/>
          <a:lstStyle/>
          <a:p>
            <a:pPr algn="ctr" defTabSz="873125"/>
            <a:r>
              <a:rPr lang="es-MX" sz="1900"/>
              <a:t>     </a:t>
            </a:r>
            <a:endParaRPr lang="es-ES" sz="1900"/>
          </a:p>
        </p:txBody>
      </p:sp>
      <p:sp>
        <p:nvSpPr>
          <p:cNvPr id="77829" name="Text Box 2"/>
          <p:cNvSpPr txBox="1">
            <a:spLocks noChangeArrowheads="1"/>
          </p:cNvSpPr>
          <p:nvPr/>
        </p:nvSpPr>
        <p:spPr bwMode="auto">
          <a:xfrm>
            <a:off x="1162050" y="631825"/>
            <a:ext cx="691197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_tradnl" sz="3200" b="1">
                <a:solidFill>
                  <a:srgbClr val="000066"/>
                </a:solidFill>
                <a:latin typeface="Arial" charset="0"/>
              </a:rPr>
              <a:t>ANÁLISIS DE LA RED MULTIAREA</a:t>
            </a:r>
            <a:endParaRPr lang="es-ES" sz="3200" b="1">
              <a:solidFill>
                <a:srgbClr val="000066"/>
              </a:solidFill>
              <a:latin typeface="Arial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14313" y="1724025"/>
            <a:ext cx="8859837" cy="4078288"/>
            <a:chOff x="214313" y="1724025"/>
            <a:chExt cx="8859837" cy="4078288"/>
          </a:xfrm>
        </p:grpSpPr>
        <p:sp>
          <p:nvSpPr>
            <p:cNvPr id="77827" name="Cloud"/>
            <p:cNvSpPr>
              <a:spLocks noChangeAspect="1" noEditPoints="1" noChangeArrowheads="1"/>
            </p:cNvSpPr>
            <p:nvPr/>
          </p:nvSpPr>
          <p:spPr bwMode="auto">
            <a:xfrm rot="195800">
              <a:off x="6070600" y="1978025"/>
              <a:ext cx="2970213" cy="3824288"/>
            </a:xfrm>
            <a:custGeom>
              <a:avLst/>
              <a:gdLst>
                <a:gd name="T0" fmla="*/ 1238 w 21600"/>
                <a:gd name="T1" fmla="*/ 104283 h 21600"/>
                <a:gd name="T2" fmla="*/ 196089 w 21600"/>
                <a:gd name="T3" fmla="*/ 208388 h 21600"/>
                <a:gd name="T4" fmla="*/ 391766 w 21600"/>
                <a:gd name="T5" fmla="*/ 104283 h 21600"/>
                <a:gd name="T6" fmla="*/ 196089 w 21600"/>
                <a:gd name="T7" fmla="*/ 1186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7274" tIns="43636" rIns="87274" bIns="43636"/>
            <a:lstStyle/>
            <a:p>
              <a:pPr algn="ctr" defTabSz="873125"/>
              <a:r>
                <a:rPr lang="es-MX" sz="1900"/>
                <a:t>     </a:t>
              </a:r>
              <a:endParaRPr lang="es-ES" sz="1900"/>
            </a:p>
          </p:txBody>
        </p:sp>
        <p:sp>
          <p:nvSpPr>
            <p:cNvPr id="77828" name="Cloud"/>
            <p:cNvSpPr>
              <a:spLocks noChangeAspect="1" noEditPoints="1" noChangeArrowheads="1"/>
            </p:cNvSpPr>
            <p:nvPr/>
          </p:nvSpPr>
          <p:spPr bwMode="auto">
            <a:xfrm rot="195800">
              <a:off x="2778125" y="2003425"/>
              <a:ext cx="3657600" cy="3435350"/>
            </a:xfrm>
            <a:custGeom>
              <a:avLst/>
              <a:gdLst>
                <a:gd name="T0" fmla="*/ 1524 w 21600"/>
                <a:gd name="T1" fmla="*/ 93677 h 21600"/>
                <a:gd name="T2" fmla="*/ 241469 w 21600"/>
                <a:gd name="T3" fmla="*/ 187195 h 21600"/>
                <a:gd name="T4" fmla="*/ 482431 w 21600"/>
                <a:gd name="T5" fmla="*/ 93677 h 21600"/>
                <a:gd name="T6" fmla="*/ 241469 w 21600"/>
                <a:gd name="T7" fmla="*/ 1065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7274" tIns="43636" rIns="87274" bIns="43636"/>
            <a:lstStyle/>
            <a:p>
              <a:pPr algn="ctr" defTabSz="873125"/>
              <a:r>
                <a:rPr lang="es-MX" sz="1900"/>
                <a:t>     </a:t>
              </a:r>
              <a:endParaRPr lang="es-ES" sz="1900"/>
            </a:p>
          </p:txBody>
        </p:sp>
        <p:grpSp>
          <p:nvGrpSpPr>
            <p:cNvPr id="77830" name="Group 69"/>
            <p:cNvGrpSpPr>
              <a:grpSpLocks/>
            </p:cNvGrpSpPr>
            <p:nvPr/>
          </p:nvGrpSpPr>
          <p:grpSpPr bwMode="auto">
            <a:xfrm>
              <a:off x="4429125" y="2152650"/>
              <a:ext cx="460375" cy="301625"/>
              <a:chOff x="2927" y="2504"/>
              <a:chExt cx="527" cy="390"/>
            </a:xfrm>
          </p:grpSpPr>
          <p:sp>
            <p:nvSpPr>
              <p:cNvPr id="78163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8164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8165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8166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78167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78174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78184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85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86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87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88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89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90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91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78175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78176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77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78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79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80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81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82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83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78168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78169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78170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71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72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73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77831" name="Group 69"/>
            <p:cNvGrpSpPr>
              <a:grpSpLocks/>
            </p:cNvGrpSpPr>
            <p:nvPr/>
          </p:nvGrpSpPr>
          <p:grpSpPr bwMode="auto">
            <a:xfrm>
              <a:off x="2857500" y="3009900"/>
              <a:ext cx="460375" cy="301625"/>
              <a:chOff x="2927" y="2504"/>
              <a:chExt cx="527" cy="390"/>
            </a:xfrm>
          </p:grpSpPr>
          <p:sp>
            <p:nvSpPr>
              <p:cNvPr id="78134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8135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8136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8137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78138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78145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78155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56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57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58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59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60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61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62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78146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78147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48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49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50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51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52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53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54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78139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78140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78141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42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43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44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77832" name="Group 69"/>
            <p:cNvGrpSpPr>
              <a:grpSpLocks/>
            </p:cNvGrpSpPr>
            <p:nvPr/>
          </p:nvGrpSpPr>
          <p:grpSpPr bwMode="auto">
            <a:xfrm>
              <a:off x="2857500" y="4467225"/>
              <a:ext cx="460375" cy="301625"/>
              <a:chOff x="2927" y="2504"/>
              <a:chExt cx="527" cy="390"/>
            </a:xfrm>
          </p:grpSpPr>
          <p:sp>
            <p:nvSpPr>
              <p:cNvPr id="78105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8106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8107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8108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78109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78116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78126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27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28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29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30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31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32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33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78117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78118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19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20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21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22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23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24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25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78110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78111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78112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13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14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15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77833" name="Group 69"/>
            <p:cNvGrpSpPr>
              <a:grpSpLocks/>
            </p:cNvGrpSpPr>
            <p:nvPr/>
          </p:nvGrpSpPr>
          <p:grpSpPr bwMode="auto">
            <a:xfrm>
              <a:off x="5970588" y="3009900"/>
              <a:ext cx="460375" cy="301625"/>
              <a:chOff x="2927" y="2504"/>
              <a:chExt cx="527" cy="390"/>
            </a:xfrm>
          </p:grpSpPr>
          <p:sp>
            <p:nvSpPr>
              <p:cNvPr id="78076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8077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8078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8079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78080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78087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78097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98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99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00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01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02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03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04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78088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78089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90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91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92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93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94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95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96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78081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78082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78083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84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85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86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77834" name="Group 69"/>
            <p:cNvGrpSpPr>
              <a:grpSpLocks/>
            </p:cNvGrpSpPr>
            <p:nvPr/>
          </p:nvGrpSpPr>
          <p:grpSpPr bwMode="auto">
            <a:xfrm>
              <a:off x="5970588" y="4467225"/>
              <a:ext cx="460375" cy="301625"/>
              <a:chOff x="2927" y="2504"/>
              <a:chExt cx="527" cy="390"/>
            </a:xfrm>
          </p:grpSpPr>
          <p:sp>
            <p:nvSpPr>
              <p:cNvPr id="78047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8048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8049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8050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78051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78058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78068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69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70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71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72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73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74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75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78059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78060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61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62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63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64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65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66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67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78052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78053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78054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55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56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57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cxnSp>
          <p:nvCxnSpPr>
            <p:cNvPr id="77835" name="185 Conector recto"/>
            <p:cNvCxnSpPr>
              <a:cxnSpLocks noChangeShapeType="1"/>
              <a:stCxn id="78148" idx="3"/>
              <a:endCxn id="78165" idx="1"/>
            </p:cNvCxnSpPr>
            <p:nvPr/>
          </p:nvCxnSpPr>
          <p:spPr bwMode="auto">
            <a:xfrm flipV="1">
              <a:off x="3246438" y="2301875"/>
              <a:ext cx="1182687" cy="762000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77836" name="187 Conector recto"/>
            <p:cNvCxnSpPr>
              <a:cxnSpLocks noChangeShapeType="1"/>
              <a:stCxn id="78094" idx="2"/>
            </p:cNvCxnSpPr>
            <p:nvPr/>
          </p:nvCxnSpPr>
          <p:spPr bwMode="auto">
            <a:xfrm flipH="1" flipV="1">
              <a:off x="4902200" y="2301875"/>
              <a:ext cx="1263650" cy="762000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77837" name="189 Conector recto"/>
            <p:cNvCxnSpPr>
              <a:cxnSpLocks noChangeShapeType="1"/>
            </p:cNvCxnSpPr>
            <p:nvPr/>
          </p:nvCxnSpPr>
          <p:spPr bwMode="auto">
            <a:xfrm flipV="1">
              <a:off x="3286125" y="4616450"/>
              <a:ext cx="2684463" cy="22225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77838" name="196 Conector recto"/>
            <p:cNvCxnSpPr>
              <a:cxnSpLocks noChangeShapeType="1"/>
              <a:stCxn id="78136" idx="1"/>
            </p:cNvCxnSpPr>
            <p:nvPr/>
          </p:nvCxnSpPr>
          <p:spPr bwMode="auto">
            <a:xfrm rot="10800000" flipV="1">
              <a:off x="1803400" y="3159125"/>
              <a:ext cx="1054100" cy="193675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77839" name="202 Conector recto"/>
            <p:cNvCxnSpPr>
              <a:cxnSpLocks noChangeShapeType="1"/>
              <a:stCxn id="77999" idx="15"/>
              <a:endCxn id="77953" idx="6"/>
            </p:cNvCxnSpPr>
            <p:nvPr/>
          </p:nvCxnSpPr>
          <p:spPr bwMode="auto">
            <a:xfrm flipH="1">
              <a:off x="7667625" y="3578225"/>
              <a:ext cx="98425" cy="1560513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77840" name="204 Conector recto"/>
            <p:cNvCxnSpPr>
              <a:cxnSpLocks noChangeShapeType="1"/>
            </p:cNvCxnSpPr>
            <p:nvPr/>
          </p:nvCxnSpPr>
          <p:spPr bwMode="auto">
            <a:xfrm rot="10800000" flipV="1">
              <a:off x="1960563" y="4681538"/>
              <a:ext cx="896937" cy="482600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77841" name="205 Conector recto"/>
            <p:cNvCxnSpPr>
              <a:cxnSpLocks noChangeShapeType="1"/>
            </p:cNvCxnSpPr>
            <p:nvPr/>
          </p:nvCxnSpPr>
          <p:spPr bwMode="auto">
            <a:xfrm rot="5400000">
              <a:off x="2464594" y="3902869"/>
              <a:ext cx="1216025" cy="1587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grpSp>
          <p:nvGrpSpPr>
            <p:cNvPr id="77842" name="Group 69"/>
            <p:cNvGrpSpPr>
              <a:grpSpLocks/>
            </p:cNvGrpSpPr>
            <p:nvPr/>
          </p:nvGrpSpPr>
          <p:grpSpPr bwMode="auto">
            <a:xfrm>
              <a:off x="1357313" y="3295650"/>
              <a:ext cx="460375" cy="301625"/>
              <a:chOff x="2927" y="2504"/>
              <a:chExt cx="527" cy="390"/>
            </a:xfrm>
          </p:grpSpPr>
          <p:sp>
            <p:nvSpPr>
              <p:cNvPr id="78018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8019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8020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8021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78022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78029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78039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40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41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42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43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44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45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46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78030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78031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32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33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34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35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36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37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38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78023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78024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78025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26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27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28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77843" name="Group 69"/>
            <p:cNvGrpSpPr>
              <a:grpSpLocks/>
            </p:cNvGrpSpPr>
            <p:nvPr/>
          </p:nvGrpSpPr>
          <p:grpSpPr bwMode="auto">
            <a:xfrm>
              <a:off x="7502525" y="3295650"/>
              <a:ext cx="458788" cy="301625"/>
              <a:chOff x="2927" y="2504"/>
              <a:chExt cx="527" cy="390"/>
            </a:xfrm>
          </p:grpSpPr>
          <p:sp>
            <p:nvSpPr>
              <p:cNvPr id="77989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7990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7991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7992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77993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78000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78010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11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12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13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14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15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16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17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78001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78002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03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04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05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06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07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08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09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77994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77995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77996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7997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7998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7999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cxnSp>
          <p:nvCxnSpPr>
            <p:cNvPr id="77844" name="267 Conector recto"/>
            <p:cNvCxnSpPr>
              <a:cxnSpLocks noChangeShapeType="1"/>
              <a:stCxn id="77992" idx="2"/>
            </p:cNvCxnSpPr>
            <p:nvPr/>
          </p:nvCxnSpPr>
          <p:spPr bwMode="auto">
            <a:xfrm rot="10800000">
              <a:off x="6430963" y="3132138"/>
              <a:ext cx="1071562" cy="254000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grpSp>
          <p:nvGrpSpPr>
            <p:cNvPr id="77845" name="Group 69"/>
            <p:cNvGrpSpPr>
              <a:grpSpLocks/>
            </p:cNvGrpSpPr>
            <p:nvPr/>
          </p:nvGrpSpPr>
          <p:grpSpPr bwMode="auto">
            <a:xfrm>
              <a:off x="1571625" y="5110163"/>
              <a:ext cx="460375" cy="301625"/>
              <a:chOff x="2927" y="2504"/>
              <a:chExt cx="527" cy="390"/>
            </a:xfrm>
          </p:grpSpPr>
          <p:sp>
            <p:nvSpPr>
              <p:cNvPr id="77960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7961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7962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7963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77964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77971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77981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82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83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84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85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86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87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88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77972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77973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74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75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76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77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78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79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80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77965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77966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77967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7968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7969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7970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77846" name="Group 69"/>
            <p:cNvGrpSpPr>
              <a:grpSpLocks/>
            </p:cNvGrpSpPr>
            <p:nvPr/>
          </p:nvGrpSpPr>
          <p:grpSpPr bwMode="auto">
            <a:xfrm>
              <a:off x="7359650" y="5110163"/>
              <a:ext cx="458788" cy="301625"/>
              <a:chOff x="2927" y="2504"/>
              <a:chExt cx="527" cy="390"/>
            </a:xfrm>
          </p:grpSpPr>
          <p:sp>
            <p:nvSpPr>
              <p:cNvPr id="77931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7932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7933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7934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77935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77942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77952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53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54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55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56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57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58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59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77943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77944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45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46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47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48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49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50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51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77936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77937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77938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7939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7940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7941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cxnSp>
          <p:nvCxnSpPr>
            <p:cNvPr id="77847" name="330 Conector recto"/>
            <p:cNvCxnSpPr>
              <a:cxnSpLocks noChangeShapeType="1"/>
            </p:cNvCxnSpPr>
            <p:nvPr/>
          </p:nvCxnSpPr>
          <p:spPr bwMode="auto">
            <a:xfrm>
              <a:off x="6430963" y="4681538"/>
              <a:ext cx="1003300" cy="506412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pic>
          <p:nvPicPr>
            <p:cNvPr id="77848" name="Picture 53" descr="C500USEFORAD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7188" y="3224213"/>
              <a:ext cx="407987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7849" name="Picture 222" descr="C500USEFORAD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502650" y="3152775"/>
              <a:ext cx="406400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7850" name="334 Conector recto"/>
            <p:cNvCxnSpPr>
              <a:cxnSpLocks noChangeShapeType="1"/>
            </p:cNvCxnSpPr>
            <p:nvPr/>
          </p:nvCxnSpPr>
          <p:spPr bwMode="auto">
            <a:xfrm rot="10800000">
              <a:off x="642938" y="3438525"/>
              <a:ext cx="714375" cy="1588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pic>
          <p:nvPicPr>
            <p:cNvPr id="77851" name="Picture 53" descr="C500USEFORAD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7188" y="5038725"/>
              <a:ext cx="407987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7852" name="339 Conector recto"/>
            <p:cNvCxnSpPr>
              <a:cxnSpLocks noChangeShapeType="1"/>
            </p:cNvCxnSpPr>
            <p:nvPr/>
          </p:nvCxnSpPr>
          <p:spPr bwMode="auto">
            <a:xfrm rot="10800000">
              <a:off x="642938" y="5253038"/>
              <a:ext cx="928687" cy="1587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77853" name="341 Conector recto"/>
            <p:cNvCxnSpPr>
              <a:cxnSpLocks noChangeShapeType="1"/>
            </p:cNvCxnSpPr>
            <p:nvPr/>
          </p:nvCxnSpPr>
          <p:spPr bwMode="auto">
            <a:xfrm rot="10800000">
              <a:off x="7931150" y="3438525"/>
              <a:ext cx="714375" cy="1588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pic>
          <p:nvPicPr>
            <p:cNvPr id="77854" name="Picture 222" descr="C500USEFORAD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359775" y="4967288"/>
              <a:ext cx="406400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7855" name="345 Conector recto"/>
            <p:cNvCxnSpPr>
              <a:cxnSpLocks noChangeShapeType="1"/>
              <a:stCxn id="78026" idx="15"/>
              <a:endCxn id="77978" idx="3"/>
            </p:cNvCxnSpPr>
            <p:nvPr/>
          </p:nvCxnSpPr>
          <p:spPr bwMode="auto">
            <a:xfrm>
              <a:off x="1619250" y="3575050"/>
              <a:ext cx="184150" cy="1581150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77856" name="349 CuadroTexto"/>
            <p:cNvSpPr txBox="1">
              <a:spLocks noChangeArrowheads="1"/>
            </p:cNvSpPr>
            <p:nvPr/>
          </p:nvSpPr>
          <p:spPr bwMode="auto">
            <a:xfrm>
              <a:off x="4429125" y="1724025"/>
              <a:ext cx="500063" cy="401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R5</a:t>
              </a:r>
            </a:p>
          </p:txBody>
        </p:sp>
        <p:sp>
          <p:nvSpPr>
            <p:cNvPr id="77857" name="350 CuadroTexto"/>
            <p:cNvSpPr txBox="1">
              <a:spLocks noChangeArrowheads="1"/>
            </p:cNvSpPr>
            <p:nvPr/>
          </p:nvSpPr>
          <p:spPr bwMode="auto">
            <a:xfrm>
              <a:off x="1357313" y="2895600"/>
              <a:ext cx="500062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R1</a:t>
              </a:r>
            </a:p>
          </p:txBody>
        </p:sp>
        <p:sp>
          <p:nvSpPr>
            <p:cNvPr id="77858" name="351 CuadroTexto"/>
            <p:cNvSpPr txBox="1">
              <a:spLocks noChangeArrowheads="1"/>
            </p:cNvSpPr>
            <p:nvPr/>
          </p:nvSpPr>
          <p:spPr bwMode="auto">
            <a:xfrm>
              <a:off x="2500313" y="2652713"/>
              <a:ext cx="4984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R3</a:t>
              </a:r>
            </a:p>
          </p:txBody>
        </p:sp>
        <p:sp>
          <p:nvSpPr>
            <p:cNvPr id="77859" name="352 CuadroTexto"/>
            <p:cNvSpPr txBox="1">
              <a:spLocks noChangeArrowheads="1"/>
            </p:cNvSpPr>
            <p:nvPr/>
          </p:nvSpPr>
          <p:spPr bwMode="auto">
            <a:xfrm>
              <a:off x="1428750" y="5353050"/>
              <a:ext cx="500063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R2</a:t>
              </a:r>
            </a:p>
          </p:txBody>
        </p:sp>
        <p:sp>
          <p:nvSpPr>
            <p:cNvPr id="77860" name="353 CuadroTexto"/>
            <p:cNvSpPr txBox="1">
              <a:spLocks noChangeArrowheads="1"/>
            </p:cNvSpPr>
            <p:nvPr/>
          </p:nvSpPr>
          <p:spPr bwMode="auto">
            <a:xfrm>
              <a:off x="2857500" y="4824413"/>
              <a:ext cx="500063" cy="40163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R4</a:t>
              </a:r>
            </a:p>
          </p:txBody>
        </p:sp>
        <p:sp>
          <p:nvSpPr>
            <p:cNvPr id="77861" name="354 CuadroTexto"/>
            <p:cNvSpPr txBox="1">
              <a:spLocks noChangeArrowheads="1"/>
            </p:cNvSpPr>
            <p:nvPr/>
          </p:nvSpPr>
          <p:spPr bwMode="auto">
            <a:xfrm>
              <a:off x="6145213" y="2581275"/>
              <a:ext cx="498475" cy="40163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R6</a:t>
              </a:r>
            </a:p>
          </p:txBody>
        </p:sp>
        <p:sp>
          <p:nvSpPr>
            <p:cNvPr id="77862" name="355 CuadroTexto"/>
            <p:cNvSpPr txBox="1">
              <a:spLocks noChangeArrowheads="1"/>
            </p:cNvSpPr>
            <p:nvPr/>
          </p:nvSpPr>
          <p:spPr bwMode="auto">
            <a:xfrm>
              <a:off x="5859463" y="4824413"/>
              <a:ext cx="498475" cy="40163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R7</a:t>
              </a:r>
            </a:p>
          </p:txBody>
        </p:sp>
        <p:sp>
          <p:nvSpPr>
            <p:cNvPr id="77863" name="356 CuadroTexto"/>
            <p:cNvSpPr txBox="1">
              <a:spLocks noChangeArrowheads="1"/>
            </p:cNvSpPr>
            <p:nvPr/>
          </p:nvSpPr>
          <p:spPr bwMode="auto">
            <a:xfrm>
              <a:off x="7502525" y="2867025"/>
              <a:ext cx="498475" cy="401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R8</a:t>
              </a:r>
            </a:p>
          </p:txBody>
        </p:sp>
        <p:sp>
          <p:nvSpPr>
            <p:cNvPr id="77864" name="357 CuadroTexto"/>
            <p:cNvSpPr txBox="1">
              <a:spLocks noChangeArrowheads="1"/>
            </p:cNvSpPr>
            <p:nvPr/>
          </p:nvSpPr>
          <p:spPr bwMode="auto">
            <a:xfrm>
              <a:off x="7359650" y="5395913"/>
              <a:ext cx="498475" cy="401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R9</a:t>
              </a:r>
            </a:p>
          </p:txBody>
        </p:sp>
        <p:sp>
          <p:nvSpPr>
            <p:cNvPr id="77865" name="358 CuadroTexto"/>
            <p:cNvSpPr txBox="1">
              <a:spLocks noChangeArrowheads="1"/>
            </p:cNvSpPr>
            <p:nvPr/>
          </p:nvSpPr>
          <p:spPr bwMode="auto">
            <a:xfrm>
              <a:off x="428625" y="2795588"/>
              <a:ext cx="657225" cy="401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PCa</a:t>
              </a:r>
            </a:p>
          </p:txBody>
        </p:sp>
        <p:sp>
          <p:nvSpPr>
            <p:cNvPr id="77866" name="359 CuadroTexto"/>
            <p:cNvSpPr txBox="1">
              <a:spLocks noChangeArrowheads="1"/>
            </p:cNvSpPr>
            <p:nvPr/>
          </p:nvSpPr>
          <p:spPr bwMode="auto">
            <a:xfrm>
              <a:off x="285750" y="5395913"/>
              <a:ext cx="671513" cy="401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PCb</a:t>
              </a:r>
            </a:p>
          </p:txBody>
        </p:sp>
        <p:sp>
          <p:nvSpPr>
            <p:cNvPr id="77867" name="360 CuadroTexto"/>
            <p:cNvSpPr txBox="1">
              <a:spLocks noChangeArrowheads="1"/>
            </p:cNvSpPr>
            <p:nvPr/>
          </p:nvSpPr>
          <p:spPr bwMode="auto">
            <a:xfrm>
              <a:off x="8431213" y="2795588"/>
              <a:ext cx="64135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PCc</a:t>
              </a:r>
            </a:p>
          </p:txBody>
        </p:sp>
        <p:sp>
          <p:nvSpPr>
            <p:cNvPr id="77868" name="361 CuadroTexto"/>
            <p:cNvSpPr txBox="1">
              <a:spLocks noChangeArrowheads="1"/>
            </p:cNvSpPr>
            <p:nvPr/>
          </p:nvSpPr>
          <p:spPr bwMode="auto">
            <a:xfrm>
              <a:off x="8288338" y="5324475"/>
              <a:ext cx="6699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PCd</a:t>
              </a:r>
            </a:p>
          </p:txBody>
        </p:sp>
        <p:sp>
          <p:nvSpPr>
            <p:cNvPr id="77869" name="362 CuadroTexto"/>
            <p:cNvSpPr txBox="1">
              <a:spLocks noChangeArrowheads="1"/>
            </p:cNvSpPr>
            <p:nvPr/>
          </p:nvSpPr>
          <p:spPr bwMode="auto">
            <a:xfrm>
              <a:off x="4071938" y="2795588"/>
              <a:ext cx="1314450" cy="477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/>
                <a:t>AREA 0</a:t>
              </a:r>
            </a:p>
          </p:txBody>
        </p:sp>
        <p:sp>
          <p:nvSpPr>
            <p:cNvPr id="77870" name="363 CuadroTexto"/>
            <p:cNvSpPr txBox="1">
              <a:spLocks noChangeArrowheads="1"/>
            </p:cNvSpPr>
            <p:nvPr/>
          </p:nvSpPr>
          <p:spPr bwMode="auto">
            <a:xfrm>
              <a:off x="1214438" y="2224088"/>
              <a:ext cx="1314450" cy="477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/>
                <a:t>AREA 1</a:t>
              </a:r>
            </a:p>
          </p:txBody>
        </p:sp>
        <p:sp>
          <p:nvSpPr>
            <p:cNvPr id="77871" name="364 CuadroTexto"/>
            <p:cNvSpPr txBox="1">
              <a:spLocks noChangeArrowheads="1"/>
            </p:cNvSpPr>
            <p:nvPr/>
          </p:nvSpPr>
          <p:spPr bwMode="auto">
            <a:xfrm>
              <a:off x="7288213" y="2224088"/>
              <a:ext cx="1312862" cy="477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/>
                <a:t>AREA 2</a:t>
              </a:r>
            </a:p>
          </p:txBody>
        </p:sp>
        <p:sp>
          <p:nvSpPr>
            <p:cNvPr id="77872" name="365 CuadroTexto"/>
            <p:cNvSpPr txBox="1">
              <a:spLocks noChangeArrowheads="1"/>
            </p:cNvSpPr>
            <p:nvPr/>
          </p:nvSpPr>
          <p:spPr bwMode="auto">
            <a:xfrm rot="-1970932">
              <a:off x="3290888" y="2457450"/>
              <a:ext cx="9969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20.1.1.0/30</a:t>
              </a:r>
            </a:p>
          </p:txBody>
        </p:sp>
        <p:sp>
          <p:nvSpPr>
            <p:cNvPr id="77873" name="366 CuadroTexto"/>
            <p:cNvSpPr txBox="1">
              <a:spLocks noChangeArrowheads="1"/>
            </p:cNvSpPr>
            <p:nvPr/>
          </p:nvSpPr>
          <p:spPr bwMode="auto">
            <a:xfrm rot="1913116">
              <a:off x="5140325" y="2462213"/>
              <a:ext cx="998538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20.1.1.4/30</a:t>
              </a:r>
            </a:p>
          </p:txBody>
        </p:sp>
        <p:sp>
          <p:nvSpPr>
            <p:cNvPr id="77874" name="367 CuadroTexto"/>
            <p:cNvSpPr txBox="1">
              <a:spLocks noChangeArrowheads="1"/>
            </p:cNvSpPr>
            <p:nvPr/>
          </p:nvSpPr>
          <p:spPr bwMode="auto">
            <a:xfrm rot="1455558">
              <a:off x="4129088" y="3573463"/>
              <a:ext cx="998537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20.1.1.8/30</a:t>
              </a:r>
            </a:p>
          </p:txBody>
        </p:sp>
        <p:sp>
          <p:nvSpPr>
            <p:cNvPr id="77875" name="368 CuadroTexto"/>
            <p:cNvSpPr txBox="1">
              <a:spLocks noChangeArrowheads="1"/>
            </p:cNvSpPr>
            <p:nvPr/>
          </p:nvSpPr>
          <p:spPr bwMode="auto">
            <a:xfrm>
              <a:off x="4095750" y="4397375"/>
              <a:ext cx="1087438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20.1.1.12/30</a:t>
              </a:r>
            </a:p>
          </p:txBody>
        </p:sp>
        <p:sp>
          <p:nvSpPr>
            <p:cNvPr id="77876" name="369 CuadroTexto"/>
            <p:cNvSpPr txBox="1">
              <a:spLocks noChangeArrowheads="1"/>
            </p:cNvSpPr>
            <p:nvPr/>
          </p:nvSpPr>
          <p:spPr bwMode="auto">
            <a:xfrm rot="-5400000">
              <a:off x="2705894" y="3736181"/>
              <a:ext cx="1087438" cy="30797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20.1.1.16/30</a:t>
              </a:r>
            </a:p>
          </p:txBody>
        </p:sp>
        <p:cxnSp>
          <p:nvCxnSpPr>
            <p:cNvPr id="77877" name="371 Conector recto"/>
            <p:cNvCxnSpPr>
              <a:cxnSpLocks noChangeShapeType="1"/>
            </p:cNvCxnSpPr>
            <p:nvPr/>
          </p:nvCxnSpPr>
          <p:spPr bwMode="auto">
            <a:xfrm rot="5400000">
              <a:off x="5609431" y="3902869"/>
              <a:ext cx="1216025" cy="1588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77878" name="383 CuadroTexto"/>
            <p:cNvSpPr txBox="1">
              <a:spLocks noChangeArrowheads="1"/>
            </p:cNvSpPr>
            <p:nvPr/>
          </p:nvSpPr>
          <p:spPr bwMode="auto">
            <a:xfrm rot="-5400000">
              <a:off x="5468938" y="3743325"/>
              <a:ext cx="1087438" cy="30638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20.1.1.20/30</a:t>
              </a:r>
            </a:p>
          </p:txBody>
        </p:sp>
        <p:cxnSp>
          <p:nvCxnSpPr>
            <p:cNvPr id="77879" name="193 Conector recto"/>
            <p:cNvCxnSpPr>
              <a:cxnSpLocks noChangeShapeType="1"/>
              <a:stCxn id="78134" idx="5"/>
              <a:endCxn id="78065" idx="0"/>
            </p:cNvCxnSpPr>
            <p:nvPr/>
          </p:nvCxnSpPr>
          <p:spPr bwMode="auto">
            <a:xfrm rot="16200000" flipH="1">
              <a:off x="4043363" y="2490788"/>
              <a:ext cx="1214437" cy="2801937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77880" name="384 CuadroTexto"/>
            <p:cNvSpPr txBox="1">
              <a:spLocks noChangeArrowheads="1"/>
            </p:cNvSpPr>
            <p:nvPr/>
          </p:nvSpPr>
          <p:spPr bwMode="auto">
            <a:xfrm rot="-690136">
              <a:off x="1831975" y="2936875"/>
              <a:ext cx="9969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30.3.3.0/30</a:t>
              </a:r>
            </a:p>
          </p:txBody>
        </p:sp>
        <p:sp>
          <p:nvSpPr>
            <p:cNvPr id="77881" name="385 CuadroTexto"/>
            <p:cNvSpPr txBox="1">
              <a:spLocks noChangeArrowheads="1"/>
            </p:cNvSpPr>
            <p:nvPr/>
          </p:nvSpPr>
          <p:spPr bwMode="auto">
            <a:xfrm rot="-1587963">
              <a:off x="1879600" y="4535488"/>
              <a:ext cx="996950" cy="307975"/>
            </a:xfrm>
            <a:prstGeom prst="rect">
              <a:avLst/>
            </a:prstGeom>
            <a:solidFill>
              <a:srgbClr val="00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30.3.3.4/30</a:t>
              </a:r>
            </a:p>
          </p:txBody>
        </p:sp>
        <p:sp>
          <p:nvSpPr>
            <p:cNvPr id="77882" name="386 CuadroTexto"/>
            <p:cNvSpPr txBox="1">
              <a:spLocks noChangeArrowheads="1"/>
            </p:cNvSpPr>
            <p:nvPr/>
          </p:nvSpPr>
          <p:spPr bwMode="auto">
            <a:xfrm rot="-5896912">
              <a:off x="1063626" y="4127500"/>
              <a:ext cx="9969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30.3.3.8/30</a:t>
              </a:r>
            </a:p>
          </p:txBody>
        </p:sp>
        <p:sp>
          <p:nvSpPr>
            <p:cNvPr id="77883" name="387 CuadroTexto"/>
            <p:cNvSpPr txBox="1">
              <a:spLocks noChangeArrowheads="1"/>
            </p:cNvSpPr>
            <p:nvPr/>
          </p:nvSpPr>
          <p:spPr bwMode="auto">
            <a:xfrm rot="828461">
              <a:off x="6524625" y="2982913"/>
              <a:ext cx="9969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40.4.4.0/30</a:t>
              </a:r>
            </a:p>
          </p:txBody>
        </p:sp>
        <p:sp>
          <p:nvSpPr>
            <p:cNvPr id="77884" name="388 CuadroTexto"/>
            <p:cNvSpPr txBox="1">
              <a:spLocks noChangeArrowheads="1"/>
            </p:cNvSpPr>
            <p:nvPr/>
          </p:nvSpPr>
          <p:spPr bwMode="auto">
            <a:xfrm rot="1486765">
              <a:off x="6453188" y="4625975"/>
              <a:ext cx="9969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40.4.4.4/30</a:t>
              </a:r>
            </a:p>
          </p:txBody>
        </p:sp>
        <p:sp>
          <p:nvSpPr>
            <p:cNvPr id="77885" name="389 CuadroTexto"/>
            <p:cNvSpPr txBox="1">
              <a:spLocks noChangeArrowheads="1"/>
            </p:cNvSpPr>
            <p:nvPr/>
          </p:nvSpPr>
          <p:spPr bwMode="auto">
            <a:xfrm rot="-5237203">
              <a:off x="7323138" y="4127500"/>
              <a:ext cx="9969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40.4.4.8/30</a:t>
              </a:r>
            </a:p>
          </p:txBody>
        </p:sp>
        <p:sp>
          <p:nvSpPr>
            <p:cNvPr id="77886" name="390 CuadroTexto"/>
            <p:cNvSpPr txBox="1">
              <a:spLocks noChangeArrowheads="1"/>
            </p:cNvSpPr>
            <p:nvPr/>
          </p:nvSpPr>
          <p:spPr bwMode="auto">
            <a:xfrm>
              <a:off x="214313" y="3703638"/>
              <a:ext cx="11779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/>
                <a:t>210.1.1.64/26</a:t>
              </a:r>
            </a:p>
          </p:txBody>
        </p:sp>
        <p:sp>
          <p:nvSpPr>
            <p:cNvPr id="77887" name="391 CuadroTexto"/>
            <p:cNvSpPr txBox="1">
              <a:spLocks noChangeArrowheads="1"/>
            </p:cNvSpPr>
            <p:nvPr/>
          </p:nvSpPr>
          <p:spPr bwMode="auto">
            <a:xfrm>
              <a:off x="306388" y="4725988"/>
              <a:ext cx="1265237" cy="306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/>
                <a:t>210.1.1.128/26</a:t>
              </a:r>
            </a:p>
          </p:txBody>
        </p:sp>
        <p:sp>
          <p:nvSpPr>
            <p:cNvPr id="77888" name="392 CuadroTexto"/>
            <p:cNvSpPr txBox="1">
              <a:spLocks noChangeArrowheads="1"/>
            </p:cNvSpPr>
            <p:nvPr/>
          </p:nvSpPr>
          <p:spPr bwMode="auto">
            <a:xfrm>
              <a:off x="7896225" y="3654425"/>
              <a:ext cx="1177925" cy="306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/>
                <a:t>220.2.2.64/26</a:t>
              </a:r>
            </a:p>
          </p:txBody>
        </p:sp>
        <p:sp>
          <p:nvSpPr>
            <p:cNvPr id="77889" name="393 CuadroTexto"/>
            <p:cNvSpPr txBox="1">
              <a:spLocks noChangeArrowheads="1"/>
            </p:cNvSpPr>
            <p:nvPr/>
          </p:nvSpPr>
          <p:spPr bwMode="auto">
            <a:xfrm>
              <a:off x="7915275" y="4654550"/>
              <a:ext cx="1087438" cy="306388"/>
            </a:xfrm>
            <a:prstGeom prst="rect">
              <a:avLst/>
            </a:prstGeom>
            <a:solidFill>
              <a:srgbClr val="00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/>
                <a:t>220.2.2.0/26</a:t>
              </a:r>
            </a:p>
          </p:txBody>
        </p:sp>
        <p:sp>
          <p:nvSpPr>
            <p:cNvPr id="115778" name="394 CuadroTexto"/>
            <p:cNvSpPr txBox="1">
              <a:spLocks noChangeArrowheads="1"/>
            </p:cNvSpPr>
            <p:nvPr/>
          </p:nvSpPr>
          <p:spPr bwMode="auto">
            <a:xfrm>
              <a:off x="3286125" y="2824163"/>
              <a:ext cx="338138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</a:t>
              </a:r>
            </a:p>
          </p:txBody>
        </p:sp>
        <p:sp>
          <p:nvSpPr>
            <p:cNvPr id="115779" name="396 CuadroTexto"/>
            <p:cNvSpPr txBox="1">
              <a:spLocks noChangeArrowheads="1"/>
            </p:cNvSpPr>
            <p:nvPr/>
          </p:nvSpPr>
          <p:spPr bwMode="auto">
            <a:xfrm>
              <a:off x="2000250" y="4967288"/>
              <a:ext cx="338138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.5</a:t>
              </a:r>
            </a:p>
          </p:txBody>
        </p:sp>
        <p:sp>
          <p:nvSpPr>
            <p:cNvPr id="115780" name="397 CuadroTexto"/>
            <p:cNvSpPr txBox="1">
              <a:spLocks noChangeArrowheads="1"/>
            </p:cNvSpPr>
            <p:nvPr/>
          </p:nvSpPr>
          <p:spPr bwMode="auto">
            <a:xfrm>
              <a:off x="4143375" y="2314575"/>
              <a:ext cx="338138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.2</a:t>
              </a:r>
            </a:p>
          </p:txBody>
        </p:sp>
        <p:sp>
          <p:nvSpPr>
            <p:cNvPr id="115781" name="398 CuadroTexto"/>
            <p:cNvSpPr txBox="1">
              <a:spLocks noChangeArrowheads="1"/>
            </p:cNvSpPr>
            <p:nvPr/>
          </p:nvSpPr>
          <p:spPr bwMode="auto">
            <a:xfrm>
              <a:off x="5645150" y="2795588"/>
              <a:ext cx="338138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.6</a:t>
              </a:r>
            </a:p>
          </p:txBody>
        </p:sp>
        <p:sp>
          <p:nvSpPr>
            <p:cNvPr id="115782" name="399 CuadroTexto"/>
            <p:cNvSpPr txBox="1">
              <a:spLocks noChangeArrowheads="1"/>
            </p:cNvSpPr>
            <p:nvPr/>
          </p:nvSpPr>
          <p:spPr bwMode="auto">
            <a:xfrm>
              <a:off x="3357563" y="3081338"/>
              <a:ext cx="338137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.9</a:t>
              </a:r>
            </a:p>
          </p:txBody>
        </p:sp>
        <p:sp>
          <p:nvSpPr>
            <p:cNvPr id="115783" name="400 CuadroTexto"/>
            <p:cNvSpPr txBox="1">
              <a:spLocks noChangeArrowheads="1"/>
            </p:cNvSpPr>
            <p:nvPr/>
          </p:nvSpPr>
          <p:spPr bwMode="auto">
            <a:xfrm>
              <a:off x="5502275" y="4011613"/>
              <a:ext cx="441325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.10</a:t>
              </a:r>
            </a:p>
          </p:txBody>
        </p:sp>
        <p:sp>
          <p:nvSpPr>
            <p:cNvPr id="115784" name="401 CuadroTexto"/>
            <p:cNvSpPr txBox="1">
              <a:spLocks noChangeArrowheads="1"/>
            </p:cNvSpPr>
            <p:nvPr/>
          </p:nvSpPr>
          <p:spPr bwMode="auto">
            <a:xfrm>
              <a:off x="3286125" y="4297363"/>
              <a:ext cx="441325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.14</a:t>
              </a:r>
            </a:p>
          </p:txBody>
        </p:sp>
        <p:sp>
          <p:nvSpPr>
            <p:cNvPr id="115785" name="402 CuadroTexto"/>
            <p:cNvSpPr txBox="1">
              <a:spLocks noChangeArrowheads="1"/>
            </p:cNvSpPr>
            <p:nvPr/>
          </p:nvSpPr>
          <p:spPr bwMode="auto">
            <a:xfrm>
              <a:off x="5359400" y="4297363"/>
              <a:ext cx="441325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.13</a:t>
              </a:r>
            </a:p>
          </p:txBody>
        </p:sp>
        <p:sp>
          <p:nvSpPr>
            <p:cNvPr id="115786" name="403 CuadroTexto"/>
            <p:cNvSpPr txBox="1">
              <a:spLocks noChangeArrowheads="1"/>
            </p:cNvSpPr>
            <p:nvPr/>
          </p:nvSpPr>
          <p:spPr bwMode="auto">
            <a:xfrm rot="16200000">
              <a:off x="2721769" y="3329781"/>
              <a:ext cx="4397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.17</a:t>
              </a:r>
            </a:p>
          </p:txBody>
        </p:sp>
        <p:sp>
          <p:nvSpPr>
            <p:cNvPr id="115787" name="404 CuadroTexto"/>
            <p:cNvSpPr txBox="1">
              <a:spLocks noChangeArrowheads="1"/>
            </p:cNvSpPr>
            <p:nvPr/>
          </p:nvSpPr>
          <p:spPr bwMode="auto">
            <a:xfrm rot="16200000">
              <a:off x="2721769" y="4112419"/>
              <a:ext cx="439737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.18</a:t>
              </a:r>
            </a:p>
          </p:txBody>
        </p:sp>
        <p:sp>
          <p:nvSpPr>
            <p:cNvPr id="115788" name="405 CuadroTexto"/>
            <p:cNvSpPr txBox="1">
              <a:spLocks noChangeArrowheads="1"/>
            </p:cNvSpPr>
            <p:nvPr/>
          </p:nvSpPr>
          <p:spPr bwMode="auto">
            <a:xfrm rot="16200000">
              <a:off x="6053932" y="3401219"/>
              <a:ext cx="439737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.22</a:t>
              </a:r>
            </a:p>
          </p:txBody>
        </p:sp>
        <p:sp>
          <p:nvSpPr>
            <p:cNvPr id="115789" name="406 CuadroTexto"/>
            <p:cNvSpPr txBox="1">
              <a:spLocks noChangeArrowheads="1"/>
            </p:cNvSpPr>
            <p:nvPr/>
          </p:nvSpPr>
          <p:spPr bwMode="auto">
            <a:xfrm rot="16200000">
              <a:off x="6053138" y="3924300"/>
              <a:ext cx="441325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.21</a:t>
              </a:r>
            </a:p>
          </p:txBody>
        </p:sp>
        <p:sp>
          <p:nvSpPr>
            <p:cNvPr id="115790" name="407 CuadroTexto"/>
            <p:cNvSpPr txBox="1">
              <a:spLocks noChangeArrowheads="1"/>
            </p:cNvSpPr>
            <p:nvPr/>
          </p:nvSpPr>
          <p:spPr bwMode="auto">
            <a:xfrm>
              <a:off x="1785938" y="3224213"/>
              <a:ext cx="338137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.1</a:t>
              </a:r>
            </a:p>
          </p:txBody>
        </p:sp>
        <p:sp>
          <p:nvSpPr>
            <p:cNvPr id="115791" name="408 CuadroTexto"/>
            <p:cNvSpPr txBox="1">
              <a:spLocks noChangeArrowheads="1"/>
            </p:cNvSpPr>
            <p:nvPr/>
          </p:nvSpPr>
          <p:spPr bwMode="auto">
            <a:xfrm>
              <a:off x="2500313" y="3100388"/>
              <a:ext cx="338137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.2</a:t>
              </a:r>
            </a:p>
          </p:txBody>
        </p:sp>
        <p:sp>
          <p:nvSpPr>
            <p:cNvPr id="115792" name="409 CuadroTexto"/>
            <p:cNvSpPr txBox="1">
              <a:spLocks noChangeArrowheads="1"/>
            </p:cNvSpPr>
            <p:nvPr/>
          </p:nvSpPr>
          <p:spPr bwMode="auto">
            <a:xfrm>
              <a:off x="1582738" y="3509963"/>
              <a:ext cx="338137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.9</a:t>
              </a:r>
            </a:p>
          </p:txBody>
        </p:sp>
        <p:sp>
          <p:nvSpPr>
            <p:cNvPr id="115793" name="410 CuadroTexto"/>
            <p:cNvSpPr txBox="1">
              <a:spLocks noChangeArrowheads="1"/>
            </p:cNvSpPr>
            <p:nvPr/>
          </p:nvSpPr>
          <p:spPr bwMode="auto">
            <a:xfrm>
              <a:off x="1406525" y="4725988"/>
              <a:ext cx="441325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.10</a:t>
              </a:r>
            </a:p>
          </p:txBody>
        </p:sp>
        <p:sp>
          <p:nvSpPr>
            <p:cNvPr id="115794" name="411 CuadroTexto"/>
            <p:cNvSpPr txBox="1">
              <a:spLocks noChangeArrowheads="1"/>
            </p:cNvSpPr>
            <p:nvPr/>
          </p:nvSpPr>
          <p:spPr bwMode="auto">
            <a:xfrm>
              <a:off x="4787900" y="2295525"/>
              <a:ext cx="338138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.5</a:t>
              </a:r>
            </a:p>
          </p:txBody>
        </p:sp>
        <p:sp>
          <p:nvSpPr>
            <p:cNvPr id="115795" name="412 CuadroTexto"/>
            <p:cNvSpPr txBox="1">
              <a:spLocks noChangeArrowheads="1"/>
            </p:cNvSpPr>
            <p:nvPr/>
          </p:nvSpPr>
          <p:spPr bwMode="auto">
            <a:xfrm>
              <a:off x="2662238" y="4654550"/>
              <a:ext cx="338137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.6</a:t>
              </a:r>
            </a:p>
          </p:txBody>
        </p:sp>
        <p:sp>
          <p:nvSpPr>
            <p:cNvPr id="115796" name="413 CuadroTexto"/>
            <p:cNvSpPr txBox="1">
              <a:spLocks noChangeArrowheads="1"/>
            </p:cNvSpPr>
            <p:nvPr/>
          </p:nvSpPr>
          <p:spPr bwMode="auto">
            <a:xfrm>
              <a:off x="6376988" y="3152775"/>
              <a:ext cx="339725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.2</a:t>
              </a:r>
            </a:p>
          </p:txBody>
        </p:sp>
        <p:sp>
          <p:nvSpPr>
            <p:cNvPr id="115797" name="414 CuadroTexto"/>
            <p:cNvSpPr txBox="1">
              <a:spLocks noChangeArrowheads="1"/>
            </p:cNvSpPr>
            <p:nvPr/>
          </p:nvSpPr>
          <p:spPr bwMode="auto">
            <a:xfrm>
              <a:off x="7145338" y="3314700"/>
              <a:ext cx="338137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</a:t>
              </a:r>
            </a:p>
          </p:txBody>
        </p:sp>
        <p:sp>
          <p:nvSpPr>
            <p:cNvPr id="115798" name="415 CuadroTexto"/>
            <p:cNvSpPr txBox="1">
              <a:spLocks noChangeArrowheads="1"/>
            </p:cNvSpPr>
            <p:nvPr/>
          </p:nvSpPr>
          <p:spPr bwMode="auto">
            <a:xfrm>
              <a:off x="6297613" y="4654550"/>
              <a:ext cx="338137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.6</a:t>
              </a:r>
            </a:p>
          </p:txBody>
        </p:sp>
        <p:sp>
          <p:nvSpPr>
            <p:cNvPr id="115799" name="416 CuadroTexto"/>
            <p:cNvSpPr txBox="1">
              <a:spLocks noChangeArrowheads="1"/>
            </p:cNvSpPr>
            <p:nvPr/>
          </p:nvSpPr>
          <p:spPr bwMode="auto">
            <a:xfrm>
              <a:off x="7083425" y="5011738"/>
              <a:ext cx="338138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.5</a:t>
              </a:r>
            </a:p>
          </p:txBody>
        </p:sp>
        <p:sp>
          <p:nvSpPr>
            <p:cNvPr id="115800" name="417 CuadroTexto"/>
            <p:cNvSpPr txBox="1">
              <a:spLocks noChangeArrowheads="1"/>
            </p:cNvSpPr>
            <p:nvPr/>
          </p:nvSpPr>
          <p:spPr bwMode="auto">
            <a:xfrm>
              <a:off x="7431088" y="3582988"/>
              <a:ext cx="338137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.9</a:t>
              </a:r>
            </a:p>
          </p:txBody>
        </p:sp>
        <p:sp>
          <p:nvSpPr>
            <p:cNvPr id="115801" name="418 CuadroTexto"/>
            <p:cNvSpPr txBox="1">
              <a:spLocks noChangeArrowheads="1"/>
            </p:cNvSpPr>
            <p:nvPr/>
          </p:nvSpPr>
          <p:spPr bwMode="auto">
            <a:xfrm>
              <a:off x="7288213" y="4654550"/>
              <a:ext cx="44132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.10</a:t>
              </a:r>
            </a:p>
          </p:txBody>
        </p:sp>
        <p:sp>
          <p:nvSpPr>
            <p:cNvPr id="115802" name="419 CuadroTexto"/>
            <p:cNvSpPr txBox="1">
              <a:spLocks noChangeArrowheads="1"/>
            </p:cNvSpPr>
            <p:nvPr/>
          </p:nvSpPr>
          <p:spPr bwMode="auto">
            <a:xfrm>
              <a:off x="1000125" y="3081338"/>
              <a:ext cx="441325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.65</a:t>
              </a:r>
            </a:p>
          </p:txBody>
        </p:sp>
        <p:sp>
          <p:nvSpPr>
            <p:cNvPr id="115803" name="420 CuadroTexto"/>
            <p:cNvSpPr txBox="1">
              <a:spLocks noChangeArrowheads="1"/>
            </p:cNvSpPr>
            <p:nvPr/>
          </p:nvSpPr>
          <p:spPr bwMode="auto">
            <a:xfrm>
              <a:off x="7859713" y="3081338"/>
              <a:ext cx="441325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.65</a:t>
              </a:r>
            </a:p>
          </p:txBody>
        </p:sp>
        <p:sp>
          <p:nvSpPr>
            <p:cNvPr id="115804" name="421 CuadroTexto"/>
            <p:cNvSpPr txBox="1">
              <a:spLocks noChangeArrowheads="1"/>
            </p:cNvSpPr>
            <p:nvPr/>
          </p:nvSpPr>
          <p:spPr bwMode="auto">
            <a:xfrm>
              <a:off x="7734300" y="4957763"/>
              <a:ext cx="339725" cy="339725"/>
            </a:xfrm>
            <a:prstGeom prst="rect">
              <a:avLst/>
            </a:prstGeom>
            <a:solidFill>
              <a:srgbClr val="00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</a:t>
              </a:r>
            </a:p>
          </p:txBody>
        </p:sp>
        <p:cxnSp>
          <p:nvCxnSpPr>
            <p:cNvPr id="77917" name="343 Conector recto"/>
            <p:cNvCxnSpPr>
              <a:cxnSpLocks noChangeShapeType="1"/>
            </p:cNvCxnSpPr>
            <p:nvPr/>
          </p:nvCxnSpPr>
          <p:spPr bwMode="auto">
            <a:xfrm rot="10800000">
              <a:off x="7788275" y="5253038"/>
              <a:ext cx="714375" cy="1587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115806" name="422 CuadroTexto"/>
            <p:cNvSpPr txBox="1">
              <a:spLocks noChangeArrowheads="1"/>
            </p:cNvSpPr>
            <p:nvPr/>
          </p:nvSpPr>
          <p:spPr bwMode="auto">
            <a:xfrm>
              <a:off x="1000125" y="4940300"/>
              <a:ext cx="544513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.129</a:t>
              </a:r>
            </a:p>
          </p:txBody>
        </p:sp>
        <p:sp>
          <p:nvSpPr>
            <p:cNvPr id="77919" name="423 CuadroTexto"/>
            <p:cNvSpPr txBox="1">
              <a:spLocks noChangeArrowheads="1"/>
            </p:cNvSpPr>
            <p:nvPr/>
          </p:nvSpPr>
          <p:spPr bwMode="auto">
            <a:xfrm>
              <a:off x="3929063" y="4600575"/>
              <a:ext cx="135890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3</a:t>
              </a:r>
            </a:p>
          </p:txBody>
        </p:sp>
        <p:sp>
          <p:nvSpPr>
            <p:cNvPr id="77920" name="424 CuadroTexto"/>
            <p:cNvSpPr txBox="1">
              <a:spLocks noChangeArrowheads="1"/>
            </p:cNvSpPr>
            <p:nvPr/>
          </p:nvSpPr>
          <p:spPr bwMode="auto">
            <a:xfrm rot="1463405">
              <a:off x="3643313" y="3725863"/>
              <a:ext cx="1358900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7</a:t>
              </a:r>
            </a:p>
          </p:txBody>
        </p:sp>
        <p:sp>
          <p:nvSpPr>
            <p:cNvPr id="77921" name="425 CuadroTexto"/>
            <p:cNvSpPr txBox="1">
              <a:spLocks noChangeArrowheads="1"/>
            </p:cNvSpPr>
            <p:nvPr/>
          </p:nvSpPr>
          <p:spPr bwMode="auto">
            <a:xfrm rot="-5400000">
              <a:off x="2776538" y="3733800"/>
              <a:ext cx="135890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2</a:t>
              </a:r>
            </a:p>
          </p:txBody>
        </p:sp>
        <p:sp>
          <p:nvSpPr>
            <p:cNvPr id="77922" name="426 CuadroTexto"/>
            <p:cNvSpPr txBox="1">
              <a:spLocks noChangeArrowheads="1"/>
            </p:cNvSpPr>
            <p:nvPr/>
          </p:nvSpPr>
          <p:spPr bwMode="auto">
            <a:xfrm rot="-1941177">
              <a:off x="3302000" y="2633663"/>
              <a:ext cx="1357313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6</a:t>
              </a:r>
            </a:p>
          </p:txBody>
        </p:sp>
        <p:sp>
          <p:nvSpPr>
            <p:cNvPr id="77923" name="427 CuadroTexto"/>
            <p:cNvSpPr txBox="1">
              <a:spLocks noChangeArrowheads="1"/>
            </p:cNvSpPr>
            <p:nvPr/>
          </p:nvSpPr>
          <p:spPr bwMode="auto">
            <a:xfrm rot="1798590">
              <a:off x="4710113" y="2641600"/>
              <a:ext cx="1357312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4</a:t>
              </a:r>
            </a:p>
          </p:txBody>
        </p:sp>
        <p:sp>
          <p:nvSpPr>
            <p:cNvPr id="77924" name="428 CuadroTexto"/>
            <p:cNvSpPr txBox="1">
              <a:spLocks noChangeArrowheads="1"/>
            </p:cNvSpPr>
            <p:nvPr/>
          </p:nvSpPr>
          <p:spPr bwMode="auto">
            <a:xfrm rot="-5400000">
              <a:off x="5081588" y="3448050"/>
              <a:ext cx="135890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1</a:t>
              </a:r>
            </a:p>
          </p:txBody>
        </p:sp>
        <p:sp>
          <p:nvSpPr>
            <p:cNvPr id="77925" name="429 CuadroTexto"/>
            <p:cNvSpPr txBox="1">
              <a:spLocks noChangeArrowheads="1"/>
            </p:cNvSpPr>
            <p:nvPr/>
          </p:nvSpPr>
          <p:spPr bwMode="auto">
            <a:xfrm rot="-5851277">
              <a:off x="1291432" y="4058444"/>
              <a:ext cx="958850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1</a:t>
              </a:r>
            </a:p>
          </p:txBody>
        </p:sp>
        <p:sp>
          <p:nvSpPr>
            <p:cNvPr id="77926" name="430 CuadroTexto"/>
            <p:cNvSpPr txBox="1">
              <a:spLocks noChangeArrowheads="1"/>
            </p:cNvSpPr>
            <p:nvPr/>
          </p:nvSpPr>
          <p:spPr bwMode="auto">
            <a:xfrm rot="-1627940">
              <a:off x="1882775" y="4210050"/>
              <a:ext cx="958850" cy="339725"/>
            </a:xfrm>
            <a:prstGeom prst="rect">
              <a:avLst/>
            </a:prstGeom>
            <a:solidFill>
              <a:srgbClr val="00FF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10</a:t>
              </a:r>
            </a:p>
          </p:txBody>
        </p:sp>
        <p:sp>
          <p:nvSpPr>
            <p:cNvPr id="77927" name="431 CuadroTexto"/>
            <p:cNvSpPr txBox="1">
              <a:spLocks noChangeArrowheads="1"/>
            </p:cNvSpPr>
            <p:nvPr/>
          </p:nvSpPr>
          <p:spPr bwMode="auto">
            <a:xfrm rot="-636926">
              <a:off x="1881188" y="3371850"/>
              <a:ext cx="9588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5</a:t>
              </a:r>
            </a:p>
          </p:txBody>
        </p:sp>
        <p:sp>
          <p:nvSpPr>
            <p:cNvPr id="77928" name="432 CuadroTexto"/>
            <p:cNvSpPr txBox="1">
              <a:spLocks noChangeArrowheads="1"/>
            </p:cNvSpPr>
            <p:nvPr/>
          </p:nvSpPr>
          <p:spPr bwMode="auto">
            <a:xfrm rot="1528471">
              <a:off x="6384925" y="4914900"/>
              <a:ext cx="9588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1</a:t>
              </a:r>
            </a:p>
          </p:txBody>
        </p:sp>
        <p:sp>
          <p:nvSpPr>
            <p:cNvPr id="77929" name="433 CuadroTexto"/>
            <p:cNvSpPr txBox="1">
              <a:spLocks noChangeArrowheads="1"/>
            </p:cNvSpPr>
            <p:nvPr/>
          </p:nvSpPr>
          <p:spPr bwMode="auto">
            <a:xfrm rot="801573">
              <a:off x="6456363" y="3402013"/>
              <a:ext cx="9588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1</a:t>
              </a:r>
            </a:p>
          </p:txBody>
        </p:sp>
        <p:sp>
          <p:nvSpPr>
            <p:cNvPr id="77930" name="434 CuadroTexto"/>
            <p:cNvSpPr txBox="1">
              <a:spLocks noChangeArrowheads="1"/>
            </p:cNvSpPr>
            <p:nvPr/>
          </p:nvSpPr>
          <p:spPr bwMode="auto">
            <a:xfrm rot="5621130">
              <a:off x="7036594" y="4117181"/>
              <a:ext cx="9588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1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6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88" y="1223963"/>
            <a:ext cx="6073775" cy="278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1" name="Text Box 2"/>
          <p:cNvSpPr txBox="1">
            <a:spLocks noChangeArrowheads="1"/>
          </p:cNvSpPr>
          <p:nvPr/>
        </p:nvSpPr>
        <p:spPr bwMode="auto">
          <a:xfrm>
            <a:off x="428625" y="631825"/>
            <a:ext cx="848677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_tradnl" sz="3200" b="1">
                <a:solidFill>
                  <a:srgbClr val="000066"/>
                </a:solidFill>
                <a:latin typeface="Arial" charset="0"/>
              </a:rPr>
              <a:t>CONFIGURACIÓN DE ROUTER CON OSPF</a:t>
            </a:r>
            <a:endParaRPr lang="es-ES" sz="3200" b="1">
              <a:solidFill>
                <a:srgbClr val="000066"/>
              </a:solidFill>
              <a:latin typeface="Arial" charset="0"/>
            </a:endParaRPr>
          </a:p>
        </p:txBody>
      </p:sp>
      <p:grpSp>
        <p:nvGrpSpPr>
          <p:cNvPr id="2" name="8 Grupo"/>
          <p:cNvGrpSpPr>
            <a:grpSpLocks/>
          </p:cNvGrpSpPr>
          <p:nvPr/>
        </p:nvGrpSpPr>
        <p:grpSpPr bwMode="auto">
          <a:xfrm>
            <a:off x="193675" y="4940300"/>
            <a:ext cx="4737100" cy="1885950"/>
            <a:chOff x="215076" y="4439450"/>
            <a:chExt cx="4736498" cy="1887320"/>
          </a:xfrm>
        </p:grpSpPr>
        <p:sp>
          <p:nvSpPr>
            <p:cNvPr id="78856" name="7 Llamada rectangular redondeada"/>
            <p:cNvSpPr>
              <a:spLocks noChangeArrowheads="1"/>
            </p:cNvSpPr>
            <p:nvPr/>
          </p:nvSpPr>
          <p:spPr bwMode="auto">
            <a:xfrm>
              <a:off x="215076" y="4439450"/>
              <a:ext cx="4714908" cy="1857388"/>
            </a:xfrm>
            <a:prstGeom prst="wedgeRoundRectCallout">
              <a:avLst>
                <a:gd name="adj1" fmla="val -4032"/>
                <a:gd name="adj2" fmla="val -178676"/>
                <a:gd name="adj3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78857" name="5 CuadroTexto"/>
            <p:cNvSpPr txBox="1">
              <a:spLocks noChangeArrowheads="1"/>
            </p:cNvSpPr>
            <p:nvPr/>
          </p:nvSpPr>
          <p:spPr bwMode="auto">
            <a:xfrm>
              <a:off x="286514" y="4510888"/>
              <a:ext cx="4665060" cy="1815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/>
                <a:t>R1&gt;enable</a:t>
              </a:r>
            </a:p>
            <a:p>
              <a:r>
                <a:rPr lang="es-PE" sz="1600"/>
                <a:t>R1#configute terminal</a:t>
              </a:r>
            </a:p>
            <a:p>
              <a:r>
                <a:rPr lang="es-PE" sz="1600"/>
                <a:t>R1(config)#router ospf 1</a:t>
              </a:r>
            </a:p>
            <a:p>
              <a:r>
                <a:rPr lang="es-PE" sz="1600"/>
                <a:t>R1(config-router)#network 30.3.3.0  0.0.0.3  area 1</a:t>
              </a:r>
            </a:p>
            <a:p>
              <a:r>
                <a:rPr lang="es-PE" sz="1600"/>
                <a:t>R1(config-router)#network 30.3.3.8  0.0.0.3  area 1</a:t>
              </a:r>
            </a:p>
            <a:p>
              <a:r>
                <a:rPr lang="es-PE" sz="1600"/>
                <a:t>R1(config-router)#network 210.1.1.64 0.0.0.63  area 1</a:t>
              </a:r>
            </a:p>
            <a:p>
              <a:r>
                <a:rPr lang="es-PE" sz="1600"/>
                <a:t>R1(config-router)#exit</a:t>
              </a:r>
            </a:p>
          </p:txBody>
        </p:sp>
      </p:grpSp>
      <p:grpSp>
        <p:nvGrpSpPr>
          <p:cNvPr id="3" name="9 Grupo"/>
          <p:cNvGrpSpPr>
            <a:grpSpLocks/>
          </p:cNvGrpSpPr>
          <p:nvPr/>
        </p:nvGrpSpPr>
        <p:grpSpPr bwMode="auto">
          <a:xfrm>
            <a:off x="4357688" y="3868738"/>
            <a:ext cx="4840287" cy="1885950"/>
            <a:chOff x="215076" y="4439450"/>
            <a:chExt cx="4839090" cy="1887320"/>
          </a:xfrm>
        </p:grpSpPr>
        <p:sp>
          <p:nvSpPr>
            <p:cNvPr id="78854" name="10 Llamada rectangular redondeada"/>
            <p:cNvSpPr>
              <a:spLocks noChangeArrowheads="1"/>
            </p:cNvSpPr>
            <p:nvPr/>
          </p:nvSpPr>
          <p:spPr bwMode="auto">
            <a:xfrm>
              <a:off x="215076" y="4439450"/>
              <a:ext cx="4714908" cy="1857388"/>
            </a:xfrm>
            <a:prstGeom prst="wedgeRoundRectCallout">
              <a:avLst>
                <a:gd name="adj1" fmla="val -83282"/>
                <a:gd name="adj2" fmla="val -61537"/>
                <a:gd name="adj3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78855" name="11 CuadroTexto"/>
            <p:cNvSpPr txBox="1">
              <a:spLocks noChangeArrowheads="1"/>
            </p:cNvSpPr>
            <p:nvPr/>
          </p:nvSpPr>
          <p:spPr bwMode="auto">
            <a:xfrm>
              <a:off x="286514" y="4510888"/>
              <a:ext cx="4767652" cy="1815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/>
                <a:t>R2&gt;enable</a:t>
              </a:r>
            </a:p>
            <a:p>
              <a:r>
                <a:rPr lang="es-PE" sz="1600"/>
                <a:t>R2#configute terminal</a:t>
              </a:r>
            </a:p>
            <a:p>
              <a:r>
                <a:rPr lang="es-PE" sz="1600"/>
                <a:t>R2(config)#router ospf 1</a:t>
              </a:r>
            </a:p>
            <a:p>
              <a:r>
                <a:rPr lang="es-PE" sz="1600"/>
                <a:t>R2(config-router)#network 30.3.3.4  0.0.0.3  area 1</a:t>
              </a:r>
            </a:p>
            <a:p>
              <a:r>
                <a:rPr lang="es-PE" sz="1600"/>
                <a:t>R2(config-router)#network 30.3.3.8  0.0.0.3  area 1</a:t>
              </a:r>
            </a:p>
            <a:p>
              <a:r>
                <a:rPr lang="es-PE" sz="1600"/>
                <a:t>R2(config-router)#network 210.1.1.128 0.0.0.63  area 1</a:t>
              </a:r>
            </a:p>
            <a:p>
              <a:r>
                <a:rPr lang="es-PE" sz="1600"/>
                <a:t>R2(config-router)#exit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6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88" y="1223963"/>
            <a:ext cx="6073775" cy="278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428625" y="631825"/>
            <a:ext cx="848677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_tradnl" sz="3200" b="1">
                <a:solidFill>
                  <a:srgbClr val="000066"/>
                </a:solidFill>
                <a:latin typeface="Arial" charset="0"/>
              </a:rPr>
              <a:t>CONFIGURACIÓN DE ROUTER CON OSPF</a:t>
            </a:r>
            <a:endParaRPr lang="es-ES" sz="3200" b="1">
              <a:solidFill>
                <a:srgbClr val="000066"/>
              </a:solidFill>
              <a:latin typeface="Arial" charset="0"/>
            </a:endParaRPr>
          </a:p>
        </p:txBody>
      </p:sp>
      <p:grpSp>
        <p:nvGrpSpPr>
          <p:cNvPr id="2" name="8 Grupo"/>
          <p:cNvGrpSpPr>
            <a:grpSpLocks/>
          </p:cNvGrpSpPr>
          <p:nvPr/>
        </p:nvGrpSpPr>
        <p:grpSpPr bwMode="auto">
          <a:xfrm>
            <a:off x="193675" y="4940300"/>
            <a:ext cx="4714875" cy="1885950"/>
            <a:chOff x="215076" y="4439450"/>
            <a:chExt cx="4714908" cy="1887320"/>
          </a:xfrm>
        </p:grpSpPr>
        <p:sp>
          <p:nvSpPr>
            <p:cNvPr id="79881" name="7 Llamada rectangular redondeada"/>
            <p:cNvSpPr>
              <a:spLocks noChangeArrowheads="1"/>
            </p:cNvSpPr>
            <p:nvPr/>
          </p:nvSpPr>
          <p:spPr bwMode="auto">
            <a:xfrm>
              <a:off x="215076" y="4439450"/>
              <a:ext cx="4714908" cy="1857388"/>
            </a:xfrm>
            <a:prstGeom prst="wedgeRoundRectCallout">
              <a:avLst>
                <a:gd name="adj1" fmla="val 20708"/>
                <a:gd name="adj2" fmla="val -126898"/>
                <a:gd name="adj3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79882" name="5 CuadroTexto"/>
            <p:cNvSpPr txBox="1">
              <a:spLocks noChangeArrowheads="1"/>
            </p:cNvSpPr>
            <p:nvPr/>
          </p:nvSpPr>
          <p:spPr bwMode="auto">
            <a:xfrm>
              <a:off x="286514" y="4510888"/>
              <a:ext cx="4562467" cy="1815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/>
                <a:t>R4&gt;enable</a:t>
              </a:r>
            </a:p>
            <a:p>
              <a:r>
                <a:rPr lang="es-PE" sz="1600"/>
                <a:t>R4#configute terminal</a:t>
              </a:r>
            </a:p>
            <a:p>
              <a:r>
                <a:rPr lang="es-PE" sz="1600"/>
                <a:t>R4(config)#router ospf 1</a:t>
              </a:r>
            </a:p>
            <a:p>
              <a:r>
                <a:rPr lang="es-PE" sz="1600"/>
                <a:t>R4(config-router)#network  20.1.1.12  0.0.0.3  area 0</a:t>
              </a:r>
            </a:p>
            <a:p>
              <a:r>
                <a:rPr lang="es-PE" sz="1600"/>
                <a:t>R4(config-router)#network  20.1.1.16  0.0.0.3  area 0</a:t>
              </a:r>
            </a:p>
            <a:p>
              <a:r>
                <a:rPr lang="es-PE" sz="1600"/>
                <a:t>R4(config-router)#network  30.3.3.4  0.0.0.3  area 1</a:t>
              </a:r>
            </a:p>
            <a:p>
              <a:r>
                <a:rPr lang="es-PE" sz="1600"/>
                <a:t>R4(config-router)#exit</a:t>
              </a:r>
            </a:p>
          </p:txBody>
        </p:sp>
      </p:grpSp>
      <p:grpSp>
        <p:nvGrpSpPr>
          <p:cNvPr id="3" name="9 Grupo"/>
          <p:cNvGrpSpPr>
            <a:grpSpLocks/>
          </p:cNvGrpSpPr>
          <p:nvPr/>
        </p:nvGrpSpPr>
        <p:grpSpPr bwMode="auto">
          <a:xfrm>
            <a:off x="4357688" y="3868738"/>
            <a:ext cx="4737100" cy="2214562"/>
            <a:chOff x="215076" y="4439450"/>
            <a:chExt cx="4736498" cy="1889708"/>
          </a:xfrm>
        </p:grpSpPr>
        <p:sp>
          <p:nvSpPr>
            <p:cNvPr id="79879" name="10 Llamada rectangular redondeada"/>
            <p:cNvSpPr>
              <a:spLocks noChangeArrowheads="1"/>
            </p:cNvSpPr>
            <p:nvPr/>
          </p:nvSpPr>
          <p:spPr bwMode="auto">
            <a:xfrm>
              <a:off x="215076" y="4439450"/>
              <a:ext cx="4714908" cy="1857388"/>
            </a:xfrm>
            <a:prstGeom prst="wedgeRoundRectCallout">
              <a:avLst>
                <a:gd name="adj1" fmla="val -24097"/>
                <a:gd name="adj2" fmla="val -69176"/>
                <a:gd name="adj3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79880" name="11 CuadroTexto"/>
            <p:cNvSpPr txBox="1">
              <a:spLocks noChangeArrowheads="1"/>
            </p:cNvSpPr>
            <p:nvPr/>
          </p:nvSpPr>
          <p:spPr bwMode="auto">
            <a:xfrm>
              <a:off x="286514" y="4510888"/>
              <a:ext cx="4665060" cy="1818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1600"/>
                <a:t>R7&gt;enable</a:t>
              </a:r>
            </a:p>
            <a:p>
              <a:r>
                <a:rPr lang="es-PE" sz="1600"/>
                <a:t>R7#configute terminal</a:t>
              </a:r>
            </a:p>
            <a:p>
              <a:r>
                <a:rPr lang="es-PE" sz="1600"/>
                <a:t>R7(config)#router ospf 1</a:t>
              </a:r>
            </a:p>
            <a:p>
              <a:r>
                <a:rPr lang="es-PE" sz="1600"/>
                <a:t>R7(config-router)#network 20.1.1.8  0.0.0.3  area 0</a:t>
              </a:r>
            </a:p>
            <a:p>
              <a:r>
                <a:rPr lang="es-PE" sz="1600"/>
                <a:t>R7(config-router)#network 20.1.1.12  0.0.0.3  area 0</a:t>
              </a:r>
            </a:p>
            <a:p>
              <a:r>
                <a:rPr lang="es-PE" sz="1600"/>
                <a:t>R7(config-router)#network 20.1.1.20  0.0.0.3  area 0</a:t>
              </a:r>
            </a:p>
            <a:p>
              <a:r>
                <a:rPr lang="es-PE" sz="1600"/>
                <a:t>R7(config-router)#network 40.4.4.4  0.0.0.3 area  2</a:t>
              </a:r>
            </a:p>
            <a:p>
              <a:r>
                <a:rPr lang="es-PE" sz="1600"/>
                <a:t>R7(config-router)#exit</a:t>
              </a:r>
            </a:p>
          </p:txBody>
        </p:sp>
      </p:grpSp>
      <p:sp>
        <p:nvSpPr>
          <p:cNvPr id="14" name="13 Bisel"/>
          <p:cNvSpPr>
            <a:spLocks noChangeArrowheads="1"/>
          </p:cNvSpPr>
          <p:nvPr/>
        </p:nvSpPr>
        <p:spPr bwMode="auto">
          <a:xfrm>
            <a:off x="5430838" y="6083300"/>
            <a:ext cx="3000375" cy="714375"/>
          </a:xfrm>
          <a:prstGeom prst="bevel">
            <a:avLst>
              <a:gd name="adj" fmla="val 12500"/>
            </a:avLst>
          </a:prstGeom>
          <a:solidFill>
            <a:srgbClr val="FF6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23925"/>
            <a:r>
              <a:rPr lang="es-PE" sz="1600"/>
              <a:t>Los demás router se configuran de manera similar.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8 Grupo"/>
          <p:cNvGrpSpPr>
            <a:grpSpLocks/>
          </p:cNvGrpSpPr>
          <p:nvPr/>
        </p:nvGrpSpPr>
        <p:grpSpPr bwMode="auto">
          <a:xfrm>
            <a:off x="1500188" y="1223963"/>
            <a:ext cx="6073775" cy="2787650"/>
            <a:chOff x="1500188" y="1223963"/>
            <a:chExt cx="6073775" cy="2787650"/>
          </a:xfrm>
        </p:grpSpPr>
        <p:pic>
          <p:nvPicPr>
            <p:cNvPr id="80909" name="Picture 36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00188" y="1223963"/>
              <a:ext cx="6073775" cy="278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0910" name="16 CuadroTexto"/>
            <p:cNvSpPr txBox="1">
              <a:spLocks noChangeArrowheads="1"/>
            </p:cNvSpPr>
            <p:nvPr/>
          </p:nvSpPr>
          <p:spPr bwMode="auto">
            <a:xfrm rot="-3536873">
              <a:off x="2424833" y="1985990"/>
              <a:ext cx="4555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000" b="1">
                  <a:solidFill>
                    <a:srgbClr val="0000FF"/>
                  </a:solidFill>
                </a:rPr>
                <a:t>fa1/1</a:t>
              </a:r>
            </a:p>
          </p:txBody>
        </p:sp>
        <p:sp>
          <p:nvSpPr>
            <p:cNvPr id="80911" name="17 CuadroTexto"/>
            <p:cNvSpPr txBox="1">
              <a:spLocks noChangeArrowheads="1"/>
            </p:cNvSpPr>
            <p:nvPr/>
          </p:nvSpPr>
          <p:spPr bwMode="auto">
            <a:xfrm>
              <a:off x="2072464" y="2407279"/>
              <a:ext cx="4555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000" b="1">
                  <a:solidFill>
                    <a:srgbClr val="0000FF"/>
                  </a:solidFill>
                </a:rPr>
                <a:t>fa2/0</a:t>
              </a:r>
            </a:p>
          </p:txBody>
        </p:sp>
      </p:grpSp>
      <p:sp>
        <p:nvSpPr>
          <p:cNvPr id="80899" name="Text Box 2"/>
          <p:cNvSpPr txBox="1">
            <a:spLocks noChangeArrowheads="1"/>
          </p:cNvSpPr>
          <p:nvPr/>
        </p:nvSpPr>
        <p:spPr bwMode="auto">
          <a:xfrm>
            <a:off x="1571625" y="631825"/>
            <a:ext cx="61214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_tradnl" sz="3200" b="1">
                <a:solidFill>
                  <a:srgbClr val="000066"/>
                </a:solidFill>
                <a:latin typeface="Arial" charset="0"/>
              </a:rPr>
              <a:t>COSTOS OSPF POR </a:t>
            </a:r>
            <a:r>
              <a:rPr lang="es-ES_tradnl" sz="3200" b="1" i="1">
                <a:solidFill>
                  <a:srgbClr val="000066"/>
                </a:solidFill>
                <a:latin typeface="Arial" charset="0"/>
              </a:rPr>
              <a:t>DEFAULT</a:t>
            </a:r>
            <a:endParaRPr lang="es-ES" sz="3200" b="1" i="1">
              <a:solidFill>
                <a:srgbClr val="000066"/>
              </a:solidFill>
              <a:latin typeface="Arial" charset="0"/>
            </a:endParaRPr>
          </a:p>
        </p:txBody>
      </p:sp>
      <p:grpSp>
        <p:nvGrpSpPr>
          <p:cNvPr id="3" name="28 Grupo"/>
          <p:cNvGrpSpPr>
            <a:grpSpLocks/>
          </p:cNvGrpSpPr>
          <p:nvPr/>
        </p:nvGrpSpPr>
        <p:grpSpPr bwMode="auto">
          <a:xfrm>
            <a:off x="357188" y="4011613"/>
            <a:ext cx="4645025" cy="1714500"/>
            <a:chOff x="357952" y="4010822"/>
            <a:chExt cx="4643470" cy="1714512"/>
          </a:xfrm>
        </p:grpSpPr>
        <p:sp>
          <p:nvSpPr>
            <p:cNvPr id="22" name="Text Box 230"/>
            <p:cNvSpPr txBox="1">
              <a:spLocks noChangeArrowheads="1"/>
            </p:cNvSpPr>
            <p:nvPr/>
          </p:nvSpPr>
          <p:spPr bwMode="auto">
            <a:xfrm>
              <a:off x="357952" y="4010822"/>
              <a:ext cx="4462556" cy="1206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>
                <a:defRPr/>
              </a:pPr>
              <a:r>
                <a:rPr lang="es-ES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ES" sz="2400" dirty="0">
                  <a:latin typeface="+mj-lt"/>
                </a:rPr>
                <a:t>Por default, OSPF asigna costo</a:t>
              </a:r>
            </a:p>
            <a:p>
              <a:pPr defTabSz="923925">
                <a:defRPr/>
              </a:pPr>
              <a:r>
                <a:rPr lang="es-ES" sz="2400" dirty="0">
                  <a:latin typeface="+mj-lt"/>
                </a:rPr>
                <a:t>    asociado al ancho de banda:</a:t>
              </a:r>
            </a:p>
            <a:p>
              <a:pPr defTabSz="923925">
                <a:defRPr/>
              </a:pPr>
              <a:r>
                <a:rPr lang="es-ES" sz="2400" dirty="0">
                  <a:latin typeface="+mj-lt"/>
                </a:rPr>
                <a:t>    </a:t>
              </a:r>
            </a:p>
          </p:txBody>
        </p:sp>
        <p:sp>
          <p:nvSpPr>
            <p:cNvPr id="80908" name="24 Bisel"/>
            <p:cNvSpPr>
              <a:spLocks noChangeArrowheads="1"/>
            </p:cNvSpPr>
            <p:nvPr/>
          </p:nvSpPr>
          <p:spPr bwMode="auto">
            <a:xfrm>
              <a:off x="643704" y="4868078"/>
              <a:ext cx="4357718" cy="857256"/>
            </a:xfrm>
            <a:prstGeom prst="bevel">
              <a:avLst>
                <a:gd name="adj" fmla="val 12500"/>
              </a:avLst>
            </a:prstGeom>
            <a:solidFill>
              <a:srgbClr val="FF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23925"/>
              <a:r>
                <a:rPr lang="es-ES" sz="2400" b="1"/>
                <a:t>costo= 10</a:t>
              </a:r>
              <a:r>
                <a:rPr lang="es-ES" sz="2400" b="1" baseline="30000"/>
                <a:t>8</a:t>
              </a:r>
              <a:r>
                <a:rPr lang="es-ES" sz="2400" b="1"/>
                <a:t>/(Ancho de banda)</a:t>
              </a:r>
            </a:p>
          </p:txBody>
        </p:sp>
      </p:grpSp>
      <p:sp>
        <p:nvSpPr>
          <p:cNvPr id="28" name="Text Box 230"/>
          <p:cNvSpPr txBox="1">
            <a:spLocks noChangeArrowheads="1"/>
          </p:cNvSpPr>
          <p:nvPr/>
        </p:nvSpPr>
        <p:spPr bwMode="auto">
          <a:xfrm>
            <a:off x="357188" y="5815013"/>
            <a:ext cx="5813425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7759" tIns="48879" rIns="97759" bIns="48879">
            <a:spAutoFit/>
          </a:bodyPr>
          <a:lstStyle/>
          <a:p>
            <a:pPr defTabSz="923925">
              <a:defRPr/>
            </a:pPr>
            <a:r>
              <a:rPr lang="es-ES" sz="2400" dirty="0">
                <a:solidFill>
                  <a:srgbClr val="FF0000"/>
                </a:solidFill>
                <a:latin typeface="+mj-lt"/>
              </a:rPr>
              <a:t>►</a:t>
            </a:r>
            <a:r>
              <a:rPr lang="es-ES" sz="2400" dirty="0">
                <a:latin typeface="+mj-lt"/>
              </a:rPr>
              <a:t>Se puede usar el comando </a:t>
            </a:r>
            <a:r>
              <a:rPr lang="es-ES" sz="2400" b="1" dirty="0" err="1">
                <a:solidFill>
                  <a:srgbClr val="0000FF"/>
                </a:solidFill>
                <a:latin typeface="+mj-lt"/>
              </a:rPr>
              <a:t>bandwidth</a:t>
            </a:r>
            <a:r>
              <a:rPr lang="es-ES" sz="2400" b="1" dirty="0">
                <a:solidFill>
                  <a:srgbClr val="0000FF"/>
                </a:solidFill>
                <a:latin typeface="+mj-lt"/>
              </a:rPr>
              <a:t> </a:t>
            </a:r>
          </a:p>
          <a:p>
            <a:pPr defTabSz="923925">
              <a:defRPr/>
            </a:pPr>
            <a:r>
              <a:rPr lang="es-ES" sz="2400" dirty="0">
                <a:latin typeface="+mj-lt"/>
              </a:rPr>
              <a:t>    para cambiar el denominador de la fórmula</a:t>
            </a:r>
          </a:p>
        </p:txBody>
      </p:sp>
      <p:grpSp>
        <p:nvGrpSpPr>
          <p:cNvPr id="4" name="30 Grupo"/>
          <p:cNvGrpSpPr>
            <a:grpSpLocks/>
          </p:cNvGrpSpPr>
          <p:nvPr/>
        </p:nvGrpSpPr>
        <p:grpSpPr bwMode="auto">
          <a:xfrm>
            <a:off x="5430838" y="4225925"/>
            <a:ext cx="3286125" cy="1500188"/>
            <a:chOff x="5430050" y="4225136"/>
            <a:chExt cx="3286148" cy="1500198"/>
          </a:xfrm>
        </p:grpSpPr>
        <p:grpSp>
          <p:nvGrpSpPr>
            <p:cNvPr id="80903" name="19 Grupo"/>
            <p:cNvGrpSpPr>
              <a:grpSpLocks/>
            </p:cNvGrpSpPr>
            <p:nvPr/>
          </p:nvGrpSpPr>
          <p:grpSpPr bwMode="auto">
            <a:xfrm>
              <a:off x="5430050" y="4225136"/>
              <a:ext cx="3286148" cy="1214446"/>
              <a:chOff x="357190" y="4225136"/>
              <a:chExt cx="3286148" cy="1214446"/>
            </a:xfrm>
          </p:grpSpPr>
          <p:sp>
            <p:nvSpPr>
              <p:cNvPr id="80905" name="14 Llamada rectangular redondeada"/>
              <p:cNvSpPr>
                <a:spLocks noChangeArrowheads="1"/>
              </p:cNvSpPr>
              <p:nvPr/>
            </p:nvSpPr>
            <p:spPr bwMode="auto">
              <a:xfrm>
                <a:off x="357190" y="4225136"/>
                <a:ext cx="3286148" cy="1214446"/>
              </a:xfrm>
              <a:prstGeom prst="wedgeRoundRectCallout">
                <a:avLst>
                  <a:gd name="adj1" fmla="val -130690"/>
                  <a:gd name="adj2" fmla="val -196847"/>
                  <a:gd name="adj3" fmla="val 16667"/>
                </a:avLst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23925"/>
                <a:endParaRPr lang="es-PE"/>
              </a:p>
            </p:txBody>
          </p:sp>
          <p:sp>
            <p:nvSpPr>
              <p:cNvPr id="80906" name="15 CuadroTexto"/>
              <p:cNvSpPr txBox="1">
                <a:spLocks noChangeArrowheads="1"/>
              </p:cNvSpPr>
              <p:nvPr/>
            </p:nvSpPr>
            <p:spPr bwMode="auto">
              <a:xfrm>
                <a:off x="357190" y="4296574"/>
                <a:ext cx="3238387" cy="1077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/>
                  <a:t>R1</a:t>
                </a:r>
                <a:r>
                  <a:rPr lang="es-PE" sz="1600"/>
                  <a:t>&gt;enable</a:t>
                </a:r>
              </a:p>
              <a:p>
                <a:r>
                  <a:rPr lang="es-PE" sz="1600"/>
                  <a:t>R1#configute terminal</a:t>
                </a:r>
              </a:p>
              <a:p>
                <a:r>
                  <a:rPr lang="es-PE" sz="1600"/>
                  <a:t>R1(config)#interface fastethernet 2/0</a:t>
                </a:r>
              </a:p>
              <a:p>
                <a:r>
                  <a:rPr lang="es-PE" sz="1600"/>
                  <a:t>R1(config-if)#</a:t>
                </a:r>
                <a:r>
                  <a:rPr lang="es-PE" sz="1600" b="1">
                    <a:solidFill>
                      <a:srgbClr val="FF0000"/>
                    </a:solidFill>
                  </a:rPr>
                  <a:t>bandwidth 100 000</a:t>
                </a:r>
              </a:p>
            </p:txBody>
          </p:sp>
        </p:grpSp>
        <p:sp>
          <p:nvSpPr>
            <p:cNvPr id="80904" name="29 CuadroTexto"/>
            <p:cNvSpPr txBox="1">
              <a:spLocks noChangeArrowheads="1"/>
            </p:cNvSpPr>
            <p:nvPr/>
          </p:nvSpPr>
          <p:spPr bwMode="auto">
            <a:xfrm>
              <a:off x="6725924" y="5417557"/>
              <a:ext cx="16289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/>
                <a:t>Expresado en 1000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8 Grupo"/>
          <p:cNvGrpSpPr>
            <a:grpSpLocks/>
          </p:cNvGrpSpPr>
          <p:nvPr/>
        </p:nvGrpSpPr>
        <p:grpSpPr bwMode="auto">
          <a:xfrm>
            <a:off x="1500188" y="1223963"/>
            <a:ext cx="6073775" cy="2787650"/>
            <a:chOff x="1500188" y="1223963"/>
            <a:chExt cx="6073775" cy="2787650"/>
          </a:xfrm>
        </p:grpSpPr>
        <p:pic>
          <p:nvPicPr>
            <p:cNvPr id="81934" name="Picture 36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00188" y="1223963"/>
              <a:ext cx="6073775" cy="278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1935" name="16 CuadroTexto"/>
            <p:cNvSpPr txBox="1">
              <a:spLocks noChangeArrowheads="1"/>
            </p:cNvSpPr>
            <p:nvPr/>
          </p:nvSpPr>
          <p:spPr bwMode="auto">
            <a:xfrm rot="-3536873">
              <a:off x="2424833" y="1985990"/>
              <a:ext cx="4555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000" b="1">
                  <a:solidFill>
                    <a:srgbClr val="0000FF"/>
                  </a:solidFill>
                </a:rPr>
                <a:t>fa1/1</a:t>
              </a:r>
            </a:p>
          </p:txBody>
        </p:sp>
        <p:sp>
          <p:nvSpPr>
            <p:cNvPr id="81936" name="17 CuadroTexto"/>
            <p:cNvSpPr txBox="1">
              <a:spLocks noChangeArrowheads="1"/>
            </p:cNvSpPr>
            <p:nvPr/>
          </p:nvSpPr>
          <p:spPr bwMode="auto">
            <a:xfrm>
              <a:off x="2072464" y="2407279"/>
              <a:ext cx="4555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000" b="1">
                  <a:solidFill>
                    <a:srgbClr val="0000FF"/>
                  </a:solidFill>
                </a:rPr>
                <a:t>fa2/0</a:t>
              </a:r>
            </a:p>
          </p:txBody>
        </p:sp>
      </p:grp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906463" y="631825"/>
            <a:ext cx="745331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_tradnl" sz="3200" b="1">
                <a:solidFill>
                  <a:srgbClr val="000066"/>
                </a:solidFill>
                <a:latin typeface="Arial" charset="0"/>
              </a:rPr>
              <a:t>CONFIGURACIÓN DE COSTOS OSPF</a:t>
            </a:r>
            <a:endParaRPr lang="es-ES" sz="3200" b="1">
              <a:solidFill>
                <a:srgbClr val="000066"/>
              </a:solidFill>
              <a:latin typeface="Arial" charset="0"/>
            </a:endParaRPr>
          </a:p>
        </p:txBody>
      </p:sp>
      <p:grpSp>
        <p:nvGrpSpPr>
          <p:cNvPr id="3" name="19 Grupo"/>
          <p:cNvGrpSpPr>
            <a:grpSpLocks/>
          </p:cNvGrpSpPr>
          <p:nvPr/>
        </p:nvGrpSpPr>
        <p:grpSpPr bwMode="auto">
          <a:xfrm>
            <a:off x="214313" y="3868738"/>
            <a:ext cx="3309937" cy="2143125"/>
            <a:chOff x="0" y="4439450"/>
            <a:chExt cx="3309825" cy="2143140"/>
          </a:xfrm>
        </p:grpSpPr>
        <p:sp>
          <p:nvSpPr>
            <p:cNvPr id="81932" name="14 Llamada rectangular redondeada"/>
            <p:cNvSpPr>
              <a:spLocks noChangeArrowheads="1"/>
            </p:cNvSpPr>
            <p:nvPr/>
          </p:nvSpPr>
          <p:spPr bwMode="auto">
            <a:xfrm>
              <a:off x="0" y="4439450"/>
              <a:ext cx="3286148" cy="2143140"/>
            </a:xfrm>
            <a:prstGeom prst="wedgeRoundRectCallout">
              <a:avLst>
                <a:gd name="adj1" fmla="val -194"/>
                <a:gd name="adj2" fmla="val -90398"/>
                <a:gd name="adj3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81933" name="15 CuadroTexto"/>
            <p:cNvSpPr txBox="1">
              <a:spLocks noChangeArrowheads="1"/>
            </p:cNvSpPr>
            <p:nvPr/>
          </p:nvSpPr>
          <p:spPr bwMode="auto">
            <a:xfrm>
              <a:off x="71438" y="4520487"/>
              <a:ext cx="3238387" cy="2062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/>
                <a:t>R1</a:t>
              </a:r>
              <a:r>
                <a:rPr lang="es-PE" sz="1600"/>
                <a:t>&gt;enable</a:t>
              </a:r>
            </a:p>
            <a:p>
              <a:r>
                <a:rPr lang="es-PE" sz="1600"/>
                <a:t>R1#configute terminal</a:t>
              </a:r>
            </a:p>
            <a:p>
              <a:r>
                <a:rPr lang="es-PE" sz="1600"/>
                <a:t>R1(config)#interface fastethernet 1/1</a:t>
              </a:r>
            </a:p>
            <a:p>
              <a:r>
                <a:rPr lang="es-PE" sz="1600"/>
                <a:t>R1(config-if)#</a:t>
              </a:r>
              <a:r>
                <a:rPr lang="es-PE" sz="1600" b="1">
                  <a:solidFill>
                    <a:srgbClr val="FF0000"/>
                  </a:solidFill>
                </a:rPr>
                <a:t>ip ospf cost 5</a:t>
              </a:r>
            </a:p>
            <a:p>
              <a:r>
                <a:rPr lang="es-PE" sz="1600"/>
                <a:t>R1(config-router)#exit</a:t>
              </a:r>
            </a:p>
            <a:p>
              <a:r>
                <a:rPr lang="es-PE" sz="1600"/>
                <a:t>R1(config)#interface fastethernet 2/0</a:t>
              </a:r>
            </a:p>
            <a:p>
              <a:r>
                <a:rPr lang="es-PE" sz="1600"/>
                <a:t>R1(config-if)#</a:t>
              </a:r>
              <a:r>
                <a:rPr lang="es-PE" sz="1600" b="1">
                  <a:solidFill>
                    <a:srgbClr val="FF0000"/>
                  </a:solidFill>
                </a:rPr>
                <a:t>ip ospf cost 1</a:t>
              </a:r>
            </a:p>
            <a:p>
              <a:r>
                <a:rPr lang="es-PE" sz="1600"/>
                <a:t>R1(config-router)#exit</a:t>
              </a:r>
            </a:p>
          </p:txBody>
        </p:sp>
      </p:grpSp>
      <p:grpSp>
        <p:nvGrpSpPr>
          <p:cNvPr id="4" name="23 Grupo"/>
          <p:cNvGrpSpPr>
            <a:grpSpLocks/>
          </p:cNvGrpSpPr>
          <p:nvPr/>
        </p:nvGrpSpPr>
        <p:grpSpPr bwMode="auto">
          <a:xfrm>
            <a:off x="2928938" y="4819650"/>
            <a:ext cx="6230937" cy="2049463"/>
            <a:chOff x="2929720" y="4819652"/>
            <a:chExt cx="6230784" cy="2048690"/>
          </a:xfrm>
        </p:grpSpPr>
        <p:pic>
          <p:nvPicPr>
            <p:cNvPr id="8192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29720" y="5542361"/>
              <a:ext cx="6072992" cy="1325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1929" name="22 Grupo"/>
            <p:cNvGrpSpPr>
              <a:grpSpLocks/>
            </p:cNvGrpSpPr>
            <p:nvPr/>
          </p:nvGrpSpPr>
          <p:grpSpPr bwMode="auto">
            <a:xfrm>
              <a:off x="3429786" y="4819652"/>
              <a:ext cx="5730718" cy="834244"/>
              <a:chOff x="3572662" y="4296574"/>
              <a:chExt cx="5730718" cy="834244"/>
            </a:xfrm>
          </p:grpSpPr>
          <p:sp>
            <p:nvSpPr>
              <p:cNvPr id="21" name="20 CuadroTexto"/>
              <p:cNvSpPr txBox="1"/>
              <p:nvPr/>
            </p:nvSpPr>
            <p:spPr>
              <a:xfrm>
                <a:off x="3920300" y="4653627"/>
                <a:ext cx="5383080" cy="47765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PE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show ip ospf interface </a:t>
                </a:r>
                <a:r>
                  <a:rPr lang="es-PE" b="1" dirty="0"/>
                  <a:t>fastethernet 1/1</a:t>
                </a:r>
              </a:p>
            </p:txBody>
          </p:sp>
          <p:sp>
            <p:nvSpPr>
              <p:cNvPr id="22" name="Text Box 230"/>
              <p:cNvSpPr txBox="1">
                <a:spLocks noChangeArrowheads="1"/>
              </p:cNvSpPr>
              <p:nvPr/>
            </p:nvSpPr>
            <p:spPr bwMode="auto">
              <a:xfrm>
                <a:off x="3572646" y="4296574"/>
                <a:ext cx="5197347" cy="468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7759" tIns="48879" rIns="97759" bIns="48879">
                <a:spAutoFit/>
              </a:bodyPr>
              <a:lstStyle/>
              <a:p>
                <a:pPr defTabSz="923925">
                  <a:defRPr/>
                </a:pPr>
                <a:r>
                  <a:rPr lang="es-ES" sz="2400" dirty="0">
                    <a:solidFill>
                      <a:srgbClr val="FF0000"/>
                    </a:solidFill>
                    <a:latin typeface="+mj-lt"/>
                  </a:rPr>
                  <a:t>►</a:t>
                </a:r>
                <a:r>
                  <a:rPr lang="es-ES" sz="2400" dirty="0">
                    <a:latin typeface="+mj-lt"/>
                  </a:rPr>
                  <a:t>Para observar el costo de una interfaz:</a:t>
                </a:r>
              </a:p>
            </p:txBody>
          </p:sp>
        </p:grpSp>
      </p:grpSp>
      <p:sp>
        <p:nvSpPr>
          <p:cNvPr id="25" name="24 Bisel"/>
          <p:cNvSpPr>
            <a:spLocks noChangeArrowheads="1"/>
          </p:cNvSpPr>
          <p:nvPr/>
        </p:nvSpPr>
        <p:spPr bwMode="auto">
          <a:xfrm>
            <a:off x="4716463" y="4083050"/>
            <a:ext cx="3000375" cy="714375"/>
          </a:xfrm>
          <a:prstGeom prst="bevel">
            <a:avLst>
              <a:gd name="adj" fmla="val 12500"/>
            </a:avLst>
          </a:prstGeom>
          <a:solidFill>
            <a:srgbClr val="FF6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23925"/>
            <a:r>
              <a:rPr lang="es-PE" sz="1600"/>
              <a:t>Los demás router se configuran de manera similar.</a:t>
            </a:r>
          </a:p>
        </p:txBody>
      </p:sp>
      <p:sp>
        <p:nvSpPr>
          <p:cNvPr id="26" name="25 Elipse"/>
          <p:cNvSpPr>
            <a:spLocks noChangeArrowheads="1"/>
          </p:cNvSpPr>
          <p:nvPr/>
        </p:nvSpPr>
        <p:spPr bwMode="auto">
          <a:xfrm>
            <a:off x="7359650" y="6154738"/>
            <a:ext cx="642938" cy="428625"/>
          </a:xfrm>
          <a:prstGeom prst="ellipse">
            <a:avLst/>
          </a:prstGeom>
          <a:noFill/>
          <a:ln w="28575" algn="ctr">
            <a:solidFill>
              <a:srgbClr val="FFFF00"/>
            </a:solidFill>
            <a:prstDash val="dash"/>
            <a:round/>
            <a:headEnd/>
            <a:tailEnd/>
          </a:ln>
        </p:spPr>
        <p:txBody>
          <a:bodyPr/>
          <a:lstStyle/>
          <a:p>
            <a:pPr defTabSz="923925"/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298575" y="631825"/>
            <a:ext cx="656113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_tradnl" sz="3200" b="1">
                <a:solidFill>
                  <a:srgbClr val="000066"/>
                </a:solidFill>
                <a:latin typeface="Arial" charset="0"/>
              </a:rPr>
              <a:t>COMANDO debug ip ospf events</a:t>
            </a:r>
            <a:endParaRPr lang="es-ES" sz="3200" b="1">
              <a:solidFill>
                <a:srgbClr val="000066"/>
              </a:solidFill>
              <a:latin typeface="Arial" charset="0"/>
            </a:endParaRPr>
          </a:p>
        </p:txBody>
      </p:sp>
      <p:grpSp>
        <p:nvGrpSpPr>
          <p:cNvPr id="2" name="18 Grupo"/>
          <p:cNvGrpSpPr>
            <a:grpSpLocks/>
          </p:cNvGrpSpPr>
          <p:nvPr/>
        </p:nvGrpSpPr>
        <p:grpSpPr bwMode="auto">
          <a:xfrm>
            <a:off x="1643063" y="1162050"/>
            <a:ext cx="6002337" cy="5635625"/>
            <a:chOff x="1500960" y="581798"/>
            <a:chExt cx="6562725" cy="6062704"/>
          </a:xfrm>
        </p:grpSpPr>
        <p:pic>
          <p:nvPicPr>
            <p:cNvPr id="8295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00960" y="581798"/>
              <a:ext cx="6515100" cy="5915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95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00960" y="6511152"/>
              <a:ext cx="6562725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32 Grupo"/>
          <p:cNvGrpSpPr>
            <a:grpSpLocks/>
          </p:cNvGrpSpPr>
          <p:nvPr/>
        </p:nvGrpSpPr>
        <p:grpSpPr bwMode="auto">
          <a:xfrm>
            <a:off x="2214563" y="1795463"/>
            <a:ext cx="3144837" cy="4216400"/>
            <a:chOff x="2215340" y="1796244"/>
            <a:chExt cx="3143272" cy="4214842"/>
          </a:xfrm>
        </p:grpSpPr>
        <p:sp>
          <p:nvSpPr>
            <p:cNvPr id="82950" name="19 Rectángulo redondeado"/>
            <p:cNvSpPr>
              <a:spLocks noChangeArrowheads="1"/>
            </p:cNvSpPr>
            <p:nvPr/>
          </p:nvSpPr>
          <p:spPr bwMode="auto">
            <a:xfrm>
              <a:off x="4644232" y="1796244"/>
              <a:ext cx="714380" cy="285752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FFFF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82951" name="22 Rectángulo redondeado"/>
            <p:cNvSpPr>
              <a:spLocks noChangeArrowheads="1"/>
            </p:cNvSpPr>
            <p:nvPr/>
          </p:nvSpPr>
          <p:spPr bwMode="auto">
            <a:xfrm>
              <a:off x="2215340" y="1796244"/>
              <a:ext cx="642942" cy="285752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FFFF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82952" name="23 Rectángulo redondeado"/>
            <p:cNvSpPr>
              <a:spLocks noChangeArrowheads="1"/>
            </p:cNvSpPr>
            <p:nvPr/>
          </p:nvSpPr>
          <p:spPr bwMode="auto">
            <a:xfrm>
              <a:off x="4644232" y="5153830"/>
              <a:ext cx="714380" cy="285752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FFFF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82953" name="26 Rectángulo redondeado"/>
            <p:cNvSpPr>
              <a:spLocks noChangeArrowheads="1"/>
            </p:cNvSpPr>
            <p:nvPr/>
          </p:nvSpPr>
          <p:spPr bwMode="auto">
            <a:xfrm>
              <a:off x="2215340" y="5153830"/>
              <a:ext cx="642942" cy="285752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FFFF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82954" name="27 Rectángulo redondeado"/>
            <p:cNvSpPr>
              <a:spLocks noChangeArrowheads="1"/>
            </p:cNvSpPr>
            <p:nvPr/>
          </p:nvSpPr>
          <p:spPr bwMode="auto">
            <a:xfrm>
              <a:off x="4644232" y="2367748"/>
              <a:ext cx="714380" cy="285752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82955" name="28 Rectángulo redondeado"/>
            <p:cNvSpPr>
              <a:spLocks noChangeArrowheads="1"/>
            </p:cNvSpPr>
            <p:nvPr/>
          </p:nvSpPr>
          <p:spPr bwMode="auto">
            <a:xfrm>
              <a:off x="2215340" y="2367748"/>
              <a:ext cx="642942" cy="285752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82956" name="30 Rectángulo redondeado"/>
            <p:cNvSpPr>
              <a:spLocks noChangeArrowheads="1"/>
            </p:cNvSpPr>
            <p:nvPr/>
          </p:nvSpPr>
          <p:spPr bwMode="auto">
            <a:xfrm>
              <a:off x="4644232" y="5725334"/>
              <a:ext cx="714380" cy="285752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82957" name="31 Rectángulo redondeado"/>
            <p:cNvSpPr>
              <a:spLocks noChangeArrowheads="1"/>
            </p:cNvSpPr>
            <p:nvPr/>
          </p:nvSpPr>
          <p:spPr bwMode="auto">
            <a:xfrm>
              <a:off x="2215340" y="5725334"/>
              <a:ext cx="642942" cy="285752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</p:grpSp>
      <p:sp>
        <p:nvSpPr>
          <p:cNvPr id="34" name="33 Bisel"/>
          <p:cNvSpPr>
            <a:spLocks noChangeArrowheads="1"/>
          </p:cNvSpPr>
          <p:nvPr/>
        </p:nvSpPr>
        <p:spPr bwMode="auto">
          <a:xfrm>
            <a:off x="6216650" y="2795588"/>
            <a:ext cx="2857500" cy="714375"/>
          </a:xfrm>
          <a:prstGeom prst="bevel">
            <a:avLst>
              <a:gd name="adj" fmla="val 12500"/>
            </a:avLst>
          </a:prstGeom>
          <a:solidFill>
            <a:srgbClr val="FF6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23925"/>
            <a:r>
              <a:rPr lang="es-PE" sz="1600"/>
              <a:t>Se desactiva:</a:t>
            </a:r>
          </a:p>
          <a:p>
            <a:pPr defTabSz="923925"/>
            <a:r>
              <a:rPr lang="es-PE" sz="1600" b="1"/>
              <a:t>R#no debug  ip  ospf  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2967038" y="631825"/>
            <a:ext cx="3284537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63" tIns="46181" rIns="92363" bIns="46181">
            <a:spAutoFit/>
          </a:bodyPr>
          <a:lstStyle/>
          <a:p>
            <a:pPr marL="192088" lvl="1" algn="ctr"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BIBLIOGRAFIA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" y="1327150"/>
            <a:ext cx="4691063" cy="1385888"/>
            <a:chOff x="204" y="773"/>
            <a:chExt cx="2956" cy="856"/>
          </a:xfrm>
        </p:grpSpPr>
        <p:sp>
          <p:nvSpPr>
            <p:cNvPr id="93197" name="Text Box 4"/>
            <p:cNvSpPr txBox="1">
              <a:spLocks noChangeArrowheads="1"/>
            </p:cNvSpPr>
            <p:nvPr/>
          </p:nvSpPr>
          <p:spPr bwMode="auto">
            <a:xfrm>
              <a:off x="385" y="773"/>
              <a:ext cx="2775" cy="8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RFC 2453 RIP </a:t>
              </a:r>
              <a:r>
                <a:rPr lang="es-ES" sz="3000" b="1" dirty="0" err="1">
                  <a:solidFill>
                    <a:schemeClr val="accent2"/>
                  </a:solidFill>
                  <a:latin typeface="+mj-lt"/>
                </a:rPr>
                <a:t>version</a:t>
              </a: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 2</a:t>
              </a:r>
            </a:p>
            <a:p>
              <a:pPr defTabSz="923925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Noviembre de 1998.</a:t>
              </a:r>
            </a:p>
            <a:p>
              <a:pPr defTabSz="923925">
                <a:defRPr/>
              </a:pPr>
              <a:r>
                <a:rPr lang="es-ES" sz="2400" dirty="0">
                  <a:latin typeface="+mj-lt"/>
                </a:rPr>
                <a:t>http://www.ietf.org/rfc/rfc1058.txt</a:t>
              </a:r>
            </a:p>
          </p:txBody>
        </p:sp>
        <p:pic>
          <p:nvPicPr>
            <p:cNvPr id="105480" name="Picture 5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52400" y="2724150"/>
            <a:ext cx="8588375" cy="923925"/>
            <a:chOff x="204" y="773"/>
            <a:chExt cx="5409" cy="571"/>
          </a:xfrm>
        </p:grpSpPr>
        <p:sp>
          <p:nvSpPr>
            <p:cNvPr id="93191" name="Text Box 16"/>
            <p:cNvSpPr txBox="1">
              <a:spLocks noChangeArrowheads="1"/>
            </p:cNvSpPr>
            <p:nvPr/>
          </p:nvSpPr>
          <p:spPr bwMode="auto">
            <a:xfrm>
              <a:off x="385" y="773"/>
              <a:ext cx="5228" cy="5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Routing Information Protocol, Autor CISCO</a:t>
              </a:r>
            </a:p>
            <a:p>
              <a:pPr defTabSz="923925">
                <a:defRPr/>
              </a:pPr>
              <a:r>
                <a:rPr lang="es-ES" sz="2400" dirty="0">
                  <a:latin typeface="+mj-lt"/>
                </a:rPr>
                <a:t>http://www.cisco.com/univercd/cc/td/doc/cisintwk/ito_doc/rip.pdf</a:t>
              </a:r>
            </a:p>
          </p:txBody>
        </p:sp>
        <p:pic>
          <p:nvPicPr>
            <p:cNvPr id="105478" name="Picture 17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76784" y="1517310"/>
            <a:ext cx="8039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 dirty="0">
                <a:solidFill>
                  <a:srgbClr val="000066"/>
                </a:solidFill>
                <a:latin typeface="Arial" charset="0"/>
              </a:rPr>
              <a:t>TEMPORIZACION DEL PROTOCOLO RIP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324322" y="2502644"/>
            <a:ext cx="8471171" cy="954424"/>
            <a:chOff x="204" y="773"/>
            <a:chExt cx="5334" cy="589"/>
          </a:xfrm>
        </p:grpSpPr>
        <p:sp>
          <p:nvSpPr>
            <p:cNvPr id="11271" name="Text Box 72"/>
            <p:cNvSpPr txBox="1">
              <a:spLocks noChangeArrowheads="1"/>
            </p:cNvSpPr>
            <p:nvPr/>
          </p:nvSpPr>
          <p:spPr bwMode="auto">
            <a:xfrm>
              <a:off x="385" y="773"/>
              <a:ext cx="5153" cy="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2800" b="1" dirty="0">
                  <a:solidFill>
                    <a:srgbClr val="0000FF"/>
                  </a:solidFill>
                  <a:latin typeface="+mj-lt"/>
                </a:rPr>
                <a:t>RIP emplea temporizadores para mejorar su</a:t>
              </a:r>
            </a:p>
            <a:p>
              <a:pPr defTabSz="923925">
                <a:defRPr/>
              </a:pPr>
              <a:r>
                <a:rPr lang="es-ES" sz="2800" b="1" dirty="0">
                  <a:solidFill>
                    <a:srgbClr val="0000FF"/>
                  </a:solidFill>
                  <a:latin typeface="+mj-lt"/>
                </a:rPr>
                <a:t>rendimiento.</a:t>
              </a:r>
            </a:p>
          </p:txBody>
        </p:sp>
        <p:pic>
          <p:nvPicPr>
            <p:cNvPr id="8200" name="Picture 73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20938" name="Text Box 74"/>
          <p:cNvSpPr txBox="1">
            <a:spLocks noChangeArrowheads="1"/>
          </p:cNvSpPr>
          <p:nvPr/>
        </p:nvSpPr>
        <p:spPr bwMode="auto">
          <a:xfrm>
            <a:off x="431862" y="4086820"/>
            <a:ext cx="7271336" cy="70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7274" tIns="43637" rIns="87274" bIns="43637">
            <a:spAutoFit/>
          </a:bodyPr>
          <a:lstStyle/>
          <a:p>
            <a:pPr defTabSz="873125" eaLnBrk="0" hangingPunct="0">
              <a:defRPr/>
            </a:pPr>
            <a:r>
              <a:rPr lang="es-MX" sz="2000" b="1" dirty="0">
                <a:solidFill>
                  <a:srgbClr val="FF3300"/>
                </a:solidFill>
                <a:latin typeface="+mj-lt"/>
              </a:rPr>
              <a:t>►</a:t>
            </a:r>
            <a:r>
              <a:rPr lang="es-MX" sz="2000" b="1" dirty="0" err="1">
                <a:latin typeface="+mj-lt"/>
              </a:rPr>
              <a:t>Routing-update</a:t>
            </a:r>
            <a:r>
              <a:rPr lang="es-MX" sz="2000" b="1" dirty="0">
                <a:latin typeface="+mj-lt"/>
              </a:rPr>
              <a:t> </a:t>
            </a:r>
            <a:r>
              <a:rPr lang="es-MX" sz="2000" b="1" dirty="0" err="1">
                <a:latin typeface="+mj-lt"/>
              </a:rPr>
              <a:t>timer</a:t>
            </a:r>
            <a:r>
              <a:rPr lang="es-MX" sz="2000" b="1" dirty="0">
                <a:latin typeface="+mj-lt"/>
              </a:rPr>
              <a:t> </a:t>
            </a:r>
            <a:r>
              <a:rPr lang="es-MX" sz="2000" b="1" dirty="0">
                <a:latin typeface="+mj-lt"/>
                <a:sym typeface="Wingdings" pitchFamily="2" charset="2"/>
              </a:rPr>
              <a:t> </a:t>
            </a:r>
            <a:r>
              <a:rPr lang="es-MX" sz="2000" dirty="0">
                <a:latin typeface="+mj-lt"/>
                <a:sym typeface="Wingdings" pitchFamily="2" charset="2"/>
              </a:rPr>
              <a:t>Inicialmente 30 </a:t>
            </a:r>
            <a:r>
              <a:rPr lang="es-MX" sz="2000" dirty="0" err="1">
                <a:latin typeface="+mj-lt"/>
                <a:sym typeface="Wingdings" pitchFamily="2" charset="2"/>
              </a:rPr>
              <a:t>seg</a:t>
            </a:r>
            <a:r>
              <a:rPr lang="es-MX" sz="2000" dirty="0">
                <a:latin typeface="+mj-lt"/>
                <a:sym typeface="Wingdings" pitchFamily="2" charset="2"/>
              </a:rPr>
              <a:t>.</a:t>
            </a:r>
          </a:p>
          <a:p>
            <a:pPr defTabSz="873125" eaLnBrk="0" hangingPunct="0">
              <a:defRPr/>
            </a:pPr>
            <a:r>
              <a:rPr lang="es-MX" sz="2000" dirty="0">
                <a:latin typeface="+mj-lt"/>
                <a:sym typeface="Wingdings" pitchFamily="2" charset="2"/>
              </a:rPr>
              <a:t>   Intervalo entre las actualizaciones de tabla de enrutamiento.</a:t>
            </a:r>
            <a:endParaRPr lang="es-MX" sz="2000" dirty="0">
              <a:solidFill>
                <a:srgbClr val="FF33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3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2967038" y="631825"/>
            <a:ext cx="3284537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63" tIns="46181" rIns="92363" bIns="46181">
            <a:spAutoFit/>
          </a:bodyPr>
          <a:lstStyle/>
          <a:p>
            <a:pPr marL="192088" lvl="1" algn="ctr"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BIBLIOGRAFIA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" y="1327150"/>
            <a:ext cx="7135813" cy="1385888"/>
            <a:chOff x="204" y="773"/>
            <a:chExt cx="4496" cy="856"/>
          </a:xfrm>
        </p:grpSpPr>
        <p:sp>
          <p:nvSpPr>
            <p:cNvPr id="93197" name="Text Box 4"/>
            <p:cNvSpPr txBox="1">
              <a:spLocks noChangeArrowheads="1"/>
            </p:cNvSpPr>
            <p:nvPr/>
          </p:nvSpPr>
          <p:spPr bwMode="auto">
            <a:xfrm>
              <a:off x="385" y="773"/>
              <a:ext cx="4315" cy="8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RFC 1058 Routing Information Protocol</a:t>
              </a:r>
            </a:p>
            <a:p>
              <a:pPr defTabSz="923925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Junio de 1988.</a:t>
              </a:r>
            </a:p>
            <a:p>
              <a:pPr defTabSz="923925">
                <a:defRPr/>
              </a:pPr>
              <a:r>
                <a:rPr lang="es-ES" sz="2400" dirty="0">
                  <a:latin typeface="+mj-lt"/>
                </a:rPr>
                <a:t>http://www.ietf.org/rfc/rfc1058.txt</a:t>
              </a:r>
            </a:p>
          </p:txBody>
        </p:sp>
        <p:pic>
          <p:nvPicPr>
            <p:cNvPr id="106510" name="Picture 5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52400" y="2808288"/>
            <a:ext cx="7799388" cy="923925"/>
            <a:chOff x="204" y="773"/>
            <a:chExt cx="4912" cy="570"/>
          </a:xfrm>
        </p:grpSpPr>
        <p:sp>
          <p:nvSpPr>
            <p:cNvPr id="93195" name="Text Box 10"/>
            <p:cNvSpPr txBox="1">
              <a:spLocks noChangeArrowheads="1"/>
            </p:cNvSpPr>
            <p:nvPr/>
          </p:nvSpPr>
          <p:spPr bwMode="auto">
            <a:xfrm>
              <a:off x="385" y="773"/>
              <a:ext cx="4731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RFC 1723 RIP </a:t>
              </a:r>
              <a:r>
                <a:rPr lang="es-ES" sz="3000" b="1" dirty="0" err="1">
                  <a:solidFill>
                    <a:schemeClr val="accent2"/>
                  </a:solidFill>
                  <a:latin typeface="+mj-lt"/>
                </a:rPr>
                <a:t>version</a:t>
              </a: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 2, Noviembre de 1994</a:t>
              </a:r>
            </a:p>
            <a:p>
              <a:pPr defTabSz="923925">
                <a:defRPr/>
              </a:pPr>
              <a:r>
                <a:rPr lang="es-ES" sz="2400" dirty="0">
                  <a:latin typeface="+mj-lt"/>
                </a:rPr>
                <a:t>http://www.ietf.org/rfc/rfc1723.txt</a:t>
              </a:r>
            </a:p>
          </p:txBody>
        </p:sp>
        <p:pic>
          <p:nvPicPr>
            <p:cNvPr id="106508" name="Picture 11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52400" y="3822700"/>
            <a:ext cx="5592763" cy="923925"/>
            <a:chOff x="204" y="773"/>
            <a:chExt cx="3522" cy="571"/>
          </a:xfrm>
        </p:grpSpPr>
        <p:sp>
          <p:nvSpPr>
            <p:cNvPr id="93193" name="Text Box 13"/>
            <p:cNvSpPr txBox="1">
              <a:spLocks noChangeArrowheads="1"/>
            </p:cNvSpPr>
            <p:nvPr/>
          </p:nvSpPr>
          <p:spPr bwMode="auto">
            <a:xfrm>
              <a:off x="385" y="773"/>
              <a:ext cx="3341" cy="5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RFC 2082 MD5 </a:t>
              </a:r>
              <a:r>
                <a:rPr lang="es-ES" sz="3000" b="1" dirty="0" err="1">
                  <a:solidFill>
                    <a:schemeClr val="accent2"/>
                  </a:solidFill>
                  <a:latin typeface="+mj-lt"/>
                </a:rPr>
                <a:t>Authentication</a:t>
              </a:r>
              <a:endParaRPr lang="es-ES" sz="3000" b="1" dirty="0">
                <a:solidFill>
                  <a:schemeClr val="accent2"/>
                </a:solidFill>
                <a:latin typeface="+mj-lt"/>
              </a:endParaRPr>
            </a:p>
            <a:p>
              <a:pPr defTabSz="923925">
                <a:defRPr/>
              </a:pPr>
              <a:r>
                <a:rPr lang="es-ES" sz="2400" dirty="0">
                  <a:latin typeface="+mj-lt"/>
                </a:rPr>
                <a:t>http://www.ietf.org/rfc/rfc2082.txt</a:t>
              </a:r>
            </a:p>
          </p:txBody>
        </p:sp>
        <p:pic>
          <p:nvPicPr>
            <p:cNvPr id="106506" name="Picture 14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52400" y="4837113"/>
            <a:ext cx="8588375" cy="923925"/>
            <a:chOff x="204" y="773"/>
            <a:chExt cx="5409" cy="571"/>
          </a:xfrm>
        </p:grpSpPr>
        <p:sp>
          <p:nvSpPr>
            <p:cNvPr id="93191" name="Text Box 16"/>
            <p:cNvSpPr txBox="1">
              <a:spLocks noChangeArrowheads="1"/>
            </p:cNvSpPr>
            <p:nvPr/>
          </p:nvSpPr>
          <p:spPr bwMode="auto">
            <a:xfrm>
              <a:off x="385" y="773"/>
              <a:ext cx="5228" cy="5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Routing Information Protocol, Autor CISCO</a:t>
              </a:r>
            </a:p>
            <a:p>
              <a:pPr defTabSz="923925">
                <a:defRPr/>
              </a:pPr>
              <a:r>
                <a:rPr lang="es-ES" sz="2400" dirty="0">
                  <a:latin typeface="+mj-lt"/>
                </a:rPr>
                <a:t>http://www.cisco.com/univercd/cc/td/doc/cisintwk/ito_doc/rip.pdf</a:t>
              </a:r>
            </a:p>
          </p:txBody>
        </p:sp>
        <p:pic>
          <p:nvPicPr>
            <p:cNvPr id="106504" name="Picture 17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2287588" y="2778125"/>
            <a:ext cx="4467225" cy="1741488"/>
          </a:xfrm>
          <a:prstGeom prst="rect">
            <a:avLst/>
          </a:prstGeom>
          <a:solidFill>
            <a:srgbClr val="007ED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1210" tIns="45606" rIns="91210" bIns="45606" anchor="ctr"/>
          <a:lstStyle/>
          <a:p>
            <a:pPr algn="ctr" defTabSz="912813"/>
            <a:r>
              <a:rPr lang="es-ES_tradnl" sz="3200" b="1">
                <a:solidFill>
                  <a:schemeClr val="bg1"/>
                </a:solidFill>
                <a:latin typeface="Arial" charset="0"/>
              </a:rPr>
              <a:t>MUCHAS GRACIAS</a:t>
            </a:r>
            <a:endParaRPr lang="es-ES" sz="3200" b="1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796925" y="631825"/>
            <a:ext cx="78486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 dirty="0">
                <a:solidFill>
                  <a:srgbClr val="000066"/>
                </a:solidFill>
                <a:latin typeface="Arial" charset="0"/>
              </a:rPr>
              <a:t>ACTUALIZACIONES SINCRONIZADAS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296377" y="1517791"/>
            <a:ext cx="8458024" cy="1200845"/>
            <a:chOff x="204" y="773"/>
            <a:chExt cx="5326" cy="741"/>
          </a:xfrm>
        </p:grpSpPr>
        <p:sp>
          <p:nvSpPr>
            <p:cNvPr id="11271" name="Text Box 72"/>
            <p:cNvSpPr txBox="1">
              <a:spLocks noChangeArrowheads="1"/>
            </p:cNvSpPr>
            <p:nvPr/>
          </p:nvSpPr>
          <p:spPr bwMode="auto">
            <a:xfrm>
              <a:off x="385" y="773"/>
              <a:ext cx="5145" cy="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2400" b="1" dirty="0">
                  <a:solidFill>
                    <a:srgbClr val="0000FF"/>
                  </a:solidFill>
                  <a:latin typeface="+mj-lt"/>
                </a:rPr>
                <a:t>Cuando los </a:t>
              </a:r>
              <a:r>
                <a:rPr lang="es-ES" sz="2400" b="1" dirty="0" err="1">
                  <a:solidFill>
                    <a:srgbClr val="0000FF"/>
                  </a:solidFill>
                  <a:latin typeface="+mj-lt"/>
                </a:rPr>
                <a:t>routers</a:t>
              </a:r>
              <a:r>
                <a:rPr lang="es-ES" sz="2400" b="1" dirty="0">
                  <a:solidFill>
                    <a:srgbClr val="0000FF"/>
                  </a:solidFill>
                  <a:latin typeface="+mj-lt"/>
                </a:rPr>
                <a:t> envían actualizaciones al mismo</a:t>
              </a:r>
            </a:p>
            <a:p>
              <a:pPr defTabSz="923925">
                <a:defRPr/>
              </a:pPr>
              <a:r>
                <a:rPr lang="es-ES" sz="2400" b="1" dirty="0">
                  <a:solidFill>
                    <a:srgbClr val="0000FF"/>
                  </a:solidFill>
                  <a:latin typeface="+mj-lt"/>
                </a:rPr>
                <a:t>tiempo, se puede producir colisiones, retardos y </a:t>
              </a:r>
            </a:p>
            <a:p>
              <a:pPr defTabSz="923925">
                <a:defRPr/>
              </a:pPr>
              <a:r>
                <a:rPr lang="es-ES" sz="2400" b="1" dirty="0">
                  <a:solidFill>
                    <a:srgbClr val="0000FF"/>
                  </a:solidFill>
                  <a:latin typeface="+mj-lt"/>
                </a:rPr>
                <a:t>gran consumo de ancho de banda.</a:t>
              </a:r>
            </a:p>
          </p:txBody>
        </p:sp>
        <p:pic>
          <p:nvPicPr>
            <p:cNvPr id="9227" name="Picture 73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20938" name="Text Box 74"/>
          <p:cNvSpPr txBox="1">
            <a:spLocks noChangeArrowheads="1"/>
          </p:cNvSpPr>
          <p:nvPr/>
        </p:nvSpPr>
        <p:spPr bwMode="auto">
          <a:xfrm>
            <a:off x="538163" y="2795588"/>
            <a:ext cx="6914892" cy="70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7274" tIns="43637" rIns="87274" bIns="43637">
            <a:spAutoFit/>
          </a:bodyPr>
          <a:lstStyle/>
          <a:p>
            <a:pPr defTabSz="873125" eaLnBrk="0" hangingPunct="0">
              <a:defRPr/>
            </a:pPr>
            <a:r>
              <a:rPr lang="es-MX" sz="2000" b="1" dirty="0">
                <a:solidFill>
                  <a:srgbClr val="FF3300"/>
                </a:solidFill>
                <a:latin typeface="+mj-lt"/>
              </a:rPr>
              <a:t>►</a:t>
            </a:r>
            <a:r>
              <a:rPr lang="es-MX" sz="2000" dirty="0">
                <a:latin typeface="+mj-lt"/>
                <a:sym typeface="Wingdings" pitchFamily="2" charset="2"/>
              </a:rPr>
              <a:t>El envío de actualizaciones al mismo tiempo se denomina</a:t>
            </a:r>
          </a:p>
          <a:p>
            <a:pPr defTabSz="873125" eaLnBrk="0" hangingPunct="0">
              <a:defRPr/>
            </a:pPr>
            <a:r>
              <a:rPr lang="es-MX" sz="2000" dirty="0">
                <a:latin typeface="+mj-lt"/>
                <a:sym typeface="Wingdings" pitchFamily="2" charset="2"/>
              </a:rPr>
              <a:t>    </a:t>
            </a:r>
            <a:r>
              <a:rPr lang="es-MX" sz="2000" u="sng" dirty="0">
                <a:latin typeface="+mj-lt"/>
                <a:sym typeface="Wingdings" pitchFamily="2" charset="2"/>
              </a:rPr>
              <a:t>sincronización de actualizaciones</a:t>
            </a:r>
            <a:r>
              <a:rPr lang="es-MX" sz="2000" dirty="0">
                <a:latin typeface="+mj-lt"/>
                <a:sym typeface="Wingdings" pitchFamily="2" charset="2"/>
              </a:rPr>
              <a:t>.</a:t>
            </a:r>
            <a:endParaRPr lang="es-MX" sz="2000" dirty="0">
              <a:solidFill>
                <a:srgbClr val="FF3300"/>
              </a:solidFill>
              <a:latin typeface="+mj-lt"/>
            </a:endParaRPr>
          </a:p>
        </p:txBody>
      </p:sp>
      <p:sp>
        <p:nvSpPr>
          <p:cNvPr id="9" name="Text Box 74"/>
          <p:cNvSpPr txBox="1">
            <a:spLocks noChangeArrowheads="1"/>
          </p:cNvSpPr>
          <p:nvPr/>
        </p:nvSpPr>
        <p:spPr bwMode="auto">
          <a:xfrm>
            <a:off x="538163" y="3582988"/>
            <a:ext cx="7713444" cy="70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7274" tIns="43637" rIns="87274" bIns="43637">
            <a:spAutoFit/>
          </a:bodyPr>
          <a:lstStyle/>
          <a:p>
            <a:pPr defTabSz="873125" eaLnBrk="0" hangingPunct="0">
              <a:defRPr/>
            </a:pPr>
            <a:r>
              <a:rPr lang="es-MX" sz="2000" b="1" dirty="0">
                <a:solidFill>
                  <a:srgbClr val="FF3300"/>
                </a:solidFill>
                <a:latin typeface="+mj-lt"/>
              </a:rPr>
              <a:t>►</a:t>
            </a:r>
            <a:r>
              <a:rPr lang="es-MX" sz="2000" dirty="0">
                <a:latin typeface="+mj-lt"/>
                <a:sym typeface="Wingdings" pitchFamily="2" charset="2"/>
              </a:rPr>
              <a:t>RIP puede experimentar problemas ya que envía actualizaciones</a:t>
            </a:r>
          </a:p>
          <a:p>
            <a:pPr defTabSz="873125" eaLnBrk="0" hangingPunct="0">
              <a:defRPr/>
            </a:pPr>
            <a:r>
              <a:rPr lang="es-MX" sz="2000" dirty="0">
                <a:latin typeface="+mj-lt"/>
                <a:sym typeface="Wingdings" pitchFamily="2" charset="2"/>
              </a:rPr>
              <a:t>    periódicas.</a:t>
            </a:r>
            <a:endParaRPr lang="es-MX" sz="2000" dirty="0">
              <a:solidFill>
                <a:srgbClr val="FF3300"/>
              </a:solidFill>
              <a:latin typeface="+mj-lt"/>
            </a:endParaRPr>
          </a:p>
        </p:txBody>
      </p: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279400" y="4368800"/>
            <a:ext cx="3616325" cy="554038"/>
            <a:chOff x="204" y="773"/>
            <a:chExt cx="2277" cy="342"/>
          </a:xfrm>
        </p:grpSpPr>
        <p:sp>
          <p:nvSpPr>
            <p:cNvPr id="11" name="Text Box 72"/>
            <p:cNvSpPr txBox="1">
              <a:spLocks noChangeArrowheads="1"/>
            </p:cNvSpPr>
            <p:nvPr/>
          </p:nvSpPr>
          <p:spPr bwMode="auto">
            <a:xfrm>
              <a:off x="385" y="773"/>
              <a:ext cx="2096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Cual es la solución.</a:t>
              </a:r>
            </a:p>
          </p:txBody>
        </p:sp>
        <p:pic>
          <p:nvPicPr>
            <p:cNvPr id="9225" name="Picture 73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Text Box 74"/>
          <p:cNvSpPr txBox="1">
            <a:spLocks noChangeArrowheads="1"/>
          </p:cNvSpPr>
          <p:nvPr/>
        </p:nvSpPr>
        <p:spPr bwMode="auto">
          <a:xfrm>
            <a:off x="538163" y="4868863"/>
            <a:ext cx="7757752" cy="1627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7274" tIns="43637" rIns="87274" bIns="43637">
            <a:spAutoFit/>
          </a:bodyPr>
          <a:lstStyle/>
          <a:p>
            <a:pPr defTabSz="873125" eaLnBrk="0" hangingPunct="0">
              <a:defRPr/>
            </a:pPr>
            <a:r>
              <a:rPr lang="es-MX" sz="2000" b="1" dirty="0">
                <a:solidFill>
                  <a:srgbClr val="FF3300"/>
                </a:solidFill>
                <a:latin typeface="+mj-lt"/>
              </a:rPr>
              <a:t>►</a:t>
            </a:r>
            <a:r>
              <a:rPr lang="es-MX" sz="2000" dirty="0">
                <a:latin typeface="+mj-lt"/>
                <a:sym typeface="Wingdings" pitchFamily="2" charset="2"/>
              </a:rPr>
              <a:t>Para evitar la sincronización de actualizaciones, se considera una</a:t>
            </a:r>
          </a:p>
          <a:p>
            <a:pPr defTabSz="873125" eaLnBrk="0" hangingPunct="0">
              <a:defRPr/>
            </a:pPr>
            <a:r>
              <a:rPr lang="es-MX" sz="2000" dirty="0">
                <a:latin typeface="+mj-lt"/>
                <a:sym typeface="Wingdings" pitchFamily="2" charset="2"/>
              </a:rPr>
              <a:t>     variable RIP_JITTER (usado por el IOS de cisco); cuyo valor</a:t>
            </a:r>
          </a:p>
          <a:p>
            <a:pPr defTabSz="873125" eaLnBrk="0" hangingPunct="0">
              <a:defRPr/>
            </a:pPr>
            <a:r>
              <a:rPr lang="es-MX" sz="2000" dirty="0">
                <a:latin typeface="+mj-lt"/>
                <a:sym typeface="Wingdings" pitchFamily="2" charset="2"/>
              </a:rPr>
              <a:t>     fluctúa entre 0% a 15%. </a:t>
            </a:r>
          </a:p>
          <a:p>
            <a:pPr defTabSz="873125" eaLnBrk="0" hangingPunct="0">
              <a:defRPr/>
            </a:pPr>
            <a:r>
              <a:rPr lang="es-MX" sz="2000" dirty="0">
                <a:latin typeface="+mj-lt"/>
                <a:sym typeface="Wingdings" pitchFamily="2" charset="2"/>
              </a:rPr>
              <a:t>     De este modo el intervalo de actualización varía entre 25 a </a:t>
            </a:r>
          </a:p>
          <a:p>
            <a:pPr defTabSz="873125" eaLnBrk="0" hangingPunct="0">
              <a:defRPr/>
            </a:pPr>
            <a:r>
              <a:rPr lang="es-MX" sz="2000" dirty="0">
                <a:latin typeface="+mj-lt"/>
                <a:sym typeface="Wingdings" pitchFamily="2" charset="2"/>
              </a:rPr>
              <a:t>     30 </a:t>
            </a:r>
            <a:r>
              <a:rPr lang="es-MX" sz="2000" dirty="0" err="1">
                <a:latin typeface="+mj-lt"/>
                <a:sym typeface="Wingdings" pitchFamily="2" charset="2"/>
              </a:rPr>
              <a:t>seg</a:t>
            </a:r>
            <a:r>
              <a:rPr lang="es-MX" sz="2000" dirty="0">
                <a:latin typeface="+mj-lt"/>
                <a:sym typeface="Wingdings" pitchFamily="2" charset="2"/>
              </a:rPr>
              <a:t>. en lugar de los 30 </a:t>
            </a:r>
            <a:r>
              <a:rPr lang="es-MX" sz="2000" dirty="0" err="1">
                <a:latin typeface="+mj-lt"/>
                <a:sym typeface="Wingdings" pitchFamily="2" charset="2"/>
              </a:rPr>
              <a:t>seg</a:t>
            </a:r>
            <a:r>
              <a:rPr lang="es-MX" sz="2000" dirty="0">
                <a:latin typeface="+mj-lt"/>
                <a:sym typeface="Wingdings" pitchFamily="2" charset="2"/>
              </a:rPr>
              <a:t>.</a:t>
            </a:r>
            <a:endParaRPr lang="es-MX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38" grpId="0"/>
      <p:bldP spid="9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95" name="Rectangle 11"/>
          <p:cNvSpPr>
            <a:spLocks noChangeArrowheads="1"/>
          </p:cNvSpPr>
          <p:nvPr/>
        </p:nvSpPr>
        <p:spPr bwMode="auto">
          <a:xfrm>
            <a:off x="2287588" y="2770188"/>
            <a:ext cx="4467225" cy="1741487"/>
          </a:xfrm>
          <a:prstGeom prst="rect">
            <a:avLst/>
          </a:prstGeom>
          <a:solidFill>
            <a:srgbClr val="007ED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1210" tIns="45606" rIns="91210" bIns="45606" anchor="ctr"/>
          <a:lstStyle/>
          <a:p>
            <a:pPr algn="ctr" defTabSz="912813"/>
            <a:r>
              <a:rPr lang="es-ES_tradnl" sz="3200" b="1">
                <a:solidFill>
                  <a:schemeClr val="bg1"/>
                </a:solidFill>
                <a:latin typeface="Arial" charset="0"/>
              </a:rPr>
              <a:t>CONFIGURACIÓN</a:t>
            </a:r>
          </a:p>
          <a:p>
            <a:pPr algn="ctr" defTabSz="912813"/>
            <a:r>
              <a:rPr lang="es-ES_tradnl" sz="3200" b="1">
                <a:solidFill>
                  <a:schemeClr val="bg1"/>
                </a:solidFill>
                <a:latin typeface="Arial" charset="0"/>
              </a:rPr>
              <a:t>DE</a:t>
            </a:r>
          </a:p>
          <a:p>
            <a:pPr algn="ctr" defTabSz="912813"/>
            <a:r>
              <a:rPr lang="es-ES_tradnl" sz="3200" b="1">
                <a:solidFill>
                  <a:schemeClr val="bg1"/>
                </a:solidFill>
                <a:latin typeface="Arial" charset="0"/>
              </a:rPr>
              <a:t>RIPv1/RIPv2</a:t>
            </a:r>
            <a:endParaRPr lang="es-ES" sz="3200" b="1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7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9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908175" y="631825"/>
            <a:ext cx="53324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CONFIGURACION BASICA</a:t>
            </a:r>
          </a:p>
        </p:txBody>
      </p:sp>
      <p:grpSp>
        <p:nvGrpSpPr>
          <p:cNvPr id="2" name="88 Grupo"/>
          <p:cNvGrpSpPr>
            <a:grpSpLocks/>
          </p:cNvGrpSpPr>
          <p:nvPr/>
        </p:nvGrpSpPr>
        <p:grpSpPr bwMode="auto">
          <a:xfrm>
            <a:off x="818370" y="1484312"/>
            <a:ext cx="4197350" cy="2039938"/>
            <a:chOff x="286514" y="1327150"/>
            <a:chExt cx="4197350" cy="2040730"/>
          </a:xfrm>
        </p:grpSpPr>
        <p:grpSp>
          <p:nvGrpSpPr>
            <p:cNvPr id="21518" name="Group 107"/>
            <p:cNvGrpSpPr>
              <a:grpSpLocks/>
            </p:cNvGrpSpPr>
            <p:nvPr/>
          </p:nvGrpSpPr>
          <p:grpSpPr bwMode="auto">
            <a:xfrm>
              <a:off x="286514" y="1327150"/>
              <a:ext cx="3598355" cy="555658"/>
              <a:chOff x="204" y="773"/>
              <a:chExt cx="2262" cy="343"/>
            </a:xfrm>
          </p:grpSpPr>
          <p:sp>
            <p:nvSpPr>
              <p:cNvPr id="74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2098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Configurar RIPv1:</a:t>
                </a:r>
              </a:p>
            </p:txBody>
          </p:sp>
          <p:pic>
            <p:nvPicPr>
              <p:cNvPr id="21522" name="Picture 109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6" name="Text Box 110"/>
            <p:cNvSpPr txBox="1">
              <a:spLocks noChangeArrowheads="1"/>
            </p:cNvSpPr>
            <p:nvPr/>
          </p:nvSpPr>
          <p:spPr bwMode="auto">
            <a:xfrm>
              <a:off x="575439" y="1825819"/>
              <a:ext cx="3905250" cy="827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dirty="0">
                  <a:latin typeface="+mj-lt"/>
                </a:rPr>
                <a:t>Activar el protocolo RIPv1:</a:t>
              </a:r>
            </a:p>
            <a:p>
              <a:pPr defTabSz="873125" eaLnBrk="0" hangingPunct="0">
                <a:defRPr/>
              </a:pPr>
              <a:r>
                <a:rPr lang="es-MX" sz="2400" dirty="0">
                  <a:latin typeface="+mj-lt"/>
                </a:rPr>
                <a:t>    </a:t>
              </a:r>
              <a:r>
                <a:rPr lang="es-MX" sz="2400" dirty="0">
                  <a:solidFill>
                    <a:srgbClr val="FF3300"/>
                  </a:solidFill>
                  <a:latin typeface="+mj-lt"/>
                </a:rPr>
                <a:t>router rip</a:t>
              </a:r>
            </a:p>
          </p:txBody>
        </p:sp>
        <p:sp>
          <p:nvSpPr>
            <p:cNvPr id="77" name="Text Box 111"/>
            <p:cNvSpPr txBox="1">
              <a:spLocks noChangeArrowheads="1"/>
            </p:cNvSpPr>
            <p:nvPr/>
          </p:nvSpPr>
          <p:spPr bwMode="auto">
            <a:xfrm>
              <a:off x="575439" y="2540471"/>
              <a:ext cx="3908425" cy="827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dirty="0">
                  <a:latin typeface="+mj-lt"/>
                </a:rPr>
                <a:t>Anunciar redes: </a:t>
              </a:r>
            </a:p>
            <a:p>
              <a:pPr defTabSz="873125" eaLnBrk="0" hangingPunct="0">
                <a:defRPr/>
              </a:pPr>
              <a:r>
                <a:rPr lang="es-MX" sz="2400" dirty="0">
                  <a:latin typeface="+mj-lt"/>
                </a:rPr>
                <a:t>    </a:t>
              </a:r>
              <a:r>
                <a:rPr lang="es-MX" sz="2400" dirty="0">
                  <a:solidFill>
                    <a:srgbClr val="FF3300"/>
                  </a:solidFill>
                  <a:latin typeface="+mj-lt"/>
                </a:rPr>
                <a:t>network &lt;</a:t>
              </a:r>
              <a:r>
                <a:rPr lang="es-MX" sz="2400" i="1" dirty="0">
                  <a:solidFill>
                    <a:srgbClr val="FF3300"/>
                  </a:solidFill>
                  <a:latin typeface="+mj-lt"/>
                </a:rPr>
                <a:t>dirección de red</a:t>
              </a:r>
              <a:r>
                <a:rPr lang="es-MX" sz="2400" dirty="0">
                  <a:solidFill>
                    <a:srgbClr val="FF3300"/>
                  </a:solidFill>
                  <a:latin typeface="+mj-lt"/>
                </a:rPr>
                <a:t>&gt;</a:t>
              </a:r>
            </a:p>
          </p:txBody>
        </p:sp>
      </p:grpSp>
      <p:grpSp>
        <p:nvGrpSpPr>
          <p:cNvPr id="4" name="Group 116"/>
          <p:cNvGrpSpPr>
            <a:grpSpLocks/>
          </p:cNvGrpSpPr>
          <p:nvPr/>
        </p:nvGrpSpPr>
        <p:grpSpPr bwMode="auto">
          <a:xfrm>
            <a:off x="965576" y="3942804"/>
            <a:ext cx="4518025" cy="2570163"/>
            <a:chOff x="91" y="773"/>
            <a:chExt cx="2689" cy="1494"/>
          </a:xfrm>
        </p:grpSpPr>
        <p:grpSp>
          <p:nvGrpSpPr>
            <p:cNvPr id="21509" name="Group 3"/>
            <p:cNvGrpSpPr>
              <a:grpSpLocks/>
            </p:cNvGrpSpPr>
            <p:nvPr/>
          </p:nvGrpSpPr>
          <p:grpSpPr bwMode="auto">
            <a:xfrm>
              <a:off x="91" y="773"/>
              <a:ext cx="2689" cy="323"/>
              <a:chOff x="204" y="773"/>
              <a:chExt cx="2840" cy="343"/>
            </a:xfrm>
          </p:grpSpPr>
          <p:sp>
            <p:nvSpPr>
              <p:cNvPr id="87" name="Text Box 4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2659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3000" b="1">
                    <a:solidFill>
                      <a:schemeClr val="accent2"/>
                    </a:solidFill>
                    <a:latin typeface="+mj-lt"/>
                  </a:rPr>
                  <a:t>Configurar RIPv2 en R4</a:t>
                </a:r>
              </a:p>
            </p:txBody>
          </p:sp>
          <p:pic>
            <p:nvPicPr>
              <p:cNvPr id="21517" name="Picture 5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81" name="Text Box 6"/>
            <p:cNvSpPr txBox="1">
              <a:spLocks noChangeArrowheads="1"/>
            </p:cNvSpPr>
            <p:nvPr/>
          </p:nvSpPr>
          <p:spPr bwMode="auto">
            <a:xfrm>
              <a:off x="245" y="1078"/>
              <a:ext cx="2324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dirty="0">
                  <a:latin typeface="+mj-lt"/>
                </a:rPr>
                <a:t>Activar el protocolo RIPv2:</a:t>
              </a:r>
              <a:endParaRPr lang="es-MX" sz="2400" dirty="0">
                <a:solidFill>
                  <a:srgbClr val="FF3300"/>
                </a:solidFill>
                <a:latin typeface="+mj-lt"/>
              </a:endParaRPr>
            </a:p>
          </p:txBody>
        </p:sp>
        <p:sp>
          <p:nvSpPr>
            <p:cNvPr id="82" name="Text Box 7"/>
            <p:cNvSpPr txBox="1">
              <a:spLocks noChangeArrowheads="1"/>
            </p:cNvSpPr>
            <p:nvPr/>
          </p:nvSpPr>
          <p:spPr bwMode="auto">
            <a:xfrm>
              <a:off x="245" y="1441"/>
              <a:ext cx="2059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dirty="0">
                  <a:latin typeface="+mj-lt"/>
                </a:rPr>
                <a:t>Especificar la versión 2:</a:t>
              </a:r>
              <a:endParaRPr lang="es-MX" sz="2400" dirty="0">
                <a:solidFill>
                  <a:srgbClr val="FF3300"/>
                </a:solidFill>
                <a:latin typeface="+mj-lt"/>
              </a:endParaRPr>
            </a:p>
          </p:txBody>
        </p:sp>
        <p:sp>
          <p:nvSpPr>
            <p:cNvPr id="83" name="Text Box 8"/>
            <p:cNvSpPr txBox="1">
              <a:spLocks noChangeArrowheads="1"/>
            </p:cNvSpPr>
            <p:nvPr/>
          </p:nvSpPr>
          <p:spPr bwMode="auto">
            <a:xfrm>
              <a:off x="245" y="1820"/>
              <a:ext cx="1450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dirty="0">
                  <a:latin typeface="+mj-lt"/>
                </a:rPr>
                <a:t>Anunciar redes:</a:t>
              </a:r>
              <a:endParaRPr lang="es-MX" sz="2400" dirty="0">
                <a:solidFill>
                  <a:srgbClr val="FF3300"/>
                </a:solidFill>
                <a:latin typeface="+mj-lt"/>
              </a:endParaRPr>
            </a:p>
          </p:txBody>
        </p:sp>
        <p:sp>
          <p:nvSpPr>
            <p:cNvPr id="84" name="Text Box 113"/>
            <p:cNvSpPr txBox="1">
              <a:spLocks noChangeArrowheads="1"/>
            </p:cNvSpPr>
            <p:nvPr/>
          </p:nvSpPr>
          <p:spPr bwMode="auto">
            <a:xfrm>
              <a:off x="466" y="1230"/>
              <a:ext cx="791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400" dirty="0">
                  <a:solidFill>
                    <a:srgbClr val="FF3300"/>
                  </a:solidFill>
                  <a:latin typeface="+mj-lt"/>
                </a:rPr>
                <a:t>router rip</a:t>
              </a:r>
            </a:p>
          </p:txBody>
        </p:sp>
        <p:sp>
          <p:nvSpPr>
            <p:cNvPr id="85" name="Text Box 114"/>
            <p:cNvSpPr txBox="1">
              <a:spLocks noChangeArrowheads="1"/>
            </p:cNvSpPr>
            <p:nvPr/>
          </p:nvSpPr>
          <p:spPr bwMode="auto">
            <a:xfrm>
              <a:off x="501" y="1623"/>
              <a:ext cx="781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400" dirty="0">
                  <a:solidFill>
                    <a:srgbClr val="FF3300"/>
                  </a:solidFill>
                  <a:latin typeface="+mj-lt"/>
                </a:rPr>
                <a:t>version 2</a:t>
              </a:r>
            </a:p>
          </p:txBody>
        </p:sp>
        <p:sp>
          <p:nvSpPr>
            <p:cNvPr id="86" name="Text Box 115"/>
            <p:cNvSpPr txBox="1">
              <a:spLocks noChangeArrowheads="1"/>
            </p:cNvSpPr>
            <p:nvPr/>
          </p:nvSpPr>
          <p:spPr bwMode="auto">
            <a:xfrm>
              <a:off x="408" y="2001"/>
              <a:ext cx="2184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400" dirty="0">
                  <a:solidFill>
                    <a:srgbClr val="FF9900"/>
                  </a:solidFill>
                  <a:latin typeface="+mj-lt"/>
                </a:rPr>
                <a:t> </a:t>
              </a:r>
              <a:r>
                <a:rPr lang="es-MX" sz="2400" dirty="0">
                  <a:solidFill>
                    <a:srgbClr val="FF3300"/>
                  </a:solidFill>
                  <a:latin typeface="+mj-lt"/>
                </a:rPr>
                <a:t>network &lt;</a:t>
              </a:r>
              <a:r>
                <a:rPr lang="es-MX" sz="2400" i="1" dirty="0">
                  <a:solidFill>
                    <a:srgbClr val="FF3300"/>
                  </a:solidFill>
                  <a:latin typeface="+mj-lt"/>
                </a:rPr>
                <a:t>dirección de red</a:t>
              </a:r>
              <a:r>
                <a:rPr lang="es-MX" sz="2400" dirty="0">
                  <a:solidFill>
                    <a:srgbClr val="FF3300"/>
                  </a:solidFill>
                  <a:latin typeface="+mj-lt"/>
                </a:rPr>
                <a:t>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1">
  <a:themeElements>
    <a:clrScheme name="Guía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Guí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uía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uía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ía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ía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ía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uía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uía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uía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C6E2EFC9F5E74DA1080112AB2EFFB6" ma:contentTypeVersion="2" ma:contentTypeDescription="Create a new document." ma:contentTypeScope="" ma:versionID="0b430e533863738cabc28a5bd489071e">
  <xsd:schema xmlns:xsd="http://www.w3.org/2001/XMLSchema" xmlns:xs="http://www.w3.org/2001/XMLSchema" xmlns:p="http://schemas.microsoft.com/office/2006/metadata/properties" xmlns:ns2="34f3b19b-93d0-43d0-a2cf-a45c6875379f" targetNamespace="http://schemas.microsoft.com/office/2006/metadata/properties" ma:root="true" ma:fieldsID="d2650482e86e700d369f0fcbfe9bfef2" ns2:_="">
    <xsd:import namespace="34f3b19b-93d0-43d0-a2cf-a45c687537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f3b19b-93d0-43d0-a2cf-a45c687537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EC8EED-63BB-4F83-9947-DD3738A69042}"/>
</file>

<file path=customXml/itemProps2.xml><?xml version="1.0" encoding="utf-8"?>
<ds:datastoreItem xmlns:ds="http://schemas.openxmlformats.org/officeDocument/2006/customXml" ds:itemID="{D4C37E44-3DE7-4DA7-A860-DE894F9F507B}"/>
</file>

<file path=customXml/itemProps3.xml><?xml version="1.0" encoding="utf-8"?>
<ds:datastoreItem xmlns:ds="http://schemas.openxmlformats.org/officeDocument/2006/customXml" ds:itemID="{E10AA63E-15BE-4B9E-A182-4FE6CD758838}"/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25662</TotalTime>
  <Words>7715</Words>
  <Application>Microsoft Office PowerPoint</Application>
  <PresentationFormat>Personalizado</PresentationFormat>
  <Paragraphs>1441</Paragraphs>
  <Slides>61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61</vt:i4>
      </vt:variant>
    </vt:vector>
  </HeadingPairs>
  <TitlesOfParts>
    <vt:vector size="69" baseType="lpstr">
      <vt:lpstr>Arial</vt:lpstr>
      <vt:lpstr>Arial Black</vt:lpstr>
      <vt:lpstr>Arial Narrow</vt:lpstr>
      <vt:lpstr>Tahoma</vt:lpstr>
      <vt:lpstr>Times New Roman</vt:lpstr>
      <vt:lpstr>Verdana</vt:lpstr>
      <vt:lpstr>Wingdings</vt:lpstr>
      <vt:lpstr>Tema1</vt:lpstr>
      <vt:lpstr>PROTOCOLO DE ENRUTAMIENTO  DINÁMICO: RIP y OSPF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Protocolo RIP</dc:title>
  <dc:subject>Técnica en Redes IP</dc:subject>
  <dc:creator>Danoel Díaz Ataucuri</dc:creator>
  <cp:lastModifiedBy>Leticia Henestrosa Carrasco</cp:lastModifiedBy>
  <cp:revision>1458</cp:revision>
  <dcterms:created xsi:type="dcterms:W3CDTF">2002-07-22T11:37:47Z</dcterms:created>
  <dcterms:modified xsi:type="dcterms:W3CDTF">2021-06-18T18:19:47Z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0x01010029C6E2EFC9F5E74DA1080112AB2EFFB6</vt:lpwstr>
  </property>
</Properties>
</file>