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4405a9ca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4405a9ca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4405a9ca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4405a9ca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4405a9ca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4405a9ca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4405a9ca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4405a9ca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4405a9ca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4405a9ca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4405a9ca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4405a9ca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1064700" y="630225"/>
            <a:ext cx="72423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FOOD DONATION SYSTEM</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fontScale="92500" lnSpcReduction="20000"/>
          </a:bodyPr>
          <a:lstStyle/>
          <a:p>
            <a:pPr indent="0" lvl="0" marL="0" rtl="0" algn="r">
              <a:spcBef>
                <a:spcPts val="0"/>
              </a:spcBef>
              <a:spcAft>
                <a:spcPts val="0"/>
              </a:spcAft>
              <a:buNone/>
            </a:pPr>
            <a:r>
              <a:rPr lang="en"/>
              <a:t>A Project by: </a:t>
            </a:r>
            <a:endParaRPr/>
          </a:p>
          <a:p>
            <a:pPr indent="0" lvl="0" marL="0" rtl="0" algn="r">
              <a:spcBef>
                <a:spcPts val="0"/>
              </a:spcBef>
              <a:spcAft>
                <a:spcPts val="0"/>
              </a:spcAft>
              <a:buNone/>
            </a:pPr>
            <a:r>
              <a:rPr lang="en"/>
              <a:t>Group Vikings</a:t>
            </a:r>
            <a:endParaRPr/>
          </a:p>
          <a:p>
            <a:pPr indent="0" lvl="0" marL="0" rtl="0" algn="r">
              <a:spcBef>
                <a:spcPts val="0"/>
              </a:spcBef>
              <a:spcAft>
                <a:spcPts val="0"/>
              </a:spcAft>
              <a:buNone/>
            </a:pPr>
            <a:r>
              <a:rPr lang="en"/>
              <a:t>Akshay Patel (NUID: 1388394) </a:t>
            </a:r>
            <a:endParaRPr/>
          </a:p>
          <a:p>
            <a:pPr indent="0" lvl="0" marL="0" rtl="0" algn="r">
              <a:spcBef>
                <a:spcPts val="0"/>
              </a:spcBef>
              <a:spcAft>
                <a:spcPts val="0"/>
              </a:spcAft>
              <a:buNone/>
            </a:pPr>
            <a:r>
              <a:rPr lang="en"/>
              <a:t>Jayesh Nagarkar (NUID: 1573131) </a:t>
            </a:r>
            <a:endParaRPr/>
          </a:p>
          <a:p>
            <a:pPr indent="0" lvl="0" marL="0" rtl="0" algn="r">
              <a:spcBef>
                <a:spcPts val="0"/>
              </a:spcBef>
              <a:spcAft>
                <a:spcPts val="0"/>
              </a:spcAft>
              <a:buNone/>
            </a:pPr>
            <a:r>
              <a:rPr lang="en"/>
              <a:t>Rachit Singh (NUID: 1569294)</a:t>
            </a:r>
            <a:endParaRPr/>
          </a:p>
        </p:txBody>
      </p:sp>
      <p:pic>
        <p:nvPicPr>
          <p:cNvPr id="74" name="Google Shape;74;p13"/>
          <p:cNvPicPr preferRelativeResize="0"/>
          <p:nvPr/>
        </p:nvPicPr>
        <p:blipFill rotWithShape="1">
          <a:blip r:embed="rId3">
            <a:alphaModFix/>
          </a:blip>
          <a:srcRect b="7002" l="0" r="0" t="0"/>
          <a:stretch/>
        </p:blipFill>
        <p:spPr>
          <a:xfrm>
            <a:off x="170625" y="1511750"/>
            <a:ext cx="4953000" cy="2968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DECDB"/>
            </a:gs>
            <a:gs pos="100000">
              <a:srgbClr val="F0A963"/>
            </a:gs>
          </a:gsLst>
          <a:lin ang="5400012" scaled="0"/>
        </a:gradFill>
      </p:bgPr>
    </p:bg>
    <p:spTree>
      <p:nvGrpSpPr>
        <p:cNvPr id="78" name="Shape 78"/>
        <p:cNvGrpSpPr/>
        <p:nvPr/>
      </p:nvGrpSpPr>
      <p:grpSpPr>
        <a:xfrm>
          <a:off x="0" y="0"/>
          <a:ext cx="0" cy="0"/>
          <a:chOff x="0" y="0"/>
          <a:chExt cx="0" cy="0"/>
        </a:xfrm>
      </p:grpSpPr>
      <p:sp>
        <p:nvSpPr>
          <p:cNvPr id="79" name="Google Shape;79;p14"/>
          <p:cNvSpPr txBox="1"/>
          <p:nvPr>
            <p:ph type="title"/>
          </p:nvPr>
        </p:nvSpPr>
        <p:spPr>
          <a:xfrm>
            <a:off x="591075" y="4008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a:t>
            </a:r>
            <a:endParaRPr/>
          </a:p>
        </p:txBody>
      </p:sp>
      <p:sp>
        <p:nvSpPr>
          <p:cNvPr id="80" name="Google Shape;80;p14"/>
          <p:cNvSpPr txBox="1"/>
          <p:nvPr>
            <p:ph idx="1" type="body"/>
          </p:nvPr>
        </p:nvSpPr>
        <p:spPr>
          <a:xfrm>
            <a:off x="516800" y="994125"/>
            <a:ext cx="8328300" cy="36498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2"/>
              </a:buClr>
              <a:buSzPts val="1100"/>
              <a:buFont typeface="Arial"/>
              <a:buNone/>
            </a:pPr>
            <a:r>
              <a:rPr b="1" i="1" lang="en" sz="1955"/>
              <a:t>Respect for food is a respect for life, for who we are and what we do.</a:t>
            </a:r>
            <a:endParaRPr b="1" i="1" sz="1955"/>
          </a:p>
          <a:p>
            <a:pPr indent="0" lvl="0" marL="0" rtl="0" algn="just">
              <a:spcBef>
                <a:spcPts val="1200"/>
              </a:spcBef>
              <a:spcAft>
                <a:spcPts val="0"/>
              </a:spcAft>
              <a:buNone/>
            </a:pPr>
            <a:r>
              <a:rPr lang="en" sz="1602"/>
              <a:t>It may not seem real but, 1 in every 6 people in America, struggles with hunger. The problem of food wastage is spreading at an alarming rate day by day. In fact, as per statistics, in India, the amount of food wasted per day is equal to the amount of food consumed by the whole of UK per day. </a:t>
            </a:r>
            <a:endParaRPr sz="2074"/>
          </a:p>
          <a:p>
            <a:pPr indent="0" lvl="0" marL="0" rtl="0" algn="just">
              <a:spcBef>
                <a:spcPts val="1200"/>
              </a:spcBef>
              <a:spcAft>
                <a:spcPts val="0"/>
              </a:spcAft>
              <a:buNone/>
            </a:pPr>
            <a:r>
              <a:t/>
            </a:r>
            <a:endParaRPr sz="2374"/>
          </a:p>
          <a:p>
            <a:pPr indent="0" lvl="0" marL="0" rtl="0" algn="just">
              <a:spcBef>
                <a:spcPts val="1200"/>
              </a:spcBef>
              <a:spcAft>
                <a:spcPts val="0"/>
              </a:spcAft>
              <a:buClr>
                <a:schemeClr val="dk2"/>
              </a:buClr>
              <a:buSzPts val="1100"/>
              <a:buFont typeface="Arial"/>
              <a:buNone/>
            </a:pPr>
            <a:r>
              <a:t/>
            </a:r>
            <a:endParaRPr sz="2374"/>
          </a:p>
          <a:p>
            <a:pPr indent="0" lvl="0" marL="0" rtl="0" algn="l">
              <a:spcBef>
                <a:spcPts val="1200"/>
              </a:spcBef>
              <a:spcAft>
                <a:spcPts val="1200"/>
              </a:spcAft>
              <a:buNone/>
            </a:pPr>
            <a:r>
              <a:t/>
            </a:r>
            <a:endParaRPr/>
          </a:p>
        </p:txBody>
      </p:sp>
      <p:pic>
        <p:nvPicPr>
          <p:cNvPr id="81" name="Google Shape;81;p14"/>
          <p:cNvPicPr preferRelativeResize="0"/>
          <p:nvPr/>
        </p:nvPicPr>
        <p:blipFill>
          <a:blip r:embed="rId3">
            <a:alphaModFix/>
          </a:blip>
          <a:stretch>
            <a:fillRect/>
          </a:stretch>
        </p:blipFill>
        <p:spPr>
          <a:xfrm>
            <a:off x="2513025" y="2616775"/>
            <a:ext cx="4028475" cy="2027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85" name="Shape 85"/>
        <p:cNvGrpSpPr/>
        <p:nvPr/>
      </p:nvGrpSpPr>
      <p:grpSpPr>
        <a:xfrm>
          <a:off x="0" y="0"/>
          <a:ext cx="0" cy="0"/>
          <a:chOff x="0" y="0"/>
          <a:chExt cx="0" cy="0"/>
        </a:xfrm>
      </p:grpSpPr>
      <p:sp>
        <p:nvSpPr>
          <p:cNvPr id="86" name="Google Shape;86;p15"/>
          <p:cNvSpPr txBox="1"/>
          <p:nvPr>
            <p:ph type="title"/>
          </p:nvPr>
        </p:nvSpPr>
        <p:spPr>
          <a:xfrm>
            <a:off x="159825" y="55490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a:t>
            </a:r>
            <a:endParaRPr/>
          </a:p>
        </p:txBody>
      </p:sp>
      <p:sp>
        <p:nvSpPr>
          <p:cNvPr id="87" name="Google Shape;87;p15"/>
          <p:cNvSpPr txBox="1"/>
          <p:nvPr>
            <p:ph idx="1" type="body"/>
          </p:nvPr>
        </p:nvSpPr>
        <p:spPr>
          <a:xfrm>
            <a:off x="264350" y="1277888"/>
            <a:ext cx="5246400" cy="3002400"/>
          </a:xfrm>
          <a:prstGeom prst="rect">
            <a:avLst/>
          </a:prstGeom>
        </p:spPr>
        <p:txBody>
          <a:bodyPr anchorCtr="0" anchor="t" bIns="91425" lIns="91425" spcFirstLastPara="1" rIns="91425" wrap="square" tIns="91425">
            <a:normAutofit fontScale="70000" lnSpcReduction="20000"/>
          </a:bodyPr>
          <a:lstStyle/>
          <a:p>
            <a:pPr indent="0" lvl="0" marL="0" rtl="0" algn="just">
              <a:spcBef>
                <a:spcPts val="1200"/>
              </a:spcBef>
              <a:spcAft>
                <a:spcPts val="0"/>
              </a:spcAft>
              <a:buClr>
                <a:schemeClr val="dk2"/>
              </a:buClr>
              <a:buSzPct val="46320"/>
              <a:buFont typeface="Arial"/>
              <a:buNone/>
            </a:pPr>
            <a:r>
              <a:rPr lang="en" sz="2374"/>
              <a:t>This is all a result of unthrifty expenditure of food at restaurants, big fat parties, weddings, etc. There is a huge disparity between the amount of food wasted and the number of people in the world sleeping without having even one full meal every day. </a:t>
            </a:r>
            <a:endParaRPr sz="2374"/>
          </a:p>
          <a:p>
            <a:pPr indent="0" lvl="0" marL="0" rtl="0" algn="just">
              <a:spcBef>
                <a:spcPts val="1200"/>
              </a:spcBef>
              <a:spcAft>
                <a:spcPts val="1200"/>
              </a:spcAft>
              <a:buClr>
                <a:schemeClr val="dk2"/>
              </a:buClr>
              <a:buSzPct val="46320"/>
              <a:buFont typeface="Arial"/>
              <a:buNone/>
            </a:pPr>
            <a:r>
              <a:rPr lang="en" sz="2374"/>
              <a:t>Also, this COVID-19 pandemic has increased the plight of people even more. The lower-class people are finding it more and more hard to get on with a day’s meal. Hence, our main aim is to address world’s one of most major and alarming issues, </a:t>
            </a:r>
            <a:r>
              <a:rPr b="1" lang="en" sz="2374"/>
              <a:t>HUNGER and FOOD WASTAGE.</a:t>
            </a:r>
            <a:r>
              <a:rPr lang="en" sz="2374"/>
              <a:t> </a:t>
            </a:r>
            <a:endParaRPr/>
          </a:p>
        </p:txBody>
      </p:sp>
      <p:pic>
        <p:nvPicPr>
          <p:cNvPr id="88" name="Google Shape;88;p15"/>
          <p:cNvPicPr preferRelativeResize="0"/>
          <p:nvPr/>
        </p:nvPicPr>
        <p:blipFill>
          <a:blip r:embed="rId3">
            <a:alphaModFix/>
          </a:blip>
          <a:stretch>
            <a:fillRect/>
          </a:stretch>
        </p:blipFill>
        <p:spPr>
          <a:xfrm>
            <a:off x="5752625" y="1374875"/>
            <a:ext cx="3250174" cy="28084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DECDB"/>
            </a:gs>
            <a:gs pos="100000">
              <a:srgbClr val="F0A963"/>
            </a:gs>
          </a:gsLst>
          <a:lin ang="5400012" scaled="0"/>
        </a:gradFill>
      </p:bgPr>
    </p:bg>
    <p:spTree>
      <p:nvGrpSpPr>
        <p:cNvPr id="92" name="Shape 92"/>
        <p:cNvGrpSpPr/>
        <p:nvPr/>
      </p:nvGrpSpPr>
      <p:grpSpPr>
        <a:xfrm>
          <a:off x="0" y="0"/>
          <a:ext cx="0" cy="0"/>
          <a:chOff x="0" y="0"/>
          <a:chExt cx="0" cy="0"/>
        </a:xfrm>
      </p:grpSpPr>
      <p:sp>
        <p:nvSpPr>
          <p:cNvPr id="93" name="Google Shape;93;p16"/>
          <p:cNvSpPr txBox="1"/>
          <p:nvPr>
            <p:ph type="title"/>
          </p:nvPr>
        </p:nvSpPr>
        <p:spPr>
          <a:xfrm>
            <a:off x="401100" y="53387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Solution</a:t>
            </a:r>
            <a:endParaRPr/>
          </a:p>
        </p:txBody>
      </p:sp>
      <p:sp>
        <p:nvSpPr>
          <p:cNvPr id="94" name="Google Shape;94;p16"/>
          <p:cNvSpPr txBox="1"/>
          <p:nvPr>
            <p:ph idx="1" type="body"/>
          </p:nvPr>
        </p:nvSpPr>
        <p:spPr>
          <a:xfrm>
            <a:off x="413100" y="1053575"/>
            <a:ext cx="8317800" cy="3779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600"/>
              <a:t>Motivated by this quote, “</a:t>
            </a:r>
            <a:r>
              <a:rPr b="1" i="1" lang="en" sz="1600"/>
              <a:t>the act of donating is about making a difference in the society</a:t>
            </a:r>
            <a:r>
              <a:rPr lang="en" sz="1600"/>
              <a:t>”, we implemented a system, an application where we try to solve this issue of food wastage by facilitating </a:t>
            </a:r>
            <a:r>
              <a:rPr b="1" lang="en" sz="1600"/>
              <a:t>FOOD DONATION</a:t>
            </a:r>
            <a:r>
              <a:rPr lang="en" sz="1600"/>
              <a:t>. </a:t>
            </a:r>
            <a:endParaRPr sz="1600"/>
          </a:p>
          <a:p>
            <a:pPr indent="0" lvl="0" marL="0" rtl="0" algn="l">
              <a:spcBef>
                <a:spcPts val="1200"/>
              </a:spcBef>
              <a:spcAft>
                <a:spcPts val="1200"/>
              </a:spcAft>
              <a:buNone/>
            </a:pPr>
            <a:r>
              <a:t/>
            </a:r>
            <a:endParaRPr/>
          </a:p>
        </p:txBody>
      </p:sp>
      <p:pic>
        <p:nvPicPr>
          <p:cNvPr id="95" name="Google Shape;95;p16"/>
          <p:cNvPicPr preferRelativeResize="0"/>
          <p:nvPr/>
        </p:nvPicPr>
        <p:blipFill rotWithShape="1">
          <a:blip r:embed="rId3">
            <a:alphaModFix/>
          </a:blip>
          <a:srcRect b="14515" l="0" r="0" t="0"/>
          <a:stretch/>
        </p:blipFill>
        <p:spPr>
          <a:xfrm>
            <a:off x="2229550" y="2046544"/>
            <a:ext cx="4587824" cy="257640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99" name="Shape 99"/>
        <p:cNvGrpSpPr/>
        <p:nvPr/>
      </p:nvGrpSpPr>
      <p:grpSpPr>
        <a:xfrm>
          <a:off x="0" y="0"/>
          <a:ext cx="0" cy="0"/>
          <a:chOff x="0" y="0"/>
          <a:chExt cx="0" cy="0"/>
        </a:xfrm>
      </p:grpSpPr>
      <p:sp>
        <p:nvSpPr>
          <p:cNvPr id="100" name="Google Shape;100;p17"/>
          <p:cNvSpPr txBox="1"/>
          <p:nvPr>
            <p:ph type="title"/>
          </p:nvPr>
        </p:nvSpPr>
        <p:spPr>
          <a:xfrm>
            <a:off x="506950" y="54437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a:t>
            </a:r>
            <a:endParaRPr/>
          </a:p>
        </p:txBody>
      </p:sp>
      <p:sp>
        <p:nvSpPr>
          <p:cNvPr id="101" name="Google Shape;101;p17"/>
          <p:cNvSpPr txBox="1"/>
          <p:nvPr>
            <p:ph idx="1" type="body"/>
          </p:nvPr>
        </p:nvSpPr>
        <p:spPr>
          <a:xfrm>
            <a:off x="464200" y="1179775"/>
            <a:ext cx="5667000" cy="4137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2"/>
              </a:buClr>
              <a:buSzPts val="1100"/>
              <a:buFont typeface="Arial"/>
              <a:buNone/>
            </a:pPr>
            <a:r>
              <a:rPr lang="en" sz="1600"/>
              <a:t>Our application focuses on connecting people who are in dire need of food with the ones who can provide help to the ones in need. We try to bring various enterprises like Food Donating entity, Food Safety Officer, Food Delivery executive and Food Receiver together to facilitate food donation procedure. </a:t>
            </a:r>
            <a:endParaRPr sz="1600"/>
          </a:p>
          <a:p>
            <a:pPr indent="0" lvl="0" marL="0" rtl="0" algn="l">
              <a:spcBef>
                <a:spcPts val="1200"/>
              </a:spcBef>
              <a:spcAft>
                <a:spcPts val="0"/>
              </a:spcAft>
              <a:buClr>
                <a:schemeClr val="dk2"/>
              </a:buClr>
              <a:buSzPts val="1100"/>
              <a:buFont typeface="Arial"/>
              <a:buNone/>
            </a:pPr>
            <a:r>
              <a:rPr lang="en" sz="1600"/>
              <a:t>By using our proposed application, the donating entity can identify the ones who are in need as they will place order for the food. To ensure food quality, food safety entity is also involved in the procedure who can certify if the food is safe to consume and food delivery entity can help connect the donator to the receiver. </a:t>
            </a:r>
            <a:endParaRPr sz="1600"/>
          </a:p>
          <a:p>
            <a:pPr indent="0" lvl="0" marL="0" rtl="0" algn="l">
              <a:spcBef>
                <a:spcPts val="1200"/>
              </a:spcBef>
              <a:spcAft>
                <a:spcPts val="1200"/>
              </a:spcAft>
              <a:buNone/>
            </a:pPr>
            <a:r>
              <a:t/>
            </a:r>
            <a:endParaRPr/>
          </a:p>
        </p:txBody>
      </p:sp>
      <p:pic>
        <p:nvPicPr>
          <p:cNvPr id="102" name="Google Shape;102;p17"/>
          <p:cNvPicPr preferRelativeResize="0"/>
          <p:nvPr/>
        </p:nvPicPr>
        <p:blipFill rotWithShape="1">
          <a:blip r:embed="rId3">
            <a:alphaModFix/>
          </a:blip>
          <a:srcRect b="6191" l="0" r="0" t="0"/>
          <a:stretch/>
        </p:blipFill>
        <p:spPr>
          <a:xfrm>
            <a:off x="6262800" y="1353225"/>
            <a:ext cx="2645325" cy="305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DECDB"/>
            </a:gs>
            <a:gs pos="100000">
              <a:srgbClr val="F0A963"/>
            </a:gs>
          </a:gsLst>
          <a:lin ang="5400012" scaled="0"/>
        </a:gradFill>
      </p:bgPr>
    </p:bg>
    <p:spTree>
      <p:nvGrpSpPr>
        <p:cNvPr id="106" name="Shape 106"/>
        <p:cNvGrpSpPr/>
        <p:nvPr/>
      </p:nvGrpSpPr>
      <p:grpSpPr>
        <a:xfrm>
          <a:off x="0" y="0"/>
          <a:ext cx="0" cy="0"/>
          <a:chOff x="0" y="0"/>
          <a:chExt cx="0" cy="0"/>
        </a:xfrm>
      </p:grpSpPr>
      <p:sp>
        <p:nvSpPr>
          <p:cNvPr id="107" name="Google Shape;107;p18"/>
          <p:cNvSpPr txBox="1"/>
          <p:nvPr>
            <p:ph type="title"/>
          </p:nvPr>
        </p:nvSpPr>
        <p:spPr>
          <a:xfrm>
            <a:off x="1990025" y="21116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of the System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111" name="Shape 111"/>
        <p:cNvGrpSpPr/>
        <p:nvPr/>
      </p:nvGrpSpPr>
      <p:grpSpPr>
        <a:xfrm>
          <a:off x="0" y="0"/>
          <a:ext cx="0" cy="0"/>
          <a:chOff x="0" y="0"/>
          <a:chExt cx="0" cy="0"/>
        </a:xfrm>
      </p:grpSpPr>
      <p:sp>
        <p:nvSpPr>
          <p:cNvPr id="112" name="Google Shape;112;p19"/>
          <p:cNvSpPr txBox="1"/>
          <p:nvPr>
            <p:ph type="title"/>
          </p:nvPr>
        </p:nvSpPr>
        <p:spPr>
          <a:xfrm>
            <a:off x="2767700" y="1669875"/>
            <a:ext cx="6595200" cy="3384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4100"/>
              <a:t>THANK YOU </a:t>
            </a:r>
            <a:endParaRPr sz="4100"/>
          </a:p>
          <a:p>
            <a:pPr indent="0" lvl="0" marL="0" rtl="0" algn="l">
              <a:spcBef>
                <a:spcPts val="0"/>
              </a:spcBef>
              <a:spcAft>
                <a:spcPts val="0"/>
              </a:spcAft>
              <a:buNone/>
            </a:pPr>
            <a:r>
              <a:t/>
            </a:r>
            <a:endParaRPr sz="4100"/>
          </a:p>
          <a:p>
            <a:pPr indent="0" lvl="0" marL="0" rtl="0" algn="just">
              <a:spcBef>
                <a:spcPts val="0"/>
              </a:spcBef>
              <a:spcAft>
                <a:spcPts val="0"/>
              </a:spcAft>
              <a:buNone/>
            </a:pPr>
            <a:r>
              <a:rPr i="1" lang="en" sz="1500"/>
              <a:t>Please don’t waste food, and yes, Donate</a:t>
            </a:r>
            <a:r>
              <a:rPr i="1" lang="en" sz="4100"/>
              <a:t>.</a:t>
            </a:r>
            <a:r>
              <a:rPr i="1" lang="en" sz="4100"/>
              <a:t> </a:t>
            </a:r>
            <a:endParaRPr i="1" sz="4100"/>
          </a:p>
        </p:txBody>
      </p:sp>
      <p:sp>
        <p:nvSpPr>
          <p:cNvPr id="113" name="Google Shape;113;p19"/>
          <p:cNvSpPr txBox="1"/>
          <p:nvPr>
            <p:ph idx="1" type="body"/>
          </p:nvPr>
        </p:nvSpPr>
        <p:spPr>
          <a:xfrm>
            <a:off x="6394222" y="4086550"/>
            <a:ext cx="2832000" cy="257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t>Any Questions?</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