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2" name="Footer Placeholder 1"/>
          <p:cNvSpPr>
            <a:spLocks noGrp="1"/>
          </p:cNvSpPr>
          <p:nvPr>
            <p:ph type="ftr" sz="quarter" idx="11"/>
          </p:nvPr>
        </p:nvSpPr>
        <p:spPr/>
        <p:txBody>
          <a:bodyPr/>
          <a:lstStyle/>
          <a:p>
            <a:endParaRPr lang="id-ID"/>
          </a:p>
        </p:txBody>
      </p:sp>
      <p:sp>
        <p:nvSpPr>
          <p:cNvPr id="15" name="Slide Number Placeholder 14"/>
          <p:cNvSpPr>
            <a:spLocks noGrp="1"/>
          </p:cNvSpPr>
          <p:nvPr>
            <p:ph type="sldNum" sz="quarter" idx="12"/>
          </p:nvPr>
        </p:nvSpPr>
        <p:spPr>
          <a:xfrm>
            <a:off x="8229600" y="6473952"/>
            <a:ext cx="758952" cy="246888"/>
          </a:xfrm>
        </p:spPr>
        <p:txBody>
          <a:bodyPr/>
          <a:lstStyle/>
          <a:p>
            <a:fld id="{A42ACC08-71E5-4989-A34C-D45097513F14}"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19" name="Footer Placeholder 18"/>
          <p:cNvSpPr>
            <a:spLocks noGrp="1"/>
          </p:cNvSpPr>
          <p:nvPr>
            <p:ph type="ftr" sz="quarter" idx="11"/>
          </p:nvPr>
        </p:nvSpPr>
        <p:spPr>
          <a:xfrm>
            <a:off x="3581400" y="76200"/>
            <a:ext cx="2895600" cy="288925"/>
          </a:xfrm>
        </p:spPr>
        <p:txBody>
          <a:bodyPr/>
          <a:lstStyle/>
          <a:p>
            <a:endParaRPr lang="id-ID"/>
          </a:p>
        </p:txBody>
      </p:sp>
      <p:sp>
        <p:nvSpPr>
          <p:cNvPr id="16" name="Slide Number Placeholder 15"/>
          <p:cNvSpPr>
            <a:spLocks noGrp="1"/>
          </p:cNvSpPr>
          <p:nvPr>
            <p:ph type="sldNum" sz="quarter" idx="12"/>
          </p:nvPr>
        </p:nvSpPr>
        <p:spPr>
          <a:xfrm>
            <a:off x="8229600" y="6473952"/>
            <a:ext cx="758952" cy="246888"/>
          </a:xfrm>
        </p:spPr>
        <p:txBody>
          <a:bodyPr/>
          <a:lstStyle/>
          <a:p>
            <a:fld id="{A42ACC08-71E5-4989-A34C-D45097513F14}"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11" name="Footer Placeholder 10"/>
          <p:cNvSpPr>
            <a:spLocks noGrp="1"/>
          </p:cNvSpPr>
          <p:nvPr>
            <p:ph type="ftr" sz="quarter" idx="11"/>
          </p:nvPr>
        </p:nvSpPr>
        <p:spPr/>
        <p:txBody>
          <a:bodyPr/>
          <a:lstStyle/>
          <a:p>
            <a:endParaRPr lang="id-ID"/>
          </a:p>
        </p:txBody>
      </p:sp>
      <p:sp>
        <p:nvSpPr>
          <p:cNvPr id="16" name="Slide Number Placeholder 15"/>
          <p:cNvSpPr>
            <a:spLocks noGrp="1"/>
          </p:cNvSpPr>
          <p:nvPr>
            <p:ph type="sldNum" sz="quarter" idx="12"/>
          </p:nvPr>
        </p:nvSpPr>
        <p:spPr/>
        <p:txBody>
          <a:bodyPr/>
          <a:lstStyle/>
          <a:p>
            <a:fld id="{A42ACC08-71E5-4989-A34C-D45097513F14}" type="slidenum">
              <a:rPr lang="id-ID" smtClean="0"/>
              <a:pPr/>
              <a:t>‹#›</a:t>
            </a:fld>
            <a:endParaRPr lang="id-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10" name="Footer Placeholder 9"/>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229600" y="6477000"/>
            <a:ext cx="762000" cy="246888"/>
          </a:xfrm>
        </p:spPr>
        <p:txBody>
          <a:bodyPr/>
          <a:lstStyle/>
          <a:p>
            <a:fld id="{A42ACC08-71E5-4989-A34C-D45097513F14}" type="slidenum">
              <a:rPr lang="id-ID" smtClean="0"/>
              <a:pPr/>
              <a:t>‹#›</a:t>
            </a:fld>
            <a:endParaRPr lang="id-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21" name="Footer Placeholder 20"/>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24" name="Footer Placeholder 23"/>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29" name="Footer Placeholder 28"/>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A42ACC08-71E5-4989-A34C-D45097513F14}"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333AD67-79C6-4134-BACE-FE55BA45867C}" type="datetimeFigureOut">
              <a:rPr lang="id-ID" smtClean="0"/>
              <a:pPr/>
              <a:t>25/10/2019</a:t>
            </a:fld>
            <a:endParaRPr lang="id-ID"/>
          </a:p>
        </p:txBody>
      </p:sp>
      <p:sp>
        <p:nvSpPr>
          <p:cNvPr id="5" name="Footer Placeholder 4"/>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A42ACC08-71E5-4989-A34C-D45097513F14}" type="slidenum">
              <a:rPr lang="id-ID" smtClean="0"/>
              <a:pPr/>
              <a:t>‹#›</a:t>
            </a:fld>
            <a:endParaRPr lang="id-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333AD67-79C6-4134-BACE-FE55BA45867C}" type="datetimeFigureOut">
              <a:rPr lang="id-ID" smtClean="0"/>
              <a:pPr/>
              <a:t>25/10/2019</a:t>
            </a:fld>
            <a:endParaRPr lang="id-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d-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42ACC08-71E5-4989-A34C-D45097513F14}" type="slidenum">
              <a:rPr lang="id-ID" smtClean="0"/>
              <a:pPr/>
              <a:t>‹#›</a:t>
            </a:fld>
            <a:endParaRPr lang="id-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714357"/>
            <a:ext cx="8458200" cy="5361430"/>
          </a:xfrm>
        </p:spPr>
        <p:txBody>
          <a:bodyPr>
            <a:normAutofit/>
          </a:bodyPr>
          <a:lstStyle/>
          <a:p>
            <a:pPr algn="ctr"/>
            <a:r>
              <a:rPr lang="id-ID" sz="4900" u="sng" dirty="0" smtClean="0">
                <a:solidFill>
                  <a:schemeClr val="accent3">
                    <a:lumMod val="50000"/>
                  </a:schemeClr>
                </a:solidFill>
                <a:latin typeface="Algerian" pitchFamily="82" charset="0"/>
              </a:rPr>
              <a:t>M</a:t>
            </a:r>
            <a:r>
              <a:rPr lang="en-US" sz="4900" u="sng" dirty="0" err="1" smtClean="0">
                <a:solidFill>
                  <a:schemeClr val="accent3">
                    <a:lumMod val="50000"/>
                  </a:schemeClr>
                </a:solidFill>
                <a:latin typeface="Algerian" pitchFamily="82" charset="0"/>
              </a:rPr>
              <a:t>enentukan</a:t>
            </a:r>
            <a:r>
              <a:rPr lang="en-US" sz="4900" u="sng" dirty="0" smtClean="0">
                <a:solidFill>
                  <a:schemeClr val="accent3">
                    <a:lumMod val="50000"/>
                  </a:schemeClr>
                </a:solidFill>
                <a:latin typeface="Algerian" pitchFamily="82" charset="0"/>
              </a:rPr>
              <a:t> </a:t>
            </a:r>
            <a:r>
              <a:rPr lang="en-US" sz="4900" u="sng" dirty="0" err="1" smtClean="0">
                <a:solidFill>
                  <a:schemeClr val="accent3">
                    <a:lumMod val="50000"/>
                  </a:schemeClr>
                </a:solidFill>
                <a:latin typeface="Algerian" pitchFamily="82" charset="0"/>
              </a:rPr>
              <a:t>makna</a:t>
            </a:r>
            <a:r>
              <a:rPr lang="id-ID" sz="4900" u="sng" dirty="0" smtClean="0">
                <a:solidFill>
                  <a:schemeClr val="accent3">
                    <a:lumMod val="50000"/>
                  </a:schemeClr>
                </a:solidFill>
                <a:latin typeface="Algerian" pitchFamily="82" charset="0"/>
              </a:rPr>
              <a:t> Kata</a:t>
            </a:r>
            <a:r>
              <a:rPr lang="en-US" sz="4900" u="sng" dirty="0" smtClean="0">
                <a:solidFill>
                  <a:schemeClr val="accent3">
                    <a:lumMod val="50000"/>
                  </a:schemeClr>
                </a:solidFill>
                <a:latin typeface="Algerian" pitchFamily="82" charset="0"/>
              </a:rPr>
              <a:t> </a:t>
            </a:r>
            <a:r>
              <a:rPr lang="en-US" sz="4900" u="sng" dirty="0" err="1" smtClean="0">
                <a:solidFill>
                  <a:schemeClr val="accent3">
                    <a:lumMod val="50000"/>
                  </a:schemeClr>
                </a:solidFill>
                <a:latin typeface="Algerian" pitchFamily="82" charset="0"/>
              </a:rPr>
              <a:t>atau</a:t>
            </a:r>
            <a:r>
              <a:rPr lang="en-US" sz="4900" u="sng" dirty="0" smtClean="0">
                <a:solidFill>
                  <a:schemeClr val="accent3">
                    <a:lumMod val="50000"/>
                  </a:schemeClr>
                </a:solidFill>
                <a:latin typeface="Algerian" pitchFamily="82" charset="0"/>
              </a:rPr>
              <a:t> </a:t>
            </a:r>
            <a:r>
              <a:rPr lang="id-ID" sz="4900" u="sng" dirty="0" smtClean="0">
                <a:solidFill>
                  <a:schemeClr val="accent3">
                    <a:lumMod val="50000"/>
                  </a:schemeClr>
                </a:solidFill>
                <a:latin typeface="Algerian" pitchFamily="82" charset="0"/>
              </a:rPr>
              <a:t> </a:t>
            </a:r>
            <a:r>
              <a:rPr lang="en-US" sz="4900" u="sng" dirty="0" err="1" smtClean="0">
                <a:solidFill>
                  <a:schemeClr val="accent3">
                    <a:lumMod val="50000"/>
                  </a:schemeClr>
                </a:solidFill>
                <a:latin typeface="Algerian" pitchFamily="82" charset="0"/>
              </a:rPr>
              <a:t>kalimat</a:t>
            </a:r>
            <a:r>
              <a:rPr lang="en-US" sz="4900" u="sng" dirty="0" smtClean="0">
                <a:solidFill>
                  <a:schemeClr val="accent3">
                    <a:lumMod val="50000"/>
                  </a:schemeClr>
                </a:solidFill>
                <a:latin typeface="Algerian" pitchFamily="82" charset="0"/>
              </a:rPr>
              <a:t> </a:t>
            </a:r>
            <a:r>
              <a:rPr lang="en-US" sz="4900" u="sng" dirty="0" err="1" smtClean="0">
                <a:solidFill>
                  <a:schemeClr val="accent3">
                    <a:lumMod val="50000"/>
                  </a:schemeClr>
                </a:solidFill>
                <a:latin typeface="Algerian" pitchFamily="82" charset="0"/>
              </a:rPr>
              <a:t>dalam</a:t>
            </a:r>
            <a:r>
              <a:rPr lang="en-US" sz="4900" u="sng" dirty="0" smtClean="0">
                <a:solidFill>
                  <a:schemeClr val="accent3">
                    <a:lumMod val="50000"/>
                  </a:schemeClr>
                </a:solidFill>
                <a:latin typeface="Algerian" pitchFamily="82" charset="0"/>
              </a:rPr>
              <a:t> </a:t>
            </a:r>
            <a:r>
              <a:rPr lang="en-US" sz="4900" u="sng" dirty="0" err="1" smtClean="0">
                <a:solidFill>
                  <a:schemeClr val="accent3">
                    <a:lumMod val="50000"/>
                  </a:schemeClr>
                </a:solidFill>
                <a:latin typeface="Algerian" pitchFamily="82" charset="0"/>
              </a:rPr>
              <a:t>teks</a:t>
            </a:r>
            <a:r>
              <a:rPr lang="id-ID" u="sng" dirty="0">
                <a:solidFill>
                  <a:schemeClr val="accent3">
                    <a:lumMod val="50000"/>
                  </a:schemeClr>
                </a:solidFill>
              </a:rPr>
              <a:t/>
            </a:r>
            <a:br>
              <a:rPr lang="id-ID" u="sng" dirty="0">
                <a:solidFill>
                  <a:schemeClr val="accent3">
                    <a:lumMod val="50000"/>
                  </a:schemeClr>
                </a:solidFill>
              </a:rPr>
            </a:br>
            <a:endParaRPr lang="id-ID" u="sng" dirty="0">
              <a:solidFill>
                <a:schemeClr val="accent3">
                  <a:lumMod val="50000"/>
                </a:schemeClr>
              </a:solidFill>
            </a:endParaRPr>
          </a:p>
        </p:txBody>
      </p:sp>
      <p:sp>
        <p:nvSpPr>
          <p:cNvPr id="3" name="Subtitle 2"/>
          <p:cNvSpPr>
            <a:spLocks noGrp="1"/>
          </p:cNvSpPr>
          <p:nvPr>
            <p:ph type="subTitle" idx="1"/>
          </p:nvPr>
        </p:nvSpPr>
        <p:spPr/>
        <p:txBody>
          <a:bodyPr/>
          <a:lstStyle/>
          <a:p>
            <a:r>
              <a:rPr lang="id-ID" dirty="0"/>
              <a:t>Makna adalah hubungan pertalian antara bentuk dan acuan.</a:t>
            </a: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latin typeface="Andalus" pitchFamily="18" charset="-78"/>
                <a:cs typeface="Andalus" pitchFamily="18" charset="-78"/>
              </a:rPr>
              <a:t/>
            </a:r>
            <a:br>
              <a:rPr lang="id-ID" dirty="0" smtClean="0">
                <a:latin typeface="Andalus" pitchFamily="18" charset="-78"/>
                <a:cs typeface="Andalus" pitchFamily="18" charset="-78"/>
              </a:rPr>
            </a:br>
            <a:r>
              <a:rPr lang="id-ID" dirty="0">
                <a:latin typeface="Andalus" pitchFamily="18" charset="-78"/>
                <a:cs typeface="Andalus" pitchFamily="18" charset="-78"/>
              </a:rPr>
              <a:t/>
            </a:r>
            <a:br>
              <a:rPr lang="id-ID" dirty="0">
                <a:latin typeface="Andalus" pitchFamily="18" charset="-78"/>
                <a:cs typeface="Andalus" pitchFamily="18" charset="-78"/>
              </a:rPr>
            </a:br>
            <a:r>
              <a:rPr lang="id-ID" dirty="0" smtClean="0">
                <a:latin typeface="Andalus" pitchFamily="18" charset="-78"/>
                <a:cs typeface="Andalus" pitchFamily="18" charset="-78"/>
              </a:rPr>
              <a:t/>
            </a:r>
            <a:br>
              <a:rPr lang="id-ID" dirty="0" smtClean="0">
                <a:latin typeface="Andalus" pitchFamily="18" charset="-78"/>
                <a:cs typeface="Andalus" pitchFamily="18" charset="-78"/>
              </a:rPr>
            </a:br>
            <a:r>
              <a:rPr lang="id-ID" sz="4400" dirty="0" smtClean="0">
                <a:solidFill>
                  <a:srgbClr val="00B0F0"/>
                </a:solidFill>
                <a:latin typeface="Andalus" pitchFamily="18" charset="-78"/>
                <a:cs typeface="Andalus" pitchFamily="18" charset="-78"/>
              </a:rPr>
              <a:t>Jenis-jenis Makna  dalam bahasa Indonesia, yaitu :</a:t>
            </a:r>
            <a:br>
              <a:rPr lang="id-ID" sz="4400" dirty="0" smtClean="0">
                <a:solidFill>
                  <a:srgbClr val="00B0F0"/>
                </a:solidFill>
                <a:latin typeface="Andalus" pitchFamily="18" charset="-78"/>
                <a:cs typeface="Andalus" pitchFamily="18" charset="-78"/>
              </a:rPr>
            </a:br>
            <a:endParaRPr lang="id-ID" sz="4400" dirty="0">
              <a:solidFill>
                <a:srgbClr val="00B0F0"/>
              </a:solidFill>
            </a:endParaRPr>
          </a:p>
        </p:txBody>
      </p:sp>
      <p:sp>
        <p:nvSpPr>
          <p:cNvPr id="3" name="Content Placeholder 2"/>
          <p:cNvSpPr>
            <a:spLocks noGrp="1"/>
          </p:cNvSpPr>
          <p:nvPr>
            <p:ph idx="1"/>
          </p:nvPr>
        </p:nvSpPr>
        <p:spPr/>
        <p:txBody>
          <a:bodyPr>
            <a:normAutofit/>
          </a:bodyPr>
          <a:lstStyle/>
          <a:p>
            <a:pPr>
              <a:buNone/>
            </a:pPr>
            <a:endParaRPr lang="id-ID" dirty="0" smtClean="0">
              <a:latin typeface="Andalus" pitchFamily="18" charset="-78"/>
              <a:cs typeface="Andalus" pitchFamily="18" charset="-78"/>
            </a:endParaRPr>
          </a:p>
          <a:p>
            <a:pPr>
              <a:buNone/>
            </a:pPr>
            <a:endParaRPr lang="id-ID" dirty="0">
              <a:latin typeface="Andalus" pitchFamily="18" charset="-78"/>
              <a:cs typeface="Andalus" pitchFamily="18" charset="-78"/>
            </a:endParaRPr>
          </a:p>
          <a:p>
            <a:pPr>
              <a:buNone/>
            </a:pPr>
            <a:r>
              <a:rPr lang="id-ID" dirty="0" smtClean="0">
                <a:latin typeface="Andalus" pitchFamily="18" charset="-78"/>
                <a:cs typeface="Andalus" pitchFamily="18" charset="-78"/>
              </a:rPr>
              <a:t>1</a:t>
            </a:r>
            <a:r>
              <a:rPr lang="id-ID" dirty="0" smtClean="0">
                <a:solidFill>
                  <a:srgbClr val="00B0F0"/>
                </a:solidFill>
                <a:latin typeface="Andalus" pitchFamily="18" charset="-78"/>
                <a:cs typeface="Andalus" pitchFamily="18" charset="-78"/>
              </a:rPr>
              <a:t>. </a:t>
            </a:r>
            <a:r>
              <a:rPr lang="id-ID" dirty="0">
                <a:solidFill>
                  <a:srgbClr val="00B0F0"/>
                </a:solidFill>
                <a:latin typeface="Andalus" pitchFamily="18" charset="-78"/>
                <a:cs typeface="Andalus" pitchFamily="18" charset="-78"/>
              </a:rPr>
              <a:t>Makna Leksikal</a:t>
            </a:r>
          </a:p>
          <a:p>
            <a:pPr algn="just">
              <a:buNone/>
            </a:pPr>
            <a:r>
              <a:rPr lang="id-ID" dirty="0">
                <a:latin typeface="Andalus" pitchFamily="18" charset="-78"/>
                <a:cs typeface="Andalus" pitchFamily="18" charset="-78"/>
              </a:rPr>
              <a:t>Makna leksikal merupakan makna </a:t>
            </a:r>
            <a:r>
              <a:rPr lang="id-ID" dirty="0" smtClean="0">
                <a:latin typeface="Andalus" pitchFamily="18" charset="-78"/>
                <a:cs typeface="Andalus" pitchFamily="18" charset="-78"/>
              </a:rPr>
              <a:t>kata berdasarkan </a:t>
            </a:r>
            <a:r>
              <a:rPr lang="id-ID" dirty="0">
                <a:latin typeface="Andalus" pitchFamily="18" charset="-78"/>
                <a:cs typeface="Andalus" pitchFamily="18" charset="-78"/>
              </a:rPr>
              <a:t>kamus atau leksikon yang sesuai dengan </a:t>
            </a:r>
            <a:r>
              <a:rPr lang="id-ID" dirty="0" smtClean="0">
                <a:latin typeface="Andalus" pitchFamily="18" charset="-78"/>
                <a:cs typeface="Andalus" pitchFamily="18" charset="-78"/>
              </a:rPr>
              <a:t>referensiya. Makna </a:t>
            </a:r>
            <a:r>
              <a:rPr lang="id-ID" dirty="0">
                <a:latin typeface="Andalus" pitchFamily="18" charset="-78"/>
                <a:cs typeface="Andalus" pitchFamily="18" charset="-78"/>
              </a:rPr>
              <a:t>kata leksikal disebut juga makna kata berdefenisi, yaitu kata yang memiliki defenisi tertentu yang diketahui secara umum.</a:t>
            </a:r>
          </a:p>
          <a:p>
            <a:pPr algn="just">
              <a:buNone/>
            </a:pPr>
            <a:endParaRPr lang="id-ID" dirty="0">
              <a:latin typeface="Andalus" pitchFamily="18" charset="-78"/>
              <a:cs typeface="Andalus" pitchFamily="18" charset="-78"/>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smtClean="0"/>
              <a:t>2.</a:t>
            </a:r>
            <a:r>
              <a:rPr lang="id-ID" dirty="0" smtClean="0">
                <a:solidFill>
                  <a:srgbClr val="00B0F0"/>
                </a:solidFill>
              </a:rPr>
              <a:t> Makna </a:t>
            </a:r>
            <a:r>
              <a:rPr lang="id-ID" dirty="0">
                <a:solidFill>
                  <a:srgbClr val="00B0F0"/>
                </a:solidFill>
              </a:rPr>
              <a:t>Gramatikal</a:t>
            </a:r>
          </a:p>
          <a:p>
            <a:r>
              <a:rPr lang="id-ID" dirty="0"/>
              <a:t>Makna gramatikal adalah makna kata yang terjadi karena proses ketatabahasaan seperti afiksasi, reduplikasi (pengulangan kata atau unsur kata), dan komposisi (struktur atau susunan</a:t>
            </a:r>
            <a:r>
              <a:rPr lang="id-ID" dirty="0" smtClean="0"/>
              <a:t>). Makna kata tersebut tegantung pada stuktur kalimatnya.</a:t>
            </a:r>
            <a:endParaRPr lang="id-ID" dirty="0"/>
          </a:p>
          <a:p>
            <a:pPr>
              <a:buNone/>
            </a:pPr>
            <a:endParaRPr lang="id-ID"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smtClean="0"/>
              <a:t>3.</a:t>
            </a:r>
            <a:r>
              <a:rPr lang="id-ID" dirty="0" smtClean="0">
                <a:solidFill>
                  <a:srgbClr val="00B0F0"/>
                </a:solidFill>
              </a:rPr>
              <a:t> Makna </a:t>
            </a:r>
            <a:r>
              <a:rPr lang="id-ID" dirty="0">
                <a:solidFill>
                  <a:srgbClr val="00B0F0"/>
                </a:solidFill>
              </a:rPr>
              <a:t>Denotasi</a:t>
            </a:r>
          </a:p>
          <a:p>
            <a:r>
              <a:rPr lang="id-ID" dirty="0"/>
              <a:t>Makna denotasi adalah makna lugas atau makna yang sebenarnya. Makna denotasi terdiri dari satu alternatif yang artinya pasti sama menyangkut informasi faktual objektif. </a:t>
            </a:r>
            <a:r>
              <a:rPr lang="id-ID" dirty="0">
                <a:solidFill>
                  <a:srgbClr val="FF0000"/>
                </a:solidFill>
              </a:rPr>
              <a:t>Contoh</a:t>
            </a:r>
            <a:r>
              <a:rPr lang="id-ID" dirty="0"/>
              <a:t> : Rani sedang makan pisang goreng.</a:t>
            </a:r>
          </a:p>
          <a:p>
            <a:pPr>
              <a:buNone/>
            </a:pPr>
            <a:endParaRPr lang="id-ID"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buNone/>
            </a:pPr>
            <a:r>
              <a:rPr lang="id-ID" dirty="0" smtClean="0"/>
              <a:t>4. Makna </a:t>
            </a:r>
            <a:r>
              <a:rPr lang="id-ID" dirty="0"/>
              <a:t>Konotasi</a:t>
            </a:r>
          </a:p>
          <a:p>
            <a:pPr>
              <a:buNone/>
            </a:pPr>
            <a:r>
              <a:rPr lang="id-ID" dirty="0"/>
              <a:t>Adalah makna kiasan atau makna </a:t>
            </a:r>
            <a:r>
              <a:rPr lang="id-ID" dirty="0" smtClean="0"/>
              <a:t>ungkapan idiomatis </a:t>
            </a:r>
            <a:r>
              <a:rPr lang="id-ID" dirty="0"/>
              <a:t>yang memerlukan beberapa penafsiran atau disebut juga makna tidak sebenarnya.</a:t>
            </a:r>
          </a:p>
          <a:p>
            <a:pPr>
              <a:buNone/>
            </a:pPr>
            <a:r>
              <a:rPr lang="id-ID" dirty="0">
                <a:solidFill>
                  <a:srgbClr val="FF0000"/>
                </a:solidFill>
              </a:rPr>
              <a:t>Contoh </a:t>
            </a:r>
            <a:r>
              <a:rPr lang="id-ID" dirty="0" smtClean="0">
                <a:solidFill>
                  <a:srgbClr val="FF0000"/>
                </a:solidFill>
              </a:rPr>
              <a:t>:</a:t>
            </a:r>
            <a:r>
              <a:rPr lang="id-ID" dirty="0" smtClean="0"/>
              <a:t> </a:t>
            </a:r>
            <a:r>
              <a:rPr lang="id-ID" dirty="0"/>
              <a:t>Rani makan hati karena tingkah laku suaminya.</a:t>
            </a:r>
          </a:p>
          <a:p>
            <a:pPr>
              <a:buNone/>
            </a:pPr>
            <a:endParaRPr lang="id-ID" dirty="0"/>
          </a:p>
        </p:txBody>
      </p:sp>
    </p:spTree>
  </p:cSld>
  <p:clrMapOvr>
    <a:masterClrMapping/>
  </p:clrMapOvr>
  <p:transition>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85000" lnSpcReduction="20000"/>
          </a:bodyPr>
          <a:lstStyle/>
          <a:p>
            <a:pPr>
              <a:buNone/>
            </a:pPr>
            <a:r>
              <a:rPr lang="id-ID" dirty="0" smtClean="0"/>
              <a:t>5.</a:t>
            </a:r>
            <a:r>
              <a:rPr lang="id-ID" dirty="0" smtClean="0">
                <a:solidFill>
                  <a:srgbClr val="00B0F0"/>
                </a:solidFill>
              </a:rPr>
              <a:t> Makna </a:t>
            </a:r>
            <a:r>
              <a:rPr lang="id-ID" dirty="0">
                <a:solidFill>
                  <a:srgbClr val="00B0F0"/>
                </a:solidFill>
              </a:rPr>
              <a:t>Referensial</a:t>
            </a:r>
          </a:p>
          <a:p>
            <a:pPr>
              <a:buNone/>
            </a:pPr>
            <a:r>
              <a:rPr lang="id-ID" dirty="0"/>
              <a:t>Makna referensial adalah makna kata yang memiliki referen yaitu sesuatu di luar bahasa yang diacu oleh kata tersebut. Kata 'kursi' termasuk kata bermakna referensial karena mempunyai referen yaitu salah satu jenis perabot rumah tangga yang digunakan untuk duduk.</a:t>
            </a:r>
          </a:p>
          <a:p>
            <a:pPr>
              <a:buNone/>
            </a:pPr>
            <a:r>
              <a:rPr lang="id-ID" dirty="0"/>
              <a:t> </a:t>
            </a:r>
            <a:r>
              <a:rPr lang="id-ID" dirty="0" smtClean="0"/>
              <a:t>6</a:t>
            </a:r>
            <a:r>
              <a:rPr lang="id-ID" dirty="0"/>
              <a:t>.    </a:t>
            </a:r>
            <a:r>
              <a:rPr lang="id-ID" dirty="0">
                <a:solidFill>
                  <a:srgbClr val="00B0F0"/>
                </a:solidFill>
              </a:rPr>
              <a:t>Makna Nonreferensial</a:t>
            </a:r>
          </a:p>
          <a:p>
            <a:pPr>
              <a:buNone/>
            </a:pPr>
            <a:r>
              <a:rPr lang="id-ID" dirty="0" smtClean="0"/>
              <a:t>    Adalah </a:t>
            </a:r>
            <a:r>
              <a:rPr lang="id-ID" dirty="0"/>
              <a:t>makna kata yang tidak memiliki referen yang diacu oleh kata tersebut. Kata 'sehingga' termasuk kata yang bermakna nonreferensial karena kata tersebut tidak memiliki referen.</a:t>
            </a:r>
          </a:p>
          <a:p>
            <a:pPr>
              <a:buNone/>
            </a:pPr>
            <a:endParaRPr lang="id-ID" dirty="0"/>
          </a:p>
        </p:txBody>
      </p:sp>
    </p:spTree>
  </p:cSld>
  <p:clrMapOvr>
    <a:masterClrMapping/>
  </p:clrMapOvr>
  <p:transition>
    <p:plu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normAutofit fontScale="92500" lnSpcReduction="20000"/>
          </a:bodyPr>
          <a:lstStyle/>
          <a:p>
            <a:pPr>
              <a:buNone/>
            </a:pPr>
            <a:r>
              <a:rPr lang="id-ID" dirty="0" smtClean="0"/>
              <a:t>7.  </a:t>
            </a:r>
            <a:r>
              <a:rPr lang="id-ID" dirty="0">
                <a:solidFill>
                  <a:srgbClr val="00B0F0"/>
                </a:solidFill>
              </a:rPr>
              <a:t>Makna Idiomatik</a:t>
            </a:r>
          </a:p>
          <a:p>
            <a:pPr algn="just">
              <a:buNone/>
            </a:pPr>
            <a:r>
              <a:rPr lang="id-ID" dirty="0"/>
              <a:t>Makna kata idiomatik merupakan makna kata yang terdapat dalam kelompok kata tertentu yang maknanya tidak sama degan makna asli dari kata tersebut. Bahkan asal-usul kemunculan kata tersebut tidak dapat di telusuri</a:t>
            </a:r>
            <a:r>
              <a:rPr lang="id-ID" dirty="0" smtClean="0"/>
              <a:t>.</a:t>
            </a:r>
          </a:p>
          <a:p>
            <a:pPr algn="just">
              <a:buNone/>
            </a:pPr>
            <a:r>
              <a:rPr lang="id-ID" dirty="0" smtClean="0"/>
              <a:t>8.</a:t>
            </a:r>
            <a:r>
              <a:rPr lang="id-ID" dirty="0" smtClean="0">
                <a:solidFill>
                  <a:srgbClr val="00B0F0"/>
                </a:solidFill>
              </a:rPr>
              <a:t> Makna </a:t>
            </a:r>
            <a:r>
              <a:rPr lang="id-ID" dirty="0">
                <a:solidFill>
                  <a:srgbClr val="00B0F0"/>
                </a:solidFill>
              </a:rPr>
              <a:t>Konseptual dan Makna Asosiatif</a:t>
            </a:r>
          </a:p>
          <a:p>
            <a:pPr algn="just">
              <a:buNone/>
            </a:pPr>
            <a:r>
              <a:rPr lang="id-ID" dirty="0" smtClean="0"/>
              <a:t>Pembedaan </a:t>
            </a:r>
            <a:r>
              <a:rPr lang="id-ID" dirty="0"/>
              <a:t>makna konseptual dan makna asosiatif didasarkan pada ada atau tidak hubungan (asosiasi, refleksi) makna sebuah kata dengan makna latin.</a:t>
            </a:r>
          </a:p>
          <a:p>
            <a:pPr algn="just">
              <a:buNone/>
            </a:pPr>
            <a:endParaRPr lang="id-ID" dirty="0"/>
          </a:p>
          <a:p>
            <a:pPr>
              <a:buNone/>
            </a:pPr>
            <a:endParaRPr lang="id-ID" dirty="0"/>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pPr algn="ctr">
              <a:buNone/>
            </a:pPr>
            <a:endParaRPr lang="id-ID" dirty="0" smtClean="0">
              <a:solidFill>
                <a:srgbClr val="00B050"/>
              </a:solidFill>
              <a:latin typeface="Algerian" pitchFamily="82" charset="0"/>
            </a:endParaRPr>
          </a:p>
          <a:p>
            <a:pPr algn="ctr">
              <a:buNone/>
            </a:pPr>
            <a:endParaRPr lang="id-ID" dirty="0">
              <a:solidFill>
                <a:srgbClr val="00B050"/>
              </a:solidFill>
              <a:latin typeface="Algerian" pitchFamily="82" charset="0"/>
            </a:endParaRPr>
          </a:p>
          <a:p>
            <a:pPr algn="ctr">
              <a:buNone/>
            </a:pPr>
            <a:r>
              <a:rPr lang="id-ID" dirty="0" smtClean="0">
                <a:solidFill>
                  <a:srgbClr val="00B050"/>
                </a:solidFill>
                <a:latin typeface="Algerian" pitchFamily="82" charset="0"/>
              </a:rPr>
              <a:t>Terimakasih </a:t>
            </a:r>
          </a:p>
          <a:p>
            <a:pPr algn="ctr">
              <a:buNone/>
            </a:pPr>
            <a:r>
              <a:rPr lang="id-ID" dirty="0" smtClean="0">
                <a:solidFill>
                  <a:srgbClr val="00B050"/>
                </a:solidFill>
                <a:latin typeface="Algerian" pitchFamily="82" charset="0"/>
              </a:rPr>
              <a:t>Ada pertanyaan ????</a:t>
            </a:r>
            <a:endParaRPr lang="id-ID" dirty="0">
              <a:solidFill>
                <a:srgbClr val="00B050"/>
              </a:solidFill>
              <a:latin typeface="Algerian" pitchFamily="82" charset="0"/>
            </a:endParaRPr>
          </a:p>
        </p:txBody>
      </p:sp>
    </p:spTree>
  </p:cSld>
  <p:clrMapOvr>
    <a:masterClrMapping/>
  </p:clrMapOvr>
  <p:transition>
    <p:randomBa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119</TotalTime>
  <Words>281</Words>
  <Application>Microsoft Office PowerPoint</Application>
  <PresentationFormat>On-screen Show (4:3)</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Andalus</vt:lpstr>
      <vt:lpstr>Franklin Gothic Book</vt:lpstr>
      <vt:lpstr>Franklin Gothic Medium</vt:lpstr>
      <vt:lpstr>Wingdings 2</vt:lpstr>
      <vt:lpstr>Trek</vt:lpstr>
      <vt:lpstr>Menentukan makna Kata atau  kalimat dalam teks </vt:lpstr>
      <vt:lpstr>   Jenis-jenis Makna  dalam bahasa Indonesia, yaitu : </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Makna Kata dan Jenis-Jenis Makna Kata</dc:title>
  <dc:creator>ismail - [2010]</dc:creator>
  <cp:lastModifiedBy>Asus</cp:lastModifiedBy>
  <cp:revision>10</cp:revision>
  <dcterms:created xsi:type="dcterms:W3CDTF">2018-11-16T14:19:36Z</dcterms:created>
  <dcterms:modified xsi:type="dcterms:W3CDTF">2019-10-25T13:28:47Z</dcterms:modified>
</cp:coreProperties>
</file>