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3" r:id="rId4"/>
    <p:sldId id="262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8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3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3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76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8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9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3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5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2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7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9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4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7F4991-14A2-463E-82AA-547F7DA175F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E86EBD-4ADE-4197-B379-D923483C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3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817845" cy="267764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MENENTUKAN  INFORMASI TERSURAT DAN TERSIRAT DALAM TEKS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7083" y="4960137"/>
            <a:ext cx="6624918" cy="1463040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sz="3200" cap="none" dirty="0" err="1" smtClean="0">
                <a:solidFill>
                  <a:srgbClr val="00B050"/>
                </a:solidFill>
                <a:latin typeface="Bahnschrift Light" panose="020B0502040204020203" pitchFamily="34" charset="0"/>
              </a:rPr>
              <a:t>Nofrida</a:t>
            </a:r>
            <a:r>
              <a:rPr lang="en-US" sz="3200" cap="none" dirty="0" smtClean="0">
                <a:solidFill>
                  <a:srgbClr val="00B050"/>
                </a:solidFill>
                <a:latin typeface="Bahnschrift Light" panose="020B0502040204020203" pitchFamily="34" charset="0"/>
              </a:rPr>
              <a:t> </a:t>
            </a:r>
            <a:r>
              <a:rPr lang="en-US" sz="3200" cap="none" dirty="0" err="1" smtClean="0">
                <a:solidFill>
                  <a:srgbClr val="00B050"/>
                </a:solidFill>
                <a:latin typeface="Bahnschrift Light" panose="020B0502040204020203" pitchFamily="34" charset="0"/>
              </a:rPr>
              <a:t>Yanti</a:t>
            </a:r>
            <a:r>
              <a:rPr lang="en-US" sz="3200" cap="none" dirty="0" smtClean="0">
                <a:solidFill>
                  <a:srgbClr val="00B050"/>
                </a:solidFill>
                <a:latin typeface="Bahnschrift Light" panose="020B0502040204020203" pitchFamily="34" charset="0"/>
              </a:rPr>
              <a:t> Daulay,S.</a:t>
            </a:r>
            <a:r>
              <a:rPr lang="en-US" sz="3200" cap="none" dirty="0" err="1" smtClean="0">
                <a:solidFill>
                  <a:srgbClr val="00B050"/>
                </a:solidFill>
                <a:latin typeface="Bahnschrift Light" panose="020B0502040204020203" pitchFamily="34" charset="0"/>
              </a:rPr>
              <a:t>Pd</a:t>
            </a:r>
            <a:r>
              <a:rPr lang="en-US" sz="3200" cap="none" dirty="0" smtClean="0">
                <a:solidFill>
                  <a:srgbClr val="00B050"/>
                </a:solidFill>
                <a:latin typeface="Bahnschrift Light" panose="020B0502040204020203" pitchFamily="34" charset="0"/>
              </a:rPr>
              <a:t>.,</a:t>
            </a:r>
            <a:r>
              <a:rPr lang="en-US" sz="3200" cap="none" dirty="0" err="1" smtClean="0">
                <a:solidFill>
                  <a:srgbClr val="00B050"/>
                </a:solidFill>
                <a:latin typeface="Bahnschrift Light" panose="020B0502040204020203" pitchFamily="34" charset="0"/>
              </a:rPr>
              <a:t>M.Pd</a:t>
            </a:r>
            <a:r>
              <a:rPr lang="en-US" sz="3200" cap="none" dirty="0" smtClean="0">
                <a:solidFill>
                  <a:srgbClr val="00B050"/>
                </a:solidFill>
                <a:latin typeface="Bahnschrift Light" panose="020B0502040204020203" pitchFamily="34" charset="0"/>
              </a:rPr>
              <a:t>.</a:t>
            </a:r>
            <a:endParaRPr lang="en-US" sz="3200" cap="none" dirty="0"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199" y="376518"/>
            <a:ext cx="1156447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b="1" i="0" dirty="0" smtClean="0">
                <a:solidFill>
                  <a:srgbClr val="FF0000"/>
                </a:solidFill>
                <a:effectLst/>
                <a:latin typeface="candara" panose="020E0502030303020204" pitchFamily="34" charset="0"/>
              </a:rPr>
              <a:t>	</a:t>
            </a:r>
            <a:r>
              <a:rPr lang="en-US" sz="5400" b="1" i="0" dirty="0" err="1" smtClean="0">
                <a:solidFill>
                  <a:srgbClr val="FF0000"/>
                </a:solidFill>
                <a:effectLst/>
                <a:latin typeface="candara" panose="020E0502030303020204" pitchFamily="34" charset="0"/>
              </a:rPr>
              <a:t>Informasi</a:t>
            </a:r>
            <a:r>
              <a:rPr lang="en-US" sz="5400" b="1" i="0" dirty="0" smtClean="0">
                <a:solidFill>
                  <a:srgbClr val="FF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5400" b="1" i="0" dirty="0" err="1" smtClean="0">
                <a:solidFill>
                  <a:srgbClr val="FF0000"/>
                </a:solidFill>
                <a:effectLst/>
                <a:latin typeface="candara" panose="020E0502030303020204" pitchFamily="34" charset="0"/>
              </a:rPr>
              <a:t>tersurat</a:t>
            </a:r>
            <a:r>
              <a:rPr lang="en-US" sz="5400" b="1" i="0" dirty="0" smtClean="0">
                <a:solidFill>
                  <a:srgbClr val="FF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5400" b="0" i="0" dirty="0" err="1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adalah</a:t>
            </a:r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5400" b="0" i="0" dirty="0" err="1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informasi</a:t>
            </a:r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 yang </a:t>
            </a:r>
            <a:r>
              <a:rPr lang="en-US" sz="5400" b="0" i="0" dirty="0" err="1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tertulis</a:t>
            </a:r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5400" b="0" i="0" dirty="0" err="1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dengan</a:t>
            </a:r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5400" b="0" i="0" dirty="0" err="1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jelas</a:t>
            </a:r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5400" b="0" i="0" dirty="0" err="1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dalam</a:t>
            </a:r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5400" b="0" i="0" dirty="0" err="1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teks</a:t>
            </a:r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5400" b="0" i="0" dirty="0" err="1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bacaan</a:t>
            </a:r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. </a:t>
            </a:r>
          </a:p>
          <a:p>
            <a:pPr algn="just"/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	</a:t>
            </a:r>
            <a:r>
              <a:rPr lang="en-US" sz="5400" b="0" i="0" dirty="0" err="1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Sedangkan</a:t>
            </a:r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5400" b="1" i="0" dirty="0" err="1" smtClean="0">
                <a:solidFill>
                  <a:srgbClr val="FF0000"/>
                </a:solidFill>
                <a:effectLst/>
                <a:latin typeface="candara" panose="020E0502030303020204" pitchFamily="34" charset="0"/>
              </a:rPr>
              <a:t>informasi</a:t>
            </a:r>
            <a:r>
              <a:rPr lang="en-US" sz="5400" b="1" i="0" dirty="0" smtClean="0">
                <a:solidFill>
                  <a:srgbClr val="FF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5400" b="1" i="0" dirty="0" err="1" smtClean="0">
                <a:solidFill>
                  <a:srgbClr val="FF0000"/>
                </a:solidFill>
                <a:effectLst/>
                <a:latin typeface="candara" panose="020E0502030303020204" pitchFamily="34" charset="0"/>
              </a:rPr>
              <a:t>tersirat</a:t>
            </a:r>
            <a:r>
              <a:rPr lang="en-US" sz="5400" b="1" i="0" dirty="0" smtClean="0">
                <a:solidFill>
                  <a:srgbClr val="FF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5400" b="0" i="0" dirty="0" err="1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adalah</a:t>
            </a:r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5400" b="0" i="0" dirty="0" err="1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informasi</a:t>
            </a:r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 yang </a:t>
            </a:r>
            <a:r>
              <a:rPr lang="en-US" sz="5400" b="0" i="0" dirty="0" err="1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tidak</a:t>
            </a:r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5400" b="0" i="0" dirty="0" err="1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tertulis</a:t>
            </a:r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5400" b="0" i="0" dirty="0" err="1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secara</a:t>
            </a:r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5400" b="0" i="0" dirty="0" err="1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jelas</a:t>
            </a:r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5400" b="0" i="0" dirty="0" err="1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dalam</a:t>
            </a:r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5400" b="0" i="0" dirty="0" err="1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bacaan</a:t>
            </a:r>
            <a:r>
              <a:rPr lang="en-US" sz="5400" b="0" i="0" dirty="0" smtClean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.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8018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TRIK MENENTUKAN INFORMASI DALAM TEKS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Baca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pertanyaannya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jawabanya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4"/>
            <a:ext cx="4351025" cy="228382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ADA PERTANYAAN ?????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4695806" cy="228382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4000" dirty="0" smtClean="0"/>
              <a:t>						</a:t>
            </a:r>
            <a:r>
              <a:rPr lang="en-US" sz="4000" dirty="0" smtClean="0">
                <a:solidFill>
                  <a:schemeClr val="tx1"/>
                </a:solidFill>
              </a:rPr>
              <a:t>KALAU </a:t>
            </a:r>
            <a:r>
              <a:rPr lang="en-US" sz="4000" dirty="0" smtClean="0">
                <a:solidFill>
                  <a:schemeClr val="tx1"/>
                </a:solidFill>
              </a:rPr>
              <a:t>TIDAK ADA </a:t>
            </a:r>
          </a:p>
          <a:p>
            <a:pPr algn="just"/>
            <a:r>
              <a:rPr lang="en-US" sz="4000" dirty="0" smtClean="0">
                <a:solidFill>
                  <a:schemeClr val="tx1"/>
                </a:solidFill>
              </a:rPr>
              <a:t>				TERIMA KASIH 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 err="1" smtClean="0"/>
              <a:t>Pengertian</a:t>
            </a:r>
            <a:r>
              <a:rPr lang="en-US" sz="5400" dirty="0" smtClean="0"/>
              <a:t> </a:t>
            </a:r>
            <a:r>
              <a:rPr lang="en-US" sz="5400" dirty="0" err="1" smtClean="0"/>
              <a:t>teks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lingual yang </a:t>
            </a:r>
            <a:r>
              <a:rPr lang="en-US" dirty="0" err="1"/>
              <a:t>dimediakan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mengungkapkan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kontekstual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wacana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wacana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14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259" y="242047"/>
            <a:ext cx="1184685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i="0" dirty="0" err="1" smtClean="0">
                <a:solidFill>
                  <a:srgbClr val="3B7DC1"/>
                </a:solidFill>
                <a:effectLst/>
                <a:latin typeface="Roboto Slab"/>
              </a:rPr>
              <a:t>Struktur</a:t>
            </a:r>
            <a:r>
              <a:rPr lang="en-US" sz="3600" b="1" i="0" dirty="0" smtClean="0">
                <a:solidFill>
                  <a:srgbClr val="3B7DC1"/>
                </a:solidFill>
                <a:effectLst/>
                <a:latin typeface="Roboto Slab"/>
              </a:rPr>
              <a:t> </a:t>
            </a:r>
            <a:r>
              <a:rPr lang="en-US" sz="3600" b="1" i="0" dirty="0" err="1" smtClean="0">
                <a:solidFill>
                  <a:srgbClr val="3B7DC1"/>
                </a:solidFill>
                <a:effectLst/>
                <a:latin typeface="Roboto Slab"/>
              </a:rPr>
              <a:t>teks</a:t>
            </a:r>
            <a:endParaRPr lang="en-US" sz="3600" b="1" i="0" dirty="0" smtClean="0">
              <a:solidFill>
                <a:srgbClr val="3B7DC1"/>
              </a:solidFill>
              <a:effectLst/>
              <a:latin typeface="Roboto Slab"/>
            </a:endParaRPr>
          </a:p>
          <a:p>
            <a:pPr algn="just"/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Struktur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teks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tata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organisasi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teks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yaitu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cara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teks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disusun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teks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ditata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sesuai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jenisnya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just"/>
            <a:r>
              <a:rPr lang="en-US" sz="3600" dirty="0" smtClean="0">
                <a:solidFill>
                  <a:srgbClr val="555555"/>
                </a:solidFill>
                <a:latin typeface="Arial" panose="020B0604020202020204" pitchFamily="34" charset="0"/>
              </a:rPr>
              <a:t>	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Misalnya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teks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prosedur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mempunyai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sruktur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teks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tujuan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dicapai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langkah-langkah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endParaRPr lang="en-US" sz="3600" b="0" i="0" dirty="0" smtClean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3600" dirty="0" smtClean="0">
                <a:solidFill>
                  <a:srgbClr val="555555"/>
                </a:solidFill>
                <a:latin typeface="Arial" panose="020B0604020202020204" pitchFamily="34" charset="0"/>
              </a:rPr>
              <a:t>	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teks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laporan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mempunyai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struktur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teks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pernyataan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umum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klasifikasi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anggota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aspek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3600" b="0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dilaporkan</a:t>
            </a:r>
            <a:r>
              <a:rPr lang="en-US" sz="36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94471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 err="1" smtClean="0"/>
              <a:t>Teks</a:t>
            </a:r>
            <a:r>
              <a:rPr lang="en-US" sz="4800" dirty="0" smtClean="0"/>
              <a:t> </a:t>
            </a:r>
            <a:r>
              <a:rPr lang="en-US" sz="4800" dirty="0" err="1" smtClean="0"/>
              <a:t>sastra</a:t>
            </a:r>
            <a:r>
              <a:rPr lang="en-US" sz="4800" dirty="0" smtClean="0"/>
              <a:t> </a:t>
            </a:r>
            <a:r>
              <a:rPr lang="en-US" sz="4800" dirty="0" err="1" smtClean="0"/>
              <a:t>dan</a:t>
            </a:r>
            <a:r>
              <a:rPr lang="en-US" sz="4800" dirty="0" smtClean="0"/>
              <a:t> </a:t>
            </a:r>
            <a:r>
              <a:rPr lang="en-US" sz="4800" dirty="0" err="1" smtClean="0"/>
              <a:t>nonsastra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/>
            </a:pP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sastra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b="1" i="1" dirty="0" err="1"/>
              <a:t>teks</a:t>
            </a:r>
            <a:r>
              <a:rPr lang="en-US" i="1" dirty="0" err="1"/>
              <a:t>-</a:t>
            </a:r>
            <a:r>
              <a:rPr lang="en-US" b="1" i="1" dirty="0" err="1"/>
              <a:t>teks</a:t>
            </a:r>
            <a:r>
              <a:rPr lang="en-US" i="1" dirty="0"/>
              <a:t> yang </a:t>
            </a:r>
            <a:r>
              <a:rPr lang="en-US" i="1" dirty="0" err="1"/>
              <a:t>disusun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tujuan</a:t>
            </a:r>
            <a:r>
              <a:rPr lang="en-US" i="1" dirty="0"/>
              <a:t> </a:t>
            </a:r>
            <a:r>
              <a:rPr lang="en-US" i="1" dirty="0" err="1"/>
              <a:t>artistik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menggunakan</a:t>
            </a:r>
            <a:r>
              <a:rPr lang="en-US" i="1" dirty="0"/>
              <a:t> </a:t>
            </a:r>
            <a:r>
              <a:rPr lang="en-US" i="1" dirty="0" err="1" smtClean="0"/>
              <a:t>bahasa</a:t>
            </a:r>
            <a:r>
              <a:rPr lang="en-US" i="1" dirty="0" smtClean="0"/>
              <a:t> </a:t>
            </a:r>
            <a:r>
              <a:rPr lang="en-US" i="1" dirty="0" err="1"/>
              <a:t>lisan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bahasa</a:t>
            </a:r>
            <a:r>
              <a:rPr lang="en-US" i="1" dirty="0"/>
              <a:t> </a:t>
            </a:r>
            <a:r>
              <a:rPr lang="en-US" i="1" dirty="0" err="1" smtClean="0"/>
              <a:t>tulisan</a:t>
            </a:r>
            <a:r>
              <a:rPr lang="en-US" i="1" dirty="0" smtClean="0"/>
              <a:t>. </a:t>
            </a:r>
            <a:r>
              <a:rPr lang="en-US" i="1" dirty="0" err="1"/>
              <a:t>Oleh</a:t>
            </a:r>
            <a:r>
              <a:rPr lang="en-US" i="1" dirty="0"/>
              <a:t> </a:t>
            </a:r>
            <a:r>
              <a:rPr lang="en-US" i="1" dirty="0" err="1"/>
              <a:t>karena</a:t>
            </a:r>
            <a:r>
              <a:rPr lang="en-US" i="1" dirty="0"/>
              <a:t> </a:t>
            </a:r>
            <a:r>
              <a:rPr lang="en-US" i="1" dirty="0" err="1"/>
              <a:t>itu</a:t>
            </a:r>
            <a:r>
              <a:rPr lang="en-US" i="1" dirty="0"/>
              <a:t>, </a:t>
            </a:r>
            <a:r>
              <a:rPr lang="en-US" i="1" dirty="0" err="1"/>
              <a:t>ada</a:t>
            </a:r>
            <a:r>
              <a:rPr lang="en-US" i="1" dirty="0"/>
              <a:t> </a:t>
            </a:r>
            <a:r>
              <a:rPr lang="en-US" b="1" i="1" dirty="0" err="1"/>
              <a:t>sastra</a:t>
            </a:r>
            <a:r>
              <a:rPr lang="en-US" i="1" dirty="0"/>
              <a:t> </a:t>
            </a:r>
            <a:r>
              <a:rPr lang="en-US" i="1" dirty="0" err="1"/>
              <a:t>lisan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ada</a:t>
            </a:r>
            <a:r>
              <a:rPr lang="en-US" i="1" dirty="0"/>
              <a:t> pula </a:t>
            </a:r>
            <a:r>
              <a:rPr lang="en-US" b="1" i="1" dirty="0" err="1"/>
              <a:t>sastra</a:t>
            </a:r>
            <a:r>
              <a:rPr lang="en-US" i="1" dirty="0"/>
              <a:t> </a:t>
            </a:r>
            <a:r>
              <a:rPr lang="en-US" i="1" dirty="0" err="1"/>
              <a:t>tulis</a:t>
            </a:r>
            <a:r>
              <a:rPr lang="en-US" i="1" dirty="0"/>
              <a:t>. </a:t>
            </a:r>
            <a:r>
              <a:rPr lang="en-US" i="1" dirty="0" err="1"/>
              <a:t>Kajian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 </a:t>
            </a:r>
            <a:r>
              <a:rPr lang="en-US" i="1" dirty="0" err="1"/>
              <a:t>berfokus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kajian</a:t>
            </a:r>
            <a:r>
              <a:rPr lang="en-US" i="1" dirty="0"/>
              <a:t> </a:t>
            </a:r>
            <a:r>
              <a:rPr lang="en-US" b="1" i="1" dirty="0" err="1"/>
              <a:t>sastra</a:t>
            </a:r>
            <a:r>
              <a:rPr lang="en-US" i="1" dirty="0"/>
              <a:t> </a:t>
            </a:r>
            <a:r>
              <a:rPr lang="en-US" i="1" dirty="0" err="1"/>
              <a:t>tulis</a:t>
            </a:r>
            <a:r>
              <a:rPr lang="en-US" i="1" dirty="0"/>
              <a:t>.</a:t>
            </a:r>
            <a:r>
              <a:rPr lang="en-US" i="1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sastra</a:t>
            </a:r>
            <a:r>
              <a:rPr lang="en-US" dirty="0" smtClean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hiburan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batin</a:t>
            </a:r>
            <a:r>
              <a:rPr lang="en-US" dirty="0"/>
              <a:t>.</a:t>
            </a:r>
            <a:endParaRPr lang="en-US" i="1" dirty="0" smtClean="0"/>
          </a:p>
          <a:p>
            <a:pPr marL="514350" indent="-514350" algn="just">
              <a:buAutoNum type="arabicPeriod"/>
            </a:pPr>
            <a:r>
              <a:rPr lang="en-US" dirty="0" err="1" smtClean="0"/>
              <a:t>Teks</a:t>
            </a:r>
            <a:r>
              <a:rPr lang="en-US" dirty="0" smtClean="0"/>
              <a:t> Non </a:t>
            </a:r>
            <a:r>
              <a:rPr lang="en-US" dirty="0" err="1" smtClean="0"/>
              <a:t>sastra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err="1" smtClean="0"/>
              <a:t>karangan</a:t>
            </a:r>
            <a:r>
              <a:rPr lang="en-US" i="1" dirty="0" smtClean="0"/>
              <a:t> </a:t>
            </a:r>
            <a:r>
              <a:rPr lang="en-US" i="1" dirty="0" err="1"/>
              <a:t>ilmiah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bertujuan</a:t>
            </a:r>
            <a:r>
              <a:rPr lang="en-US" i="1" dirty="0"/>
              <a:t> </a:t>
            </a:r>
            <a:r>
              <a:rPr lang="en-US" i="1" dirty="0" err="1"/>
              <a:t>menambah</a:t>
            </a:r>
            <a:r>
              <a:rPr lang="en-US" i="1" dirty="0"/>
              <a:t> </a:t>
            </a:r>
            <a:r>
              <a:rPr lang="en-US" i="1" dirty="0" err="1"/>
              <a:t>wawasan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pengetahuan</a:t>
            </a:r>
            <a:r>
              <a:rPr lang="en-US" i="1" dirty="0"/>
              <a:t> </a:t>
            </a:r>
            <a:r>
              <a:rPr lang="en-US" i="1" dirty="0" err="1"/>
              <a:t>pembaca</a:t>
            </a:r>
            <a:r>
              <a:rPr lang="en-US" i="1" dirty="0"/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1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JENIS TEKS SASTRA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PUISI </a:t>
            </a:r>
          </a:p>
          <a:p>
            <a:pPr marL="514350" indent="-514350">
              <a:buAutoNum type="arabicPeriod"/>
            </a:pPr>
            <a:r>
              <a:rPr lang="en-US" dirty="0" smtClean="0"/>
              <a:t>DRAMA </a:t>
            </a:r>
          </a:p>
          <a:p>
            <a:pPr marL="514350" indent="-514350">
              <a:buAutoNum type="arabicPeriod"/>
            </a:pPr>
            <a:r>
              <a:rPr lang="en-US" dirty="0" smtClean="0"/>
              <a:t>CERPEN </a:t>
            </a:r>
          </a:p>
          <a:p>
            <a:pPr marL="514350" indent="-514350">
              <a:buAutoNum type="arabicPeriod"/>
            </a:pPr>
            <a:r>
              <a:rPr lang="en-US" dirty="0" smtClean="0"/>
              <a:t>NOVEL</a:t>
            </a:r>
          </a:p>
          <a:p>
            <a:pPr marL="514350" indent="-514350">
              <a:buAutoNum type="arabicPeriod"/>
            </a:pPr>
            <a:r>
              <a:rPr lang="en-US" dirty="0" smtClean="0"/>
              <a:t>LEGENDA </a:t>
            </a:r>
          </a:p>
          <a:p>
            <a:pPr marL="514350" indent="-514350">
              <a:buAutoNum type="arabicPeriod"/>
            </a:pPr>
            <a:r>
              <a:rPr lang="en-US" dirty="0" smtClean="0"/>
              <a:t>DONGENG </a:t>
            </a:r>
          </a:p>
          <a:p>
            <a:pPr marL="0" indent="0">
              <a:buNone/>
            </a:pPr>
            <a:r>
              <a:rPr lang="en-US" dirty="0" smtClean="0"/>
              <a:t>DAN LAIN- 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JENIS – JENIS TEKS NONSASTRA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ARTIKEL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BERITA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KARYA ILMIAH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TEKS DESKRIPSI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TEKS ANEKDOT</a:t>
            </a:r>
          </a:p>
          <a:p>
            <a:pPr marL="514350" indent="-514350">
              <a:buAutoNum type="arabicPeriod"/>
            </a:pPr>
            <a:r>
              <a:rPr lang="en-US" dirty="0" smtClean="0"/>
              <a:t>TEKS EKS POSISI</a:t>
            </a:r>
          </a:p>
          <a:p>
            <a:pPr marL="514350" indent="-514350">
              <a:buAutoNum type="arabicPeriod"/>
            </a:pPr>
            <a:r>
              <a:rPr lang="en-US" dirty="0" smtClean="0"/>
              <a:t>NARASI </a:t>
            </a:r>
          </a:p>
          <a:p>
            <a:pPr marL="514350" indent="-514350">
              <a:buAutoNum type="arabicPeriod"/>
            </a:pPr>
            <a:r>
              <a:rPr lang="en-US" dirty="0" smtClean="0"/>
              <a:t>NEGOSIASI</a:t>
            </a:r>
          </a:p>
          <a:p>
            <a:pPr marL="514350" indent="-514350">
              <a:buAutoNum type="arabicPeriod"/>
            </a:pPr>
            <a:r>
              <a:rPr lang="en-US" dirty="0" smtClean="0"/>
              <a:t>PROSEDUR </a:t>
            </a:r>
          </a:p>
          <a:p>
            <a:pPr marL="514350" indent="-514350">
              <a:buAutoNum type="arabicPeriod"/>
            </a:pPr>
            <a:r>
              <a:rPr lang="en-US" dirty="0" smtClean="0"/>
              <a:t>BIOGRAFI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erbedaan</a:t>
            </a:r>
            <a:r>
              <a:rPr lang="en-US" dirty="0" smtClean="0"/>
              <a:t> </a:t>
            </a:r>
            <a:r>
              <a:rPr lang="en-US" dirty="0" err="1"/>
              <a:t>sastra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nonsastra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 smtClean="0"/>
              <a:t>A.  </a:t>
            </a:r>
            <a:r>
              <a:rPr lang="en-US" b="1" dirty="0" err="1" smtClean="0"/>
              <a:t>Karangan</a:t>
            </a:r>
            <a:r>
              <a:rPr lang="en-US" b="1" dirty="0" smtClean="0"/>
              <a:t> </a:t>
            </a:r>
            <a:r>
              <a:rPr lang="en-US" b="1" dirty="0"/>
              <a:t>Sastra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khayal</a:t>
            </a:r>
            <a:r>
              <a:rPr lang="en-US" dirty="0"/>
              <a:t>/</a:t>
            </a:r>
            <a:r>
              <a:rPr lang="en-US" dirty="0" err="1"/>
              <a:t>imajinatif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sastra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kata, </a:t>
            </a:r>
            <a:r>
              <a:rPr lang="en-US" dirty="0" err="1"/>
              <a:t>kalimat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Bermakna</a:t>
            </a:r>
            <a:r>
              <a:rPr lang="en-US" dirty="0"/>
              <a:t> </a:t>
            </a:r>
            <a:r>
              <a:rPr lang="en-US" dirty="0" err="1"/>
              <a:t>konotatif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kebahasaan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ketat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Menyentuh</a:t>
            </a:r>
            <a:r>
              <a:rPr lang="en-US" dirty="0"/>
              <a:t> rasa.</a:t>
            </a:r>
          </a:p>
          <a:p>
            <a:pPr fontAlgn="base"/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kesan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batin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2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835" y="215153"/>
            <a:ext cx="117661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600" b="1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B. </a:t>
            </a:r>
            <a:r>
              <a:rPr lang="en-US" sz="3600" b="1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Karangan</a:t>
            </a:r>
            <a:r>
              <a:rPr lang="en-US" sz="3600" b="1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1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Nonsastra</a:t>
            </a:r>
            <a:endParaRPr lang="en-US" sz="3600" b="1" i="0" dirty="0" smtClean="0">
              <a:solidFill>
                <a:srgbClr val="3C4032"/>
              </a:solidFill>
              <a:effectLst/>
              <a:latin typeface="Arial" panose="020B0604020202020204" pitchFamily="34" charset="0"/>
            </a:endParaRPr>
          </a:p>
          <a:p>
            <a:pPr algn="just" fontAlgn="base"/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Bersifat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nyata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objektif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71500" indent="-571500" algn="just" fontAlgn="base">
              <a:buFont typeface="Wingdings" panose="05000000000000000000" pitchFamily="2" charset="2"/>
              <a:buChar char="§"/>
            </a:pP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bahasa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ilmu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71500" indent="-571500" algn="just" fontAlgn="base">
              <a:buFont typeface="Wingdings" panose="05000000000000000000" pitchFamily="2" charset="2"/>
              <a:buChar char="§"/>
            </a:pP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Pilihan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kata,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kalimat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dan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gaya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bahasa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terbatas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71500" indent="-571500" algn="just" fontAlgn="base">
              <a:buFont typeface="Wingdings" panose="05000000000000000000" pitchFamily="2" charset="2"/>
              <a:buChar char="§"/>
            </a:pP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Bermakna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denotatif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71500" indent="-571500" algn="just" fontAlgn="base">
              <a:buFont typeface="Wingdings" panose="05000000000000000000" pitchFamily="2" charset="2"/>
              <a:buChar char="§"/>
            </a:pP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aturan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kebahasaan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ketat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71500" indent="-571500" algn="just" fontAlgn="base">
              <a:buFont typeface="Wingdings" panose="05000000000000000000" pitchFamily="2" charset="2"/>
              <a:buChar char="§"/>
            </a:pP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Bersifat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faktatis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71500" indent="-571500" algn="just" fontAlgn="base">
              <a:buFont typeface="Wingdings" panose="05000000000000000000" pitchFamily="2" charset="2"/>
              <a:buChar char="§"/>
            </a:pP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Menyentuh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pikiran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71500" indent="-571500" algn="just" fontAlgn="base">
              <a:buFont typeface="Wingdings" panose="05000000000000000000" pitchFamily="2" charset="2"/>
              <a:buChar char="§"/>
            </a:pP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Menimbulkan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kesan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logis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batin</a:t>
            </a:r>
            <a:r>
              <a:rPr lang="en-US" sz="3600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pembaca</a:t>
            </a:r>
            <a:r>
              <a:rPr lang="en-US" b="0" i="0" dirty="0" smtClean="0">
                <a:solidFill>
                  <a:srgbClr val="3C4032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3C403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1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INFORMASI TERSURAT DAN TERSIRAT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754" y="2563159"/>
            <a:ext cx="11014634" cy="3416300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US" sz="2800" dirty="0" err="1"/>
              <a:t>Dalam</a:t>
            </a:r>
            <a:r>
              <a:rPr lang="en-US" sz="2800" dirty="0"/>
              <a:t> KBBI </a:t>
            </a:r>
            <a:r>
              <a:rPr lang="en-US" sz="2800" dirty="0" err="1"/>
              <a:t>Informasi</a:t>
            </a:r>
            <a:r>
              <a:rPr lang="en-US" sz="2800" dirty="0"/>
              <a:t> /</a:t>
            </a:r>
            <a:r>
              <a:rPr lang="en-US" sz="2800" dirty="0" err="1"/>
              <a:t>in•for•ma•si</a:t>
            </a:r>
            <a:r>
              <a:rPr lang="en-US" sz="2800" dirty="0"/>
              <a:t>/ </a:t>
            </a:r>
            <a:r>
              <a:rPr lang="en-US" sz="2800" dirty="0" err="1"/>
              <a:t>Berarti</a:t>
            </a:r>
            <a:r>
              <a:rPr lang="en-US" sz="2800" dirty="0"/>
              <a:t> </a:t>
            </a:r>
          </a:p>
          <a:p>
            <a:pPr marL="0" indent="0" fontAlgn="base">
              <a:buNone/>
            </a:pPr>
            <a:r>
              <a:rPr lang="en-US" sz="2800" dirty="0"/>
              <a:t>1 </a:t>
            </a:r>
            <a:r>
              <a:rPr lang="en-US" sz="2800" dirty="0" smtClean="0"/>
              <a:t>. </a:t>
            </a:r>
            <a:r>
              <a:rPr lang="en-US" sz="2800" dirty="0" err="1" smtClean="0"/>
              <a:t>penerangan</a:t>
            </a:r>
            <a:r>
              <a:rPr lang="en-US" sz="2800" dirty="0"/>
              <a:t>; </a:t>
            </a:r>
          </a:p>
          <a:p>
            <a:pPr marL="0" indent="0" fontAlgn="base">
              <a:buNone/>
            </a:pPr>
            <a:r>
              <a:rPr lang="en-US" sz="2800" dirty="0" smtClean="0"/>
              <a:t>2.  </a:t>
            </a:r>
            <a:r>
              <a:rPr lang="en-US" sz="2800" dirty="0" err="1"/>
              <a:t>pemberitahuan</a:t>
            </a:r>
            <a:r>
              <a:rPr lang="en-US" sz="2800" dirty="0"/>
              <a:t>; </a:t>
            </a:r>
            <a:r>
              <a:rPr lang="en-US" sz="2800" dirty="0" err="1"/>
              <a:t>kabar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berita</a:t>
            </a:r>
            <a:r>
              <a:rPr lang="en-US" sz="2800" dirty="0"/>
              <a:t> </a:t>
            </a:r>
            <a:r>
              <a:rPr lang="en-US" sz="2800" dirty="0" err="1" smtClean="0"/>
              <a:t>tentang</a:t>
            </a:r>
            <a:r>
              <a:rPr lang="en-US" sz="2800" dirty="0" smtClean="0"/>
              <a:t> </a:t>
            </a:r>
            <a:r>
              <a:rPr lang="en-US" sz="2800" dirty="0" err="1"/>
              <a:t>sesuatu</a:t>
            </a:r>
            <a:r>
              <a:rPr lang="en-US" sz="2800" dirty="0"/>
              <a:t>; </a:t>
            </a:r>
          </a:p>
          <a:p>
            <a:pPr marL="514350" indent="-514350" fontAlgn="base">
              <a:buAutoNum type="arabicPeriod" startAt="3"/>
            </a:pPr>
            <a:r>
              <a:rPr lang="en-US" sz="2800" dirty="0" err="1" smtClean="0"/>
              <a:t>keseluruhan</a:t>
            </a:r>
            <a:r>
              <a:rPr lang="en-US" sz="2800" dirty="0" smtClean="0"/>
              <a:t> </a:t>
            </a:r>
            <a:r>
              <a:rPr lang="en-US" sz="2800" dirty="0" err="1"/>
              <a:t>makna</a:t>
            </a:r>
            <a:r>
              <a:rPr lang="en-US" sz="2800" dirty="0"/>
              <a:t> </a:t>
            </a:r>
            <a:r>
              <a:rPr lang="en-US" sz="2800" dirty="0" err="1"/>
              <a:t>yg</a:t>
            </a:r>
            <a:r>
              <a:rPr lang="en-US" sz="2800" dirty="0"/>
              <a:t> </a:t>
            </a:r>
            <a:r>
              <a:rPr lang="en-US" sz="2800" dirty="0" err="1"/>
              <a:t>menunjang</a:t>
            </a:r>
            <a:r>
              <a:rPr lang="en-US" sz="2800" dirty="0"/>
              <a:t> </a:t>
            </a:r>
            <a:r>
              <a:rPr lang="en-US" sz="2800" dirty="0" err="1"/>
              <a:t>amanat</a:t>
            </a:r>
            <a:r>
              <a:rPr lang="en-US" sz="2800" dirty="0"/>
              <a:t> </a:t>
            </a:r>
            <a:r>
              <a:rPr lang="en-US" sz="2800" dirty="0" err="1"/>
              <a:t>yg</a:t>
            </a:r>
            <a:r>
              <a:rPr lang="en-US" sz="2800" dirty="0"/>
              <a:t> </a:t>
            </a:r>
            <a:r>
              <a:rPr lang="en-US" sz="2800" dirty="0" err="1"/>
              <a:t>terlihat</a:t>
            </a:r>
            <a:r>
              <a:rPr lang="en-US" sz="2800" dirty="0"/>
              <a:t> dl </a:t>
            </a:r>
            <a:r>
              <a:rPr lang="en-US" sz="2800" dirty="0" err="1" smtClean="0"/>
              <a:t>bagian</a:t>
            </a:r>
            <a:r>
              <a:rPr lang="en-US" sz="2800" dirty="0" smtClean="0"/>
              <a:t>-   	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/>
              <a:t>amanat</a:t>
            </a:r>
            <a:r>
              <a:rPr lang="en-US" sz="2800" dirty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.</a:t>
            </a:r>
          </a:p>
          <a:p>
            <a:pPr marL="0" indent="0" algn="just" fontAlgn="base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Jadi</a:t>
            </a:r>
            <a:r>
              <a:rPr lang="en-US" sz="3200" dirty="0" smtClean="0"/>
              <a:t>,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/>
              <a:t>sekumpulan</a:t>
            </a:r>
            <a:r>
              <a:rPr lang="en-US" sz="3200" dirty="0"/>
              <a:t> data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fakta</a:t>
            </a:r>
            <a:r>
              <a:rPr lang="en-US" sz="3200" dirty="0"/>
              <a:t> yang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diproses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dikelola</a:t>
            </a:r>
            <a:r>
              <a:rPr lang="en-US" sz="3200" dirty="0"/>
              <a:t> </a:t>
            </a:r>
            <a:r>
              <a:rPr lang="en-US" sz="3200" dirty="0" err="1"/>
              <a:t>sedemikian</a:t>
            </a:r>
            <a:r>
              <a:rPr lang="en-US" sz="3200" dirty="0"/>
              <a:t> </a:t>
            </a:r>
            <a:r>
              <a:rPr lang="en-US" sz="3200" dirty="0" err="1"/>
              <a:t>rupa</a:t>
            </a:r>
            <a:r>
              <a:rPr lang="en-US" sz="3200" dirty="0"/>
              <a:t>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sesuatu</a:t>
            </a:r>
            <a:r>
              <a:rPr lang="en-US" sz="3200" dirty="0"/>
              <a:t> yang </a:t>
            </a:r>
            <a:r>
              <a:rPr lang="en-US" sz="3200" dirty="0" err="1"/>
              <a:t>mudah</a:t>
            </a:r>
            <a:r>
              <a:rPr lang="en-US" sz="3200" dirty="0"/>
              <a:t> </a:t>
            </a:r>
            <a:r>
              <a:rPr lang="en-US" sz="3200" dirty="0" err="1"/>
              <a:t>dimengerti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bermanfaat</a:t>
            </a:r>
            <a:r>
              <a:rPr lang="en-US" sz="3200" dirty="0"/>
              <a:t> </a:t>
            </a:r>
            <a:r>
              <a:rPr lang="en-US" sz="3200" dirty="0" err="1"/>
              <a:t>bagi</a:t>
            </a:r>
            <a:r>
              <a:rPr lang="en-US" sz="3200" dirty="0"/>
              <a:t> </a:t>
            </a:r>
            <a:r>
              <a:rPr lang="en-US" sz="3200" dirty="0" err="1"/>
              <a:t>penerimanya</a:t>
            </a:r>
            <a:r>
              <a:rPr lang="en-US" sz="3200" dirty="0"/>
              <a:t>.</a:t>
            </a:r>
            <a:endParaRPr lang="en-US" sz="3200" dirty="0" smtClean="0"/>
          </a:p>
          <a:p>
            <a:pPr marL="0" indent="0" algn="just" fontAlgn="base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5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133</Words>
  <Application>Microsoft Office PowerPoint</Application>
  <PresentationFormat>Widescreen</PresentationFormat>
  <Paragraphs>67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Narrow</vt:lpstr>
      <vt:lpstr>Bahnschrift Light</vt:lpstr>
      <vt:lpstr>candara</vt:lpstr>
      <vt:lpstr>Century Gothic</vt:lpstr>
      <vt:lpstr>Roboto Slab</vt:lpstr>
      <vt:lpstr>Wingdings</vt:lpstr>
      <vt:lpstr>Wingdings 3</vt:lpstr>
      <vt:lpstr>Ion Boardroom</vt:lpstr>
      <vt:lpstr>MENENTUKAN  INFORMASI TERSURAT DAN TERSIRAT DALAM TEKS </vt:lpstr>
      <vt:lpstr>Pengertian teks </vt:lpstr>
      <vt:lpstr>PowerPoint Presentation</vt:lpstr>
      <vt:lpstr>Teks sastra dan nonsastra</vt:lpstr>
      <vt:lpstr>JENIS TEKS SASTRA </vt:lpstr>
      <vt:lpstr>JENIS – JENIS TEKS NONSASTRA</vt:lpstr>
      <vt:lpstr>Perbedaan sastra dengan nonsastra</vt:lpstr>
      <vt:lpstr>PowerPoint Presentation</vt:lpstr>
      <vt:lpstr>INFORMASI TERSURAT DAN TERSIRAT</vt:lpstr>
      <vt:lpstr>PowerPoint Presentation</vt:lpstr>
      <vt:lpstr>TRIK MENENTUKAN INFORMASI DALAM TEKS</vt:lpstr>
      <vt:lpstr>ADA PERTANYAAN ?????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Menentukan  informasi tersurat dan tersirat dalam teks</dc:title>
  <dc:creator>Asus</dc:creator>
  <cp:lastModifiedBy>Asus</cp:lastModifiedBy>
  <cp:revision>10</cp:revision>
  <dcterms:created xsi:type="dcterms:W3CDTF">2019-10-15T13:56:28Z</dcterms:created>
  <dcterms:modified xsi:type="dcterms:W3CDTF">2019-10-18T02:37:24Z</dcterms:modified>
</cp:coreProperties>
</file>