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766482"/>
            <a:ext cx="11471565" cy="4975412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Membandingkan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Isi 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Penyajian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Nonsastra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i="1" dirty="0" err="1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Berita</a:t>
            </a:r>
            <a:r>
              <a:rPr lang="en-US" b="1" i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 err="1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Eksposisi</a:t>
            </a:r>
            <a:r>
              <a:rPr lang="en-US" b="1" i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 err="1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Prosedur</a:t>
            </a:r>
            <a:r>
              <a:rPr lang="en-US" b="1" i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Editorial, </a:t>
            </a:r>
            <a:r>
              <a:rPr lang="en-US" b="1" i="1" dirty="0" err="1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b="1" i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Ulasan</a:t>
            </a:r>
            <a:r>
              <a:rPr lang="en-US" b="1" i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i="1" dirty="0" err="1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Resensi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8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1975" y="645460"/>
            <a:ext cx="108517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Menyimpulkan</a:t>
            </a:r>
            <a:r>
              <a:rPr lang="en-US" sz="3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penalaran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menghubung-hubungkan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data/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fakta-fakta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Menyimpulkan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persamaan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menyampaikan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persamaan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data/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fakta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 </a:t>
            </a:r>
            <a:endParaRPr lang="en-US" sz="3600" dirty="0" smtClean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Ada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prinsip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menyimpulkan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akal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data-data yang </a:t>
            </a:r>
            <a:r>
              <a:rPr lang="en-US" sz="3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3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69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menyimpulkan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 smtClean="0"/>
              <a:t>tersebut</a:t>
            </a:r>
            <a:r>
              <a:rPr lang="en-US" dirty="0"/>
              <a:t>.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 algn="just">
              <a:buFont typeface="+mj-lt"/>
              <a:buAutoNum type="alphaUcPeriod"/>
            </a:pPr>
            <a:r>
              <a:rPr lang="en-US" sz="4800" dirty="0" err="1" smtClean="0">
                <a:solidFill>
                  <a:srgbClr val="FFFF00"/>
                </a:solidFill>
              </a:rPr>
              <a:t>Carilah</a:t>
            </a:r>
            <a:r>
              <a:rPr lang="en-US" sz="4800" dirty="0" smtClean="0">
                <a:solidFill>
                  <a:srgbClr val="FFFF00"/>
                </a:solidFill>
              </a:rPr>
              <a:t> </a:t>
            </a:r>
            <a:r>
              <a:rPr lang="en-US" sz="4800" dirty="0">
                <a:solidFill>
                  <a:srgbClr val="FFFF00"/>
                </a:solidFill>
              </a:rPr>
              <a:t>data/</a:t>
            </a:r>
            <a:r>
              <a:rPr lang="en-US" sz="4800" dirty="0" err="1">
                <a:solidFill>
                  <a:srgbClr val="FFFF00"/>
                </a:solidFill>
              </a:rPr>
              <a:t>fakta-fakta</a:t>
            </a:r>
            <a:r>
              <a:rPr lang="en-US" sz="4800" dirty="0">
                <a:solidFill>
                  <a:srgbClr val="FFFF00"/>
                </a:solidFill>
              </a:rPr>
              <a:t>/</a:t>
            </a:r>
            <a:r>
              <a:rPr lang="en-US" sz="4800" dirty="0" err="1">
                <a:solidFill>
                  <a:srgbClr val="FFFF00"/>
                </a:solidFill>
              </a:rPr>
              <a:t>informasi</a:t>
            </a:r>
            <a:r>
              <a:rPr lang="en-US" sz="4800" dirty="0">
                <a:solidFill>
                  <a:srgbClr val="FFFF00"/>
                </a:solidFill>
              </a:rPr>
              <a:t> yang </a:t>
            </a:r>
            <a:r>
              <a:rPr lang="en-US" sz="4800" dirty="0" err="1">
                <a:solidFill>
                  <a:srgbClr val="FFFF00"/>
                </a:solidFill>
              </a:rPr>
              <a:t>ada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dalam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teks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tersebut</a:t>
            </a:r>
            <a:r>
              <a:rPr lang="en-US" sz="4800" dirty="0" smtClean="0">
                <a:solidFill>
                  <a:srgbClr val="FFFF00"/>
                </a:solidFill>
              </a:rPr>
              <a:t>.</a:t>
            </a:r>
          </a:p>
          <a:p>
            <a:pPr marL="914400" indent="-914400" algn="just">
              <a:buFont typeface="+mj-lt"/>
              <a:buAutoNum type="alphaUcPeriod"/>
            </a:pPr>
            <a:r>
              <a:rPr lang="en-US" sz="4800" dirty="0">
                <a:solidFill>
                  <a:srgbClr val="FFFF00"/>
                </a:solidFill>
              </a:rPr>
              <a:t>  </a:t>
            </a:r>
            <a:r>
              <a:rPr lang="en-US" sz="4800" dirty="0" err="1">
                <a:solidFill>
                  <a:srgbClr val="FFFF00"/>
                </a:solidFill>
              </a:rPr>
              <a:t>Ajukan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pendapat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berdasarkan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fakta-fakta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tersebut</a:t>
            </a:r>
            <a:r>
              <a:rPr lang="en-US" sz="4800" dirty="0">
                <a:solidFill>
                  <a:srgbClr val="FFFF00"/>
                </a:solidFill>
              </a:rPr>
              <a:t>. </a:t>
            </a:r>
          </a:p>
          <a:p>
            <a:endParaRPr lang="en-US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3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694" y="255495"/>
            <a:ext cx="111476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nn-NO" sz="44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	Teks </a:t>
            </a:r>
            <a:r>
              <a:rPr lang="nn-NO" sz="4400" dirty="0">
                <a:solidFill>
                  <a:srgbClr val="333333"/>
                </a:solidFill>
                <a:latin typeface="times new roman" panose="02020603050405020304" pitchFamily="18" charset="0"/>
              </a:rPr>
              <a:t>adalah naskah yang ditulis dengan tata organisasi tertentu (struktur/pola penyajian tertentu). Teks nonsastra adalah naskah yang berisi permasalahan nonsastra. </a:t>
            </a:r>
            <a:endParaRPr lang="nn-NO" sz="44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algn="just"/>
            <a:endParaRPr lang="nn-NO" sz="4400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4400" dirty="0" err="1"/>
              <a:t>Termasuk</a:t>
            </a:r>
            <a:r>
              <a:rPr lang="en-US" sz="4400" dirty="0"/>
              <a:t> </a:t>
            </a:r>
            <a:r>
              <a:rPr lang="en-US" sz="4400" dirty="0" err="1"/>
              <a:t>dalam</a:t>
            </a:r>
            <a:r>
              <a:rPr lang="en-US" sz="4400" dirty="0"/>
              <a:t> </a:t>
            </a:r>
            <a:r>
              <a:rPr lang="en-US" sz="4400" dirty="0" err="1"/>
              <a:t>teks</a:t>
            </a:r>
            <a:r>
              <a:rPr lang="en-US" sz="4400" dirty="0"/>
              <a:t> </a:t>
            </a:r>
            <a:r>
              <a:rPr lang="en-US" sz="4400" dirty="0" err="1"/>
              <a:t>nonsastra</a:t>
            </a:r>
            <a:r>
              <a:rPr lang="en-US" sz="4400" dirty="0"/>
              <a:t>, </a:t>
            </a:r>
            <a:r>
              <a:rPr lang="en-US" sz="4400" dirty="0" err="1"/>
              <a:t>misalnya</a:t>
            </a:r>
            <a:r>
              <a:rPr lang="en-US" sz="4400" dirty="0"/>
              <a:t> </a:t>
            </a:r>
            <a:r>
              <a:rPr lang="en-US" sz="4400" i="1" dirty="0" err="1"/>
              <a:t>teks</a:t>
            </a:r>
            <a:r>
              <a:rPr lang="en-US" sz="4400" i="1" dirty="0"/>
              <a:t> </a:t>
            </a:r>
            <a:r>
              <a:rPr lang="en-US" sz="4400" i="1" dirty="0" err="1"/>
              <a:t>berita</a:t>
            </a:r>
            <a:r>
              <a:rPr lang="en-US" sz="4400" i="1" dirty="0"/>
              <a:t>, </a:t>
            </a:r>
            <a:r>
              <a:rPr lang="en-US" sz="4400" i="1" dirty="0" err="1"/>
              <a:t>teks</a:t>
            </a:r>
            <a:r>
              <a:rPr lang="en-US" sz="4400" i="1" dirty="0"/>
              <a:t> </a:t>
            </a:r>
            <a:r>
              <a:rPr lang="en-US" sz="4400" i="1" dirty="0" err="1"/>
              <a:t>eksposisi</a:t>
            </a:r>
            <a:r>
              <a:rPr lang="en-US" sz="4400" i="1" dirty="0"/>
              <a:t>, </a:t>
            </a:r>
            <a:r>
              <a:rPr lang="en-US" sz="4400" i="1" dirty="0" err="1"/>
              <a:t>teks</a:t>
            </a:r>
            <a:r>
              <a:rPr lang="en-US" sz="4400" i="1" dirty="0"/>
              <a:t> </a:t>
            </a:r>
            <a:r>
              <a:rPr lang="en-US" sz="4400" i="1" dirty="0" err="1"/>
              <a:t>prosedur</a:t>
            </a:r>
            <a:r>
              <a:rPr lang="en-US" sz="4400" i="1" dirty="0"/>
              <a:t> </a:t>
            </a:r>
            <a:r>
              <a:rPr lang="en-US" sz="4400" i="1" dirty="0" err="1"/>
              <a:t>kompleks</a:t>
            </a:r>
            <a:r>
              <a:rPr lang="en-US" sz="4400" i="1" dirty="0"/>
              <a:t>, </a:t>
            </a:r>
            <a:r>
              <a:rPr lang="en-US" sz="4400" i="1" dirty="0" err="1"/>
              <a:t>teks</a:t>
            </a:r>
            <a:r>
              <a:rPr lang="en-US" sz="4400" i="1" dirty="0"/>
              <a:t> editorial</a:t>
            </a:r>
            <a:r>
              <a:rPr lang="en-US" sz="4400" dirty="0"/>
              <a:t>, </a:t>
            </a:r>
            <a:r>
              <a:rPr lang="en-US" sz="4400" dirty="0" err="1"/>
              <a:t>dan</a:t>
            </a:r>
            <a:r>
              <a:rPr lang="en-US" sz="4400" dirty="0"/>
              <a:t> </a:t>
            </a:r>
            <a:r>
              <a:rPr lang="en-US" sz="4400" i="1" dirty="0" err="1"/>
              <a:t>teks</a:t>
            </a:r>
            <a:r>
              <a:rPr lang="en-US" sz="4400" i="1" dirty="0"/>
              <a:t> </a:t>
            </a:r>
            <a:r>
              <a:rPr lang="en-US" sz="4400" i="1" dirty="0" err="1"/>
              <a:t>ulasan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239983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78224"/>
            <a:ext cx="10569388" cy="803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open sans"/>
              </a:rPr>
              <a:t>	</a:t>
            </a:r>
            <a:r>
              <a:rPr lang="en-US" sz="3200" b="1" dirty="0" err="1" smtClean="0">
                <a:latin typeface="open sans"/>
              </a:rPr>
              <a:t>pengertian</a:t>
            </a:r>
            <a:r>
              <a:rPr lang="en-US" sz="3200" b="1" dirty="0" smtClean="0">
                <a:latin typeface="open sans"/>
              </a:rPr>
              <a:t> </a:t>
            </a:r>
            <a:r>
              <a:rPr lang="en-US" sz="3200" b="1" dirty="0" err="1">
                <a:latin typeface="open sans"/>
              </a:rPr>
              <a:t>berita</a:t>
            </a:r>
            <a:r>
              <a:rPr lang="en-US" sz="3200" dirty="0">
                <a:latin typeface="open sans"/>
              </a:rPr>
              <a:t> </a:t>
            </a:r>
            <a:r>
              <a:rPr lang="en-US" sz="3200" dirty="0" err="1">
                <a:latin typeface="open sans"/>
              </a:rPr>
              <a:t>adalah</a:t>
            </a:r>
            <a:r>
              <a:rPr lang="en-US" sz="3200" dirty="0">
                <a:latin typeface="open sans"/>
              </a:rPr>
              <a:t> </a:t>
            </a:r>
            <a:r>
              <a:rPr lang="en-US" sz="3200" dirty="0" err="1">
                <a:latin typeface="open sans"/>
              </a:rPr>
              <a:t>suatu</a:t>
            </a:r>
            <a:r>
              <a:rPr lang="en-US" sz="3200" dirty="0">
                <a:latin typeface="open sans"/>
              </a:rPr>
              <a:t> </a:t>
            </a:r>
            <a:r>
              <a:rPr lang="en-US" sz="3200" dirty="0" err="1">
                <a:latin typeface="open sans"/>
              </a:rPr>
              <a:t>informasi</a:t>
            </a:r>
            <a:r>
              <a:rPr lang="en-US" sz="3200" dirty="0">
                <a:latin typeface="open sans"/>
              </a:rPr>
              <a:t> </a:t>
            </a:r>
            <a:r>
              <a:rPr lang="en-US" sz="3200" dirty="0" err="1">
                <a:latin typeface="open sans"/>
              </a:rPr>
              <a:t>atau</a:t>
            </a:r>
            <a:r>
              <a:rPr lang="en-US" sz="3200" dirty="0">
                <a:latin typeface="open sans"/>
              </a:rPr>
              <a:t> </a:t>
            </a:r>
            <a:r>
              <a:rPr lang="en-US" sz="3200" dirty="0" err="1">
                <a:latin typeface="open sans"/>
              </a:rPr>
              <a:t>laporan</a:t>
            </a:r>
            <a:r>
              <a:rPr lang="en-US" sz="3200" dirty="0">
                <a:latin typeface="open sans"/>
              </a:rPr>
              <a:t> </a:t>
            </a:r>
            <a:r>
              <a:rPr lang="en-US" sz="3200" dirty="0" err="1">
                <a:latin typeface="open sans"/>
              </a:rPr>
              <a:t>tentang</a:t>
            </a:r>
            <a:r>
              <a:rPr lang="en-US" sz="3200" dirty="0">
                <a:latin typeface="open sans"/>
              </a:rPr>
              <a:t> </a:t>
            </a:r>
            <a:r>
              <a:rPr lang="en-US" sz="3200" dirty="0" err="1">
                <a:latin typeface="open sans"/>
              </a:rPr>
              <a:t>hal</a:t>
            </a:r>
            <a:r>
              <a:rPr lang="en-US" sz="3200" dirty="0">
                <a:latin typeface="open sans"/>
              </a:rPr>
              <a:t> yang </a:t>
            </a:r>
            <a:r>
              <a:rPr lang="en-US" sz="3200" dirty="0" err="1">
                <a:latin typeface="open sans"/>
              </a:rPr>
              <a:t>sedang</a:t>
            </a:r>
            <a:r>
              <a:rPr lang="en-US" sz="3200" dirty="0">
                <a:latin typeface="open sans"/>
              </a:rPr>
              <a:t>/ </a:t>
            </a:r>
            <a:r>
              <a:rPr lang="en-US" sz="3200" dirty="0" err="1">
                <a:latin typeface="open sans"/>
              </a:rPr>
              <a:t>telah</a:t>
            </a:r>
            <a:r>
              <a:rPr lang="en-US" sz="3200" dirty="0">
                <a:latin typeface="open sans"/>
              </a:rPr>
              <a:t> </a:t>
            </a:r>
            <a:r>
              <a:rPr lang="en-US" sz="3200" dirty="0" err="1">
                <a:latin typeface="open sans"/>
              </a:rPr>
              <a:t>terjadi</a:t>
            </a:r>
            <a:r>
              <a:rPr lang="en-US" sz="3200" dirty="0">
                <a:latin typeface="open sans"/>
              </a:rPr>
              <a:t> </a:t>
            </a:r>
            <a:r>
              <a:rPr lang="en-US" sz="3200" dirty="0" err="1">
                <a:latin typeface="open sans"/>
              </a:rPr>
              <a:t>dimana</a:t>
            </a:r>
            <a:r>
              <a:rPr lang="en-US" sz="3200" dirty="0">
                <a:latin typeface="open sans"/>
              </a:rPr>
              <a:t> </a:t>
            </a:r>
            <a:r>
              <a:rPr lang="en-US" sz="3200" dirty="0" err="1">
                <a:latin typeface="open sans"/>
              </a:rPr>
              <a:t>penyampaiannya</a:t>
            </a:r>
            <a:r>
              <a:rPr lang="en-US" sz="3200" dirty="0">
                <a:latin typeface="open sans"/>
              </a:rPr>
              <a:t> </a:t>
            </a:r>
            <a:r>
              <a:rPr lang="en-US" sz="3200" dirty="0" err="1">
                <a:latin typeface="open sans"/>
              </a:rPr>
              <a:t>dilakukan</a:t>
            </a:r>
            <a:r>
              <a:rPr lang="en-US" sz="3200" dirty="0">
                <a:latin typeface="open sans"/>
              </a:rPr>
              <a:t> </a:t>
            </a:r>
            <a:r>
              <a:rPr lang="en-US" sz="3200" dirty="0" err="1">
                <a:latin typeface="open sans"/>
              </a:rPr>
              <a:t>melalu</a:t>
            </a:r>
            <a:r>
              <a:rPr lang="en-US" sz="3200" dirty="0">
                <a:latin typeface="open sans"/>
              </a:rPr>
              <a:t> media </a:t>
            </a:r>
            <a:r>
              <a:rPr lang="en-US" sz="3200" dirty="0" err="1">
                <a:latin typeface="open sans"/>
              </a:rPr>
              <a:t>cetak</a:t>
            </a:r>
            <a:r>
              <a:rPr lang="en-US" sz="3200" dirty="0">
                <a:latin typeface="open sans"/>
              </a:rPr>
              <a:t>, </a:t>
            </a:r>
            <a:r>
              <a:rPr lang="en-US" sz="3200" dirty="0" err="1">
                <a:latin typeface="open sans"/>
              </a:rPr>
              <a:t>siaran</a:t>
            </a:r>
            <a:r>
              <a:rPr lang="en-US" sz="3200" dirty="0">
                <a:latin typeface="open sans"/>
              </a:rPr>
              <a:t> TV, radio, media online, </a:t>
            </a:r>
            <a:r>
              <a:rPr lang="en-US" sz="3200" dirty="0" err="1">
                <a:latin typeface="open sans"/>
              </a:rPr>
              <a:t>maupun</a:t>
            </a:r>
            <a:r>
              <a:rPr lang="en-US" sz="3200" dirty="0">
                <a:latin typeface="open sans"/>
              </a:rPr>
              <a:t> </a:t>
            </a:r>
            <a:r>
              <a:rPr lang="en-US" sz="3200" dirty="0" err="1">
                <a:latin typeface="open sans"/>
              </a:rPr>
              <a:t>dari</a:t>
            </a:r>
            <a:r>
              <a:rPr lang="en-US" sz="3200" dirty="0">
                <a:latin typeface="open sans"/>
              </a:rPr>
              <a:t> </a:t>
            </a:r>
            <a:r>
              <a:rPr lang="en-US" sz="3200" dirty="0" err="1">
                <a:latin typeface="open sans"/>
              </a:rPr>
              <a:t>mulut</a:t>
            </a:r>
            <a:r>
              <a:rPr lang="en-US" sz="3200" dirty="0">
                <a:latin typeface="open sans"/>
              </a:rPr>
              <a:t> </a:t>
            </a:r>
            <a:r>
              <a:rPr lang="en-US" sz="3200" dirty="0" err="1">
                <a:latin typeface="open sans"/>
              </a:rPr>
              <a:t>ke</a:t>
            </a:r>
            <a:r>
              <a:rPr lang="en-US" sz="3200" dirty="0">
                <a:latin typeface="open sans"/>
              </a:rPr>
              <a:t> </a:t>
            </a:r>
            <a:r>
              <a:rPr lang="en-US" sz="3200" dirty="0" err="1">
                <a:latin typeface="open sans"/>
              </a:rPr>
              <a:t>mulut</a:t>
            </a:r>
            <a:r>
              <a:rPr lang="en-US" sz="3200" dirty="0">
                <a:latin typeface="open sans"/>
              </a:rPr>
              <a:t> </a:t>
            </a:r>
            <a:r>
              <a:rPr lang="en-US" sz="3200" dirty="0" err="1">
                <a:latin typeface="open sans"/>
              </a:rPr>
              <a:t>kepada</a:t>
            </a:r>
            <a:r>
              <a:rPr lang="en-US" sz="3200" dirty="0">
                <a:latin typeface="open sans"/>
              </a:rPr>
              <a:t> </a:t>
            </a:r>
            <a:r>
              <a:rPr lang="en-US" sz="3200" dirty="0" err="1">
                <a:latin typeface="open sans"/>
              </a:rPr>
              <a:t>khalayak</a:t>
            </a:r>
            <a:r>
              <a:rPr lang="en-US" sz="3200" dirty="0">
                <a:latin typeface="open sans"/>
              </a:rPr>
              <a:t> </a:t>
            </a:r>
            <a:r>
              <a:rPr lang="en-US" sz="3200" dirty="0" err="1">
                <a:latin typeface="open sans"/>
              </a:rPr>
              <a:t>umum</a:t>
            </a:r>
            <a:r>
              <a:rPr lang="en-US" sz="3200" dirty="0" smtClean="0">
                <a:latin typeface="open sans"/>
              </a:rPr>
              <a:t>.</a:t>
            </a:r>
          </a:p>
          <a:p>
            <a:endParaRPr lang="en-US" sz="3200" dirty="0">
              <a:solidFill>
                <a:srgbClr val="222222"/>
              </a:solidFill>
              <a:latin typeface="open sans"/>
            </a:endParaRP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unsur-unsur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berikut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ini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</a:p>
          <a:p>
            <a:pPr algn="just"/>
            <a:r>
              <a:rPr lang="en-US" sz="3200" i="1" dirty="0">
                <a:solidFill>
                  <a:schemeClr val="bg1"/>
                </a:solidFill>
              </a:rPr>
              <a:t>What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apa</a:t>
            </a:r>
            <a:r>
              <a:rPr lang="en-US" sz="3200" dirty="0">
                <a:solidFill>
                  <a:schemeClr val="bg1"/>
                </a:solidFill>
              </a:rPr>
              <a:t> yang </a:t>
            </a:r>
            <a:r>
              <a:rPr lang="en-US" sz="3200" dirty="0" err="1">
                <a:solidFill>
                  <a:schemeClr val="bg1"/>
                </a:solidFill>
              </a:rPr>
              <a:t>terjadi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dalam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suatu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peristiwa</a:t>
            </a:r>
            <a:r>
              <a:rPr lang="en-US" sz="3200" dirty="0">
                <a:solidFill>
                  <a:schemeClr val="bg1"/>
                </a:solidFill>
              </a:rPr>
              <a:t>?</a:t>
            </a:r>
          </a:p>
          <a:p>
            <a:pPr algn="just"/>
            <a:r>
              <a:rPr lang="en-US" sz="3200" i="1" dirty="0">
                <a:solidFill>
                  <a:schemeClr val="bg1"/>
                </a:solidFill>
              </a:rPr>
              <a:t>Who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siapa</a:t>
            </a:r>
            <a:r>
              <a:rPr lang="en-US" sz="3200" dirty="0">
                <a:solidFill>
                  <a:schemeClr val="bg1"/>
                </a:solidFill>
              </a:rPr>
              <a:t> yang </a:t>
            </a:r>
            <a:r>
              <a:rPr lang="en-US" sz="3200" dirty="0" err="1">
                <a:solidFill>
                  <a:schemeClr val="bg1"/>
                </a:solidFill>
              </a:rPr>
              <a:t>terlibat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dalam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peristiwa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tersebut</a:t>
            </a:r>
            <a:r>
              <a:rPr lang="en-US" sz="3200" dirty="0">
                <a:solidFill>
                  <a:schemeClr val="bg1"/>
                </a:solidFill>
              </a:rPr>
              <a:t>?</a:t>
            </a:r>
          </a:p>
          <a:p>
            <a:pPr algn="just"/>
            <a:r>
              <a:rPr lang="en-US" sz="3200" i="1" dirty="0">
                <a:solidFill>
                  <a:schemeClr val="bg1"/>
                </a:solidFill>
              </a:rPr>
              <a:t>Where</a:t>
            </a:r>
            <a:r>
              <a:rPr lang="en-US" sz="3200" dirty="0">
                <a:solidFill>
                  <a:schemeClr val="bg1"/>
                </a:solidFill>
              </a:rPr>
              <a:t>, di </a:t>
            </a:r>
            <a:r>
              <a:rPr lang="en-US" sz="3200" dirty="0" err="1">
                <a:solidFill>
                  <a:schemeClr val="bg1"/>
                </a:solidFill>
              </a:rPr>
              <a:t>mana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peristiwa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tersebut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terjadi</a:t>
            </a:r>
            <a:r>
              <a:rPr lang="en-US" sz="3200" dirty="0">
                <a:solidFill>
                  <a:schemeClr val="bg1"/>
                </a:solidFill>
              </a:rPr>
              <a:t>?</a:t>
            </a:r>
          </a:p>
          <a:p>
            <a:pPr algn="just"/>
            <a:r>
              <a:rPr lang="en-US" sz="3200" i="1" dirty="0">
                <a:solidFill>
                  <a:schemeClr val="bg1"/>
                </a:solidFill>
              </a:rPr>
              <a:t>When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kapan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peristiwa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tersebut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terjadi</a:t>
            </a:r>
            <a:r>
              <a:rPr lang="en-US" sz="3200" dirty="0">
                <a:solidFill>
                  <a:schemeClr val="bg1"/>
                </a:solidFill>
              </a:rPr>
              <a:t>?</a:t>
            </a:r>
          </a:p>
          <a:p>
            <a:pPr algn="just"/>
            <a:r>
              <a:rPr lang="en-US" sz="3200" i="1" dirty="0">
                <a:solidFill>
                  <a:schemeClr val="bg1"/>
                </a:solidFill>
              </a:rPr>
              <a:t>Why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mengapa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peristiwa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tersebut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terjadi</a:t>
            </a:r>
            <a:r>
              <a:rPr lang="en-US" sz="3200" dirty="0">
                <a:solidFill>
                  <a:schemeClr val="bg1"/>
                </a:solidFill>
              </a:rPr>
              <a:t>?</a:t>
            </a:r>
          </a:p>
          <a:p>
            <a:pPr algn="just"/>
            <a:r>
              <a:rPr lang="en-US" sz="3200" i="1" dirty="0">
                <a:solidFill>
                  <a:schemeClr val="bg1"/>
                </a:solidFill>
              </a:rPr>
              <a:t>How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bagaimana</a:t>
            </a:r>
            <a:r>
              <a:rPr lang="en-US" sz="3200" dirty="0">
                <a:solidFill>
                  <a:schemeClr val="bg1"/>
                </a:solidFill>
              </a:rPr>
              <a:t> proses </a:t>
            </a:r>
            <a:r>
              <a:rPr lang="en-US" sz="3200" dirty="0" err="1">
                <a:solidFill>
                  <a:schemeClr val="bg1"/>
                </a:solidFill>
              </a:rPr>
              <a:t>terjadinya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peristiwa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tersebut</a:t>
            </a:r>
            <a:r>
              <a:rPr lang="en-US" sz="3200" dirty="0">
                <a:solidFill>
                  <a:schemeClr val="bg1"/>
                </a:solidFill>
              </a:rPr>
              <a:t>?</a:t>
            </a:r>
          </a:p>
          <a:p>
            <a:endParaRPr lang="en-US" sz="3200" dirty="0" smtClean="0">
              <a:solidFill>
                <a:schemeClr val="bg1"/>
              </a:solidFill>
              <a:latin typeface="open sans"/>
            </a:endParaRPr>
          </a:p>
          <a:p>
            <a:endParaRPr lang="en-US" sz="3200" dirty="0">
              <a:solidFill>
                <a:srgbClr val="222222"/>
              </a:solidFill>
              <a:latin typeface="open sans"/>
            </a:endParaRPr>
          </a:p>
          <a:p>
            <a:endParaRPr lang="en-US" dirty="0" smtClean="0">
              <a:solidFill>
                <a:srgbClr val="222222"/>
              </a:solidFill>
              <a:latin typeface="open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5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Menetukan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penyajian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– kata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indent="0" algn="just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Kuasai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tanya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5W + 1 H</a:t>
            </a:r>
          </a:p>
          <a:p>
            <a:pPr marL="0" indent="0" algn="just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Tentukan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kata Tanya yang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– kata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jawabannya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kata Tanya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83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294" y="207147"/>
            <a:ext cx="118334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Teks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berita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merupakan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teks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berisi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berita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tentang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segala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terjadi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dunia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ditulis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 di media </a:t>
            </a:r>
            <a:r>
              <a:rPr lang="en-US" sz="28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cetak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disiarkan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 di radio, </a:t>
            </a:r>
            <a:r>
              <a:rPr lang="en-US" sz="28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ditayangkan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 di </a:t>
            </a:r>
            <a:r>
              <a:rPr lang="en-US" sz="28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televisi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atau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diunggah</a:t>
            </a:r>
            <a:r>
              <a:rPr lang="en-US" sz="28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di </a:t>
            </a:r>
            <a:r>
              <a:rPr lang="en-US" sz="28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situs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Teks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berita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berisi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fakta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. </a:t>
            </a:r>
            <a:endParaRPr lang="en-US" sz="28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sz="2800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sz="28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sz="2800" dirty="0" smtClean="0"/>
              <a:t>			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45459" y="1869141"/>
            <a:ext cx="111476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err="1"/>
              <a:t>Orientasi</a:t>
            </a:r>
            <a:endParaRPr lang="en-US" sz="3200" dirty="0"/>
          </a:p>
          <a:p>
            <a:pPr algn="just"/>
            <a:r>
              <a:rPr lang="en-US" sz="3200" dirty="0" err="1"/>
              <a:t>Pembuka</a:t>
            </a:r>
            <a:r>
              <a:rPr lang="en-US" sz="3200" dirty="0"/>
              <a:t> </a:t>
            </a:r>
            <a:r>
              <a:rPr lang="en-US" sz="3200" dirty="0" err="1"/>
              <a:t>tentang</a:t>
            </a:r>
            <a:r>
              <a:rPr lang="en-US" sz="3200" dirty="0"/>
              <a:t> </a:t>
            </a:r>
            <a:r>
              <a:rPr lang="en-US" sz="3200" dirty="0" err="1"/>
              <a:t>hal</a:t>
            </a:r>
            <a:r>
              <a:rPr lang="en-US" sz="3200" dirty="0"/>
              <a:t>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diberitakan</a:t>
            </a:r>
            <a:r>
              <a:rPr lang="en-US" sz="3200" dirty="0"/>
              <a:t> (</a:t>
            </a:r>
            <a:r>
              <a:rPr lang="en-US" sz="3200" dirty="0" err="1"/>
              <a:t>semacam</a:t>
            </a:r>
            <a:r>
              <a:rPr lang="en-US" sz="3200" dirty="0"/>
              <a:t> </a:t>
            </a:r>
            <a:r>
              <a:rPr lang="en-US" sz="3200" dirty="0" err="1"/>
              <a:t>abstraksi</a:t>
            </a:r>
            <a:r>
              <a:rPr lang="en-US" sz="3200" dirty="0"/>
              <a:t> </a:t>
            </a:r>
            <a:r>
              <a:rPr lang="en-US" sz="3200" dirty="0" err="1"/>
              <a:t>berita</a:t>
            </a:r>
            <a:r>
              <a:rPr lang="en-US" sz="3200" dirty="0"/>
              <a:t>)</a:t>
            </a:r>
          </a:p>
          <a:p>
            <a:pPr algn="just"/>
            <a:r>
              <a:rPr lang="en-US" sz="3200" dirty="0" err="1"/>
              <a:t>Peristiwa</a:t>
            </a:r>
            <a:endParaRPr lang="en-US" sz="3200" dirty="0"/>
          </a:p>
          <a:p>
            <a:pPr algn="just"/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/>
              <a:t>tahap</a:t>
            </a:r>
            <a:r>
              <a:rPr lang="en-US" sz="3200" dirty="0"/>
              <a:t> </a:t>
            </a:r>
            <a:r>
              <a:rPr lang="en-US" sz="3200" dirty="0" err="1"/>
              <a:t>inti</a:t>
            </a:r>
            <a:r>
              <a:rPr lang="en-US" sz="3200" dirty="0"/>
              <a:t> </a:t>
            </a:r>
            <a:r>
              <a:rPr lang="en-US" sz="3200" dirty="0" err="1"/>
              <a:t>berita</a:t>
            </a:r>
            <a:r>
              <a:rPr lang="en-US" sz="3200" dirty="0"/>
              <a:t>.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tahap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berita</a:t>
            </a:r>
            <a:r>
              <a:rPr lang="en-US" sz="3200" dirty="0"/>
              <a:t> </a:t>
            </a:r>
            <a:r>
              <a:rPr lang="en-US" sz="3200" dirty="0" err="1"/>
              <a:t>dinarasikan</a:t>
            </a:r>
            <a:r>
              <a:rPr lang="en-US" sz="3200" dirty="0"/>
              <a:t> </a:t>
            </a:r>
            <a:r>
              <a:rPr lang="en-US" sz="3200" dirty="0" err="1"/>
              <a:t>sedemikian</a:t>
            </a:r>
            <a:r>
              <a:rPr lang="en-US" sz="3200" dirty="0"/>
              <a:t> </a:t>
            </a:r>
            <a:r>
              <a:rPr lang="en-US" sz="3200" dirty="0" err="1"/>
              <a:t>rupa</a:t>
            </a:r>
            <a:r>
              <a:rPr lang="en-US" sz="3200" dirty="0"/>
              <a:t> </a:t>
            </a:r>
            <a:r>
              <a:rPr lang="en-US" sz="3200" dirty="0" err="1"/>
              <a:t>hingga</a:t>
            </a:r>
            <a:r>
              <a:rPr lang="en-US" sz="3200" dirty="0"/>
              <a:t> </a:t>
            </a:r>
            <a:r>
              <a:rPr lang="en-US" sz="3200" dirty="0" err="1"/>
              <a:t>tersaji</a:t>
            </a:r>
            <a:r>
              <a:rPr lang="en-US" sz="3200" dirty="0"/>
              <a:t>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fakta</a:t>
            </a:r>
            <a:r>
              <a:rPr lang="en-US" sz="3200" dirty="0"/>
              <a:t> yang </a:t>
            </a:r>
            <a:r>
              <a:rPr lang="en-US" sz="3200" dirty="0" err="1"/>
              <a:t>dimunculkan</a:t>
            </a:r>
            <a:r>
              <a:rPr lang="en-US" sz="3200" dirty="0"/>
              <a:t> </a:t>
            </a:r>
            <a:r>
              <a:rPr lang="en-US" sz="3200" dirty="0" err="1"/>
              <a:t>kemudian</a:t>
            </a:r>
            <a:r>
              <a:rPr lang="en-US" sz="3200" dirty="0"/>
              <a:t> (</a:t>
            </a:r>
            <a:r>
              <a:rPr lang="en-US" sz="3200" dirty="0" err="1"/>
              <a:t>tersusun</a:t>
            </a:r>
            <a:r>
              <a:rPr lang="en-US" sz="3200" dirty="0"/>
              <a:t> </a:t>
            </a:r>
            <a:r>
              <a:rPr lang="en-US" sz="3200" dirty="0" err="1"/>
              <a:t>atas</a:t>
            </a:r>
            <a:r>
              <a:rPr lang="en-US" sz="3200" dirty="0"/>
              <a:t> </a:t>
            </a:r>
            <a:r>
              <a:rPr lang="en-US" sz="3200" dirty="0" err="1"/>
              <a:t>paragraf-paragraf</a:t>
            </a:r>
            <a:r>
              <a:rPr lang="en-US" sz="3200" dirty="0"/>
              <a:t>)</a:t>
            </a:r>
          </a:p>
          <a:p>
            <a:pPr algn="just"/>
            <a:r>
              <a:rPr lang="en-US" sz="3200" dirty="0" err="1"/>
              <a:t>Sumber</a:t>
            </a:r>
            <a:r>
              <a:rPr lang="en-US" sz="3200" dirty="0"/>
              <a:t> </a:t>
            </a:r>
            <a:r>
              <a:rPr lang="en-US" sz="3200" dirty="0" err="1"/>
              <a:t>Berita</a:t>
            </a:r>
            <a:endParaRPr lang="en-US" sz="3200" dirty="0"/>
          </a:p>
          <a:p>
            <a:pPr algn="just"/>
            <a:r>
              <a:rPr lang="en-US" sz="3200" dirty="0" err="1"/>
              <a:t>Referensi</a:t>
            </a:r>
            <a:r>
              <a:rPr lang="en-US" sz="3200" dirty="0"/>
              <a:t> 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narasumber</a:t>
            </a:r>
            <a:r>
              <a:rPr lang="en-US" sz="3200" dirty="0"/>
              <a:t> di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berita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866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4776" y="-356651"/>
            <a:ext cx="1175273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sz="2400" dirty="0" err="1" smtClean="0">
                <a:solidFill>
                  <a:srgbClr val="FFFF00"/>
                </a:solidFill>
              </a:rPr>
              <a:t>Contoh</a:t>
            </a:r>
            <a:r>
              <a:rPr lang="en-US" sz="2400" dirty="0" smtClean="0">
                <a:solidFill>
                  <a:srgbClr val="FFFF00"/>
                </a:solidFill>
              </a:rPr>
              <a:t> : </a:t>
            </a:r>
            <a:endParaRPr lang="en-US" sz="2400" dirty="0">
              <a:solidFill>
                <a:srgbClr val="FFFF00"/>
              </a:solidFill>
            </a:endParaRPr>
          </a:p>
          <a:p>
            <a:pPr algn="just"/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Orientasi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Duta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Amerika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Serikat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Jepang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Caroline Kennedy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menjalani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kencan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istimewa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Perdana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Menteri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Jepang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Shinzo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Abe,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Sabtu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(12/4). (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Peristiwa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tengah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hawa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sejuk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semi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keindahan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pemandangan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bunga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sakura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lereng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Gunung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Fuji, Abe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mengajak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Kennedy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berjalanjalan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berharap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Duta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Kennedy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menikmati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paket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Jepang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keindahan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bunga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sakura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Gunung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Fuji,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tercanggih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ujar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Abe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santai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memulai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Abe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mengajak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Kennedy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menjajal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kereta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(KA)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magnetik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supercepat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ditawarkan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AS. KA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canggih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magnetic levitation (maglev) yang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angkat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penggerak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4 -15)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Berita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Perdana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Menteri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Jepang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Shinzo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Abe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KA Central Japan Railway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Pemerintahan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Barack Obama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Nikkei</a:t>
            </a:r>
          </a:p>
        </p:txBody>
      </p:sp>
    </p:spTree>
    <p:extLst>
      <p:ext uri="{BB962C8B-B14F-4D97-AF65-F5344CB8AC3E}">
        <p14:creationId xmlns:p14="http://schemas.microsoft.com/office/powerpoint/2010/main" val="81389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PERTANYAAN ?????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                        TERIMA KASIH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9271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41</TotalTime>
  <Words>344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Corbel</vt:lpstr>
      <vt:lpstr>open sans</vt:lpstr>
      <vt:lpstr>times new roman</vt:lpstr>
      <vt:lpstr>times new roman</vt:lpstr>
      <vt:lpstr>Wingdings</vt:lpstr>
      <vt:lpstr>Banded</vt:lpstr>
      <vt:lpstr>Membandingkan Isi dan Pola Penyajian Beberapa Jenis Teks Nonsastra (Berita, Eksposisi, Prosedur, Editorial, dan Ulasan/Resensi)</vt:lpstr>
      <vt:lpstr>PowerPoint Presentation</vt:lpstr>
      <vt:lpstr>Langkah-langkah menyimpulkan adalah sebagai berikut. tersebut. </vt:lpstr>
      <vt:lpstr>PowerPoint Presentation</vt:lpstr>
      <vt:lpstr>PowerPoint Presentation</vt:lpstr>
      <vt:lpstr>Menetukan perbedaan penyajian dua tek berita </vt:lpstr>
      <vt:lpstr>PowerPoint Presentation</vt:lpstr>
      <vt:lpstr>PowerPoint Presentation</vt:lpstr>
      <vt:lpstr>ADA PERTANYAAN ?????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Membandingkan Isi dan Pola Penyajian Beberapa Jenis Teks Nonsastra (Berita, Eksposisi, Prosedur, Editorial, dan Ulasan/Resensi)</dc:title>
  <dc:creator>Asus</dc:creator>
  <cp:lastModifiedBy>Asus</cp:lastModifiedBy>
  <cp:revision>6</cp:revision>
  <dcterms:created xsi:type="dcterms:W3CDTF">2019-10-11T06:24:57Z</dcterms:created>
  <dcterms:modified xsi:type="dcterms:W3CDTF">2019-10-11T16:00:17Z</dcterms:modified>
</cp:coreProperties>
</file>