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88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6427-4DE2-4C12-837F-9BEA1163160E}" type="datetimeFigureOut">
              <a:rPr lang="id-ID" smtClean="0"/>
              <a:t>27/01/2022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E778-24BC-441E-8B8D-5D32357558C9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6427-4DE2-4C12-837F-9BEA1163160E}" type="datetimeFigureOut">
              <a:rPr lang="id-ID" smtClean="0"/>
              <a:t>27/01/2022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E778-24BC-441E-8B8D-5D32357558C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6427-4DE2-4C12-837F-9BEA1163160E}" type="datetimeFigureOut">
              <a:rPr lang="id-ID" smtClean="0"/>
              <a:t>27/01/2022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E778-24BC-441E-8B8D-5D32357558C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6427-4DE2-4C12-837F-9BEA1163160E}" type="datetimeFigureOut">
              <a:rPr lang="id-ID" smtClean="0"/>
              <a:t>27/01/2022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E778-24BC-441E-8B8D-5D32357558C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6427-4DE2-4C12-837F-9BEA1163160E}" type="datetimeFigureOut">
              <a:rPr lang="id-ID" smtClean="0"/>
              <a:t>27/01/2022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E778-24BC-441E-8B8D-5D32357558C9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6427-4DE2-4C12-837F-9BEA1163160E}" type="datetimeFigureOut">
              <a:rPr lang="id-ID" smtClean="0"/>
              <a:t>27/01/2022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E778-24BC-441E-8B8D-5D32357558C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6427-4DE2-4C12-837F-9BEA1163160E}" type="datetimeFigureOut">
              <a:rPr lang="id-ID" smtClean="0"/>
              <a:t>27/01/2022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E778-24BC-441E-8B8D-5D32357558C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6427-4DE2-4C12-837F-9BEA1163160E}" type="datetimeFigureOut">
              <a:rPr lang="id-ID" smtClean="0"/>
              <a:t>27/01/2022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E778-24BC-441E-8B8D-5D32357558C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6427-4DE2-4C12-837F-9BEA1163160E}" type="datetimeFigureOut">
              <a:rPr lang="id-ID" smtClean="0"/>
              <a:t>27/01/2022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E778-24BC-441E-8B8D-5D32357558C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6427-4DE2-4C12-837F-9BEA1163160E}" type="datetimeFigureOut">
              <a:rPr lang="id-ID" smtClean="0"/>
              <a:t>27/01/2022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E778-24BC-441E-8B8D-5D32357558C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6427-4DE2-4C12-837F-9BEA1163160E}" type="datetimeFigureOut">
              <a:rPr lang="id-ID" smtClean="0"/>
              <a:t>27/01/2022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EA8E778-24BC-441E-8B8D-5D32357558C9}" type="slidenum">
              <a:rPr lang="id-ID" smtClean="0"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F36427-4DE2-4C12-837F-9BEA1163160E}" type="datetimeFigureOut">
              <a:rPr lang="id-ID" smtClean="0"/>
              <a:t>27/01/2022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EA8E778-24BC-441E-8B8D-5D32357558C9}" type="slidenum">
              <a:rPr lang="id-ID" smtClean="0"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Menganalisis isi, sistematika dan kebahasanan proposal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1656184"/>
          </a:xfrm>
        </p:spPr>
        <p:txBody>
          <a:bodyPr>
            <a:normAutofit/>
          </a:bodyPr>
          <a:lstStyle/>
          <a:p>
            <a:r>
              <a:rPr lang="id-ID" dirty="0" smtClean="0"/>
              <a:t>Isi proposal secara umum bertolak pada hal-hal yang dapat dipertanyakan oleh pihak penerima proposal . </a:t>
            </a: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822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ISI PROPOSAL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Adanya bentuk kegiatan yang akan dilaksanakan</a:t>
            </a:r>
          </a:p>
          <a:p>
            <a:pPr lvl="0" algn="just"/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pentingnya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 smtClean="0"/>
              <a:t>kegiatan</a:t>
            </a:r>
            <a:endParaRPr lang="id-ID" dirty="0"/>
          </a:p>
          <a:p>
            <a:pPr lvl="0" algn="just"/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dilibatkan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kegiatan</a:t>
            </a:r>
            <a:endParaRPr lang="id-ID" dirty="0"/>
          </a:p>
          <a:p>
            <a:pPr lvl="0" algn="just"/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kegiatan</a:t>
            </a:r>
            <a:endParaRPr lang="id-ID" dirty="0"/>
          </a:p>
          <a:p>
            <a:pPr lvl="0" algn="just"/>
            <a:r>
              <a:rPr lang="en-US" dirty="0"/>
              <a:t>Cara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kegiatan</a:t>
            </a:r>
            <a:endParaRPr lang="id-ID" dirty="0"/>
          </a:p>
          <a:p>
            <a:pPr lvl="0" algn="just"/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id-ID" dirty="0"/>
          </a:p>
          <a:p>
            <a:pPr lvl="0" algn="just"/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. </a:t>
            </a:r>
            <a:endParaRPr lang="id-ID" dirty="0"/>
          </a:p>
          <a:p>
            <a:pPr marL="137160" indent="0" algn="just">
              <a:buNone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923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 </a:t>
            </a:r>
            <a:endParaRPr lang="id-ID" dirty="0"/>
          </a:p>
          <a:p>
            <a:pPr lvl="0"/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endParaRPr lang="id-ID" dirty="0"/>
          </a:p>
          <a:p>
            <a:pPr lvl="0"/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kegiatan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230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SISTEMATIKA PROPOSAL BERUPA PENELITIAN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 smtClean="0"/>
              <a:t>Proposal penelitian adalah tahap akhir proses penelitian dimana peneliti menyampaikan dan mengkomunikasihkan </a:t>
            </a:r>
            <a:r>
              <a:rPr lang="id-ID" smtClean="0"/>
              <a:t>kepada audiens atau pihak-pihak yang terlibat dari </a:t>
            </a:r>
            <a:r>
              <a:rPr lang="id-ID" dirty="0" smtClean="0"/>
              <a:t>hasil akhir risetnya melalui penelitian .</a:t>
            </a:r>
          </a:p>
          <a:p>
            <a:pPr algn="just"/>
            <a:r>
              <a:rPr lang="id-ID" dirty="0" smtClean="0"/>
              <a:t>Isi proposal penelitian bukan hanya langkah-langkah yang telah dilakukan oleh peneliti saja, tetapi juga latar belakang masalah, kerangka berpikir, dukungan teori, metodologi, interpretasi hasil penelitian, kesimpulan dan lainnya yang bersifat memperkuat  makna penelitian yang dilakukan.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3182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3600" dirty="0" smtClean="0"/>
              <a:t>SISTEMATIKA PROPOSAL PENELITIAN YANG UMUM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/>
              <a:t>Dibawah ini adalah contoh sistematika proposal penelitian yang umum dipakai pada </a:t>
            </a:r>
            <a:r>
              <a:rPr lang="id-ID" dirty="0" smtClean="0"/>
              <a:t>institut:</a:t>
            </a:r>
            <a:endParaRPr lang="id-ID" dirty="0" smtClean="0"/>
          </a:p>
          <a:p>
            <a:pPr marL="0" indent="0">
              <a:buNone/>
            </a:pPr>
            <a:endParaRPr lang="id-ID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990940"/>
              </p:ext>
            </p:extLst>
          </p:nvPr>
        </p:nvGraphicFramePr>
        <p:xfrm>
          <a:off x="611560" y="2924944"/>
          <a:ext cx="792087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2952328"/>
                <a:gridCol w="4392487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Sampul (cover)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halaman depan yang terdiri dari judul, nama </a:t>
                      </a:r>
                      <a:r>
                        <a:rPr lang="id-ID" dirty="0" smtClean="0"/>
                        <a:t>penulis, logo, nama institut</a:t>
                      </a:r>
                      <a:r>
                        <a:rPr lang="id-ID" baseline="0" dirty="0" smtClean="0"/>
                        <a:t> dan tahun. 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Lembar pengesahan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lembar yang terdapat pada bagian awal karya tulis.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3.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Kata pengantar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Umunya</a:t>
                      </a:r>
                      <a:r>
                        <a:rPr lang="id-ID" baseline="0" dirty="0" smtClean="0"/>
                        <a:t> di dalam kata pengantar ini penulis </a:t>
                      </a:r>
                      <a:r>
                        <a:rPr lang="id-ID" baseline="0" dirty="0" smtClean="0"/>
                        <a:t>mengucapkan </a:t>
                      </a:r>
                      <a:r>
                        <a:rPr lang="id-ID" baseline="0" dirty="0" smtClean="0"/>
                        <a:t>rasa syukur dan </a:t>
                      </a:r>
                      <a:r>
                        <a:rPr lang="id-ID" baseline="0" dirty="0" smtClean="0"/>
                        <a:t>terima kasih kepada pihak </a:t>
                      </a:r>
                      <a:r>
                        <a:rPr lang="id-ID" baseline="0" dirty="0" smtClean="0"/>
                        <a:t>yang telah membantunya menyelesaikan karya tersebut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4.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Abstrak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Rinkasan dari keseluruhan isi dokumen yang disajikan secara singkat dan akurat. 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0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92688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Next</a:t>
            </a: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264394"/>
              </p:ext>
            </p:extLst>
          </p:nvPr>
        </p:nvGraphicFramePr>
        <p:xfrm>
          <a:off x="179512" y="1124744"/>
          <a:ext cx="8784975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65"/>
                <a:gridCol w="3339655"/>
                <a:gridCol w="4903755"/>
              </a:tblGrid>
              <a:tr h="5904653"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BAB I PENDAHULUAN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id-ID" baseline="0" dirty="0" smtClean="0"/>
                        <a:t>Latar belakang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id-ID" baseline="0" dirty="0" smtClean="0"/>
                        <a:t>Batasan masalah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id-ID" baseline="0" dirty="0" smtClean="0"/>
                        <a:t>Rumusan </a:t>
                      </a:r>
                      <a:r>
                        <a:rPr lang="id-ID" baseline="0" dirty="0" smtClean="0"/>
                        <a:t>masalah</a:t>
                      </a:r>
                      <a:endParaRPr lang="id-ID" baseline="0" dirty="0" smtClean="0"/>
                    </a:p>
                    <a:p>
                      <a:pPr marL="342900" indent="-342900">
                        <a:buAutoNum type="alphaLcPeriod"/>
                      </a:pPr>
                      <a:r>
                        <a:rPr lang="id-ID" baseline="0" dirty="0" smtClean="0"/>
                        <a:t>Tujuan 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id-ID" baseline="0" dirty="0" smtClean="0"/>
                        <a:t>manfaat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Pendahuluan merupakan bab</a:t>
                      </a:r>
                      <a:r>
                        <a:rPr lang="id-ID" baseline="0" dirty="0" smtClean="0"/>
                        <a:t> pertama dari karya </a:t>
                      </a:r>
                      <a:r>
                        <a:rPr lang="id-ID" baseline="0" dirty="0" smtClean="0"/>
                        <a:t>tulis ilmiah </a:t>
                      </a:r>
                      <a:r>
                        <a:rPr lang="id-ID" baseline="0" dirty="0" smtClean="0"/>
                        <a:t>yang berisikan jawaban apa dan mengapa penelitian atau studi tersebut perlu utk dilakukan . 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id-ID" baseline="0" dirty="0" smtClean="0"/>
                        <a:t>Merupakan dasar atau titik tolak untuk memberikan pemahaman kepada pembaca atau pendengar mengenai apa yang ingin kita sampaikan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id-ID" baseline="0" dirty="0" smtClean="0"/>
                        <a:t>Ruang lingkup masalah atau upaya membatasi permasalahan yang akan dibahas. 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id-ID" baseline="0" dirty="0" smtClean="0"/>
                        <a:t>Sebagai suatu kalimat </a:t>
                      </a:r>
                      <a:r>
                        <a:rPr lang="id-ID" baseline="0" dirty="0" smtClean="0"/>
                        <a:t>pertanyaan </a:t>
                      </a:r>
                      <a:r>
                        <a:rPr lang="id-ID" baseline="0" dirty="0" smtClean="0"/>
                        <a:t>yang disusun berdasarkan adanya </a:t>
                      </a:r>
                      <a:r>
                        <a:rPr lang="id-ID" baseline="0" dirty="0" smtClean="0"/>
                        <a:t>masalah pada penelitian </a:t>
                      </a:r>
                      <a:r>
                        <a:rPr lang="id-ID" baseline="0" dirty="0" smtClean="0"/>
                        <a:t>tersebut dan akan dicari jawabannya melalui pengumpulan data dalam suatu proses penelitian. 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id-ID" baseline="0" dirty="0" smtClean="0"/>
                        <a:t>Mengidentifikasi atau menggambarkan suatu konsep yang akan dicapai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id-ID" baseline="0" dirty="0" smtClean="0"/>
                        <a:t>Kegunaan hasil </a:t>
                      </a:r>
                      <a:r>
                        <a:rPr lang="id-ID" baseline="0" dirty="0" smtClean="0"/>
                        <a:t>penelitian baik </a:t>
                      </a:r>
                      <a:r>
                        <a:rPr lang="id-ID" baseline="0" dirty="0" smtClean="0"/>
                        <a:t>bagi </a:t>
                      </a:r>
                      <a:r>
                        <a:rPr lang="id-ID" baseline="0" dirty="0" smtClean="0"/>
                        <a:t>kepentingan penulis, objek yang diteliti, </a:t>
                      </a:r>
                      <a:r>
                        <a:rPr lang="id-ID" baseline="0" dirty="0" smtClean="0"/>
                        <a:t>pengembangan program maupun kepentingan ilmu pengetahuan. </a:t>
                      </a:r>
                    </a:p>
                    <a:p>
                      <a:pPr marL="342900" indent="-342900">
                        <a:buAutoNum type="alphaLcPeriod"/>
                      </a:pP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1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384851"/>
              </p:ext>
            </p:extLst>
          </p:nvPr>
        </p:nvGraphicFramePr>
        <p:xfrm>
          <a:off x="179388" y="0"/>
          <a:ext cx="8785226" cy="7387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613"/>
                <a:gridCol w="4392613"/>
              </a:tblGrid>
              <a:tr h="3993121">
                <a:tc>
                  <a:txBody>
                    <a:bodyPr/>
                    <a:lstStyle/>
                    <a:p>
                      <a:r>
                        <a:rPr lang="id-ID" dirty="0" smtClean="0"/>
                        <a:t>BAB II.</a:t>
                      </a:r>
                      <a:r>
                        <a:rPr lang="id-ID" baseline="0" dirty="0" smtClean="0"/>
                        <a:t> TINJAUAN PUSTAKA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id-ID" baseline="0" dirty="0" smtClean="0"/>
                        <a:t>Tinjaun Teori 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id-ID" baseline="0" dirty="0" smtClean="0"/>
                        <a:t>Kerangka konseptual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id-ID" baseline="0" dirty="0" smtClean="0"/>
                        <a:t>Hipotesis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eriod"/>
                      </a:pPr>
                      <a:r>
                        <a:rPr lang="id-ID" dirty="0" smtClean="0"/>
                        <a:t>Berisi teori-teori yang disesuaikan</a:t>
                      </a:r>
                      <a:r>
                        <a:rPr lang="id-ID" baseline="0" dirty="0" smtClean="0"/>
                        <a:t> dengan variabel (judul) penelitian)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id-ID" dirty="0" smtClean="0"/>
                        <a:t>Merupakan suatu alur pemikiran terhadap suatu hubungan antara konsep</a:t>
                      </a:r>
                      <a:r>
                        <a:rPr lang="id-ID" baseline="0" dirty="0" smtClean="0"/>
                        <a:t> satu dengan konsep yang lainnyan untuk dapat memberikan gambaran dan mengarahkan asumsi terkait dengan variabel-variabel yang aka diteliti.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id-ID" baseline="0" dirty="0" smtClean="0"/>
                        <a:t>Jawaban sementaraterhadap masalah yang masi bersifat praduga karena masih harus dibuktikan kebenarannya.</a:t>
                      </a:r>
                      <a:endParaRPr lang="id-ID" dirty="0"/>
                    </a:p>
                  </a:txBody>
                  <a:tcPr/>
                </a:tc>
              </a:tr>
              <a:tr h="3394152">
                <a:tc>
                  <a:txBody>
                    <a:bodyPr/>
                    <a:lstStyle/>
                    <a:p>
                      <a:r>
                        <a:rPr lang="id-ID" dirty="0" smtClean="0"/>
                        <a:t>BAB</a:t>
                      </a:r>
                      <a:r>
                        <a:rPr lang="id-ID" baseline="0" dirty="0" smtClean="0"/>
                        <a:t> III, METODE PENELITIAN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id-ID" baseline="0" dirty="0" smtClean="0"/>
                        <a:t>Jenis penelitian 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id-ID" baseline="0" dirty="0" smtClean="0"/>
                        <a:t>Populasi dan sampel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id-ID" baseline="0" dirty="0" smtClean="0"/>
                        <a:t>Lokasi dan waktu penelitian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eriod"/>
                      </a:pPr>
                      <a:r>
                        <a:rPr lang="id-ID" baseline="0" dirty="0" smtClean="0"/>
                        <a:t>Jenis penelitian kuantitaf dan kualitatif</a:t>
                      </a:r>
                    </a:p>
                    <a:p>
                      <a:pPr marL="342900" indent="-342900">
                        <a:buAutoNum type="alphaLcPeriod" startAt="2"/>
                      </a:pPr>
                      <a:r>
                        <a:rPr lang="id-ID" dirty="0" smtClean="0"/>
                        <a:t>Populasi adalah keseluruhan subjek penelitian, sedangkan sampel adalah sebagian dari populasi. </a:t>
                      </a:r>
                    </a:p>
                    <a:p>
                      <a:pPr marL="342900" indent="-342900">
                        <a:buAutoNum type="alphaLcPeriod" startAt="2"/>
                      </a:pPr>
                      <a:r>
                        <a:rPr lang="id-ID" dirty="0" smtClean="0"/>
                        <a:t>Serangkaian gambaran umum yang menjelaskan lokasi teknik pengumpulan data dalam sebuah riset. Bagian ini sendiri berada dibuat</a:t>
                      </a:r>
                      <a:r>
                        <a:rPr lang="id-ID" baseline="0" dirty="0" smtClean="0"/>
                        <a:t> sebagai penjelasan bahwa penelitian tersebut benar-benar dilakukan. </a:t>
                      </a:r>
                      <a:endParaRPr lang="id-ID" dirty="0" smtClean="0"/>
                    </a:p>
                    <a:p>
                      <a:pPr marL="0" indent="0">
                        <a:buNone/>
                      </a:pP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21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666309"/>
              </p:ext>
            </p:extLst>
          </p:nvPr>
        </p:nvGraphicFramePr>
        <p:xfrm>
          <a:off x="323528" y="188640"/>
          <a:ext cx="8568952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476"/>
                <a:gridCol w="4284476"/>
              </a:tblGrid>
              <a:tr h="43204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d-ID" dirty="0" smtClean="0"/>
                        <a:t>d. Sumber Pengumpulan</a:t>
                      </a:r>
                      <a:r>
                        <a:rPr lang="id-ID" baseline="0" dirty="0" smtClean="0"/>
                        <a:t> data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id-ID" baseline="0" dirty="0" smtClean="0"/>
                        <a:t>e. Defenisi oprasional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id-ID" baseline="0" dirty="0" smtClean="0"/>
                        <a:t>f. Teknik pengumpulan data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id-ID" baseline="0" dirty="0" smtClean="0"/>
                        <a:t>g. Teknik analisa data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id-ID" baseline="0" dirty="0" smtClean="0"/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eriod" startAt="4"/>
                      </a:pPr>
                      <a:r>
                        <a:rPr lang="id-ID" dirty="0" smtClean="0"/>
                        <a:t>Subjek dapat diperoleh.</a:t>
                      </a:r>
                      <a:r>
                        <a:rPr lang="id-ID" baseline="0" dirty="0" smtClean="0"/>
                        <a:t> Misalnya data primer (data yang bersal dari responden) data sekunder (merupakan pendekatan penelitian yang menggunakan data-data yang telah ada) </a:t>
                      </a:r>
                    </a:p>
                    <a:p>
                      <a:pPr marL="342900" indent="-342900">
                        <a:buFont typeface="+mj-lt"/>
                        <a:buAutoNum type="alphaLcPeriod" startAt="4"/>
                      </a:pPr>
                      <a:r>
                        <a:rPr lang="id-ID" dirty="0" smtClean="0"/>
                        <a:t>Penjelasan</a:t>
                      </a:r>
                      <a:r>
                        <a:rPr lang="id-ID" baseline="0" dirty="0" smtClean="0"/>
                        <a:t> bagaimana kita dapat mengukur variabel. </a:t>
                      </a:r>
                    </a:p>
                    <a:p>
                      <a:pPr marL="342900" indent="-342900">
                        <a:buFont typeface="+mj-lt"/>
                        <a:buAutoNum type="alphaLcPeriod" startAt="4"/>
                      </a:pPr>
                      <a:r>
                        <a:rPr lang="id-ID" baseline="0" dirty="0" smtClean="0"/>
                        <a:t>Sebuah metode yang dilakukan oleh seorang peneliti untuk dapat mengumpulkan data dan informasi yang nantinya akan berguna sebagai fakta pendukung dalam memaparkan penelitian </a:t>
                      </a:r>
                    </a:p>
                    <a:p>
                      <a:pPr marL="342900" indent="-342900">
                        <a:buFont typeface="+mj-lt"/>
                        <a:buAutoNum type="alphaLcPeriod" startAt="4"/>
                      </a:pPr>
                      <a:r>
                        <a:rPr lang="id-ID" dirty="0" smtClean="0"/>
                        <a:t>Suatu</a:t>
                      </a:r>
                      <a:r>
                        <a:rPr lang="id-ID" baseline="0" dirty="0" smtClean="0"/>
                        <a:t> metode atau cara untuk mengolah sebuah data menjadi informasi sehingga karakteristik data tersebut menjadi mudah untuk dipahami dan juga bermanfaat untuk menemukan solusi permasalaha. 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70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146629"/>
              </p:ext>
            </p:extLst>
          </p:nvPr>
        </p:nvGraphicFramePr>
        <p:xfrm>
          <a:off x="467544" y="1628800"/>
          <a:ext cx="8229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baseline="0" dirty="0" smtClean="0"/>
                        <a:t>h. Pengujian hipotesis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eriod" startAt="8"/>
                      </a:pPr>
                      <a:r>
                        <a:rPr lang="id-ID" dirty="0" smtClean="0"/>
                        <a:t>Metode</a:t>
                      </a:r>
                      <a:r>
                        <a:rPr lang="id-ID" baseline="0" dirty="0" smtClean="0"/>
                        <a:t> pengambila keputusan yang didasari dari analisis data, baik dari percobaan yang terkontrol maupun dari observasi (tidak terkontrol)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54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195</TotalTime>
  <Words>618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Menganalisis isi, sistematika dan kebahasanan proposal</vt:lpstr>
      <vt:lpstr>ISI PROPOSAL</vt:lpstr>
      <vt:lpstr>PowerPoint Presentation</vt:lpstr>
      <vt:lpstr>SISTEMATIKA PROPOSAL BERUPA PENELITIAN </vt:lpstr>
      <vt:lpstr>SISTEMATIKA PROPOSAL PENELITIAN YANG UMUM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Menganalisis isi, sistematika dan kebahasanan proposal</dc:title>
  <dc:creator>ismail - [2010]</dc:creator>
  <cp:lastModifiedBy>ismail - [2010]</cp:lastModifiedBy>
  <cp:revision>34</cp:revision>
  <dcterms:created xsi:type="dcterms:W3CDTF">2022-01-19T03:25:03Z</dcterms:created>
  <dcterms:modified xsi:type="dcterms:W3CDTF">2022-01-27T03:15:41Z</dcterms:modified>
</cp:coreProperties>
</file>