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0" r:id="rId3"/>
    <p:sldId id="257" r:id="rId4"/>
    <p:sldId id="258" r:id="rId5"/>
    <p:sldId id="259" r:id="rId6"/>
    <p:sldId id="261" r:id="rId7"/>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882"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06999B6A-6A76-43F9-AA61-5605E9A4D584}" type="datetimeFigureOut">
              <a:rPr lang="id-ID" smtClean="0"/>
              <a:t>05/01/2022</a:t>
            </a:fld>
            <a:endParaRPr lang="id-ID"/>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id-ID"/>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FBD1344D-5217-4BFA-B389-5865964BA67F}" type="slidenum">
              <a:rPr lang="id-ID" smtClean="0"/>
              <a:t>‹#›</a:t>
            </a:fld>
            <a:endParaRPr lang="id-ID"/>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999B6A-6A76-43F9-AA61-5605E9A4D584}" type="datetimeFigureOut">
              <a:rPr lang="id-ID" smtClean="0"/>
              <a:t>05/01/2022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BD1344D-5217-4BFA-B389-5865964BA67F}" type="slidenum">
              <a:rPr lang="id-ID" smtClean="0"/>
              <a:t>‹#›</a:t>
            </a:fld>
            <a:endParaRPr lang="id-ID"/>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999B6A-6A76-43F9-AA61-5605E9A4D584}" type="datetimeFigureOut">
              <a:rPr lang="id-ID" smtClean="0"/>
              <a:t>05/01/2022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BD1344D-5217-4BFA-B389-5865964BA67F}" type="slidenum">
              <a:rPr lang="id-ID" smtClean="0"/>
              <a:t>‹#›</a:t>
            </a:fld>
            <a:endParaRPr lang="id-ID"/>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999B6A-6A76-43F9-AA61-5605E9A4D584}" type="datetimeFigureOut">
              <a:rPr lang="id-ID" smtClean="0"/>
              <a:t>05/01/2022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BD1344D-5217-4BFA-B389-5865964BA67F}" type="slidenum">
              <a:rPr lang="id-ID" smtClean="0"/>
              <a:t>‹#›</a:t>
            </a:fld>
            <a:endParaRPr lang="id-ID"/>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999B6A-6A76-43F9-AA61-5605E9A4D584}" type="datetimeFigureOut">
              <a:rPr lang="id-ID" smtClean="0"/>
              <a:t>05/01/2022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BD1344D-5217-4BFA-B389-5865964BA67F}" type="slidenum">
              <a:rPr lang="id-ID" smtClean="0"/>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6999B6A-6A76-43F9-AA61-5605E9A4D584}" type="datetimeFigureOut">
              <a:rPr lang="id-ID" smtClean="0"/>
              <a:t>05/01/2022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BD1344D-5217-4BFA-B389-5865964BA67F}" type="slidenum">
              <a:rPr lang="id-ID" smtClean="0"/>
              <a:t>‹#›</a:t>
            </a:fld>
            <a:endParaRPr lang="id-ID"/>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6999B6A-6A76-43F9-AA61-5605E9A4D584}" type="datetimeFigureOut">
              <a:rPr lang="id-ID" smtClean="0"/>
              <a:t>05/01/2022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BD1344D-5217-4BFA-B389-5865964BA67F}" type="slidenum">
              <a:rPr lang="id-ID" smtClean="0"/>
              <a:t>‹#›</a:t>
            </a:fld>
            <a:endParaRPr lang="id-ID"/>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6999B6A-6A76-43F9-AA61-5605E9A4D584}" type="datetimeFigureOut">
              <a:rPr lang="id-ID" smtClean="0"/>
              <a:t>05/01/2022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BD1344D-5217-4BFA-B389-5865964BA67F}" type="slidenum">
              <a:rPr lang="id-ID" smtClean="0"/>
              <a:t>‹#›</a:t>
            </a:fld>
            <a:endParaRPr lang="id-ID"/>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99B6A-6A76-43F9-AA61-5605E9A4D584}" type="datetimeFigureOut">
              <a:rPr lang="id-ID" smtClean="0"/>
              <a:t>05/01/2022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BD1344D-5217-4BFA-B389-5865964BA67F}"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999B6A-6A76-43F9-AA61-5605E9A4D584}" type="datetimeFigureOut">
              <a:rPr lang="id-ID" smtClean="0"/>
              <a:t>05/01/2022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BD1344D-5217-4BFA-B389-5865964BA67F}"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999B6A-6A76-43F9-AA61-5605E9A4D584}" type="datetimeFigureOut">
              <a:rPr lang="id-ID" smtClean="0"/>
              <a:t>05/01/2022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BD1344D-5217-4BFA-B389-5865964BA67F}"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06999B6A-6A76-43F9-AA61-5605E9A4D584}" type="datetimeFigureOut">
              <a:rPr lang="id-ID" smtClean="0"/>
              <a:t>05/01/2022</a:t>
            </a:fld>
            <a:endParaRPr lang="id-ID"/>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id-ID"/>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FBD1344D-5217-4BFA-B389-5865964BA67F}"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sz="3200" dirty="0" smtClean="0"/>
              <a:t>INFORMASI-INFORMASI PENTING DALAM PROPOSAL</a:t>
            </a:r>
            <a:endParaRPr lang="id-ID" sz="3200" dirty="0"/>
          </a:p>
        </p:txBody>
      </p:sp>
      <p:sp>
        <p:nvSpPr>
          <p:cNvPr id="3" name="Subtitle 2"/>
          <p:cNvSpPr>
            <a:spLocks noGrp="1"/>
          </p:cNvSpPr>
          <p:nvPr>
            <p:ph type="subTitle" idx="1"/>
          </p:nvPr>
        </p:nvSpPr>
        <p:spPr>
          <a:xfrm>
            <a:off x="1371600" y="3767862"/>
            <a:ext cx="6400800" cy="1749370"/>
          </a:xfrm>
        </p:spPr>
        <p:txBody>
          <a:bodyPr>
            <a:normAutofit/>
          </a:bodyPr>
          <a:lstStyle/>
          <a:p>
            <a:pPr algn="just"/>
            <a:r>
              <a:rPr lang="id-ID" dirty="0" smtClean="0"/>
              <a:t>Pengertian proposal pada KBBI adalah rencana yang dituangkan dalam bentuk rancangan kerja seperti: lomba, seminar, penulisan karya ilimiah dan lain sebagainya. </a:t>
            </a:r>
          </a:p>
        </p:txBody>
      </p:sp>
    </p:spTree>
    <p:extLst>
      <p:ext uri="{BB962C8B-B14F-4D97-AF65-F5344CB8AC3E}">
        <p14:creationId xmlns:p14="http://schemas.microsoft.com/office/powerpoint/2010/main" val="27083916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id-ID" dirty="0" smtClean="0"/>
              <a:t>Tujuan utama dari proposal adalah memberikan penjelasan mengenai maksud dan tujua kegiatan.</a:t>
            </a:r>
          </a:p>
          <a:p>
            <a:pPr algn="just"/>
            <a:r>
              <a:rPr lang="id-ID" dirty="0" smtClean="0"/>
              <a:t>Ditujukan kepada pihak yang terkait untuk memperoleh izin, persetujuan dan dukungan .</a:t>
            </a:r>
          </a:p>
          <a:p>
            <a:pPr algn="just"/>
            <a:r>
              <a:rPr lang="id-ID" dirty="0" smtClean="0"/>
              <a:t>Proposal dibuat agar pelaksanaan kegiatan terencana, terarah, terukur, dan sistematis. Hal ini dilakukan untuk mencapai kualitas kegiatan secara baik.   </a:t>
            </a:r>
            <a:endParaRPr lang="id-ID" dirty="0"/>
          </a:p>
        </p:txBody>
      </p:sp>
    </p:spTree>
    <p:extLst>
      <p:ext uri="{BB962C8B-B14F-4D97-AF65-F5344CB8AC3E}">
        <p14:creationId xmlns:p14="http://schemas.microsoft.com/office/powerpoint/2010/main" val="4129927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2248347"/>
            <a:ext cx="8424935" cy="4421013"/>
          </a:xfrm>
        </p:spPr>
        <p:txBody>
          <a:bodyPr/>
          <a:lstStyle/>
          <a:p>
            <a:r>
              <a:rPr lang="id-ID" dirty="0" smtClean="0"/>
              <a:t>Proposal yang ideal bersifat SMART.</a:t>
            </a:r>
          </a:p>
          <a:p>
            <a:pPr marL="0" indent="0">
              <a:buNone/>
            </a:pPr>
            <a:endParaRPr lang="id-ID" dirty="0"/>
          </a:p>
        </p:txBody>
      </p:sp>
      <p:sp>
        <p:nvSpPr>
          <p:cNvPr id="4" name="Rectangle 3"/>
          <p:cNvSpPr/>
          <p:nvPr/>
        </p:nvSpPr>
        <p:spPr>
          <a:xfrm>
            <a:off x="611560" y="2924944"/>
            <a:ext cx="1656184"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1. Spesific (terperinci)</a:t>
            </a:r>
            <a:endParaRPr lang="id-ID" dirty="0"/>
          </a:p>
        </p:txBody>
      </p:sp>
      <p:sp>
        <p:nvSpPr>
          <p:cNvPr id="5" name="Rectangle 4"/>
          <p:cNvSpPr/>
          <p:nvPr/>
        </p:nvSpPr>
        <p:spPr>
          <a:xfrm>
            <a:off x="2051720" y="4653136"/>
            <a:ext cx="1584176"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2. Measurable (terukur)</a:t>
            </a:r>
            <a:endParaRPr lang="id-ID" dirty="0"/>
          </a:p>
        </p:txBody>
      </p:sp>
      <p:sp>
        <p:nvSpPr>
          <p:cNvPr id="6" name="Rectangle 5"/>
          <p:cNvSpPr/>
          <p:nvPr/>
        </p:nvSpPr>
        <p:spPr>
          <a:xfrm>
            <a:off x="3995936" y="2929406"/>
            <a:ext cx="1656184" cy="1509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3. Achievable (memiliki pencapaian)</a:t>
            </a:r>
            <a:endParaRPr lang="id-ID" dirty="0"/>
          </a:p>
        </p:txBody>
      </p:sp>
      <p:sp>
        <p:nvSpPr>
          <p:cNvPr id="7" name="Rectangle 6"/>
          <p:cNvSpPr/>
          <p:nvPr/>
        </p:nvSpPr>
        <p:spPr>
          <a:xfrm>
            <a:off x="5436096" y="4653136"/>
            <a:ext cx="1728192"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4. Reasonable (beralasan kuat)</a:t>
            </a:r>
            <a:endParaRPr lang="id-ID" dirty="0"/>
          </a:p>
        </p:txBody>
      </p:sp>
      <p:sp>
        <p:nvSpPr>
          <p:cNvPr id="8" name="Rectangle 7"/>
          <p:cNvSpPr/>
          <p:nvPr/>
        </p:nvSpPr>
        <p:spPr>
          <a:xfrm>
            <a:off x="7020272" y="2949284"/>
            <a:ext cx="1440160" cy="1490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5. Time limited (memiliki batas waktu)</a:t>
            </a:r>
            <a:endParaRPr lang="id-ID" dirty="0"/>
          </a:p>
        </p:txBody>
      </p:sp>
      <p:cxnSp>
        <p:nvCxnSpPr>
          <p:cNvPr id="10" name="Straight Arrow Connector 9"/>
          <p:cNvCxnSpPr/>
          <p:nvPr/>
        </p:nvCxnSpPr>
        <p:spPr>
          <a:xfrm>
            <a:off x="1187624" y="4221088"/>
            <a:ext cx="648072"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635896" y="4653136"/>
            <a:ext cx="792088" cy="8640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3"/>
          </p:cNvCxnSpPr>
          <p:nvPr/>
        </p:nvCxnSpPr>
        <p:spPr>
          <a:xfrm>
            <a:off x="5652120" y="3684375"/>
            <a:ext cx="648072" cy="7549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7164288" y="4653136"/>
            <a:ext cx="576064" cy="8640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1822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2248347"/>
            <a:ext cx="8964488" cy="4349005"/>
          </a:xfrm>
        </p:spPr>
        <p:txBody>
          <a:bodyPr/>
          <a:lstStyle/>
          <a:p>
            <a:r>
              <a:rPr lang="id-ID" dirty="0" smtClean="0"/>
              <a:t>Informasi penting yang dapat diidentifikasi dan menjadi bahan pertimbangan dalam proposal meliputi: </a:t>
            </a:r>
          </a:p>
          <a:p>
            <a:pPr marL="0" indent="0">
              <a:buNone/>
            </a:pPr>
            <a:endParaRPr lang="id-ID" dirty="0"/>
          </a:p>
        </p:txBody>
      </p:sp>
      <p:sp>
        <p:nvSpPr>
          <p:cNvPr id="3" name="Title 2"/>
          <p:cNvSpPr>
            <a:spLocks noGrp="1"/>
          </p:cNvSpPr>
          <p:nvPr>
            <p:ph type="title"/>
          </p:nvPr>
        </p:nvSpPr>
        <p:spPr/>
        <p:txBody>
          <a:bodyPr/>
          <a:lstStyle/>
          <a:p>
            <a:r>
              <a:rPr lang="id-ID" sz="2800" dirty="0" smtClean="0"/>
              <a:t>Informasi penting yang harus diperhatikan dalam proposal</a:t>
            </a:r>
            <a:endParaRPr lang="id-ID" sz="2800" dirty="0"/>
          </a:p>
        </p:txBody>
      </p:sp>
      <p:graphicFrame>
        <p:nvGraphicFramePr>
          <p:cNvPr id="5" name="Table 4"/>
          <p:cNvGraphicFramePr>
            <a:graphicFrameLocks noGrp="1"/>
          </p:cNvGraphicFramePr>
          <p:nvPr>
            <p:extLst>
              <p:ext uri="{D42A27DB-BD31-4B8C-83A1-F6EECF244321}">
                <p14:modId xmlns:p14="http://schemas.microsoft.com/office/powerpoint/2010/main" val="1710463827"/>
              </p:ext>
            </p:extLst>
          </p:nvPr>
        </p:nvGraphicFramePr>
        <p:xfrm>
          <a:off x="827583" y="3212977"/>
          <a:ext cx="7632848" cy="3047163"/>
        </p:xfrm>
        <a:graphic>
          <a:graphicData uri="http://schemas.openxmlformats.org/drawingml/2006/table">
            <a:tbl>
              <a:tblPr firstRow="1" bandRow="1">
                <a:tableStyleId>{5C22544A-7EE6-4342-B048-85BDC9FD1C3A}</a:tableStyleId>
              </a:tblPr>
              <a:tblGrid>
                <a:gridCol w="747103"/>
                <a:gridCol w="6885745"/>
              </a:tblGrid>
              <a:tr h="590121">
                <a:tc>
                  <a:txBody>
                    <a:bodyPr/>
                    <a:lstStyle/>
                    <a:p>
                      <a:pPr algn="ctr"/>
                      <a:r>
                        <a:rPr lang="id-ID" dirty="0" smtClean="0"/>
                        <a:t>1. </a:t>
                      </a:r>
                      <a:endParaRPr lang="id-ID" dirty="0"/>
                    </a:p>
                  </a:txBody>
                  <a:tcPr/>
                </a:tc>
                <a:tc>
                  <a:txBody>
                    <a:bodyPr/>
                    <a:lstStyle/>
                    <a:p>
                      <a:r>
                        <a:rPr lang="id-ID" dirty="0" smtClean="0"/>
                        <a:t> bentuk kegiatan yang dirancang</a:t>
                      </a:r>
                      <a:r>
                        <a:rPr lang="id-ID" baseline="0" dirty="0" smtClean="0"/>
                        <a:t> berupa aktivitas (acara) atau penelitian karya</a:t>
                      </a:r>
                      <a:endParaRPr lang="id-ID" dirty="0"/>
                    </a:p>
                  </a:txBody>
                  <a:tcPr/>
                </a:tc>
              </a:tr>
              <a:tr h="486843">
                <a:tc>
                  <a:txBody>
                    <a:bodyPr/>
                    <a:lstStyle/>
                    <a:p>
                      <a:pPr algn="ctr"/>
                      <a:r>
                        <a:rPr lang="id-ID" dirty="0" smtClean="0"/>
                        <a:t>2. </a:t>
                      </a:r>
                      <a:endParaRPr lang="id-ID" dirty="0"/>
                    </a:p>
                  </a:txBody>
                  <a:tcPr/>
                </a:tc>
                <a:tc>
                  <a:txBody>
                    <a:bodyPr/>
                    <a:lstStyle/>
                    <a:p>
                      <a:r>
                        <a:rPr lang="id-ID" dirty="0" smtClean="0"/>
                        <a:t>Tujuan yang dikehendaki</a:t>
                      </a:r>
                      <a:r>
                        <a:rPr lang="id-ID" baseline="0" dirty="0" smtClean="0"/>
                        <a:t> oleh penyelenggara atau pihak yang mengajukan proposal</a:t>
                      </a:r>
                      <a:endParaRPr lang="id-ID" dirty="0"/>
                    </a:p>
                  </a:txBody>
                  <a:tcPr/>
                </a:tc>
              </a:tr>
              <a:tr h="486843">
                <a:tc>
                  <a:txBody>
                    <a:bodyPr/>
                    <a:lstStyle/>
                    <a:p>
                      <a:pPr algn="ctr"/>
                      <a:r>
                        <a:rPr lang="id-ID" dirty="0" smtClean="0"/>
                        <a:t>3. </a:t>
                      </a:r>
                      <a:endParaRPr lang="id-ID" dirty="0"/>
                    </a:p>
                  </a:txBody>
                  <a:tcPr/>
                </a:tc>
                <a:tc>
                  <a:txBody>
                    <a:bodyPr/>
                    <a:lstStyle/>
                    <a:p>
                      <a:r>
                        <a:rPr lang="id-ID" dirty="0" smtClean="0"/>
                        <a:t>Manfaat yang diperoleh dengan menyelenggarakan kegiatan,</a:t>
                      </a:r>
                      <a:r>
                        <a:rPr lang="id-ID" baseline="0" dirty="0" smtClean="0"/>
                        <a:t> terutama bagi sasaran kegiatan</a:t>
                      </a:r>
                      <a:endParaRPr lang="id-ID" dirty="0"/>
                    </a:p>
                  </a:txBody>
                  <a:tcPr/>
                </a:tc>
              </a:tr>
              <a:tr h="486843">
                <a:tc>
                  <a:txBody>
                    <a:bodyPr/>
                    <a:lstStyle/>
                    <a:p>
                      <a:pPr algn="ctr"/>
                      <a:r>
                        <a:rPr lang="id-ID" dirty="0" smtClean="0"/>
                        <a:t>4. </a:t>
                      </a:r>
                      <a:endParaRPr lang="id-ID" dirty="0"/>
                    </a:p>
                  </a:txBody>
                  <a:tcPr/>
                </a:tc>
                <a:tc>
                  <a:txBody>
                    <a:bodyPr/>
                    <a:lstStyle/>
                    <a:p>
                      <a:r>
                        <a:rPr lang="id-ID" dirty="0" smtClean="0"/>
                        <a:t>Waktu dan tempat pelaksanaan</a:t>
                      </a:r>
                      <a:r>
                        <a:rPr lang="id-ID" baseline="0" dirty="0" smtClean="0"/>
                        <a:t> kegiatan yang diselenggarakan</a:t>
                      </a:r>
                      <a:endParaRPr lang="id-ID" dirty="0"/>
                    </a:p>
                  </a:txBody>
                  <a:tcPr/>
                </a:tc>
              </a:tr>
              <a:tr h="486843">
                <a:tc>
                  <a:txBody>
                    <a:bodyPr/>
                    <a:lstStyle/>
                    <a:p>
                      <a:pPr algn="ctr"/>
                      <a:r>
                        <a:rPr lang="id-ID" dirty="0" smtClean="0"/>
                        <a:t>5. </a:t>
                      </a:r>
                      <a:endParaRPr lang="id-ID" dirty="0"/>
                    </a:p>
                  </a:txBody>
                  <a:tcPr/>
                </a:tc>
                <a:tc>
                  <a:txBody>
                    <a:bodyPr/>
                    <a:lstStyle/>
                    <a:p>
                      <a:r>
                        <a:rPr lang="id-ID" dirty="0" smtClean="0"/>
                        <a:t>Karangka kegiatan</a:t>
                      </a:r>
                      <a:r>
                        <a:rPr lang="id-ID" baseline="0" dirty="0" smtClean="0"/>
                        <a:t> yang akan dilakukan, yaituberupa langkah-langkah, jadwal kegiatan, dan estimasi biaya. </a:t>
                      </a:r>
                      <a:endParaRPr lang="id-ID" dirty="0"/>
                    </a:p>
                  </a:txBody>
                  <a:tcPr/>
                </a:tc>
              </a:tr>
            </a:tbl>
          </a:graphicData>
        </a:graphic>
      </p:graphicFrame>
    </p:spTree>
    <p:extLst>
      <p:ext uri="{BB962C8B-B14F-4D97-AF65-F5344CB8AC3E}">
        <p14:creationId xmlns:p14="http://schemas.microsoft.com/office/powerpoint/2010/main" val="40790621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id-ID" dirty="0" smtClean="0"/>
              <a:t>Informasi penting dala proposal disampaikan secara lisan maupun tulisan. </a:t>
            </a:r>
          </a:p>
          <a:p>
            <a:r>
              <a:rPr lang="id-ID" dirty="0" smtClean="0"/>
              <a:t>Informasi penting seperti kontak narahubung (seseorang yang dapat dihubung, atau orang yang ditunjuk untuk memberikan sesuatu informasi baik melalui surat, surat elektronik, faximili, telepon, maupun ditemui langsung, dan alamat pihak pengaju proposal.  </a:t>
            </a:r>
            <a:endParaRPr lang="id-ID" dirty="0"/>
          </a:p>
        </p:txBody>
      </p:sp>
      <p:sp>
        <p:nvSpPr>
          <p:cNvPr id="3" name="Title 2"/>
          <p:cNvSpPr>
            <a:spLocks noGrp="1"/>
          </p:cNvSpPr>
          <p:nvPr>
            <p:ph type="title"/>
          </p:nvPr>
        </p:nvSpPr>
        <p:spPr/>
        <p:style>
          <a:lnRef idx="2">
            <a:schemeClr val="accent5">
              <a:shade val="50000"/>
            </a:schemeClr>
          </a:lnRef>
          <a:fillRef idx="1">
            <a:schemeClr val="accent5"/>
          </a:fillRef>
          <a:effectRef idx="0">
            <a:schemeClr val="accent5"/>
          </a:effectRef>
          <a:fontRef idx="minor">
            <a:schemeClr val="lt1"/>
          </a:fontRef>
        </p:style>
        <p:txBody>
          <a:bodyPr/>
          <a:lstStyle/>
          <a:p>
            <a:r>
              <a:rPr lang="id-ID" sz="2800" dirty="0" smtClean="0"/>
              <a:t>MELENGKAPI INFORMASI DALAM PROPOSAL </a:t>
            </a:r>
            <a:endParaRPr lang="id-ID" sz="2800" dirty="0"/>
          </a:p>
        </p:txBody>
      </p:sp>
    </p:spTree>
    <p:extLst>
      <p:ext uri="{BB962C8B-B14F-4D97-AF65-F5344CB8AC3E}">
        <p14:creationId xmlns:p14="http://schemas.microsoft.com/office/powerpoint/2010/main" val="181304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9" y="2248347"/>
            <a:ext cx="8496944" cy="4421013"/>
          </a:xfrm>
        </p:spPr>
        <p:style>
          <a:lnRef idx="2">
            <a:schemeClr val="accent1">
              <a:shade val="50000"/>
            </a:schemeClr>
          </a:lnRef>
          <a:fillRef idx="1">
            <a:schemeClr val="accent1"/>
          </a:fillRef>
          <a:effectRef idx="0">
            <a:schemeClr val="accent1"/>
          </a:effectRef>
          <a:fontRef idx="minor">
            <a:schemeClr val="lt1"/>
          </a:fontRef>
        </p:style>
        <p:txBody>
          <a:bodyPr/>
          <a:lstStyle/>
          <a:p>
            <a:r>
              <a:rPr lang="id-ID" dirty="0" smtClean="0"/>
              <a:t>Secara utuh, proposal yang memuat informasi penting harus memenuhi aspek-aspek berikut:</a:t>
            </a:r>
          </a:p>
          <a:p>
            <a:endParaRPr lang="id-ID" dirty="0"/>
          </a:p>
        </p:txBody>
      </p:sp>
      <p:sp>
        <p:nvSpPr>
          <p:cNvPr id="3" name="Title 2"/>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id-ID" dirty="0" smtClean="0"/>
              <a:t>Aspek Penting Proposal</a:t>
            </a:r>
            <a:endParaRPr lang="id-ID" dirty="0"/>
          </a:p>
        </p:txBody>
      </p:sp>
      <p:graphicFrame>
        <p:nvGraphicFramePr>
          <p:cNvPr id="4" name="Table 3"/>
          <p:cNvGraphicFramePr>
            <a:graphicFrameLocks noGrp="1"/>
          </p:cNvGraphicFramePr>
          <p:nvPr>
            <p:extLst>
              <p:ext uri="{D42A27DB-BD31-4B8C-83A1-F6EECF244321}">
                <p14:modId xmlns:p14="http://schemas.microsoft.com/office/powerpoint/2010/main" val="3581304350"/>
              </p:ext>
            </p:extLst>
          </p:nvPr>
        </p:nvGraphicFramePr>
        <p:xfrm>
          <a:off x="899591" y="3356994"/>
          <a:ext cx="7560840" cy="4297680"/>
        </p:xfrm>
        <a:graphic>
          <a:graphicData uri="http://schemas.openxmlformats.org/drawingml/2006/table">
            <a:tbl>
              <a:tblPr firstRow="1" bandRow="1">
                <a:tableStyleId>{5C22544A-7EE6-4342-B048-85BDC9FD1C3A}</a:tableStyleId>
              </a:tblPr>
              <a:tblGrid>
                <a:gridCol w="391080"/>
                <a:gridCol w="1433952"/>
                <a:gridCol w="5735808"/>
              </a:tblGrid>
              <a:tr h="807154">
                <a:tc>
                  <a:txBody>
                    <a:bodyPr/>
                    <a:lstStyle/>
                    <a:p>
                      <a:r>
                        <a:rPr lang="id-ID" dirty="0" smtClean="0"/>
                        <a:t>1. </a:t>
                      </a:r>
                      <a:endParaRPr lang="id-ID" dirty="0"/>
                    </a:p>
                  </a:txBody>
                  <a:tcPr/>
                </a:tc>
                <a:tc>
                  <a:txBody>
                    <a:bodyPr/>
                    <a:lstStyle/>
                    <a:p>
                      <a:r>
                        <a:rPr lang="id-ID" dirty="0" smtClean="0"/>
                        <a:t>Susunan </a:t>
                      </a:r>
                      <a:endParaRPr lang="id-ID" dirty="0"/>
                    </a:p>
                  </a:txBody>
                  <a:tcPr/>
                </a:tc>
                <a:tc>
                  <a:txBody>
                    <a:bodyPr/>
                    <a:lstStyle/>
                    <a:p>
                      <a:r>
                        <a:rPr lang="id-ID" dirty="0" smtClean="0"/>
                        <a:t>Penataan bagian-bagian proposal sesuai ketentuan yang berlaku untuk mempermudah pemahaman pihak penerima proposal </a:t>
                      </a:r>
                      <a:endParaRPr lang="id-ID" dirty="0"/>
                    </a:p>
                  </a:txBody>
                  <a:tcPr/>
                </a:tc>
              </a:tr>
              <a:tr h="807154">
                <a:tc>
                  <a:txBody>
                    <a:bodyPr/>
                    <a:lstStyle/>
                    <a:p>
                      <a:r>
                        <a:rPr lang="id-ID" dirty="0" smtClean="0"/>
                        <a:t>2. </a:t>
                      </a:r>
                      <a:endParaRPr lang="id-ID" dirty="0"/>
                    </a:p>
                  </a:txBody>
                  <a:tcPr/>
                </a:tc>
                <a:tc>
                  <a:txBody>
                    <a:bodyPr/>
                    <a:lstStyle/>
                    <a:p>
                      <a:r>
                        <a:rPr lang="id-ID" dirty="0" smtClean="0"/>
                        <a:t>Kelengkapan </a:t>
                      </a:r>
                      <a:endParaRPr lang="id-ID" dirty="0"/>
                    </a:p>
                  </a:txBody>
                  <a:tcPr/>
                </a:tc>
                <a:tc>
                  <a:txBody>
                    <a:bodyPr/>
                    <a:lstStyle/>
                    <a:p>
                      <a:r>
                        <a:rPr lang="id-ID" dirty="0" smtClean="0"/>
                        <a:t>Penambahan hal-hal</a:t>
                      </a:r>
                      <a:r>
                        <a:rPr lang="id-ID" baseline="0" dirty="0" smtClean="0"/>
                        <a:t> penting yang diperlukan dalma hal ini informasi yang belum tertulis atau biasa disampaiakn secara lisan </a:t>
                      </a:r>
                      <a:endParaRPr lang="id-ID" dirty="0"/>
                    </a:p>
                  </a:txBody>
                  <a:tcPr/>
                </a:tc>
              </a:tr>
              <a:tr h="807154">
                <a:tc>
                  <a:txBody>
                    <a:bodyPr/>
                    <a:lstStyle/>
                    <a:p>
                      <a:r>
                        <a:rPr lang="id-ID" dirty="0" smtClean="0"/>
                        <a:t>3. </a:t>
                      </a:r>
                      <a:endParaRPr lang="id-ID" dirty="0"/>
                    </a:p>
                  </a:txBody>
                  <a:tcPr/>
                </a:tc>
                <a:tc>
                  <a:txBody>
                    <a:bodyPr/>
                    <a:lstStyle/>
                    <a:p>
                      <a:r>
                        <a:rPr lang="id-ID" dirty="0" smtClean="0"/>
                        <a:t>kepentinga</a:t>
                      </a:r>
                      <a:endParaRPr lang="id-ID" dirty="0"/>
                    </a:p>
                  </a:txBody>
                  <a:tcPr/>
                </a:tc>
                <a:tc>
                  <a:txBody>
                    <a:bodyPr/>
                    <a:lstStyle/>
                    <a:p>
                      <a:r>
                        <a:rPr lang="id-ID" dirty="0" smtClean="0"/>
                        <a:t>Pengutamaan bagian</a:t>
                      </a:r>
                      <a:r>
                        <a:rPr lang="id-ID" baseline="0" dirty="0" smtClean="0"/>
                        <a:t> –bagian penting, biasnya menyangkut hal-hal yang dapat dipertimbangkan oleh pihak penerima proposal </a:t>
                      </a:r>
                      <a:endParaRPr lang="id-ID" dirty="0"/>
                    </a:p>
                  </a:txBody>
                  <a:tcPr/>
                </a:tc>
              </a:tr>
              <a:tr h="807154">
                <a:tc>
                  <a:txBody>
                    <a:bodyPr/>
                    <a:lstStyle/>
                    <a:p>
                      <a:r>
                        <a:rPr lang="id-ID" dirty="0" smtClean="0"/>
                        <a:t>4. </a:t>
                      </a:r>
                      <a:endParaRPr lang="id-ID" dirty="0"/>
                    </a:p>
                  </a:txBody>
                  <a:tcPr/>
                </a:tc>
                <a:tc>
                  <a:txBody>
                    <a:bodyPr/>
                    <a:lstStyle/>
                    <a:p>
                      <a:r>
                        <a:rPr lang="id-ID" dirty="0" smtClean="0"/>
                        <a:t>kesesuaian</a:t>
                      </a:r>
                      <a:endParaRPr lang="id-ID" dirty="0"/>
                    </a:p>
                  </a:txBody>
                  <a:tcPr/>
                </a:tc>
                <a:tc>
                  <a:txBody>
                    <a:bodyPr/>
                    <a:lstStyle/>
                    <a:p>
                      <a:r>
                        <a:rPr lang="id-ID" dirty="0" smtClean="0"/>
                        <a:t>Penyusunan bagian-bagian  proposal</a:t>
                      </a:r>
                      <a:r>
                        <a:rPr lang="id-ID" baseline="0" dirty="0" smtClean="0"/>
                        <a:t> agar padu dan tidak saling betentangan dengan memperhatikan hal-hal yang disampaikan sbelumnya</a:t>
                      </a:r>
                      <a:endParaRPr lang="id-ID" dirty="0"/>
                    </a:p>
                  </a:txBody>
                  <a:tcPr/>
                </a:tc>
              </a:tr>
              <a:tr h="565008">
                <a:tc>
                  <a:txBody>
                    <a:bodyPr/>
                    <a:lstStyle/>
                    <a:p>
                      <a:r>
                        <a:rPr lang="id-ID" dirty="0" smtClean="0"/>
                        <a:t>5. </a:t>
                      </a:r>
                      <a:endParaRPr lang="id-ID" dirty="0"/>
                    </a:p>
                  </a:txBody>
                  <a:tcPr/>
                </a:tc>
                <a:tc>
                  <a:txBody>
                    <a:bodyPr/>
                    <a:lstStyle/>
                    <a:p>
                      <a:r>
                        <a:rPr lang="id-ID" dirty="0" smtClean="0"/>
                        <a:t>Kejalasan </a:t>
                      </a:r>
                      <a:endParaRPr lang="id-ID" dirty="0"/>
                    </a:p>
                  </a:txBody>
                  <a:tcPr/>
                </a:tc>
                <a:tc>
                  <a:txBody>
                    <a:bodyPr/>
                    <a:lstStyle/>
                    <a:p>
                      <a:r>
                        <a:rPr lang="id-ID" dirty="0" smtClean="0"/>
                        <a:t>Penjabaran</a:t>
                      </a:r>
                      <a:r>
                        <a:rPr lang="id-ID" baseline="0" dirty="0" smtClean="0"/>
                        <a:t> bagian-bagian penting proposal yang kurang mapan dengan data terperinci.</a:t>
                      </a:r>
                      <a:endParaRPr lang="id-ID" dirty="0"/>
                    </a:p>
                  </a:txBody>
                  <a:tcPr/>
                </a:tc>
              </a:tr>
            </a:tbl>
          </a:graphicData>
        </a:graphic>
      </p:graphicFrame>
    </p:spTree>
    <p:extLst>
      <p:ext uri="{BB962C8B-B14F-4D97-AF65-F5344CB8AC3E}">
        <p14:creationId xmlns:p14="http://schemas.microsoft.com/office/powerpoint/2010/main" val="9238216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51</TotalTime>
  <Words>364</Words>
  <Application>Microsoft Office PowerPoint</Application>
  <PresentationFormat>On-screen Show (4:3)</PresentationFormat>
  <Paragraphs>43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Hardcover</vt:lpstr>
      <vt:lpstr>INFORMASI-INFORMASI PENTING DALAM PROPOSAL</vt:lpstr>
      <vt:lpstr>PowerPoint Presentation</vt:lpstr>
      <vt:lpstr>PowerPoint Presentation</vt:lpstr>
      <vt:lpstr>Informasi penting yang harus diperhatikan dalam proposal</vt:lpstr>
      <vt:lpstr>MELENGKAPI INFORMASI DALAM PROPOSAL </vt:lpstr>
      <vt:lpstr>Aspek Penting Proposal</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INFORMASI-INFORMASI PENTING DALAM PROPOSAL</dc:title>
  <dc:creator>ismail - [2010]</dc:creator>
  <cp:lastModifiedBy>ismail - [2010]</cp:lastModifiedBy>
  <cp:revision>9</cp:revision>
  <dcterms:created xsi:type="dcterms:W3CDTF">2022-01-05T03:50:36Z</dcterms:created>
  <dcterms:modified xsi:type="dcterms:W3CDTF">2022-01-05T04:41:58Z</dcterms:modified>
</cp:coreProperties>
</file>