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58BF-D511-4969-AC23-AF19373600D6}" type="datetimeFigureOut">
              <a:rPr lang="id-ID" smtClean="0"/>
              <a:t>15/09/2021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F17C-3C95-431F-B076-FAF7748C813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58BF-D511-4969-AC23-AF19373600D6}" type="datetimeFigureOut">
              <a:rPr lang="id-ID" smtClean="0"/>
              <a:t>15/09/2021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F17C-3C95-431F-B076-FAF7748C813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58BF-D511-4969-AC23-AF19373600D6}" type="datetimeFigureOut">
              <a:rPr lang="id-ID" smtClean="0"/>
              <a:t>15/09/2021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F17C-3C95-431F-B076-FAF7748C813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58BF-D511-4969-AC23-AF19373600D6}" type="datetimeFigureOut">
              <a:rPr lang="id-ID" smtClean="0"/>
              <a:t>15/09/2021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F17C-3C95-431F-B076-FAF7748C813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58BF-D511-4969-AC23-AF19373600D6}" type="datetimeFigureOut">
              <a:rPr lang="id-ID" smtClean="0"/>
              <a:t>15/09/2021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F17C-3C95-431F-B076-FAF7748C813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58BF-D511-4969-AC23-AF19373600D6}" type="datetimeFigureOut">
              <a:rPr lang="id-ID" smtClean="0"/>
              <a:t>15/09/2021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F17C-3C95-431F-B076-FAF7748C813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58BF-D511-4969-AC23-AF19373600D6}" type="datetimeFigureOut">
              <a:rPr lang="id-ID" smtClean="0"/>
              <a:t>15/09/2021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F17C-3C95-431F-B076-FAF7748C813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58BF-D511-4969-AC23-AF19373600D6}" type="datetimeFigureOut">
              <a:rPr lang="id-ID" smtClean="0"/>
              <a:t>15/09/2021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F17C-3C95-431F-B076-FAF7748C813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58BF-D511-4969-AC23-AF19373600D6}" type="datetimeFigureOut">
              <a:rPr lang="id-ID" smtClean="0"/>
              <a:t>15/09/2021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F17C-3C95-431F-B076-FAF7748C813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58BF-D511-4969-AC23-AF19373600D6}" type="datetimeFigureOut">
              <a:rPr lang="id-ID" smtClean="0"/>
              <a:t>15/09/2021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F17C-3C95-431F-B076-FAF7748C8138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58BF-D511-4969-AC23-AF19373600D6}" type="datetimeFigureOut">
              <a:rPr lang="id-ID" smtClean="0"/>
              <a:t>15/09/2021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65F17C-3C95-431F-B076-FAF7748C8138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65F17C-3C95-431F-B076-FAF7748C8138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29058BF-D511-4969-AC23-AF19373600D6}" type="datetimeFigureOut">
              <a:rPr lang="id-ID" smtClean="0"/>
              <a:t>15/09/2021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543800" cy="4176464"/>
          </a:xfrm>
        </p:spPr>
        <p:txBody>
          <a:bodyPr/>
          <a:lstStyle/>
          <a:p>
            <a:r>
              <a:rPr lang="id-ID" sz="6000" dirty="0" smtClean="0"/>
              <a:t>CIRI-CIRI CERPEN DAN MENGANALISIS </a:t>
            </a:r>
            <a:r>
              <a:rPr lang="id-ID" sz="6000" dirty="0" smtClean="0"/>
              <a:t>UNSUR-UNSUR PEMBANGUN CERPEN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364633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600" dirty="0" smtClean="0"/>
              <a:t>MEMAHAMI CIRI-CIRI CERPEN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id-ID" b="1" dirty="0"/>
              <a:t>Ciri-Ciri Cerpen</a:t>
            </a:r>
          </a:p>
          <a:p>
            <a:pPr algn="just">
              <a:buFont typeface="+mj-lt"/>
              <a:buAutoNum type="arabicPeriod"/>
            </a:pPr>
            <a:r>
              <a:rPr lang="id-ID" dirty="0"/>
              <a:t>Jalan ceritanya lebih pendek dari novel</a:t>
            </a:r>
          </a:p>
          <a:p>
            <a:pPr algn="just">
              <a:buFont typeface="+mj-lt"/>
              <a:buAutoNum type="arabicPeriod"/>
            </a:pPr>
            <a:r>
              <a:rPr lang="id-ID" dirty="0"/>
              <a:t>Sebuah cerpen memiliki j</a:t>
            </a:r>
            <a:r>
              <a:rPr lang="id-ID" dirty="0" smtClean="0"/>
              <a:t>umlah </a:t>
            </a:r>
            <a:r>
              <a:rPr lang="id-ID" dirty="0"/>
              <a:t>kata yang tidak lebih dari 10.000 (10 ribu) kata</a:t>
            </a:r>
          </a:p>
          <a:p>
            <a:pPr algn="just">
              <a:buFont typeface="+mj-lt"/>
              <a:buAutoNum type="arabicPeriod"/>
            </a:pPr>
            <a:r>
              <a:rPr lang="id-ID" dirty="0"/>
              <a:t>Biasanya isi cerita cerpen berasal dari kehidupan sehari-hari </a:t>
            </a:r>
          </a:p>
          <a:p>
            <a:pPr algn="just">
              <a:buFont typeface="+mj-lt"/>
              <a:buAutoNum type="arabicPeriod"/>
            </a:pPr>
            <a:r>
              <a:rPr lang="id-ID" dirty="0"/>
              <a:t>Tidak menggambarkan semua kisah para tokohnya, hal ini karena dalam cerpen yang digambarkan hanyalah inti sarinya saja.</a:t>
            </a:r>
          </a:p>
          <a:p>
            <a:pPr algn="just">
              <a:buFont typeface="+mj-lt"/>
              <a:buAutoNum type="arabicPeriod"/>
            </a:pPr>
            <a:r>
              <a:rPr lang="id-ID" dirty="0"/>
              <a:t>Tokoh dalam cerpen digambarkan mengalami masalah atau suatu konflik hingga pada tahap penyelesainnya.</a:t>
            </a:r>
          </a:p>
          <a:p>
            <a:pPr algn="just">
              <a:buFont typeface="+mj-lt"/>
              <a:buAutoNum type="arabicPeriod"/>
            </a:pPr>
            <a:r>
              <a:rPr lang="id-ID" dirty="0"/>
              <a:t>Pemakaian kata yang sederhana serta ekonomis dan mudah dikenal pembaca.</a:t>
            </a:r>
          </a:p>
          <a:p>
            <a:pPr algn="just">
              <a:buFont typeface="+mj-lt"/>
              <a:buAutoNum type="arabicPeriod"/>
            </a:pPr>
            <a:r>
              <a:rPr lang="id-ID" dirty="0"/>
              <a:t>Kesan yang ditinggalkan dari cerpen tersebut sangat mendalam sehingga pembaca dapat ikut merasakan kisah dari cerita tersebut.</a:t>
            </a:r>
          </a:p>
          <a:p>
            <a:pPr algn="just">
              <a:buFont typeface="+mj-lt"/>
              <a:buAutoNum type="arabicPeriod"/>
            </a:pPr>
            <a:r>
              <a:rPr lang="id-ID" dirty="0"/>
              <a:t>Biasanya hanya 1 kejadian saja yang diceritakan.</a:t>
            </a:r>
          </a:p>
          <a:p>
            <a:pPr algn="just">
              <a:buFont typeface="+mj-lt"/>
              <a:buAutoNum type="arabicPeriod"/>
            </a:pPr>
            <a:r>
              <a:rPr lang="id-ID" dirty="0"/>
              <a:t>Memiliki alur cerita tunggal dan lurus.</a:t>
            </a:r>
          </a:p>
          <a:p>
            <a:pPr algn="just">
              <a:buFont typeface="+mj-lt"/>
              <a:buAutoNum type="arabicPeriod"/>
            </a:pPr>
            <a:r>
              <a:rPr lang="id-ID" dirty="0"/>
              <a:t>Penokohan pada cerpen sangatlah sederhana, tidak mendalam serta singkat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203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UNSUR-UNSUR CERPEN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Cerpen memiliki dua unsur pembangun, diantaranya adalah unsur intrinsik dan </a:t>
            </a:r>
            <a:r>
              <a:rPr lang="id-ID" dirty="0" smtClean="0"/>
              <a:t>ekstrinsik.</a:t>
            </a:r>
          </a:p>
          <a:p>
            <a:pPr marL="114300" indent="0" algn="just">
              <a:buNone/>
            </a:pPr>
            <a:r>
              <a:rPr lang="id-ID" dirty="0" smtClean="0"/>
              <a:t>1. Unsur Intrinsik</a:t>
            </a:r>
            <a:endParaRPr lang="id-ID" dirty="0"/>
          </a:p>
          <a:p>
            <a:pPr algn="just"/>
            <a:r>
              <a:rPr lang="id-ID" dirty="0"/>
              <a:t>Unsur intrinsik adalah unsur pembangun cerpen yang berasal dari dalam cerpen itu sendiri. Jika diibaratkan sebuah bangunan, maka unsur intrinsik adalah komponen-komponen bangunan tersebut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Unsur intriksik cerpen memuat hal-hal yang penting yang disampaikan baik secara implisit maupun eksplisit untuk membantu pemahaman pembaca. </a:t>
            </a:r>
          </a:p>
          <a:p>
            <a:pPr algn="just"/>
            <a:r>
              <a:rPr lang="id-ID" dirty="0" smtClean="0"/>
              <a:t>Unsur intrinsik menggambar teknik penceritaan yang diterapkan penulis. </a:t>
            </a:r>
            <a:endParaRPr lang="id-ID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31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620000" cy="6068144"/>
          </a:xfrm>
        </p:spPr>
        <p:txBody>
          <a:bodyPr>
            <a:normAutofit/>
          </a:bodyPr>
          <a:lstStyle/>
          <a:p>
            <a:r>
              <a:rPr lang="id-ID" dirty="0" smtClean="0"/>
              <a:t>Adapun yang menjadi unsur-unsur intrinsik cerpen adalah:</a:t>
            </a:r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Tema merupaka gagasan pokok yang mendasari pengaryaan cerpen yaitu untuk menentukan masalah toko, dan latar bahkan pesan yang hendak disampaikan pengarang.</a:t>
            </a:r>
          </a:p>
          <a:p>
            <a:pPr marL="571500" indent="-457200">
              <a:buFont typeface="+mj-lt"/>
              <a:buAutoNum type="arabicPeriod"/>
            </a:pPr>
            <a:r>
              <a:rPr lang="id-ID" dirty="0"/>
              <a:t>Dalam cerita pendek, ada tokoh yang berperan sebagai orang baik, orang jahat, atau orang yang biasa-biasa saja. Penokohan dapat dikenalkan dengan cara mendiskripsikannya atau melalui dialog yang dilakukan si tokoh dalam cerita. </a:t>
            </a:r>
            <a:endParaRPr lang="id-ID" dirty="0" smtClean="0"/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Alur/plot adalah Jalan </a:t>
            </a:r>
            <a:r>
              <a:rPr lang="id-ID" dirty="0"/>
              <a:t>dari sebuah kisah cerita merupakan karya sastra. Secara garis besar, alur merupakan urutan tahapan jalannya cerita, antara lain : perkenalan &gt; muncul konflik atau suatu permasalahan &gt; peningkatan konflik &gt; puncak konflik (klimaks) &gt; penurunan konflik &gt; selesaian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02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/>
          <a:lstStyle/>
          <a:p>
            <a:pPr marL="571500" lvl="0" indent="-457200">
              <a:buClr>
                <a:srgbClr val="A9A57C"/>
              </a:buClr>
              <a:buFont typeface="+mj-lt"/>
              <a:buAutoNum type="arabicPeriod" startAt="4"/>
            </a:pPr>
            <a:r>
              <a:rPr lang="id-ID" sz="2000" dirty="0">
                <a:solidFill>
                  <a:srgbClr val="2F2B20"/>
                </a:solidFill>
              </a:rPr>
              <a:t>Latar adalah keterangan mengenai waktu, tempat dan suasana dari suatu peristiwa yang terjadi dan dialami tokoh yang dan dapat menimbulkan imajinasi tertentu terhadap </a:t>
            </a:r>
            <a:r>
              <a:rPr lang="id-ID" sz="2000" dirty="0" smtClean="0">
                <a:solidFill>
                  <a:srgbClr val="2F2B20"/>
                </a:solidFill>
              </a:rPr>
              <a:t>pembaca.</a:t>
            </a:r>
          </a:p>
          <a:p>
            <a:pPr marL="571500" lvl="0" indent="-457200">
              <a:buClr>
                <a:srgbClr val="A9A57C"/>
              </a:buClr>
              <a:buFont typeface="+mj-lt"/>
              <a:buAutoNum type="arabicPeriod" startAt="4"/>
            </a:pPr>
            <a:r>
              <a:rPr lang="id-ID" sz="2000" dirty="0" smtClean="0">
                <a:solidFill>
                  <a:srgbClr val="2F2B20"/>
                </a:solidFill>
              </a:rPr>
              <a:t>Sudut </a:t>
            </a:r>
            <a:r>
              <a:rPr lang="id-ID" sz="2000" dirty="0">
                <a:solidFill>
                  <a:srgbClr val="2F2B20"/>
                </a:solidFill>
              </a:rPr>
              <a:t>pandang merupakan Sudut pandang yang digunakan dalam cerita pendek juga masuk ke dalam unsur intrinsik. Sudut pandang yang digunakan bisa berupa orang pertama (aku/saya/gue), orang ketiga (dia/nama tokoh/mereka), dan bisa juga menggunakan sudut pandang orang kedua. </a:t>
            </a:r>
            <a:endParaRPr lang="id-ID" sz="2000" dirty="0" smtClean="0">
              <a:solidFill>
                <a:srgbClr val="2F2B20"/>
              </a:solidFill>
            </a:endParaRPr>
          </a:p>
          <a:p>
            <a:pPr marL="571500" lvl="0" indent="-457200">
              <a:buClr>
                <a:srgbClr val="A9A57C"/>
              </a:buClr>
              <a:buFont typeface="+mj-lt"/>
              <a:buAutoNum type="arabicPeriod" startAt="4"/>
            </a:pPr>
            <a:r>
              <a:rPr lang="id-ID" sz="2000" dirty="0" smtClean="0">
                <a:solidFill>
                  <a:srgbClr val="2F2B20"/>
                </a:solidFill>
              </a:rPr>
              <a:t>Amat  merupakan pesan yang hendak disampaikan pengarang kepada pembaca dengan menyisipkan nilai-nilai tertentu sehingga dapat dipahami dan diilhami . </a:t>
            </a:r>
            <a:endParaRPr lang="id-ID" sz="2000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id-ID" sz="2000" dirty="0">
                <a:solidFill>
                  <a:srgbClr val="2F2B20"/>
                </a:solidFill>
              </a:rPr>
              <a:t> </a:t>
            </a:r>
          </a:p>
          <a:p>
            <a:pPr marL="571500" indent="-457200">
              <a:buFont typeface="+mj-lt"/>
              <a:buAutoNum type="arabicPeriod" startAt="4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445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Jenis-jenis sudut pandang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/>
              <a:buChar char="•"/>
            </a:pPr>
            <a:r>
              <a:rPr lang="id-ID" dirty="0"/>
              <a:t>Sudut pandang orang pertama adalah pengarang terlibat langsung atau orang pertama dalam cerita yang ditandai dengan penggunaan kata ganti orang </a:t>
            </a:r>
            <a:r>
              <a:rPr lang="id-ID" i="1" dirty="0"/>
              <a:t>aku, saya,</a:t>
            </a:r>
            <a:r>
              <a:rPr lang="id-ID" dirty="0"/>
              <a:t> dan sebagainya.</a:t>
            </a:r>
          </a:p>
          <a:p>
            <a:pPr algn="just">
              <a:buFont typeface="Arial"/>
              <a:buChar char="•"/>
            </a:pPr>
            <a:r>
              <a:rPr lang="id-ID" dirty="0"/>
              <a:t>Sudut pandang orang ketiga adalah pengarang tidak terlibat langsung dalam cerita yang ditandai dengan penggunaan kata ganti orang seperti </a:t>
            </a:r>
            <a:r>
              <a:rPr lang="id-ID" i="1" dirty="0"/>
              <a:t>dia, mereka</a:t>
            </a:r>
            <a:r>
              <a:rPr lang="id-ID" dirty="0"/>
              <a:t>, dan sebagainya atau menggunakan nama tokoh. Sudut pandang orang ketiga terbagi atas orang ketiga terarah dan orang ketiga serba tahu.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0164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</TotalTime>
  <Words>414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CIRI-CIRI CERPEN DAN MENGANALISIS UNSUR-UNSUR PEMBANGUN CERPEN</vt:lpstr>
      <vt:lpstr>MEMAHAMI CIRI-CIRI CERPEN</vt:lpstr>
      <vt:lpstr>UNSUR-UNSUR CERPEN </vt:lpstr>
      <vt:lpstr>PowerPoint Presentation</vt:lpstr>
      <vt:lpstr>PowerPoint Presentation</vt:lpstr>
      <vt:lpstr>Jenis-jenis sudut pandang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MENGANALISIS UNSUR-UNSUR CERPEN</dc:title>
  <dc:creator>ismail - [2010]</dc:creator>
  <cp:lastModifiedBy>ismail - [2010]</cp:lastModifiedBy>
  <cp:revision>13</cp:revision>
  <dcterms:created xsi:type="dcterms:W3CDTF">2021-09-14T17:12:39Z</dcterms:created>
  <dcterms:modified xsi:type="dcterms:W3CDTF">2021-09-14T18:49:53Z</dcterms:modified>
</cp:coreProperties>
</file>