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1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13520E-033C-4E0E-A455-2D009211C133}" type="datetimeFigureOut">
              <a:rPr lang="id-ID" smtClean="0"/>
              <a:t>02/11/2021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4179407-60FA-4089-A7B6-CDA83F65A876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2400" dirty="0" smtClean="0"/>
              <a:t>MEMPERTUNJUKKAN KESAN PRIBADI TERHADAP BUKU ILMIAH DALAM BENTUK TEKS EKSPLANASI SINGKAT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Dalam pembelajaran ini, akan dibahas mengenai tiga hal yaitu:</a:t>
            </a:r>
          </a:p>
          <a:p>
            <a:pPr marL="582930" indent="-514350">
              <a:buAutoNum type="arabicPeriod"/>
            </a:pPr>
            <a:r>
              <a:rPr lang="id-ID" dirty="0"/>
              <a:t>T</a:t>
            </a:r>
            <a:r>
              <a:rPr lang="id-ID" dirty="0" smtClean="0"/>
              <a:t>eks eksplanasi</a:t>
            </a:r>
          </a:p>
          <a:p>
            <a:pPr marL="582930" indent="-514350">
              <a:buAutoNum type="arabicPeriod"/>
            </a:pPr>
            <a:r>
              <a:rPr lang="id-ID" dirty="0" smtClean="0"/>
              <a:t>Buku ilmiah</a:t>
            </a:r>
          </a:p>
          <a:p>
            <a:pPr marL="582930" indent="-514350">
              <a:buAutoNum type="arabicPeriod"/>
            </a:pPr>
            <a:r>
              <a:rPr lang="id-ID" dirty="0" smtClean="0"/>
              <a:t>Kesan pribadi</a:t>
            </a:r>
          </a:p>
          <a:p>
            <a:r>
              <a:rPr lang="id-ID" dirty="0" smtClean="0"/>
              <a:t>Teks eksplanasi adalah suatu teks yang berisi penjelasan sebab musabab atau proses terjadinya sesuatu, baik berupa fenomena alam atau sosial.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626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525344"/>
          </a:xfrm>
        </p:spPr>
        <p:txBody>
          <a:bodyPr>
            <a:noAutofit/>
          </a:bodyPr>
          <a:lstStyle/>
          <a:p>
            <a:pPr algn="just"/>
            <a:r>
              <a:rPr lang="id-ID" sz="2400" dirty="0" smtClean="0"/>
              <a:t>Buku ilmiah adalah  adalah karya tulis ilmiah (KTI) dengan pembahasan mendalam tentang masalah kekinian suatu keilmuan yang merangkul hasil-hasil penelitian terbaru. </a:t>
            </a:r>
          </a:p>
          <a:p>
            <a:pPr algn="just"/>
            <a:r>
              <a:rPr lang="id-ID" sz="2400" dirty="0">
                <a:solidFill>
                  <a:prstClr val="white"/>
                </a:solidFill>
              </a:rPr>
              <a:t>Buku ilmiah populer merupakan suatu karya ilmiah yang memiliki uraian yang sistematis, empiris, objektif, rasional, dan mudah dipahami  orang awam.</a:t>
            </a:r>
            <a:endParaRPr lang="id-ID" sz="2400" dirty="0" smtClean="0"/>
          </a:p>
          <a:p>
            <a:pPr algn="just"/>
            <a:r>
              <a:rPr lang="id-ID" sz="2400" dirty="0" smtClean="0"/>
              <a:t>Buku ilmiah menekankan pada aspek teori, yaitu panduan penjelasan filosofis atas suatu langkah, oanduan atau suatu bentuk kajian yang diterbitkan dalam format buku. </a:t>
            </a:r>
          </a:p>
          <a:p>
            <a:pPr algn="just"/>
            <a:r>
              <a:rPr lang="id-ID" sz="2400" dirty="0" smtClean="0"/>
              <a:t>Susunan buku imiah disajikan dalam bentuk bagian  per bagian atau bab per bab yang dibuat secara berkesinambungan dan bertautan. </a:t>
            </a:r>
          </a:p>
          <a:p>
            <a:pPr algn="just"/>
            <a:r>
              <a:rPr lang="id-ID" sz="2400" dirty="0" smtClean="0"/>
              <a:t>Kesan pribadi merupakan yang terasa (terpikir) sesudah melihat  (mendengar) sesuatu berdasarkan sudut pandang pribadi.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4596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STRUKTUR TEKS EKSPLANASI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352928" cy="5400600"/>
          </a:xfrm>
        </p:spPr>
        <p:txBody>
          <a:bodyPr>
            <a:noAutofit/>
          </a:bodyPr>
          <a:lstStyle/>
          <a:p>
            <a:pPr algn="just"/>
            <a:r>
              <a:rPr lang="id-ID" sz="2400" dirty="0" smtClean="0"/>
              <a:t>Teks eskplanasi dibangun dengan struktur teks sebagai berikut:</a:t>
            </a:r>
          </a:p>
          <a:p>
            <a:pPr algn="just"/>
            <a:endParaRPr lang="id-ID" sz="2400" dirty="0"/>
          </a:p>
          <a:p>
            <a:pPr algn="just"/>
            <a:endParaRPr lang="id-ID" sz="2400" dirty="0" smtClean="0"/>
          </a:p>
          <a:p>
            <a:pPr algn="just"/>
            <a:endParaRPr lang="id-ID" sz="2400" dirty="0"/>
          </a:p>
          <a:p>
            <a:pPr marL="68580" indent="0" algn="just">
              <a:buNone/>
            </a:pPr>
            <a:endParaRPr lang="id-ID" sz="2400" dirty="0"/>
          </a:p>
          <a:p>
            <a:pPr marL="68580" indent="0" algn="just">
              <a:buNone/>
            </a:pPr>
            <a:endParaRPr lang="id-ID" sz="2400" dirty="0"/>
          </a:p>
          <a:p>
            <a:pPr algn="just"/>
            <a:r>
              <a:rPr lang="id-ID" sz="2400" dirty="0" smtClean="0"/>
              <a:t>Buku ilmiah merupakan jenis buku pengayaan  yang mampu memberikan wawasan dan pengetahuan bagi kita. </a:t>
            </a:r>
          </a:p>
          <a:p>
            <a:pPr algn="just"/>
            <a:r>
              <a:rPr lang="id-ID" sz="2400" dirty="0" smtClean="0"/>
              <a:t>Manfaat yang diperoleh dari menentukan buitr-butir penting suatu buku nonfiksi adalah  kita dapat merangkul isi buku, menata ulang tulisan, menentukan isi buku, mengetahui gambaran  isi buku, mengarahkan menulis buku kembali  </a:t>
            </a:r>
          </a:p>
          <a:p>
            <a:pPr algn="just"/>
            <a:endParaRPr lang="id-ID" sz="2400" dirty="0" smtClean="0"/>
          </a:p>
          <a:p>
            <a:pPr marL="68580" indent="0" algn="just">
              <a:buNone/>
            </a:pPr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98245"/>
              </p:ext>
            </p:extLst>
          </p:nvPr>
        </p:nvGraphicFramePr>
        <p:xfrm>
          <a:off x="1619672" y="2060847"/>
          <a:ext cx="67687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4536504"/>
              </a:tblGrid>
              <a:tr h="552062">
                <a:tc>
                  <a:txBody>
                    <a:bodyPr/>
                    <a:lstStyle/>
                    <a:p>
                      <a:r>
                        <a:rPr lang="id-ID" dirty="0" smtClean="0"/>
                        <a:t>1. Penyataan umum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Memperkenalkan pada topik yang menjadi bahan</a:t>
                      </a:r>
                      <a:r>
                        <a:rPr lang="id-ID" baseline="0" dirty="0" smtClean="0"/>
                        <a:t> pembicaraan</a:t>
                      </a:r>
                      <a:endParaRPr lang="id-ID" dirty="0"/>
                    </a:p>
                  </a:txBody>
                  <a:tcPr/>
                </a:tc>
              </a:tr>
              <a:tr h="552062">
                <a:tc>
                  <a:txBody>
                    <a:bodyPr/>
                    <a:lstStyle/>
                    <a:p>
                      <a:r>
                        <a:rPr lang="id-ID" dirty="0" smtClean="0"/>
                        <a:t>2. Penjelasan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Menjelaskan bagian tesis (sebab akibat</a:t>
                      </a:r>
                      <a:r>
                        <a:rPr lang="id-ID" baseline="0" dirty="0" smtClean="0"/>
                        <a:t> atau proses terjadinya peristiwa</a:t>
                      </a:r>
                      <a:r>
                        <a:rPr lang="id-ID" dirty="0" smtClean="0"/>
                        <a:t>)</a:t>
                      </a:r>
                      <a:endParaRPr lang="id-ID" dirty="0"/>
                    </a:p>
                  </a:txBody>
                  <a:tcPr/>
                </a:tc>
              </a:tr>
              <a:tr h="552062">
                <a:tc>
                  <a:txBody>
                    <a:bodyPr/>
                    <a:lstStyle/>
                    <a:p>
                      <a:r>
                        <a:rPr lang="id-ID" dirty="0" smtClean="0"/>
                        <a:t>3. penutup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Simpulan,</a:t>
                      </a:r>
                      <a:r>
                        <a:rPr lang="id-ID" baseline="0" dirty="0" smtClean="0"/>
                        <a:t> penegasan,interpretasi, konklusi, atau reiterasiyang bersifat opsional. 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648072"/>
          </a:xfrm>
        </p:spPr>
        <p:txBody>
          <a:bodyPr/>
          <a:lstStyle/>
          <a:p>
            <a:pPr algn="ctr"/>
            <a:r>
              <a:rPr lang="id-ID" sz="2800" dirty="0" smtClean="0"/>
              <a:t>BUKU ILMIAH 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92696"/>
            <a:ext cx="7772400" cy="6165304"/>
          </a:xfrm>
        </p:spPr>
        <p:txBody>
          <a:bodyPr>
            <a:noAutofit/>
          </a:bodyPr>
          <a:lstStyle/>
          <a:p>
            <a:pPr marL="270510" indent="-270510" algn="just">
              <a:lnSpc>
                <a:spcPct val="150000"/>
              </a:lnSpc>
            </a:pPr>
            <a:r>
              <a:rPr lang="id-ID" sz="1600" b="1" dirty="0">
                <a:latin typeface="Times New Roman"/>
              </a:rPr>
              <a:t>Langkah atau Tahapan Penyusunan Buku </a:t>
            </a:r>
            <a:r>
              <a:rPr lang="id-ID" sz="1600" b="1" dirty="0" smtClean="0">
                <a:latin typeface="Times New Roman"/>
              </a:rPr>
              <a:t>Ilmiah</a:t>
            </a: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>
                <a:latin typeface="Times New Roman"/>
                <a:ea typeface="Times New Roman"/>
              </a:rPr>
              <a:t>1</a:t>
            </a:r>
            <a:r>
              <a:rPr lang="id-ID" sz="1600" dirty="0">
                <a:latin typeface="Times New Roman"/>
                <a:ea typeface="Times New Roman"/>
              </a:rPr>
              <a:t>.      </a:t>
            </a:r>
            <a:r>
              <a:rPr lang="id-ID" sz="1600" dirty="0">
                <a:latin typeface="Times New Roman"/>
              </a:rPr>
              <a:t>Tahap persiapan atau pra-penulisan </a:t>
            </a: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>
                <a:latin typeface="Times New Roman"/>
              </a:rPr>
              <a:t>Ketika </a:t>
            </a:r>
            <a:r>
              <a:rPr lang="id-ID" sz="1600" dirty="0">
                <a:latin typeface="Times New Roman"/>
              </a:rPr>
              <a:t>penulis menyiapkan diri, mengumpulkan informasi, merumuskan masalah, menentukan fokus, mengolah informasi,  menarik tafsiran terhadap realitas yang dihadapinya, berdiskusi, membaca,  mengamati , dan lain-lain yang memperkaya masukan kognitif yang akan diproses </a:t>
            </a:r>
            <a:r>
              <a:rPr lang="id-ID" sz="1600" dirty="0" smtClean="0">
                <a:latin typeface="Times New Roman"/>
              </a:rPr>
              <a:t>selanjutnya.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>
                <a:latin typeface="Times New Roman"/>
              </a:rPr>
              <a:t>2. Tahap Inkubasi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>
                <a:latin typeface="Times New Roman"/>
              </a:rPr>
              <a:t>Ketika </a:t>
            </a:r>
            <a:r>
              <a:rPr lang="id-ID" sz="1600" dirty="0">
                <a:latin typeface="Times New Roman"/>
              </a:rPr>
              <a:t>pembelajar memproses informasi yang dimilikinya sedemikian rupa sehingga mengantarkannya dalam pemecahan masalah atau jalan keluar yang </a:t>
            </a:r>
            <a:r>
              <a:rPr lang="id-ID" sz="1600" dirty="0" smtClean="0">
                <a:latin typeface="Times New Roman"/>
              </a:rPr>
              <a:t>dicarinya.</a:t>
            </a: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>
                <a:latin typeface="Times New Roman"/>
              </a:rPr>
              <a:t>3. Tahap Iluminasi</a:t>
            </a: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>
                <a:latin typeface="Times New Roman"/>
              </a:rPr>
              <a:t>Ketika </a:t>
            </a:r>
            <a:r>
              <a:rPr lang="id-ID" sz="1600" dirty="0">
                <a:latin typeface="Times New Roman"/>
              </a:rPr>
              <a:t>datangnya inspirasi atau gagasan yang datang seakan-akan berloncatan dalam pikiran kita.  </a:t>
            </a:r>
            <a:endParaRPr lang="id-ID" sz="1600" dirty="0" smtClean="0"/>
          </a:p>
          <a:p>
            <a:pPr marL="342900" algn="just">
              <a:lnSpc>
                <a:spcPct val="150000"/>
              </a:lnSpc>
              <a:buAutoNum type="arabicPeriod" startAt="4"/>
            </a:pPr>
            <a:r>
              <a:rPr lang="id-ID" sz="1600" dirty="0" smtClean="0">
                <a:latin typeface="Times New Roman"/>
              </a:rPr>
              <a:t>Tahap Verfikas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>
                <a:latin typeface="Times New Roman"/>
              </a:rPr>
              <a:t>Apa </a:t>
            </a:r>
            <a:r>
              <a:rPr lang="id-ID" sz="1600" dirty="0">
                <a:latin typeface="Times New Roman"/>
              </a:rPr>
              <a:t>yang dituliskan sebagai hasil dari tahap iluminasi itu diperiksa kembali, diseleksi, dan disusun sesuai dengan fokus tulisan</a:t>
            </a:r>
            <a:endParaRPr lang="id-ID" sz="1600" dirty="0"/>
          </a:p>
          <a:p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7999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115</TotalTime>
  <Words>274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MEMPERTUNJUKKAN KESAN PRIBADI TERHADAP BUKU ILMIAH DALAM BENTUK TEKS EKSPLANASI SINGKAT</vt:lpstr>
      <vt:lpstr>PowerPoint Presentation</vt:lpstr>
      <vt:lpstr>STRUKTUR TEKS EKSPLANASI</vt:lpstr>
      <vt:lpstr>BUKU ILMIAH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18</cp:revision>
  <dcterms:created xsi:type="dcterms:W3CDTF">2021-11-01T13:01:07Z</dcterms:created>
  <dcterms:modified xsi:type="dcterms:W3CDTF">2021-11-02T16:36:00Z</dcterms:modified>
</cp:coreProperties>
</file>