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88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0DA296-037A-47DD-B339-D97C21348E43}" type="datetimeFigureOut">
              <a:rPr lang="id-ID" smtClean="0"/>
              <a:t>20/10/2021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DA296-037A-47DD-B339-D97C21348E43}" type="datetimeFigureOut">
              <a:rPr lang="id-ID" smtClean="0"/>
              <a:t>20/10/2021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DA296-037A-47DD-B339-D97C21348E43}" type="datetimeFigureOut">
              <a:rPr lang="id-ID" smtClean="0"/>
              <a:t>20/10/2021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DA296-037A-47DD-B339-D97C21348E43}" type="datetimeFigureOut">
              <a:rPr lang="id-ID" smtClean="0"/>
              <a:t>20/10/2021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DA296-037A-47DD-B339-D97C21348E43}" type="datetimeFigureOut">
              <a:rPr lang="id-ID" smtClean="0"/>
              <a:t>20/10/2021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0DA296-037A-47DD-B339-D97C21348E43}" type="datetimeFigureOut">
              <a:rPr lang="id-ID" smtClean="0"/>
              <a:t>20/10/2021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0DA296-037A-47DD-B339-D97C21348E43}" type="datetimeFigureOut">
              <a:rPr lang="id-ID" smtClean="0"/>
              <a:t>20/10/2021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DA296-037A-47DD-B339-D97C21348E43}" type="datetimeFigureOut">
              <a:rPr lang="id-ID" smtClean="0"/>
              <a:t>20/10/2021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DA296-037A-47DD-B339-D97C21348E43}" type="datetimeFigureOut">
              <a:rPr lang="id-ID" smtClean="0"/>
              <a:t>20/10/2021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E9FC2DB-EA82-44DB-9DF8-1010CAC1C91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DA296-037A-47DD-B339-D97C21348E43}" type="datetimeFigureOut">
              <a:rPr lang="id-ID" smtClean="0"/>
              <a:t>20/10/2021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9FC2DB-EA82-44DB-9DF8-1010CAC1C914}"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60DA296-037A-47DD-B339-D97C21348E43}" type="datetimeFigureOut">
              <a:rPr lang="id-ID" smtClean="0"/>
              <a:t>20/10/2021</a:t>
            </a:fld>
            <a:endParaRPr lang="id-ID"/>
          </a:p>
        </p:txBody>
      </p:sp>
      <p:sp>
        <p:nvSpPr>
          <p:cNvPr id="9" name="Slide Number Placeholder 8"/>
          <p:cNvSpPr>
            <a:spLocks noGrp="1"/>
          </p:cNvSpPr>
          <p:nvPr>
            <p:ph type="sldNum" sz="quarter" idx="11"/>
          </p:nvPr>
        </p:nvSpPr>
        <p:spPr/>
        <p:txBody>
          <a:bodyPr/>
          <a:lstStyle/>
          <a:p>
            <a:fld id="{EE9FC2DB-EA82-44DB-9DF8-1010CAC1C914}"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E9FC2DB-EA82-44DB-9DF8-1010CAC1C914}"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60DA296-037A-47DD-B339-D97C21348E43}" type="datetimeFigureOut">
              <a:rPr lang="id-ID" smtClean="0"/>
              <a:t>20/10/2021</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340768"/>
            <a:ext cx="7772400" cy="2308238"/>
          </a:xfrm>
        </p:spPr>
        <p:txBody>
          <a:bodyPr>
            <a:normAutofit fontScale="90000"/>
          </a:bodyPr>
          <a:lstStyle/>
          <a:p>
            <a:r>
              <a:rPr lang="id-ID" dirty="0" smtClean="0"/>
              <a:t>MENYUSUN BUTIR-BUTIR PENTING BUKU PENGAYAAN</a:t>
            </a:r>
            <a:endParaRPr lang="id-ID" dirty="0"/>
          </a:p>
        </p:txBody>
      </p:sp>
    </p:spTree>
    <p:extLst>
      <p:ext uri="{BB962C8B-B14F-4D97-AF65-F5344CB8AC3E}">
        <p14:creationId xmlns:p14="http://schemas.microsoft.com/office/powerpoint/2010/main" val="2251119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dirty="0" smtClean="0"/>
              <a:t>FORMAT PENYUSUN LAPORAN</a:t>
            </a:r>
            <a:endParaRPr lang="id-ID" sz="3200" dirty="0"/>
          </a:p>
        </p:txBody>
      </p:sp>
      <p:sp>
        <p:nvSpPr>
          <p:cNvPr id="3" name="Content Placeholder 2"/>
          <p:cNvSpPr>
            <a:spLocks noGrp="1"/>
          </p:cNvSpPr>
          <p:nvPr>
            <p:ph idx="1"/>
          </p:nvPr>
        </p:nvSpPr>
        <p:spPr>
          <a:xfrm>
            <a:off x="107504" y="1340768"/>
            <a:ext cx="8280920" cy="4752528"/>
          </a:xfrm>
        </p:spPr>
        <p:txBody>
          <a:bodyPr>
            <a:normAutofit/>
          </a:bodyPr>
          <a:lstStyle/>
          <a:p>
            <a:pPr algn="just"/>
            <a:r>
              <a:rPr lang="id-ID" sz="2400" dirty="0" smtClean="0">
                <a:latin typeface="Times New Roman" pitchFamily="18" charset="0"/>
                <a:cs typeface="Times New Roman" pitchFamily="18" charset="0"/>
              </a:rPr>
              <a:t>Isi dari penyusunan format laporan dari sebuah buku pengayaan yang telah kita baca yang berisi informasi penting dari buku tersebut, </a:t>
            </a:r>
          </a:p>
          <a:p>
            <a:pPr algn="just"/>
            <a:r>
              <a:rPr lang="id-ID" sz="2400" dirty="0" smtClean="0">
                <a:latin typeface="Times New Roman" pitchFamily="18" charset="0"/>
                <a:cs typeface="Times New Roman" pitchFamily="18" charset="0"/>
              </a:rPr>
              <a:t>Informasi dianggap penting apabila informasi tersebut mampu memberikan </a:t>
            </a:r>
            <a:r>
              <a:rPr lang="id-ID" sz="2400" u="sng" dirty="0" smtClean="0">
                <a:solidFill>
                  <a:srgbClr val="002060"/>
                </a:solidFill>
                <a:latin typeface="Times New Roman" pitchFamily="18" charset="0"/>
                <a:cs typeface="Times New Roman" pitchFamily="18" charset="0"/>
              </a:rPr>
              <a:t>petunjuk, jawaban dan keterangan</a:t>
            </a:r>
            <a:r>
              <a:rPr lang="id-ID" sz="2400" dirty="0" smtClean="0">
                <a:latin typeface="Times New Roman" pitchFamily="18" charset="0"/>
                <a:cs typeface="Times New Roman" pitchFamily="18" charset="0"/>
              </a:rPr>
              <a:t> yang dibutuhkan untuk memecahkan berbagai persoalan yang dihadapi manusia </a:t>
            </a:r>
          </a:p>
          <a:p>
            <a:pPr algn="just"/>
            <a:r>
              <a:rPr lang="id-ID" sz="2400" dirty="0" smtClean="0">
                <a:latin typeface="Times New Roman" pitchFamily="18" charset="0"/>
                <a:cs typeface="Times New Roman" pitchFamily="18" charset="0"/>
              </a:rPr>
              <a:t>Laporan juga dapat digunakan sebagai alat berbagi ilmu pengetahuan dan wawasan dengan orang lain</a:t>
            </a:r>
          </a:p>
          <a:p>
            <a:pPr algn="just"/>
            <a:r>
              <a:rPr lang="id-ID" sz="2400" dirty="0" smtClean="0">
                <a:latin typeface="Times New Roman" pitchFamily="18" charset="0"/>
                <a:cs typeface="Times New Roman" pitchFamily="18" charset="0"/>
              </a:rPr>
              <a:t>Melalui peta pikiran, ide-ide penting dari suatu buku pengayaan dapat kita susus sesuai dengan alur pemikiran kita. </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3820280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dirty="0" smtClean="0"/>
              <a:t>POLA HUBUNGAN BUTIR-BUTIR DALAM SUATU CATATAN </a:t>
            </a:r>
            <a:endParaRPr lang="id-ID" sz="3200" dirty="0"/>
          </a:p>
        </p:txBody>
      </p:sp>
      <p:sp>
        <p:nvSpPr>
          <p:cNvPr id="3" name="Content Placeholder 2"/>
          <p:cNvSpPr>
            <a:spLocks noGrp="1"/>
          </p:cNvSpPr>
          <p:nvPr>
            <p:ph idx="1"/>
          </p:nvPr>
        </p:nvSpPr>
        <p:spPr>
          <a:xfrm>
            <a:off x="251520" y="1600200"/>
            <a:ext cx="8136904" cy="4997152"/>
          </a:xfrm>
        </p:spPr>
        <p:txBody>
          <a:bodyPr>
            <a:normAutofit/>
          </a:bodyPr>
          <a:lstStyle/>
          <a:p>
            <a:r>
              <a:rPr lang="id-ID" sz="2400" dirty="0" smtClean="0">
                <a:latin typeface="Times New Roman" pitchFamily="18" charset="0"/>
                <a:cs typeface="Times New Roman" pitchFamily="18" charset="0"/>
              </a:rPr>
              <a:t>POLA PENYAJIAN:</a:t>
            </a:r>
          </a:p>
          <a:p>
            <a:pPr marL="114300" indent="0">
              <a:buNone/>
            </a:pPr>
            <a:r>
              <a:rPr lang="id-ID" sz="2400" dirty="0" smtClean="0">
                <a:latin typeface="Times New Roman" pitchFamily="18" charset="0"/>
                <a:cs typeface="Times New Roman" pitchFamily="18" charset="0"/>
              </a:rPr>
              <a:t> </a:t>
            </a:r>
          </a:p>
          <a:p>
            <a:pPr marL="114300" indent="0">
              <a:buNone/>
            </a:pPr>
            <a:endParaRPr lang="id-ID" sz="2400" dirty="0">
              <a:latin typeface="Times New Roman" pitchFamily="18" charset="0"/>
              <a:cs typeface="Times New Roman" pitchFamily="18" charset="0"/>
            </a:endParaRPr>
          </a:p>
        </p:txBody>
      </p:sp>
      <p:sp>
        <p:nvSpPr>
          <p:cNvPr id="5" name="Rectangle 4"/>
          <p:cNvSpPr/>
          <p:nvPr/>
        </p:nvSpPr>
        <p:spPr>
          <a:xfrm>
            <a:off x="179512" y="2397358"/>
            <a:ext cx="1584176" cy="419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id-ID" dirty="0" smtClean="0"/>
              <a:t>UMUM-KHUSUS</a:t>
            </a:r>
          </a:p>
          <a:p>
            <a:pPr algn="ctr"/>
            <a:r>
              <a:rPr lang="id-ID" dirty="0" smtClean="0"/>
              <a:t>(pola hubungan yang paling umum antara gagasan pokok dengan cabang-cabang dibawahnya)</a:t>
            </a:r>
            <a:endParaRPr lang="id-ID" dirty="0"/>
          </a:p>
        </p:txBody>
      </p:sp>
      <p:sp>
        <p:nvSpPr>
          <p:cNvPr id="6" name="Rectangle 5"/>
          <p:cNvSpPr/>
          <p:nvPr/>
        </p:nvSpPr>
        <p:spPr>
          <a:xfrm>
            <a:off x="2339752" y="2404458"/>
            <a:ext cx="1584176" cy="419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 KAUSALITAS (pola hubungan yang disusun menurut urutan kelogisan sebab-akibat)</a:t>
            </a:r>
            <a:endParaRPr lang="id-ID" dirty="0"/>
          </a:p>
        </p:txBody>
      </p:sp>
      <p:sp>
        <p:nvSpPr>
          <p:cNvPr id="7" name="Rectangle 6"/>
          <p:cNvSpPr/>
          <p:nvPr/>
        </p:nvSpPr>
        <p:spPr>
          <a:xfrm>
            <a:off x="4427984" y="2439954"/>
            <a:ext cx="1656184" cy="41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 KRONOLOGI (pola hubungan yang disusun menurut urutan waktu)</a:t>
            </a:r>
            <a:endParaRPr lang="id-ID" dirty="0"/>
          </a:p>
        </p:txBody>
      </p:sp>
      <p:sp>
        <p:nvSpPr>
          <p:cNvPr id="8" name="Rectangle 7"/>
          <p:cNvSpPr/>
          <p:nvPr/>
        </p:nvSpPr>
        <p:spPr>
          <a:xfrm>
            <a:off x="6588224" y="2468149"/>
            <a:ext cx="1656184" cy="4129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 </a:t>
            </a:r>
            <a:r>
              <a:rPr lang="id-ID" smtClean="0"/>
              <a:t>CAMPURAN (gabungan dari beberapa pola)</a:t>
            </a:r>
            <a:endParaRPr lang="id-ID" dirty="0"/>
          </a:p>
        </p:txBody>
      </p:sp>
      <p:cxnSp>
        <p:nvCxnSpPr>
          <p:cNvPr id="10" name="Straight Arrow Connector 9"/>
          <p:cNvCxnSpPr/>
          <p:nvPr/>
        </p:nvCxnSpPr>
        <p:spPr>
          <a:xfrm>
            <a:off x="1979712" y="4149080"/>
            <a:ext cx="1800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67944" y="414908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94310" y="4174029"/>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832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400" dirty="0"/>
              <a:t>LAPORAN BUTIR-BUTIR PENTING</a:t>
            </a:r>
            <a:br>
              <a:rPr lang="id-ID" sz="2400" dirty="0"/>
            </a:br>
            <a:r>
              <a:rPr lang="id-ID" sz="2400" dirty="0"/>
              <a:t>BUKU PENGAYAAN (NONFIKSI)</a:t>
            </a:r>
          </a:p>
        </p:txBody>
      </p:sp>
      <p:sp>
        <p:nvSpPr>
          <p:cNvPr id="3" name="Content Placeholder 2"/>
          <p:cNvSpPr>
            <a:spLocks noGrp="1"/>
          </p:cNvSpPr>
          <p:nvPr>
            <p:ph idx="1"/>
          </p:nvPr>
        </p:nvSpPr>
        <p:spPr>
          <a:xfrm>
            <a:off x="457200" y="1600200"/>
            <a:ext cx="7620000" cy="3268960"/>
          </a:xfrm>
        </p:spPr>
        <p:txBody>
          <a:bodyPr/>
          <a:lstStyle/>
          <a:p>
            <a:pPr marL="114300" indent="0">
              <a:lnSpc>
                <a:spcPct val="115000"/>
              </a:lnSpc>
              <a:spcAft>
                <a:spcPts val="1000"/>
              </a:spcAft>
              <a:buNone/>
            </a:pPr>
            <a:r>
              <a:rPr lang="id-ID" sz="2400" dirty="0">
                <a:latin typeface="Times New Roman"/>
                <a:ea typeface="Calibri"/>
                <a:cs typeface="Times New Roman"/>
              </a:rPr>
              <a:t>Judul Buku			: Kalimat Efektif </a:t>
            </a:r>
            <a:endParaRPr lang="id-ID" sz="2000" dirty="0">
              <a:ea typeface="Calibri"/>
              <a:cs typeface="Times New Roman"/>
            </a:endParaRPr>
          </a:p>
          <a:p>
            <a:pPr marL="114300" indent="0">
              <a:lnSpc>
                <a:spcPct val="115000"/>
              </a:lnSpc>
              <a:spcAft>
                <a:spcPts val="1000"/>
              </a:spcAft>
              <a:buNone/>
            </a:pPr>
            <a:r>
              <a:rPr lang="id-ID" sz="2400" dirty="0">
                <a:latin typeface="Times New Roman"/>
                <a:ea typeface="Calibri"/>
                <a:cs typeface="Times New Roman"/>
              </a:rPr>
              <a:t>Pengarang, Tahun Terbit	: Prof. Dr. Ida Bagus </a:t>
            </a:r>
            <a:r>
              <a:rPr lang="id-ID" sz="2400" dirty="0" smtClean="0">
                <a:latin typeface="Times New Roman"/>
                <a:ea typeface="Calibri"/>
                <a:cs typeface="Times New Roman"/>
              </a:rPr>
              <a:t>			                                       Putrayasa</a:t>
            </a:r>
            <a:r>
              <a:rPr lang="id-ID" sz="2400" dirty="0">
                <a:latin typeface="Times New Roman"/>
                <a:ea typeface="Calibri"/>
                <a:cs typeface="Times New Roman"/>
              </a:rPr>
              <a:t>, M.Pd.</a:t>
            </a:r>
            <a:endParaRPr lang="id-ID" sz="2000" dirty="0">
              <a:ea typeface="Calibri"/>
              <a:cs typeface="Times New Roman"/>
            </a:endParaRPr>
          </a:p>
          <a:p>
            <a:pPr marL="114300" indent="0">
              <a:lnSpc>
                <a:spcPct val="115000"/>
              </a:lnSpc>
              <a:spcAft>
                <a:spcPts val="1000"/>
              </a:spcAft>
              <a:buNone/>
            </a:pPr>
            <a:r>
              <a:rPr lang="id-ID" sz="2400" dirty="0">
                <a:latin typeface="Times New Roman"/>
                <a:ea typeface="Calibri"/>
                <a:cs typeface="Times New Roman"/>
              </a:rPr>
              <a:t>Jenis Buku			: Nonfiksi</a:t>
            </a:r>
            <a:endParaRPr lang="id-ID" sz="2000" dirty="0">
              <a:ea typeface="Calibri"/>
              <a:cs typeface="Times New Roman"/>
            </a:endParaRPr>
          </a:p>
          <a:p>
            <a:pPr marL="114300" indent="0">
              <a:lnSpc>
                <a:spcPct val="115000"/>
              </a:lnSpc>
              <a:spcAft>
                <a:spcPts val="1000"/>
              </a:spcAft>
              <a:buNone/>
            </a:pPr>
            <a:r>
              <a:rPr lang="id-ID" sz="2400" dirty="0">
                <a:latin typeface="Times New Roman"/>
                <a:ea typeface="Calibri"/>
                <a:cs typeface="Times New Roman"/>
              </a:rPr>
              <a:t>Tebal Buku			: 170 halamanan </a:t>
            </a:r>
            <a:endParaRPr lang="id-ID" sz="2000" dirty="0">
              <a:ea typeface="Calibri"/>
              <a:cs typeface="Times New Roman"/>
            </a:endParaRPr>
          </a:p>
          <a:p>
            <a:pPr marL="114300" indent="0">
              <a:buNone/>
            </a:pPr>
            <a:endParaRPr lang="id-ID" dirty="0"/>
          </a:p>
        </p:txBody>
      </p:sp>
    </p:spTree>
    <p:extLst>
      <p:ext uri="{BB962C8B-B14F-4D97-AF65-F5344CB8AC3E}">
        <p14:creationId xmlns:p14="http://schemas.microsoft.com/office/powerpoint/2010/main" val="1308635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97728548"/>
              </p:ext>
            </p:extLst>
          </p:nvPr>
        </p:nvGraphicFramePr>
        <p:xfrm>
          <a:off x="395536" y="908720"/>
          <a:ext cx="7704855" cy="5544616"/>
        </p:xfrm>
        <a:graphic>
          <a:graphicData uri="http://schemas.openxmlformats.org/drawingml/2006/table">
            <a:tbl>
              <a:tblPr firstRow="1" firstCol="1" bandRow="1"/>
              <a:tblGrid>
                <a:gridCol w="561899"/>
                <a:gridCol w="2364312"/>
                <a:gridCol w="2831172"/>
                <a:gridCol w="1947472"/>
              </a:tblGrid>
              <a:tr h="652308">
                <a:tc>
                  <a:txBody>
                    <a:bodyPr/>
                    <a:lstStyle/>
                    <a:p>
                      <a:pPr algn="ctr">
                        <a:lnSpc>
                          <a:spcPct val="115000"/>
                        </a:lnSpc>
                        <a:spcAft>
                          <a:spcPts val="0"/>
                        </a:spcAft>
                      </a:pPr>
                      <a:r>
                        <a:rPr lang="id-ID" sz="1600" dirty="0">
                          <a:effectLst/>
                          <a:latin typeface="Times New Roman"/>
                          <a:ea typeface="Calibri"/>
                          <a:cs typeface="Times New Roman"/>
                        </a:rPr>
                        <a:t>No</a:t>
                      </a:r>
                      <a:endParaRPr lang="id-ID"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600" dirty="0">
                          <a:effectLst/>
                          <a:latin typeface="Times New Roman"/>
                          <a:ea typeface="Calibri"/>
                          <a:cs typeface="Times New Roman"/>
                        </a:rPr>
                        <a:t>Halaman/bab yang dibaca</a:t>
                      </a:r>
                      <a:endParaRPr lang="id-ID"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600">
                          <a:effectLst/>
                          <a:latin typeface="Times New Roman"/>
                          <a:ea typeface="Calibri"/>
                          <a:cs typeface="Times New Roman"/>
                        </a:rPr>
                        <a:t>Informasi Penting</a:t>
                      </a:r>
                      <a:endParaRPr lang="id-ID"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600">
                          <a:effectLst/>
                          <a:latin typeface="Times New Roman"/>
                          <a:ea typeface="Calibri"/>
                          <a:cs typeface="Times New Roman"/>
                        </a:rPr>
                        <a:t>Pertanyaan/tanggapan</a:t>
                      </a:r>
                      <a:endParaRPr lang="id-ID"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155">
                <a:tc>
                  <a:txBody>
                    <a:bodyPr/>
                    <a:lstStyle/>
                    <a:p>
                      <a:pPr>
                        <a:lnSpc>
                          <a:spcPct val="115000"/>
                        </a:lnSpc>
                        <a:spcAft>
                          <a:spcPts val="0"/>
                        </a:spcAft>
                      </a:pPr>
                      <a:r>
                        <a:rPr lang="id-ID" sz="1600">
                          <a:effectLst/>
                          <a:latin typeface="Times New Roman"/>
                          <a:ea typeface="Calibri"/>
                          <a:cs typeface="Times New Roman"/>
                        </a:rPr>
                        <a:t>1</a:t>
                      </a:r>
                      <a:endParaRPr lang="id-ID"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600" dirty="0">
                          <a:effectLst/>
                          <a:latin typeface="Times New Roman"/>
                          <a:ea typeface="Calibri"/>
                          <a:cs typeface="Times New Roman"/>
                        </a:rPr>
                        <a:t>I</a:t>
                      </a:r>
                      <a:endParaRPr lang="id-ID"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a:effectLst/>
                          <a:latin typeface="Times New Roman"/>
                          <a:ea typeface="Calibri"/>
                          <a:cs typeface="Times New Roman"/>
                        </a:rPr>
                        <a:t>Kata-kata yang bersinonimada yang dapat saling menggantikan ada pula yang tidak.</a:t>
                      </a:r>
                      <a:endParaRPr lang="id-ID" sz="1600" dirty="0">
                        <a:effectLst/>
                        <a:latin typeface="Calibri"/>
                        <a:ea typeface="Calibri"/>
                        <a:cs typeface="Times New Roman"/>
                      </a:endParaRPr>
                    </a:p>
                    <a:p>
                      <a:pPr algn="just">
                        <a:lnSpc>
                          <a:spcPct val="115000"/>
                        </a:lnSpc>
                        <a:spcAft>
                          <a:spcPts val="0"/>
                        </a:spcAft>
                      </a:pPr>
                      <a:r>
                        <a:rPr lang="id-ID" sz="1600" dirty="0">
                          <a:effectLst/>
                          <a:latin typeface="Times New Roman"/>
                          <a:ea typeface="Calibri"/>
                          <a:cs typeface="Times New Roman"/>
                        </a:rPr>
                        <a:t>Sebuah kata yang hanya mengacu pada makna konseptual atau makna dasar berfungsi denotatif. Kata lain kecuali donatasi juga merupakan gambaran tambahan yang mengacu pada nilai dan rasa berfungsi konotatif. Makna kontasi dibedakan atas dua bagian yaitu konotasi positif dan konotasi negatif.</a:t>
                      </a:r>
                      <a:endParaRPr lang="id-ID"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d-ID" sz="1600" dirty="0">
                          <a:effectLst/>
                          <a:latin typeface="Times New Roman"/>
                          <a:ea typeface="Calibri"/>
                          <a:cs typeface="Times New Roman"/>
                        </a:rPr>
                        <a:t>Apa sajakah yang dibahasa dalam kategori diksi (pilihan kata)?</a:t>
                      </a:r>
                      <a:endParaRPr lang="id-ID"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153">
                <a:tc>
                  <a:txBody>
                    <a:bodyPr/>
                    <a:lstStyle/>
                    <a:p>
                      <a:pPr>
                        <a:lnSpc>
                          <a:spcPct val="115000"/>
                        </a:lnSpc>
                        <a:spcAft>
                          <a:spcPts val="0"/>
                        </a:spcAft>
                      </a:pPr>
                      <a:r>
                        <a:rPr lang="id-ID" sz="1600">
                          <a:effectLst/>
                          <a:latin typeface="Times New Roman"/>
                          <a:ea typeface="Calibri"/>
                          <a:cs typeface="Times New Roman"/>
                        </a:rPr>
                        <a:t>2</a:t>
                      </a:r>
                      <a:endParaRPr lang="id-ID"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600" dirty="0">
                          <a:effectLst/>
                          <a:latin typeface="Times New Roman"/>
                          <a:ea typeface="Calibri"/>
                          <a:cs typeface="Times New Roman"/>
                        </a:rPr>
                        <a:t>Dan seterusnya</a:t>
                      </a:r>
                      <a:endParaRPr lang="id-ID"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d-ID" sz="1200" dirty="0">
                          <a:effectLst/>
                          <a:latin typeface="Times New Roman"/>
                          <a:ea typeface="Calibri"/>
                          <a:cs typeface="Times New Roman"/>
                        </a:rPr>
                        <a:t> </a:t>
                      </a:r>
                      <a:endParaRPr lang="id-ID"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d-ID" sz="1200" dirty="0">
                          <a:effectLst/>
                          <a:latin typeface="Times New Roman"/>
                          <a:ea typeface="Calibri"/>
                          <a:cs typeface="Times New Roman"/>
                        </a:rPr>
                        <a:t> </a:t>
                      </a:r>
                      <a:endParaRPr lang="id-ID"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4723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104</TotalTime>
  <Words>226</Words>
  <Application>Microsoft Office PowerPoint</Application>
  <PresentationFormat>On-screen Show (4:3)</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MENYUSUN BUTIR-BUTIR PENTING BUKU PENGAYAAN</vt:lpstr>
      <vt:lpstr>FORMAT PENYUSUN LAPORAN</vt:lpstr>
      <vt:lpstr>POLA HUBUNGAN BUTIR-BUTIR DALAM SUATU CATATAN </vt:lpstr>
      <vt:lpstr>LAPORAN BUTIR-BUTIR PENTING BUKU PENGAYAAN (NONFIKSI)</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MENYUSUN BUTIR-BUTIR PENTING BUKU PENGAYAAN</dc:title>
  <dc:creator>ismail - [2010]</dc:creator>
  <cp:lastModifiedBy>ismail - [2010]</cp:lastModifiedBy>
  <cp:revision>5</cp:revision>
  <dcterms:created xsi:type="dcterms:W3CDTF">2021-10-20T13:56:41Z</dcterms:created>
  <dcterms:modified xsi:type="dcterms:W3CDTF">2021-10-20T16:10:55Z</dcterms:modified>
</cp:coreProperties>
</file>