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7" r:id="rId7"/>
    <p:sldId id="262" r:id="rId8"/>
    <p:sldId id="263" r:id="rId9"/>
    <p:sldId id="264" r:id="rId10"/>
    <p:sldId id="265" r:id="rId11"/>
    <p:sldId id="266"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85C77DA-53E0-48E2-8E23-7C9FCB226055}" type="datetimeFigureOut">
              <a:rPr lang="id-ID" smtClean="0"/>
              <a:t>31/03/2022</a:t>
            </a:fld>
            <a:endParaRPr lang="id-ID"/>
          </a:p>
        </p:txBody>
      </p:sp>
      <p:sp>
        <p:nvSpPr>
          <p:cNvPr id="17" name="Footer Placeholder 16"/>
          <p:cNvSpPr>
            <a:spLocks noGrp="1"/>
          </p:cNvSpPr>
          <p:nvPr>
            <p:ph type="ftr" sz="quarter" idx="11"/>
          </p:nvPr>
        </p:nvSpPr>
        <p:spPr/>
        <p:txBody>
          <a:bodyPr/>
          <a:lstStyle>
            <a:extLst/>
          </a:lstStyle>
          <a:p>
            <a:endParaRPr lang="id-ID"/>
          </a:p>
        </p:txBody>
      </p:sp>
      <p:sp>
        <p:nvSpPr>
          <p:cNvPr id="29" name="Slide Number Placeholder 28"/>
          <p:cNvSpPr>
            <a:spLocks noGrp="1"/>
          </p:cNvSpPr>
          <p:nvPr>
            <p:ph type="sldNum" sz="quarter" idx="12"/>
          </p:nvPr>
        </p:nvSpPr>
        <p:spPr/>
        <p:txBody>
          <a:bodyPr/>
          <a:lstStyle>
            <a:extLst/>
          </a:lstStyle>
          <a:p>
            <a:fld id="{BC466E96-D7CF-40B1-B459-357BE1E0EC1E}" type="slidenum">
              <a:rPr lang="id-ID" smtClean="0"/>
              <a:t>‹#›</a:t>
            </a:fld>
            <a:endParaRPr lang="id-ID"/>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5C77DA-53E0-48E2-8E23-7C9FCB226055}" type="datetimeFigureOut">
              <a:rPr lang="id-ID" smtClean="0"/>
              <a:t>31/03/2022</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BC466E96-D7CF-40B1-B459-357BE1E0EC1E}"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5C77DA-53E0-48E2-8E23-7C9FCB226055}" type="datetimeFigureOut">
              <a:rPr lang="id-ID" smtClean="0"/>
              <a:t>31/03/2022</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BC466E96-D7CF-40B1-B459-357BE1E0EC1E}"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5C77DA-53E0-48E2-8E23-7C9FCB226055}" type="datetimeFigureOut">
              <a:rPr lang="id-ID" smtClean="0"/>
              <a:t>31/03/2022</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BC466E96-D7CF-40B1-B459-357BE1E0EC1E}"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85C77DA-53E0-48E2-8E23-7C9FCB226055}" type="datetimeFigureOut">
              <a:rPr lang="id-ID" smtClean="0"/>
              <a:t>31/03/2022</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BC466E96-D7CF-40B1-B459-357BE1E0EC1E}" type="slidenum">
              <a:rPr lang="id-ID" smtClean="0"/>
              <a:t>‹#›</a:t>
            </a:fld>
            <a:endParaRPr lang="id-ID"/>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5C77DA-53E0-48E2-8E23-7C9FCB226055}" type="datetimeFigureOut">
              <a:rPr lang="id-ID" smtClean="0"/>
              <a:t>31/03/2022</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BC466E96-D7CF-40B1-B459-357BE1E0EC1E}"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5C77DA-53E0-48E2-8E23-7C9FCB226055}" type="datetimeFigureOut">
              <a:rPr lang="id-ID" smtClean="0"/>
              <a:t>31/03/2022</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BC466E96-D7CF-40B1-B459-357BE1E0EC1E}" type="slidenum">
              <a:rPr lang="id-ID" smtClean="0"/>
              <a:t>‹#›</a:t>
            </a:fld>
            <a:endParaRPr lang="id-ID"/>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5C77DA-53E0-48E2-8E23-7C9FCB226055}" type="datetimeFigureOut">
              <a:rPr lang="id-ID" smtClean="0"/>
              <a:t>31/03/2022</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BC466E96-D7CF-40B1-B459-357BE1E0EC1E}"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85C77DA-53E0-48E2-8E23-7C9FCB226055}" type="datetimeFigureOut">
              <a:rPr lang="id-ID" smtClean="0"/>
              <a:t>31/03/2022</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BC466E96-D7CF-40B1-B459-357BE1E0EC1E}"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5C77DA-53E0-48E2-8E23-7C9FCB226055}" type="datetimeFigureOut">
              <a:rPr lang="id-ID" smtClean="0"/>
              <a:t>31/03/2022</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BC466E96-D7CF-40B1-B459-357BE1E0EC1E}"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F85C77DA-53E0-48E2-8E23-7C9FCB226055}" type="datetimeFigureOut">
              <a:rPr lang="id-ID" smtClean="0"/>
              <a:t>31/03/2022</a:t>
            </a:fld>
            <a:endParaRPr lang="id-ID"/>
          </a:p>
        </p:txBody>
      </p:sp>
      <p:sp>
        <p:nvSpPr>
          <p:cNvPr id="6" name="Footer Placeholder 5"/>
          <p:cNvSpPr>
            <a:spLocks noGrp="1"/>
          </p:cNvSpPr>
          <p:nvPr>
            <p:ph type="ftr" sz="quarter" idx="11"/>
          </p:nvPr>
        </p:nvSpPr>
        <p:spPr>
          <a:xfrm>
            <a:off x="914400" y="55499"/>
            <a:ext cx="5562600" cy="365125"/>
          </a:xfrm>
        </p:spPr>
        <p:txBody>
          <a:bodyPr/>
          <a:lstStyle>
            <a:extLst/>
          </a:lstStyle>
          <a:p>
            <a:endParaRPr lang="id-ID"/>
          </a:p>
        </p:txBody>
      </p:sp>
      <p:sp>
        <p:nvSpPr>
          <p:cNvPr id="7" name="Slide Number Placeholder 6"/>
          <p:cNvSpPr>
            <a:spLocks noGrp="1"/>
          </p:cNvSpPr>
          <p:nvPr>
            <p:ph type="sldNum" sz="quarter" idx="12"/>
          </p:nvPr>
        </p:nvSpPr>
        <p:spPr>
          <a:xfrm>
            <a:off x="8610600" y="55499"/>
            <a:ext cx="457200" cy="365125"/>
          </a:xfrm>
        </p:spPr>
        <p:txBody>
          <a:bodyPr/>
          <a:lstStyle>
            <a:extLst/>
          </a:lstStyle>
          <a:p>
            <a:fld id="{BC466E96-D7CF-40B1-B459-357BE1E0EC1E}"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85C77DA-53E0-48E2-8E23-7C9FCB226055}" type="datetimeFigureOut">
              <a:rPr lang="id-ID" smtClean="0"/>
              <a:t>31/03/2022</a:t>
            </a:fld>
            <a:endParaRPr lang="id-ID"/>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id-ID"/>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C466E96-D7CF-40B1-B459-357BE1E0EC1E}" type="slidenum">
              <a:rPr lang="id-ID" smtClean="0"/>
              <a:t>‹#›</a:t>
            </a:fld>
            <a:endParaRPr lang="id-ID"/>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MEMBANDINGKAN ISI BERBAGAI RESENSI</a:t>
            </a:r>
            <a:endParaRPr lang="id-ID" dirty="0"/>
          </a:p>
        </p:txBody>
      </p:sp>
    </p:spTree>
    <p:extLst>
      <p:ext uri="{BB962C8B-B14F-4D97-AF65-F5344CB8AC3E}">
        <p14:creationId xmlns:p14="http://schemas.microsoft.com/office/powerpoint/2010/main" val="4062149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20688"/>
            <a:ext cx="7772400" cy="5734872"/>
          </a:xfrm>
        </p:spPr>
        <p:txBody>
          <a:bodyPr>
            <a:normAutofit lnSpcReduction="10000"/>
          </a:bodyPr>
          <a:lstStyle/>
          <a:p>
            <a:pPr marL="582930" indent="-514350" algn="just">
              <a:buFont typeface="+mj-lt"/>
              <a:buAutoNum type="alphaUcPeriod" startAt="3"/>
            </a:pPr>
            <a:r>
              <a:rPr lang="id-ID" dirty="0" smtClean="0"/>
              <a:t>Kelebihan dan kelemahan</a:t>
            </a:r>
          </a:p>
          <a:p>
            <a:pPr algn="just">
              <a:buFont typeface="Arial" pitchFamily="34" charset="0"/>
              <a:buChar char="•"/>
            </a:pPr>
            <a:r>
              <a:rPr lang="id-ID" dirty="0" smtClean="0"/>
              <a:t>Isi : warna sampul cuku</a:t>
            </a:r>
            <a:r>
              <a:rPr lang="en-US" dirty="0" smtClean="0"/>
              <a:t>p</a:t>
            </a:r>
            <a:r>
              <a:rPr lang="id-ID" dirty="0" smtClean="0"/>
              <a:t> menarik dengan perpaduan warna coklat dan hijau dan terdapat gambar seorang perempuan yang mencerminkan perjalan kisah cinta</a:t>
            </a:r>
          </a:p>
          <a:p>
            <a:pPr algn="just">
              <a:buFont typeface="Arial" pitchFamily="34" charset="0"/>
              <a:buChar char="•"/>
            </a:pPr>
            <a:r>
              <a:rPr lang="id-ID" dirty="0" smtClean="0"/>
              <a:t>Bahasa : bahasa yang digunakan cukup sulit dimengerti , karena menggunakan bahasa indonesia klasik. </a:t>
            </a:r>
          </a:p>
          <a:p>
            <a:pPr algn="just">
              <a:buFont typeface="Arial" pitchFamily="34" charset="0"/>
              <a:buChar char="•"/>
            </a:pPr>
            <a:r>
              <a:rPr lang="id-ID" dirty="0" smtClean="0"/>
              <a:t>Ilustrasi : ilustras</a:t>
            </a:r>
            <a:r>
              <a:rPr lang="en-US" dirty="0" err="1" smtClean="0"/>
              <a:t>i</a:t>
            </a:r>
            <a:r>
              <a:rPr lang="id-ID" dirty="0" smtClean="0"/>
              <a:t> cerita cukup lengkap, sehingga dapat merangkum semua isi cerita novel cerita novel cukup menarik dan menginsfirasi. </a:t>
            </a:r>
          </a:p>
          <a:p>
            <a:pPr marL="68580" indent="0" algn="just">
              <a:buNone/>
            </a:pPr>
            <a:endParaRPr lang="id-ID" dirty="0"/>
          </a:p>
        </p:txBody>
      </p:sp>
    </p:spTree>
    <p:extLst>
      <p:ext uri="{BB962C8B-B14F-4D97-AF65-F5344CB8AC3E}">
        <p14:creationId xmlns:p14="http://schemas.microsoft.com/office/powerpoint/2010/main" val="3464104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12776"/>
            <a:ext cx="7772400" cy="4942784"/>
          </a:xfrm>
        </p:spPr>
        <p:txBody>
          <a:bodyPr/>
          <a:lstStyle/>
          <a:p>
            <a:pPr marL="582930" indent="-514350" algn="just">
              <a:buFont typeface="+mj-lt"/>
              <a:buAutoNum type="alphaUcPeriod" startAt="4"/>
            </a:pPr>
            <a:r>
              <a:rPr lang="id-ID" dirty="0" smtClean="0"/>
              <a:t>Rekomendasi</a:t>
            </a:r>
          </a:p>
          <a:p>
            <a:pPr marL="68580" indent="0" algn="just">
              <a:buNone/>
            </a:pPr>
            <a:r>
              <a:rPr lang="id-ID" dirty="0" smtClean="0"/>
              <a:t>Setelah membaca dan merensi novel belenggu karya Arminjn Pane tersebut, sebagai pembaca harus dapat mengambil nilai moral dan nilai positif yang dicerminkan dari novel tersebut. </a:t>
            </a:r>
          </a:p>
          <a:p>
            <a:pPr marL="68580" indent="0" algn="just">
              <a:buNone/>
            </a:pPr>
            <a:r>
              <a:rPr lang="id-ID" dirty="0" smtClean="0"/>
              <a:t>Jangan melakukan sesuatu yang dapat merugikan diri sendiri. Pertahan apa yang sudah ada dan lepas yang tidak akan bisa kita miliki. </a:t>
            </a:r>
            <a:endParaRPr lang="id-ID" dirty="0"/>
          </a:p>
        </p:txBody>
      </p:sp>
    </p:spTree>
    <p:extLst>
      <p:ext uri="{BB962C8B-B14F-4D97-AF65-F5344CB8AC3E}">
        <p14:creationId xmlns:p14="http://schemas.microsoft.com/office/powerpoint/2010/main" val="277051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lstStyle/>
          <a:p>
            <a:pPr algn="ctr"/>
            <a:r>
              <a:rPr lang="id-ID" dirty="0" smtClean="0"/>
              <a:t>PENGERTIAN RESENSI </a:t>
            </a:r>
            <a:endParaRPr lang="id-ID" dirty="0"/>
          </a:p>
        </p:txBody>
      </p:sp>
      <p:sp>
        <p:nvSpPr>
          <p:cNvPr id="3" name="Content Placeholder 2"/>
          <p:cNvSpPr>
            <a:spLocks noGrp="1"/>
          </p:cNvSpPr>
          <p:nvPr>
            <p:ph idx="1"/>
          </p:nvPr>
        </p:nvSpPr>
        <p:spPr>
          <a:xfrm>
            <a:off x="323528" y="1124744"/>
            <a:ext cx="8568952" cy="5400600"/>
          </a:xfrm>
        </p:spPr>
        <p:txBody>
          <a:bodyPr>
            <a:normAutofit fontScale="92500" lnSpcReduction="10000"/>
          </a:bodyPr>
          <a:lstStyle/>
          <a:p>
            <a:pPr algn="just">
              <a:buFont typeface="Wingdings" pitchFamily="2" charset="2"/>
              <a:buChar char="v"/>
            </a:pPr>
            <a:r>
              <a:rPr lang="id-ID" dirty="0"/>
              <a:t>Resensi adalah suatu tulisan atau ulasan mengenai nilai sebuah hasil karya, baik itu buku, novel, majalah, komik, film, kaset, CD, VCD, maupun DVD. </a:t>
            </a:r>
            <a:endParaRPr lang="id-ID" dirty="0" smtClean="0"/>
          </a:p>
          <a:p>
            <a:pPr algn="just">
              <a:buFont typeface="Wingdings" pitchFamily="2" charset="2"/>
              <a:buChar char="v"/>
            </a:pPr>
            <a:r>
              <a:rPr lang="id-ID" dirty="0"/>
              <a:t>Tujuan resensi adalah menyampaikan informasi kepada para pembaca tentang sebuah karya</a:t>
            </a:r>
            <a:r>
              <a:rPr lang="id-ID" dirty="0" smtClean="0"/>
              <a:t>.</a:t>
            </a:r>
          </a:p>
          <a:p>
            <a:pPr algn="just">
              <a:buFont typeface="Wingdings" pitchFamily="2" charset="2"/>
              <a:buChar char="v"/>
            </a:pPr>
            <a:r>
              <a:rPr lang="id-ID" dirty="0"/>
              <a:t>Dalam meresensi sebuah karya harus berkaitan dengan kualitas dari karya yang sedang dicermati atau diresensi tersebut. Penilaian tersebut harus dilakukan secara seimbang dan proporsional. Maksudnya ialah tidak boleh seorang peresensi tersebut hanya memberikan penilaiannya yang positifnya saja atau tidak tepat juga jika resensi itu hanya dilakukan untuk menilai kelemahan dan kekurangannya saja.</a:t>
            </a:r>
            <a:endParaRPr lang="id-ID" dirty="0" smtClean="0"/>
          </a:p>
          <a:p>
            <a:pPr marL="36576" indent="0" algn="just">
              <a:buNone/>
            </a:pPr>
            <a:endParaRPr lang="id-ID" dirty="0"/>
          </a:p>
        </p:txBody>
      </p:sp>
    </p:spTree>
    <p:extLst>
      <p:ext uri="{BB962C8B-B14F-4D97-AF65-F5344CB8AC3E}">
        <p14:creationId xmlns:p14="http://schemas.microsoft.com/office/powerpoint/2010/main" val="179105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5" y="1916832"/>
            <a:ext cx="8543191" cy="3744416"/>
          </a:xfrm>
        </p:spPr>
        <p:txBody>
          <a:bodyPr/>
          <a:lstStyle/>
          <a:p>
            <a:pPr marL="68580" indent="0" algn="just">
              <a:buNone/>
            </a:pPr>
            <a:r>
              <a:rPr lang="id-ID" dirty="0"/>
              <a:t>A</a:t>
            </a:r>
            <a:r>
              <a:rPr lang="id-ID" dirty="0" smtClean="0"/>
              <a:t>da </a:t>
            </a:r>
            <a:r>
              <a:rPr lang="id-ID" dirty="0"/>
              <a:t>tiga bidang garapan resensi, yaitu </a:t>
            </a:r>
            <a:endParaRPr lang="id-ID" dirty="0" smtClean="0"/>
          </a:p>
          <a:p>
            <a:pPr marL="582930" indent="-514350" algn="just">
              <a:buFont typeface="+mj-lt"/>
              <a:buAutoNum type="arabicPeriod"/>
            </a:pPr>
            <a:r>
              <a:rPr lang="id-ID" dirty="0" smtClean="0"/>
              <a:t>buku</a:t>
            </a:r>
            <a:r>
              <a:rPr lang="id-ID" dirty="0"/>
              <a:t>, baik fiksi maupun non </a:t>
            </a:r>
            <a:r>
              <a:rPr lang="id-ID" dirty="0" smtClean="0"/>
              <a:t>fiksi</a:t>
            </a:r>
          </a:p>
          <a:p>
            <a:pPr marL="582930" indent="-514350" algn="just">
              <a:buFont typeface="+mj-lt"/>
              <a:buAutoNum type="arabicPeriod"/>
            </a:pPr>
            <a:r>
              <a:rPr lang="id-ID" dirty="0" smtClean="0"/>
              <a:t>pementasan </a:t>
            </a:r>
            <a:r>
              <a:rPr lang="id-ID" dirty="0"/>
              <a:t>seni, seperti film, sinetron, drama, musik, atau </a:t>
            </a:r>
            <a:r>
              <a:rPr lang="id-ID" dirty="0" smtClean="0"/>
              <a:t>kaset.</a:t>
            </a:r>
          </a:p>
          <a:p>
            <a:pPr marL="582930" indent="-514350" algn="just">
              <a:buFont typeface="+mj-lt"/>
              <a:buAutoNum type="arabicPeriod"/>
            </a:pPr>
            <a:r>
              <a:rPr lang="id-ID" dirty="0" smtClean="0"/>
              <a:t>pameran </a:t>
            </a:r>
            <a:r>
              <a:rPr lang="id-ID" dirty="0"/>
              <a:t>seni, baik seni lukis maupun seni </a:t>
            </a:r>
            <a:r>
              <a:rPr lang="id-ID" dirty="0" smtClean="0"/>
              <a:t>patung.</a:t>
            </a:r>
          </a:p>
          <a:p>
            <a:pPr marL="68580" indent="0" algn="just">
              <a:buNone/>
            </a:pPr>
            <a:endParaRPr lang="id-ID" dirty="0"/>
          </a:p>
        </p:txBody>
      </p:sp>
    </p:spTree>
    <p:extLst>
      <p:ext uri="{BB962C8B-B14F-4D97-AF65-F5344CB8AC3E}">
        <p14:creationId xmlns:p14="http://schemas.microsoft.com/office/powerpoint/2010/main" val="57622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352928" cy="6120680"/>
          </a:xfrm>
        </p:spPr>
        <p:txBody>
          <a:bodyPr>
            <a:noAutofit/>
          </a:bodyPr>
          <a:lstStyle/>
          <a:p>
            <a:pPr marL="68580" indent="0" algn="just">
              <a:buNone/>
            </a:pPr>
            <a:r>
              <a:rPr lang="id-ID" sz="2000" dirty="0" smtClean="0"/>
              <a:t>Secara umum resensi dibagi atas 3 bagian yaitu: </a:t>
            </a:r>
            <a:endParaRPr lang="id-ID" sz="2000" dirty="0"/>
          </a:p>
          <a:p>
            <a:pPr algn="just">
              <a:buFont typeface="+mj-lt"/>
              <a:buAutoNum type="arabicPeriod"/>
            </a:pPr>
            <a:r>
              <a:rPr lang="id-ID" sz="2000" dirty="0"/>
              <a:t>Deskriptif, ialah mengggambarkan dan menjelaskan tentang karya seseorang secara menyeluruh, baik dari segi isi, penulisannya, maupun penciptanya (creator). Resensi ini tidak sampai pada penilaian kritik (bagus/tidak) si penulis terhadap karya yang dia resensi. Dia hanya menjelaskan secara singkat tentang isi, proses, dan pencipta sebuah </a:t>
            </a:r>
            <a:r>
              <a:rPr lang="id-ID" sz="2000" dirty="0" smtClean="0"/>
              <a:t>karya.</a:t>
            </a:r>
          </a:p>
          <a:p>
            <a:pPr algn="just">
              <a:buFont typeface="+mj-lt"/>
              <a:buAutoNum type="arabicPeriod"/>
            </a:pPr>
            <a:r>
              <a:rPr lang="id-ID" sz="2000" dirty="0" smtClean="0"/>
              <a:t>Deskriptif </a:t>
            </a:r>
            <a:r>
              <a:rPr lang="id-ID" sz="2000" dirty="0"/>
              <a:t>evaluatif, ialah melakukan penilaian terhadap sebuah karya lebih dalam daripada yang pertama. Dia tidak hanya menggambarkan, tapi menilai sebuah karya secara keseluruhan dengan kritis dan argumentatif. Sehingga ada kesimpulan pada akhir resensi apakah karya yang diresensi baik kualitasnya atau </a:t>
            </a:r>
            <a:r>
              <a:rPr lang="id-ID" sz="2000" dirty="0" smtClean="0"/>
              <a:t>tidak.</a:t>
            </a:r>
          </a:p>
          <a:p>
            <a:pPr algn="just">
              <a:buFont typeface="+mj-lt"/>
              <a:buAutoNum type="arabicPeriod"/>
            </a:pPr>
            <a:r>
              <a:rPr lang="id-ID" sz="2000" dirty="0" smtClean="0"/>
              <a:t>Deskriptif-komparatif</a:t>
            </a:r>
            <a:r>
              <a:rPr lang="id-ID" sz="2000" dirty="0"/>
              <a:t>, ialah mencoba melakukan penilaian pada sebuah karya dengan cara membandingkan karya orang lain yang memiliki kesamaan atau keterkaitan secara isi dan materi. Selain membutuhkan analisa mendalam dan kritis, resensi ini juga membutuhkan pengetahuan dan wawasan luas. Karena tidak hanya satu karya yang harus dipahami, namun karya-karya lain yang berhubungan dengan karya yang dia resensi juga harus pula dia pahami.</a:t>
            </a:r>
          </a:p>
        </p:txBody>
      </p:sp>
    </p:spTree>
    <p:extLst>
      <p:ext uri="{BB962C8B-B14F-4D97-AF65-F5344CB8AC3E}">
        <p14:creationId xmlns:p14="http://schemas.microsoft.com/office/powerpoint/2010/main" val="252572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7772400" cy="792088"/>
          </a:xfrm>
        </p:spPr>
        <p:txBody>
          <a:bodyPr/>
          <a:lstStyle/>
          <a:p>
            <a:pPr algn="ctr"/>
            <a:r>
              <a:rPr lang="id-ID" dirty="0" smtClean="0"/>
              <a:t>POKOK-POKOK RESENSI </a:t>
            </a:r>
            <a:endParaRPr lang="id-ID" dirty="0"/>
          </a:p>
        </p:txBody>
      </p:sp>
      <p:sp>
        <p:nvSpPr>
          <p:cNvPr id="3" name="Content Placeholder 2"/>
          <p:cNvSpPr>
            <a:spLocks noGrp="1"/>
          </p:cNvSpPr>
          <p:nvPr>
            <p:ph idx="1"/>
          </p:nvPr>
        </p:nvSpPr>
        <p:spPr>
          <a:xfrm>
            <a:off x="539552" y="980728"/>
            <a:ext cx="8352928" cy="5616624"/>
          </a:xfrm>
        </p:spPr>
        <p:txBody>
          <a:bodyPr/>
          <a:lstStyle/>
          <a:p>
            <a:pPr marL="68580" indent="0">
              <a:buNone/>
            </a:pPr>
            <a:r>
              <a:rPr lang="id-ID" dirty="0" smtClean="0"/>
              <a:t>Pokok –pokok dari penulisan resensi dapat kita lihat sebagai berikut:</a:t>
            </a:r>
          </a:p>
          <a:p>
            <a:pPr marL="68580" indent="0">
              <a:buNone/>
            </a:pPr>
            <a:endParaRPr lang="id-ID" dirty="0"/>
          </a:p>
        </p:txBody>
      </p:sp>
      <p:sp>
        <p:nvSpPr>
          <p:cNvPr id="4" name="Rectangle 3"/>
          <p:cNvSpPr/>
          <p:nvPr/>
        </p:nvSpPr>
        <p:spPr>
          <a:xfrm>
            <a:off x="467544" y="2132856"/>
            <a:ext cx="1800200"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id-ID" dirty="0" smtClean="0"/>
              <a:t>Identitas buku:</a:t>
            </a:r>
          </a:p>
          <a:p>
            <a:pPr marL="342900" indent="-342900" algn="ctr">
              <a:buAutoNum type="alphaLcPeriod"/>
            </a:pPr>
            <a:r>
              <a:rPr lang="id-ID" dirty="0" smtClean="0"/>
              <a:t>Judul</a:t>
            </a:r>
          </a:p>
          <a:p>
            <a:pPr marL="342900" indent="-342900" algn="ctr">
              <a:buAutoNum type="alphaLcPeriod"/>
            </a:pPr>
            <a:r>
              <a:rPr lang="id-ID" dirty="0" smtClean="0"/>
              <a:t>Pengarang</a:t>
            </a:r>
          </a:p>
          <a:p>
            <a:pPr marL="342900" indent="-342900" algn="ctr">
              <a:buAutoNum type="alphaLcPeriod"/>
            </a:pPr>
            <a:r>
              <a:rPr lang="id-ID" dirty="0" smtClean="0"/>
              <a:t>Penerbit</a:t>
            </a:r>
          </a:p>
          <a:p>
            <a:pPr marL="342900" indent="-342900" algn="ctr">
              <a:buAutoNum type="alphaLcPeriod"/>
            </a:pPr>
            <a:r>
              <a:rPr lang="id-ID" dirty="0" smtClean="0"/>
              <a:t>Tahun terbit</a:t>
            </a:r>
          </a:p>
          <a:p>
            <a:pPr marL="342900" indent="-342900" algn="ctr">
              <a:buAutoNum type="alphaLcPeriod"/>
            </a:pPr>
            <a:r>
              <a:rPr lang="id-ID" dirty="0" smtClean="0"/>
              <a:t>Ketebalan/durasi  </a:t>
            </a:r>
            <a:endParaRPr lang="id-ID" dirty="0"/>
          </a:p>
        </p:txBody>
      </p:sp>
      <p:sp>
        <p:nvSpPr>
          <p:cNvPr id="5" name="Rectangle 4"/>
          <p:cNvSpPr/>
          <p:nvPr/>
        </p:nvSpPr>
        <p:spPr>
          <a:xfrm>
            <a:off x="2627784" y="2107704"/>
            <a:ext cx="1872208" cy="3121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2. Ringkasan karya:</a:t>
            </a:r>
          </a:p>
          <a:p>
            <a:pPr algn="ctr"/>
            <a:r>
              <a:rPr lang="id-ID" dirty="0" smtClean="0"/>
              <a:t>Pokok-pokok setiap bab bagian dalam karya</a:t>
            </a:r>
            <a:endParaRPr lang="id-ID" dirty="0"/>
          </a:p>
        </p:txBody>
      </p:sp>
      <p:sp>
        <p:nvSpPr>
          <p:cNvPr id="6" name="Rectangle 5"/>
          <p:cNvSpPr/>
          <p:nvPr/>
        </p:nvSpPr>
        <p:spPr>
          <a:xfrm>
            <a:off x="4932040" y="2139955"/>
            <a:ext cx="1728192" cy="3099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 Kelebihan dan Kelemahan:</a:t>
            </a:r>
          </a:p>
          <a:p>
            <a:pPr marL="342900" indent="-342900" algn="ctr">
              <a:buAutoNum type="alphaLcPeriod"/>
            </a:pPr>
            <a:r>
              <a:rPr lang="id-ID" dirty="0" smtClean="0"/>
              <a:t>Isi</a:t>
            </a:r>
          </a:p>
          <a:p>
            <a:pPr marL="342900" indent="-342900" algn="ctr">
              <a:buAutoNum type="alphaLcPeriod"/>
            </a:pPr>
            <a:r>
              <a:rPr lang="id-ID" dirty="0" smtClean="0"/>
              <a:t>Bahasa</a:t>
            </a:r>
          </a:p>
          <a:p>
            <a:pPr marL="342900" indent="-342900" algn="ctr">
              <a:buAutoNum type="alphaLcPeriod"/>
            </a:pPr>
            <a:r>
              <a:rPr lang="id-ID" dirty="0" smtClean="0"/>
              <a:t>Ilustrasi </a:t>
            </a:r>
            <a:endParaRPr lang="id-ID" dirty="0"/>
          </a:p>
        </p:txBody>
      </p:sp>
      <p:sp>
        <p:nvSpPr>
          <p:cNvPr id="7" name="Rectangle 6"/>
          <p:cNvSpPr/>
          <p:nvPr/>
        </p:nvSpPr>
        <p:spPr>
          <a:xfrm>
            <a:off x="6948264" y="2129408"/>
            <a:ext cx="1858820" cy="3099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4. Rekomendasi:</a:t>
            </a:r>
          </a:p>
          <a:p>
            <a:pPr algn="ctr"/>
            <a:r>
              <a:rPr lang="id-ID" dirty="0" smtClean="0"/>
              <a:t>Saran bagi pembaca/penikmat karya </a:t>
            </a:r>
          </a:p>
        </p:txBody>
      </p:sp>
      <p:cxnSp>
        <p:nvCxnSpPr>
          <p:cNvPr id="12" name="Elbow Connector 11"/>
          <p:cNvCxnSpPr>
            <a:stCxn id="4" idx="2"/>
          </p:cNvCxnSpPr>
          <p:nvPr/>
        </p:nvCxnSpPr>
        <p:spPr>
          <a:xfrm rot="16200000" flipH="1">
            <a:off x="1997714" y="4599130"/>
            <a:ext cx="792088" cy="205222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419872" y="5239747"/>
            <a:ext cx="0" cy="781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2"/>
          </p:cNvCxnSpPr>
          <p:nvPr/>
        </p:nvCxnSpPr>
        <p:spPr>
          <a:xfrm rot="16200000" flipH="1">
            <a:off x="4283968" y="4509120"/>
            <a:ext cx="792088" cy="223224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796136" y="5239747"/>
            <a:ext cx="0" cy="781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40152" y="5239747"/>
            <a:ext cx="0" cy="781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40152" y="6021288"/>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8316416" y="5239747"/>
            <a:ext cx="0" cy="781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23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592" y="260648"/>
            <a:ext cx="7772400" cy="792088"/>
          </a:xfrm>
        </p:spPr>
        <p:txBody>
          <a:bodyPr/>
          <a:lstStyle/>
          <a:p>
            <a:pPr algn="ctr"/>
            <a:r>
              <a:rPr lang="id-ID" dirty="0" smtClean="0"/>
              <a:t>TUJUAN RESENSI </a:t>
            </a:r>
            <a:endParaRPr lang="id-ID" dirty="0"/>
          </a:p>
        </p:txBody>
      </p:sp>
      <p:sp>
        <p:nvSpPr>
          <p:cNvPr id="3" name="Content Placeholder 2"/>
          <p:cNvSpPr>
            <a:spLocks noGrp="1"/>
          </p:cNvSpPr>
          <p:nvPr>
            <p:ph idx="1"/>
          </p:nvPr>
        </p:nvSpPr>
        <p:spPr>
          <a:xfrm>
            <a:off x="611560" y="1124744"/>
            <a:ext cx="8280920" cy="5230816"/>
          </a:xfrm>
        </p:spPr>
        <p:txBody>
          <a:bodyPr>
            <a:normAutofit fontScale="85000" lnSpcReduction="20000"/>
          </a:bodyPr>
          <a:lstStyle/>
          <a:p>
            <a:pPr algn="just"/>
            <a:r>
              <a:rPr lang="id-ID" dirty="0" smtClean="0"/>
              <a:t>Membantu pembaca untuk memahami gambaran serta penilaian umum sebuah karya dengan ringkasan</a:t>
            </a:r>
          </a:p>
          <a:p>
            <a:pPr algn="just"/>
            <a:r>
              <a:rPr lang="id-ID" dirty="0" smtClean="0"/>
              <a:t>Memahami kelebihan dan kelemahan karya yang diresensi</a:t>
            </a:r>
          </a:p>
          <a:p>
            <a:pPr algn="just"/>
            <a:r>
              <a:rPr lang="id-ID" dirty="0" smtClean="0"/>
              <a:t>Memahami latar  belakang serta alasan suatu karya dibuat</a:t>
            </a:r>
          </a:p>
          <a:p>
            <a:pPr algn="just"/>
            <a:r>
              <a:rPr lang="id-ID" dirty="0" smtClean="0"/>
              <a:t>Memberi masukan pada pembuat karya berupa kritik dan saran</a:t>
            </a:r>
          </a:p>
          <a:p>
            <a:pPr algn="just"/>
            <a:r>
              <a:rPr lang="id-ID" dirty="0" smtClean="0"/>
              <a:t>Mengajak pembaca untuk berdiskusi mengenai karya resensi</a:t>
            </a:r>
          </a:p>
          <a:p>
            <a:pPr algn="just"/>
            <a:r>
              <a:rPr lang="id-ID" dirty="0" smtClean="0"/>
              <a:t>Memberika</a:t>
            </a:r>
            <a:r>
              <a:rPr lang="en-US" dirty="0" smtClean="0"/>
              <a:t>n</a:t>
            </a:r>
            <a:r>
              <a:rPr lang="id-ID" dirty="0" smtClean="0"/>
              <a:t> pemahaman serta informasi dengan komperehensif pada pembaca </a:t>
            </a:r>
          </a:p>
          <a:p>
            <a:pPr algn="just"/>
            <a:r>
              <a:rPr lang="id-ID" dirty="0" smtClean="0"/>
              <a:t>Menguji kualiatas karya dan membandingkan dengan karya lain. </a:t>
            </a:r>
            <a:endParaRPr lang="id-ID" dirty="0"/>
          </a:p>
        </p:txBody>
      </p:sp>
    </p:spTree>
    <p:extLst>
      <p:ext uri="{BB962C8B-B14F-4D97-AF65-F5344CB8AC3E}">
        <p14:creationId xmlns:p14="http://schemas.microsoft.com/office/powerpoint/2010/main" val="1895410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0648"/>
            <a:ext cx="7772400" cy="936104"/>
          </a:xfrm>
        </p:spPr>
        <p:txBody>
          <a:bodyPr/>
          <a:lstStyle/>
          <a:p>
            <a:pPr algn="ctr"/>
            <a:r>
              <a:rPr lang="id-ID" sz="2800" dirty="0" smtClean="0">
                <a:latin typeface="Aharoni" pitchFamily="2" charset="-79"/>
                <a:cs typeface="Aharoni" pitchFamily="2" charset="-79"/>
              </a:rPr>
              <a:t>Cth Resensi Novel</a:t>
            </a:r>
            <a:br>
              <a:rPr lang="id-ID" sz="2800" dirty="0" smtClean="0">
                <a:latin typeface="Aharoni" pitchFamily="2" charset="-79"/>
                <a:cs typeface="Aharoni" pitchFamily="2" charset="-79"/>
              </a:rPr>
            </a:br>
            <a:r>
              <a:rPr lang="id-ID" sz="2800" dirty="0" smtClean="0">
                <a:latin typeface="Aharoni" pitchFamily="2" charset="-79"/>
                <a:cs typeface="Aharoni" pitchFamily="2" charset="-79"/>
              </a:rPr>
              <a:t>BELENGGU </a:t>
            </a:r>
            <a:endParaRPr lang="id-ID" sz="2800" dirty="0">
              <a:latin typeface="Aharoni" pitchFamily="2" charset="-79"/>
              <a:cs typeface="Aharoni" pitchFamily="2" charset="-79"/>
            </a:endParaRPr>
          </a:p>
        </p:txBody>
      </p:sp>
      <p:sp>
        <p:nvSpPr>
          <p:cNvPr id="3" name="Content Placeholder 2"/>
          <p:cNvSpPr>
            <a:spLocks noGrp="1"/>
          </p:cNvSpPr>
          <p:nvPr>
            <p:ph idx="1"/>
          </p:nvPr>
        </p:nvSpPr>
        <p:spPr>
          <a:xfrm>
            <a:off x="611560" y="1412776"/>
            <a:ext cx="8208912" cy="5256584"/>
          </a:xfrm>
        </p:spPr>
        <p:txBody>
          <a:bodyPr>
            <a:normAutofit fontScale="85000" lnSpcReduction="20000"/>
          </a:bodyPr>
          <a:lstStyle/>
          <a:p>
            <a:pPr marL="582930" indent="-514350" algn="just">
              <a:buFont typeface="+mj-lt"/>
              <a:buAutoNum type="alphaUcPeriod"/>
            </a:pPr>
            <a:r>
              <a:rPr lang="id-ID" dirty="0" smtClean="0"/>
              <a:t>Identitas Buku</a:t>
            </a:r>
          </a:p>
          <a:p>
            <a:pPr algn="just">
              <a:buFont typeface="Arial" pitchFamily="34" charset="0"/>
              <a:buChar char="•"/>
            </a:pPr>
            <a:r>
              <a:rPr lang="id-ID" dirty="0" smtClean="0"/>
              <a:t>Judul			: Belenggu</a:t>
            </a:r>
          </a:p>
          <a:p>
            <a:pPr algn="just">
              <a:buFont typeface="Arial" pitchFamily="34" charset="0"/>
              <a:buChar char="•"/>
            </a:pPr>
            <a:r>
              <a:rPr lang="id-ID" dirty="0" smtClean="0"/>
              <a:t>Pengarang		:Armijn Pane</a:t>
            </a:r>
          </a:p>
          <a:p>
            <a:pPr algn="just">
              <a:buFont typeface="Arial" pitchFamily="34" charset="0"/>
              <a:buChar char="•"/>
            </a:pPr>
            <a:r>
              <a:rPr lang="id-ID" dirty="0" smtClean="0"/>
              <a:t>Penerbit			: Dian Rakyat</a:t>
            </a:r>
          </a:p>
          <a:p>
            <a:pPr algn="just">
              <a:buFont typeface="Arial" pitchFamily="34" charset="0"/>
              <a:buChar char="•"/>
            </a:pPr>
            <a:r>
              <a:rPr lang="id-ID" dirty="0" smtClean="0"/>
              <a:t>Tahun terbit		</a:t>
            </a:r>
            <a:r>
              <a:rPr lang="id-ID" dirty="0" smtClean="0"/>
              <a:t>:</a:t>
            </a:r>
            <a:r>
              <a:rPr lang="en-US" dirty="0" smtClean="0"/>
              <a:t> 1938</a:t>
            </a:r>
            <a:r>
              <a:rPr lang="id-ID" smtClean="0"/>
              <a:t> </a:t>
            </a:r>
            <a:r>
              <a:rPr lang="id-ID" dirty="0" smtClean="0"/>
              <a:t>Jakarta</a:t>
            </a:r>
          </a:p>
          <a:p>
            <a:pPr algn="just">
              <a:buFont typeface="Arial" pitchFamily="34" charset="0"/>
              <a:buChar char="•"/>
            </a:pPr>
            <a:r>
              <a:rPr lang="id-ID" dirty="0" smtClean="0"/>
              <a:t>Ketebalan/durasi		: 150 halaman</a:t>
            </a:r>
          </a:p>
          <a:p>
            <a:pPr marL="582930" indent="-514350" algn="just">
              <a:buFont typeface="+mj-lt"/>
              <a:buAutoNum type="alphaUcPeriod" startAt="2"/>
            </a:pPr>
            <a:r>
              <a:rPr lang="id-ID" dirty="0" smtClean="0"/>
              <a:t>Ringkasan Karya</a:t>
            </a:r>
          </a:p>
          <a:p>
            <a:pPr marL="68580" indent="0" algn="just">
              <a:buNone/>
            </a:pPr>
            <a:r>
              <a:rPr lang="id-ID" dirty="0" smtClean="0"/>
              <a:t>Novel ini berkisahkan tentang seorang dokter yang berna Sukartono alias Tono. Dokter yang banyak sekali pasiennya karena sifatnya yang ramah, pinter dan siap menolong kapan pun. Tetapi sayangnya dr. Sukartono kurang bahagia dengan profesinya. Sebab dia lebih menyukai seni terutama seni.  </a:t>
            </a:r>
            <a:endParaRPr lang="id-ID" dirty="0"/>
          </a:p>
        </p:txBody>
      </p:sp>
    </p:spTree>
    <p:extLst>
      <p:ext uri="{BB962C8B-B14F-4D97-AF65-F5344CB8AC3E}">
        <p14:creationId xmlns:p14="http://schemas.microsoft.com/office/powerpoint/2010/main" val="329394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424936" cy="6094912"/>
          </a:xfrm>
        </p:spPr>
        <p:txBody>
          <a:bodyPr/>
          <a:lstStyle/>
          <a:p>
            <a:pPr marL="68580" indent="0" algn="just">
              <a:buNone/>
            </a:pPr>
            <a:r>
              <a:rPr lang="id-ID" dirty="0" smtClean="0"/>
              <a:t>Tono ujuga tidak bahagia bersama istrinya Sumartini. Karena istrinya  lebih suja menghabiskan waktunya untuk berorganisasi dari pada mengurus rumah tangg. Tetapi Sumartini juga merasa tidak bahagia karena kehidupan masa lalunya denga hartono yang masi sekarang masi dicintainya, dan yang tak lain adalah teman baik suaminya, Sukartono.  Namun jauh dilubuk hati sumartini dia sangat mencintai tono, begitu sebaliknya, tono juga mencintau sumartini. Namun mereka tidak saling mengetahui, karena selalu bersikap dingin dan tidak suka bertukar pikiran. </a:t>
            </a:r>
            <a:endParaRPr lang="id-ID" dirty="0"/>
          </a:p>
        </p:txBody>
      </p:sp>
    </p:spTree>
    <p:extLst>
      <p:ext uri="{BB962C8B-B14F-4D97-AF65-F5344CB8AC3E}">
        <p14:creationId xmlns:p14="http://schemas.microsoft.com/office/powerpoint/2010/main" val="11278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424936" cy="6336704"/>
          </a:xfrm>
        </p:spPr>
        <p:txBody>
          <a:bodyPr>
            <a:normAutofit fontScale="92500" lnSpcReduction="10000"/>
          </a:bodyPr>
          <a:lstStyle/>
          <a:p>
            <a:pPr marL="68580" indent="0" algn="just">
              <a:buNone/>
            </a:pPr>
            <a:r>
              <a:rPr lang="id-ID" dirty="0" smtClean="0"/>
              <a:t>Kebahagiaan mulai datang ketika Tono bertemu dengan perempuan yang tidak lain adalah teman masa kecilnya yaitu Yah alias Siti Rohayah alias siti Hayati.  Penyanyi keroncong yang selama ini Tono kagumi. Kemudian Tono pun mulai jatuh cinta kepada Yah, dan sering berkunjung kerumah Yah untuk mencari kedamian. </a:t>
            </a:r>
          </a:p>
          <a:p>
            <a:pPr marL="68580" indent="0" algn="just">
              <a:buNone/>
            </a:pPr>
            <a:r>
              <a:rPr lang="id-ID" dirty="0" smtClean="0"/>
              <a:t>Kebahagian yang dirasakan Tono tidak berlangsung lama. Karena Tini mengetahui bahwa Tono sering  bertemu dengan Yah. Dan tidak lama kemudian Tini memutuskan untuk berpisah dengan Tono, dan memilih pergi ke Surabaya untuk mengurus rumah piatu. Tetapi entah mengapa Yah pun pergi meninggalkan Tono, lelaki yang sangat dicintai sejak kecil. Akhirnya Tono merasa sedih dan kesi[ian karena orang yang berarti dalam hidupnya pergi meninggalkannya.</a:t>
            </a:r>
            <a:endParaRPr lang="id-ID" dirty="0"/>
          </a:p>
        </p:txBody>
      </p:sp>
    </p:spTree>
    <p:extLst>
      <p:ext uri="{BB962C8B-B14F-4D97-AF65-F5344CB8AC3E}">
        <p14:creationId xmlns:p14="http://schemas.microsoft.com/office/powerpoint/2010/main" val="2404087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172</TotalTime>
  <Words>762</Words>
  <Application>Microsoft Office PowerPoint</Application>
  <PresentationFormat>On-screen Show (4:3)</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MEMBANDINGKAN ISI BERBAGAI RESENSI</vt:lpstr>
      <vt:lpstr>PENGERTIAN RESENSI </vt:lpstr>
      <vt:lpstr>PowerPoint Presentation</vt:lpstr>
      <vt:lpstr>PowerPoint Presentation</vt:lpstr>
      <vt:lpstr>POKOK-POKOK RESENSI </vt:lpstr>
      <vt:lpstr>TUJUAN RESENSI </vt:lpstr>
      <vt:lpstr>Cth Resensi Novel BELENGGU </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MEMBANDINGKAN ISI BERBAGAI RESENSI</dc:title>
  <dc:creator>ismail - [2010]</dc:creator>
  <cp:lastModifiedBy>unpri</cp:lastModifiedBy>
  <cp:revision>23</cp:revision>
  <dcterms:created xsi:type="dcterms:W3CDTF">2022-03-24T01:55:48Z</dcterms:created>
  <dcterms:modified xsi:type="dcterms:W3CDTF">2022-03-31T01:07:59Z</dcterms:modified>
</cp:coreProperties>
</file>