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-49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d.wikipedia.org/w/index.php?title=Konstan&amp;action=edit&amp;redlink=1" TargetMode="External"/><Relationship Id="rId2" Type="http://schemas.openxmlformats.org/officeDocument/2006/relationships/hyperlink" Target="https://id.wikipedia.org/wiki/Massa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hyperlink" Target="https://id.wikipedia.org/w/index.php?title=Acak&amp;action=edit&amp;redlink=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TEORI KINETIK GAS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633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53049" y="707929"/>
            <a:ext cx="3039414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TEORI KINETIK GAS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60610" y="1372816"/>
            <a:ext cx="8113690" cy="37856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000" dirty="0" err="1" smtClean="0"/>
              <a:t>Sifat</a:t>
            </a:r>
            <a:r>
              <a:rPr lang="en-US" sz="2000" dirty="0" smtClean="0"/>
              <a:t> Gas Ideal:</a:t>
            </a:r>
            <a:endParaRPr lang="en-US" sz="2000" dirty="0"/>
          </a:p>
          <a:p>
            <a:pPr marL="342900" indent="-342900" algn="just">
              <a:buAutoNum type="arabicPeriod"/>
            </a:pPr>
            <a:r>
              <a:rPr lang="en-US" sz="2000" dirty="0" smtClean="0"/>
              <a:t>Gas </a:t>
            </a:r>
            <a:r>
              <a:rPr lang="en-US" sz="2000" dirty="0" err="1"/>
              <a:t>terdiri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partikel-partikel</a:t>
            </a:r>
            <a:r>
              <a:rPr lang="en-US" sz="2000" dirty="0"/>
              <a:t> </a:t>
            </a:r>
            <a:r>
              <a:rPr lang="en-US" sz="2000" dirty="0" err="1"/>
              <a:t>sangat</a:t>
            </a:r>
            <a:r>
              <a:rPr lang="en-US" sz="2000" dirty="0"/>
              <a:t> </a:t>
            </a:r>
            <a:r>
              <a:rPr lang="en-US" sz="2000" dirty="0" err="1"/>
              <a:t>kecil</a:t>
            </a:r>
            <a:r>
              <a:rPr lang="en-US" sz="2000" dirty="0"/>
              <a:t>, </a:t>
            </a:r>
            <a:r>
              <a:rPr lang="en-US" sz="2000" dirty="0" err="1"/>
              <a:t>dengan</a:t>
            </a:r>
            <a:r>
              <a:rPr lang="en-US" sz="2000" dirty="0"/>
              <a:t> </a:t>
            </a:r>
            <a:r>
              <a:rPr lang="en-US" sz="2000" dirty="0" err="1">
                <a:solidFill>
                  <a:schemeClr val="bg1"/>
                </a:solidFill>
                <a:hlinkClick r:id="rId2" tooltip="Massa"/>
              </a:rPr>
              <a:t>massa</a:t>
            </a:r>
            <a:r>
              <a:rPr lang="en-US" sz="2000" dirty="0"/>
              <a:t> 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smtClean="0"/>
              <a:t>nol.</a:t>
            </a:r>
          </a:p>
          <a:p>
            <a:pPr marL="342900" indent="-342900" algn="just">
              <a:buAutoNum type="arabicPeriod"/>
            </a:pPr>
            <a:r>
              <a:rPr lang="en-US" sz="2000" dirty="0" err="1" smtClean="0"/>
              <a:t>Jumlah</a:t>
            </a:r>
            <a:r>
              <a:rPr lang="en-US" sz="2000" dirty="0" smtClean="0"/>
              <a:t> </a:t>
            </a:r>
            <a:r>
              <a:rPr lang="en-US" sz="2000" dirty="0" err="1" smtClean="0"/>
              <a:t>molekul</a:t>
            </a:r>
            <a:r>
              <a:rPr lang="en-US" sz="2000" dirty="0" smtClean="0"/>
              <a:t> </a:t>
            </a:r>
            <a:r>
              <a:rPr lang="en-US" sz="2000" dirty="0" err="1" smtClean="0"/>
              <a:t>sangat</a:t>
            </a:r>
            <a:r>
              <a:rPr lang="en-US" sz="2000" dirty="0" smtClean="0"/>
              <a:t> </a:t>
            </a:r>
            <a:r>
              <a:rPr lang="en-US" sz="2000" dirty="0" err="1" smtClean="0"/>
              <a:t>banyak</a:t>
            </a:r>
            <a:r>
              <a:rPr lang="en-US" sz="2000" dirty="0"/>
              <a:t>.</a:t>
            </a:r>
            <a:endParaRPr lang="en-US" sz="2000" dirty="0" smtClean="0"/>
          </a:p>
          <a:p>
            <a:pPr marL="342900" indent="-342900" algn="just">
              <a:buAutoNum type="arabicPeriod"/>
            </a:pPr>
            <a:r>
              <a:rPr lang="en-US" sz="2000" dirty="0" err="1" smtClean="0"/>
              <a:t>Molekul-molekul</a:t>
            </a:r>
            <a:r>
              <a:rPr lang="en-US" sz="2000" dirty="0" smtClean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bergerak</a:t>
            </a:r>
            <a:r>
              <a:rPr lang="en-US" sz="2000" dirty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kecepatan</a:t>
            </a:r>
            <a:r>
              <a:rPr lang="en-US" sz="2000" dirty="0"/>
              <a:t> </a:t>
            </a:r>
            <a:r>
              <a:rPr lang="en-US" sz="2000" dirty="0" err="1">
                <a:hlinkClick r:id="rId3" tooltip="Konstan (halaman belum tersedia)"/>
              </a:rPr>
              <a:t>konstan</a:t>
            </a:r>
            <a:r>
              <a:rPr lang="en-US" sz="2000" dirty="0"/>
              <a:t> </a:t>
            </a:r>
            <a:r>
              <a:rPr lang="en-US" sz="2000" dirty="0" err="1"/>
              <a:t>sekaligus</a:t>
            </a:r>
            <a:r>
              <a:rPr lang="en-US" sz="2000" dirty="0"/>
              <a:t> </a:t>
            </a:r>
            <a:r>
              <a:rPr lang="en-US" sz="2000" dirty="0" err="1">
                <a:hlinkClick r:id="rId4" tooltip="Acak (halaman belum tersedia)"/>
              </a:rPr>
              <a:t>acak</a:t>
            </a:r>
            <a:r>
              <a:rPr lang="en-US" sz="2000" dirty="0"/>
              <a:t>. </a:t>
            </a:r>
            <a:r>
              <a:rPr lang="en-US" sz="2000" dirty="0" err="1" smtClean="0"/>
              <a:t>Partikel-partikel</a:t>
            </a:r>
            <a:r>
              <a:rPr lang="en-US" sz="2000" dirty="0" smtClean="0"/>
              <a:t> </a:t>
            </a:r>
            <a:r>
              <a:rPr lang="en-US" sz="2000" dirty="0"/>
              <a:t>yang </a:t>
            </a:r>
            <a:r>
              <a:rPr lang="en-US" sz="2000" dirty="0" err="1"/>
              <a:t>bergerak</a:t>
            </a:r>
            <a:r>
              <a:rPr lang="en-US" sz="2000" dirty="0"/>
              <a:t> </a:t>
            </a:r>
            <a:r>
              <a:rPr lang="en-US" sz="2000" dirty="0" err="1"/>
              <a:t>sangat</a:t>
            </a:r>
            <a:r>
              <a:rPr lang="en-US" sz="2000" dirty="0"/>
              <a:t> </a:t>
            </a:r>
            <a:r>
              <a:rPr lang="en-US" sz="2000" dirty="0" err="1"/>
              <a:t>cepat</a:t>
            </a:r>
            <a:r>
              <a:rPr lang="en-US" sz="2000" dirty="0"/>
              <a:t> </a:t>
            </a:r>
            <a:r>
              <a:rPr lang="en-US" sz="2000" dirty="0" err="1"/>
              <a:t>itu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konstan</a:t>
            </a:r>
            <a:r>
              <a:rPr lang="en-US" sz="2000" dirty="0"/>
              <a:t> </a:t>
            </a:r>
            <a:r>
              <a:rPr lang="en-US" sz="2000" dirty="0" err="1"/>
              <a:t>bertumbukan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dinding-dinding</a:t>
            </a:r>
            <a:r>
              <a:rPr lang="en-US" sz="2000" dirty="0"/>
              <a:t> </a:t>
            </a:r>
            <a:r>
              <a:rPr lang="en-US" sz="2000" dirty="0" err="1" smtClean="0"/>
              <a:t>wadah</a:t>
            </a:r>
            <a:r>
              <a:rPr lang="en-US" sz="2000" dirty="0" smtClean="0"/>
              <a:t>.</a:t>
            </a:r>
          </a:p>
          <a:p>
            <a:pPr marL="342900" indent="-342900" algn="just">
              <a:buAutoNum type="arabicPeriod"/>
            </a:pPr>
            <a:r>
              <a:rPr lang="en-US" sz="2000" dirty="0" err="1" smtClean="0"/>
              <a:t>Tumbukan-tumbukan</a:t>
            </a:r>
            <a:r>
              <a:rPr lang="en-US" sz="2000" dirty="0" smtClean="0"/>
              <a:t> </a:t>
            </a:r>
            <a:r>
              <a:rPr lang="en-US" sz="2000" dirty="0" err="1"/>
              <a:t>partikel</a:t>
            </a:r>
            <a:r>
              <a:rPr lang="en-US" sz="2000" dirty="0"/>
              <a:t> gas </a:t>
            </a:r>
            <a:r>
              <a:rPr lang="en-US" sz="2000" dirty="0" err="1"/>
              <a:t>terhadap</a:t>
            </a:r>
            <a:r>
              <a:rPr lang="en-US" sz="2000" dirty="0"/>
              <a:t> </a:t>
            </a:r>
            <a:r>
              <a:rPr lang="en-US" sz="2000" dirty="0" err="1"/>
              <a:t>dinding</a:t>
            </a:r>
            <a:r>
              <a:rPr lang="en-US" sz="2000" dirty="0"/>
              <a:t> </a:t>
            </a:r>
            <a:r>
              <a:rPr lang="en-US" sz="2000" dirty="0" err="1"/>
              <a:t>wadah</a:t>
            </a:r>
            <a:r>
              <a:rPr lang="en-US" sz="2000" dirty="0"/>
              <a:t> </a:t>
            </a:r>
            <a:r>
              <a:rPr lang="en-US" sz="2000" dirty="0" err="1"/>
              <a:t>bersifat</a:t>
            </a:r>
            <a:r>
              <a:rPr lang="en-US" sz="2000" dirty="0"/>
              <a:t> </a:t>
            </a:r>
            <a:r>
              <a:rPr lang="en-US" sz="2000" dirty="0" err="1"/>
              <a:t>lenting</a:t>
            </a:r>
            <a:r>
              <a:rPr lang="en-US" sz="2000" dirty="0"/>
              <a:t> (</a:t>
            </a:r>
            <a:r>
              <a:rPr lang="en-US" sz="2000" dirty="0" err="1"/>
              <a:t>elastis</a:t>
            </a:r>
            <a:r>
              <a:rPr lang="en-US" sz="2000" dirty="0"/>
              <a:t>) </a:t>
            </a:r>
            <a:r>
              <a:rPr lang="en-US" sz="2000" dirty="0" err="1" smtClean="0"/>
              <a:t>sempurna</a:t>
            </a:r>
            <a:r>
              <a:rPr lang="en-US" sz="2000" dirty="0" smtClean="0"/>
              <a:t>.</a:t>
            </a:r>
          </a:p>
          <a:p>
            <a:pPr marL="342900" indent="-342900" algn="just">
              <a:buAutoNum type="arabicPeriod"/>
            </a:pPr>
            <a:r>
              <a:rPr lang="en-US" sz="2000" dirty="0" err="1" smtClean="0"/>
              <a:t>Molekul-molekul</a:t>
            </a:r>
            <a:r>
              <a:rPr lang="en-US" sz="2000" dirty="0" smtClean="0"/>
              <a:t> </a:t>
            </a:r>
            <a:r>
              <a:rPr lang="en-US" sz="2000" dirty="0" err="1"/>
              <a:t>berbentuk</a:t>
            </a:r>
            <a:r>
              <a:rPr lang="en-US" sz="2000" dirty="0"/>
              <a:t> </a:t>
            </a:r>
            <a:r>
              <a:rPr lang="en-US" sz="2000" dirty="0" err="1"/>
              <a:t>bulat</a:t>
            </a:r>
            <a:r>
              <a:rPr lang="en-US" sz="2000" dirty="0"/>
              <a:t> (bola) </a:t>
            </a:r>
            <a:r>
              <a:rPr lang="en-US" sz="2000" dirty="0" err="1"/>
              <a:t>sempurna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bersifat</a:t>
            </a:r>
            <a:r>
              <a:rPr lang="en-US" sz="2000" dirty="0"/>
              <a:t> </a:t>
            </a:r>
            <a:r>
              <a:rPr lang="en-US" sz="2000" dirty="0" err="1"/>
              <a:t>lentur</a:t>
            </a:r>
            <a:r>
              <a:rPr lang="en-US" sz="2000" dirty="0"/>
              <a:t> (</a:t>
            </a:r>
            <a:r>
              <a:rPr lang="en-US" sz="2000" i="1" dirty="0"/>
              <a:t>elastic</a:t>
            </a:r>
            <a:r>
              <a:rPr lang="en-US" sz="2000" dirty="0" smtClean="0"/>
              <a:t>).</a:t>
            </a:r>
          </a:p>
          <a:p>
            <a:pPr marL="342900" indent="-342900" algn="just">
              <a:buAutoNum type="arabicPeriod"/>
            </a:pPr>
            <a:r>
              <a:rPr lang="en-US" sz="2000" dirty="0" err="1" smtClean="0"/>
              <a:t>Berlaku</a:t>
            </a:r>
            <a:r>
              <a:rPr lang="en-US" sz="2000" dirty="0" smtClean="0"/>
              <a:t> </a:t>
            </a:r>
            <a:r>
              <a:rPr lang="en-US" sz="2000" dirty="0" err="1" smtClean="0"/>
              <a:t>Hukum</a:t>
            </a:r>
            <a:r>
              <a:rPr lang="en-US" sz="2000" dirty="0" smtClean="0"/>
              <a:t> Newton </a:t>
            </a:r>
            <a:r>
              <a:rPr lang="en-US" sz="2000" dirty="0" err="1" smtClean="0"/>
              <a:t>tentang</a:t>
            </a:r>
            <a:r>
              <a:rPr lang="en-US" sz="2000" dirty="0" smtClean="0"/>
              <a:t> </a:t>
            </a:r>
            <a:r>
              <a:rPr lang="en-US" sz="2000" dirty="0" err="1" smtClean="0"/>
              <a:t>gerak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setiap</a:t>
            </a:r>
            <a:r>
              <a:rPr lang="en-US" sz="2000" dirty="0" smtClean="0"/>
              <a:t> </a:t>
            </a:r>
            <a:r>
              <a:rPr lang="en-US" sz="2000" dirty="0" err="1" smtClean="0"/>
              <a:t>partikel</a:t>
            </a:r>
            <a:r>
              <a:rPr lang="en-US" sz="2000" dirty="0" smtClean="0"/>
              <a:t> gas.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1521" y="2358201"/>
            <a:ext cx="28575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28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9860" y="598428"/>
            <a:ext cx="2369711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TEKANAN GAS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837127" y="1236372"/>
            <a:ext cx="4198512" cy="3785652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400" dirty="0" err="1" smtClean="0"/>
              <a:t>Tekanan</a:t>
            </a:r>
            <a:r>
              <a:rPr lang="en-US" sz="2400" dirty="0" smtClean="0"/>
              <a:t> gas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gaya</a:t>
            </a:r>
            <a:r>
              <a:rPr lang="en-US" sz="2400" dirty="0" smtClean="0"/>
              <a:t> </a:t>
            </a:r>
            <a:r>
              <a:rPr lang="en-US" sz="2400" dirty="0" err="1" smtClean="0"/>
              <a:t>tekan</a:t>
            </a:r>
            <a:r>
              <a:rPr lang="en-US" sz="2400" dirty="0" smtClean="0"/>
              <a:t> </a:t>
            </a:r>
            <a:r>
              <a:rPr lang="en-US" sz="2400" dirty="0" err="1" smtClean="0"/>
              <a:t>partikel</a:t>
            </a:r>
            <a:r>
              <a:rPr lang="en-US" sz="2400" dirty="0" smtClean="0"/>
              <a:t> gas </a:t>
            </a:r>
            <a:r>
              <a:rPr lang="en-US" sz="2400" dirty="0" err="1" smtClean="0"/>
              <a:t>terhadap</a:t>
            </a:r>
            <a:r>
              <a:rPr lang="en-US" sz="2400" dirty="0" smtClean="0"/>
              <a:t> </a:t>
            </a:r>
            <a:r>
              <a:rPr lang="en-US" sz="2400" dirty="0" err="1" smtClean="0"/>
              <a:t>permukaan</a:t>
            </a:r>
            <a:r>
              <a:rPr lang="en-US" sz="2400" dirty="0" smtClean="0"/>
              <a:t> </a:t>
            </a:r>
            <a:r>
              <a:rPr lang="en-US" sz="2400" dirty="0" err="1" smtClean="0"/>
              <a:t>wadah</a:t>
            </a:r>
            <a:r>
              <a:rPr lang="en-US" sz="2400" dirty="0" smtClean="0"/>
              <a:t> </a:t>
            </a:r>
            <a:r>
              <a:rPr lang="en-US" sz="2400" dirty="0" err="1" smtClean="0"/>
              <a:t>tempat</a:t>
            </a:r>
            <a:r>
              <a:rPr lang="en-US" sz="2400" dirty="0" smtClean="0"/>
              <a:t> </a:t>
            </a:r>
            <a:r>
              <a:rPr lang="en-US" sz="2400" dirty="0" err="1" smtClean="0"/>
              <a:t>partikel</a:t>
            </a:r>
            <a:r>
              <a:rPr lang="en-US" sz="2400" dirty="0" smtClean="0"/>
              <a:t> gas </a:t>
            </a:r>
            <a:r>
              <a:rPr lang="en-US" sz="2400" dirty="0" err="1" smtClean="0"/>
              <a:t>bergerak</a:t>
            </a:r>
            <a:r>
              <a:rPr lang="en-US" sz="2400" dirty="0" smtClean="0"/>
              <a:t>. </a:t>
            </a:r>
            <a:r>
              <a:rPr lang="en-US" sz="2400" dirty="0" err="1" smtClean="0"/>
              <a:t>Tekanan</a:t>
            </a:r>
            <a:r>
              <a:rPr lang="en-US" sz="2400" dirty="0" smtClean="0"/>
              <a:t> </a:t>
            </a:r>
            <a:r>
              <a:rPr lang="en-US" sz="2400" dirty="0" err="1" smtClean="0"/>
              <a:t>dipengaruhi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/>
              <a:t>kecepatan</a:t>
            </a:r>
            <a:r>
              <a:rPr lang="en-US" sz="2400" dirty="0" smtClean="0"/>
              <a:t> </a:t>
            </a:r>
            <a:r>
              <a:rPr lang="en-US" sz="2400" dirty="0" err="1" smtClean="0"/>
              <a:t>partikel</a:t>
            </a:r>
            <a:r>
              <a:rPr lang="en-US" sz="2400" dirty="0" smtClean="0"/>
              <a:t> gas yang </a:t>
            </a:r>
            <a:r>
              <a:rPr lang="en-US" sz="2400" dirty="0" err="1" smtClean="0"/>
              <a:t>bergerak</a:t>
            </a:r>
            <a:r>
              <a:rPr lang="en-US" sz="2400" dirty="0" smtClean="0"/>
              <a:t>, </a:t>
            </a:r>
            <a:r>
              <a:rPr lang="en-US" sz="2400" dirty="0" err="1" smtClean="0"/>
              <a:t>semakin</a:t>
            </a:r>
            <a:r>
              <a:rPr lang="en-US" sz="2400" dirty="0" smtClean="0"/>
              <a:t> </a:t>
            </a:r>
            <a:r>
              <a:rPr lang="en-US" sz="2400" dirty="0" err="1" smtClean="0"/>
              <a:t>cepat</a:t>
            </a:r>
            <a:r>
              <a:rPr lang="en-US" sz="2400" dirty="0" smtClean="0"/>
              <a:t> </a:t>
            </a:r>
            <a:r>
              <a:rPr lang="en-US" sz="2400" dirty="0" err="1" smtClean="0"/>
              <a:t>partikel</a:t>
            </a:r>
            <a:r>
              <a:rPr lang="en-US" sz="2400" dirty="0" smtClean="0"/>
              <a:t> gas </a:t>
            </a:r>
            <a:r>
              <a:rPr lang="en-US" sz="2400" dirty="0" err="1" smtClean="0"/>
              <a:t>bergerak</a:t>
            </a:r>
            <a:r>
              <a:rPr lang="en-US" sz="2400" dirty="0" smtClean="0"/>
              <a:t>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semakin</a:t>
            </a:r>
            <a:r>
              <a:rPr lang="en-US" sz="2400" dirty="0" smtClean="0"/>
              <a:t> </a:t>
            </a:r>
            <a:r>
              <a:rPr lang="en-US" sz="2400" dirty="0" err="1" smtClean="0"/>
              <a:t>besar</a:t>
            </a:r>
            <a:r>
              <a:rPr lang="en-US" sz="2400" dirty="0" smtClean="0"/>
              <a:t> </a:t>
            </a:r>
            <a:r>
              <a:rPr lang="en-US" sz="2400" dirty="0" err="1" smtClean="0"/>
              <a:t>tekanan</a:t>
            </a:r>
            <a:r>
              <a:rPr lang="en-US" sz="2400" dirty="0" smtClean="0"/>
              <a:t> </a:t>
            </a:r>
            <a:r>
              <a:rPr lang="en-US" sz="2400" dirty="0" err="1" smtClean="0"/>
              <a:t>mengenai</a:t>
            </a:r>
            <a:r>
              <a:rPr lang="en-US" sz="2400" dirty="0" smtClean="0"/>
              <a:t> </a:t>
            </a:r>
            <a:r>
              <a:rPr lang="en-US" sz="2400" dirty="0" err="1" smtClean="0"/>
              <a:t>dinding</a:t>
            </a:r>
            <a:r>
              <a:rPr lang="en-US" sz="2400" dirty="0" smtClean="0"/>
              <a:t> </a:t>
            </a:r>
            <a:r>
              <a:rPr lang="en-US" sz="2400" dirty="0" err="1" smtClean="0"/>
              <a:t>wadah</a:t>
            </a:r>
            <a:r>
              <a:rPr lang="en-US" sz="2400" dirty="0" smtClean="0"/>
              <a:t>.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09860" y="5293238"/>
                <a:ext cx="2170090" cy="668516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860" y="5293238"/>
                <a:ext cx="2170090" cy="668516"/>
              </a:xfrm>
              <a:prstGeom prst="rect">
                <a:avLst/>
              </a:prstGeom>
              <a:blipFill rotWithShape="0">
                <a:blip r:embed="rId2"/>
                <a:stretch>
                  <a:fillRect b="-6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515637" y="623000"/>
            <a:ext cx="3814291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PERSAMAAN GAS IDEAL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323527" y="1236372"/>
            <a:ext cx="4198512" cy="156966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Gas ideal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gas </a:t>
            </a:r>
            <a:r>
              <a:rPr lang="en-US" sz="2400" dirty="0"/>
              <a:t>yang </a:t>
            </a:r>
            <a:r>
              <a:rPr lang="en-US" sz="2400" dirty="0" err="1"/>
              <a:t>partikel-partikelnya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volume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saling</a:t>
            </a:r>
            <a:r>
              <a:rPr lang="en-US" sz="2400" dirty="0"/>
              <a:t> </a:t>
            </a:r>
            <a:r>
              <a:rPr lang="en-US" sz="2400" dirty="0" err="1"/>
              <a:t>tarik-menarik</a:t>
            </a:r>
            <a:r>
              <a:rPr lang="en-US" sz="24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406426" y="2896184"/>
                <a:ext cx="2537138" cy="184775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P . V = N . </a:t>
                </a:r>
                <a:r>
                  <a:rPr lang="en-US" sz="2400" dirty="0"/>
                  <a:t>k</a:t>
                </a:r>
                <a:r>
                  <a:rPr lang="en-US" sz="2400" dirty="0" smtClean="0"/>
                  <a:t> . T</a:t>
                </a:r>
              </a:p>
              <a:p>
                <a:r>
                  <a:rPr lang="en-US" sz="2400" dirty="0" smtClean="0"/>
                  <a:t>P . V = n . R . T</a:t>
                </a:r>
              </a:p>
              <a:p>
                <a:r>
                  <a:rPr lang="en-US" sz="2400" dirty="0" smtClean="0"/>
                  <a:t>P . V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𝑀𝑟</m:t>
                        </m:r>
                      </m:den>
                    </m:f>
                  </m:oMath>
                </a14:m>
                <a:r>
                  <a:rPr lang="en-US" sz="2400" dirty="0" smtClean="0"/>
                  <a:t> . R. T</a:t>
                </a:r>
              </a:p>
              <a:p>
                <a:r>
                  <a:rPr lang="en-US" sz="2400" dirty="0" smtClean="0"/>
                  <a:t>P . V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𝑁𝑎</m:t>
                        </m:r>
                      </m:den>
                    </m:f>
                  </m:oMath>
                </a14:m>
                <a:r>
                  <a:rPr lang="en-US" sz="2400" dirty="0" smtClean="0"/>
                  <a:t> . R . T</a:t>
                </a:r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426" y="2896184"/>
                <a:ext cx="2537138" cy="1847750"/>
              </a:xfrm>
              <a:prstGeom prst="rect">
                <a:avLst/>
              </a:prstGeom>
              <a:blipFill rotWithShape="0">
                <a:blip r:embed="rId3"/>
                <a:stretch>
                  <a:fillRect l="-3333" t="-1954" b="-1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342585" y="4799958"/>
            <a:ext cx="3080197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Keterangan</a:t>
            </a:r>
            <a:r>
              <a:rPr lang="en-US" dirty="0" smtClean="0"/>
              <a:t> :</a:t>
            </a:r>
          </a:p>
          <a:p>
            <a:r>
              <a:rPr lang="en-US" dirty="0" smtClean="0"/>
              <a:t>P   = </a:t>
            </a:r>
            <a:r>
              <a:rPr lang="en-US" dirty="0" err="1" smtClean="0"/>
              <a:t>Tekanan</a:t>
            </a:r>
            <a:r>
              <a:rPr lang="en-US" dirty="0" smtClean="0"/>
              <a:t> Gas (N/m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V   = Volume Gas (m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</a:p>
          <a:p>
            <a:r>
              <a:rPr lang="en-US" dirty="0" smtClean="0"/>
              <a:t>T    = </a:t>
            </a:r>
            <a:r>
              <a:rPr lang="en-US" dirty="0" err="1" smtClean="0"/>
              <a:t>Suhu</a:t>
            </a:r>
            <a:r>
              <a:rPr lang="en-US" dirty="0" smtClean="0"/>
              <a:t> Gas (Kelvin)</a:t>
            </a:r>
          </a:p>
          <a:p>
            <a:r>
              <a:rPr lang="en-US" dirty="0" smtClean="0"/>
              <a:t>N   =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Partikel</a:t>
            </a:r>
            <a:r>
              <a:rPr lang="en-US" dirty="0" smtClean="0"/>
              <a:t> Gas</a:t>
            </a:r>
            <a:endParaRPr lang="en-US" dirty="0"/>
          </a:p>
          <a:p>
            <a:r>
              <a:rPr lang="en-US" dirty="0" err="1" smtClean="0"/>
              <a:t>m</a:t>
            </a:r>
            <a:r>
              <a:rPr lang="en-US" baseline="-25000" dirty="0" err="1" smtClean="0"/>
              <a:t>o</a:t>
            </a:r>
            <a:r>
              <a:rPr lang="en-US" baseline="30000" dirty="0" smtClean="0"/>
              <a:t> </a:t>
            </a:r>
            <a:r>
              <a:rPr lang="en-US" dirty="0" smtClean="0"/>
              <a:t> = </a:t>
            </a:r>
            <a:r>
              <a:rPr lang="en-US" dirty="0" err="1" smtClean="0"/>
              <a:t>massa</a:t>
            </a:r>
            <a:r>
              <a:rPr lang="en-US" dirty="0" smtClean="0"/>
              <a:t> gas (kg)</a:t>
            </a:r>
          </a:p>
          <a:p>
            <a:r>
              <a:rPr lang="en-US" dirty="0" smtClean="0"/>
              <a:t>v    = </a:t>
            </a:r>
            <a:r>
              <a:rPr lang="en-US" dirty="0" err="1" smtClean="0"/>
              <a:t>kecepatan</a:t>
            </a:r>
            <a:r>
              <a:rPr lang="en-US" dirty="0" smtClean="0"/>
              <a:t> </a:t>
            </a:r>
            <a:r>
              <a:rPr lang="en-US" dirty="0" err="1" smtClean="0"/>
              <a:t>partikel</a:t>
            </a:r>
            <a:r>
              <a:rPr lang="en-US" dirty="0" smtClean="0"/>
              <a:t> (m/s)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74995" y="4799957"/>
            <a:ext cx="2864475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k = </a:t>
            </a:r>
            <a:r>
              <a:rPr lang="en-US" dirty="0" err="1" smtClean="0"/>
              <a:t>tetapan</a:t>
            </a:r>
            <a:r>
              <a:rPr lang="en-US" dirty="0" smtClean="0"/>
              <a:t> </a:t>
            </a:r>
            <a:r>
              <a:rPr lang="en-US" dirty="0" err="1" smtClean="0"/>
              <a:t>boltzman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= 1,38 x 10</a:t>
            </a:r>
            <a:r>
              <a:rPr lang="en-US" baseline="30000" dirty="0" smtClean="0"/>
              <a:t>-23 </a:t>
            </a:r>
            <a:endParaRPr lang="en-US" dirty="0" smtClean="0"/>
          </a:p>
          <a:p>
            <a:r>
              <a:rPr lang="en-US" dirty="0" err="1" smtClean="0"/>
              <a:t>Mr</a:t>
            </a:r>
            <a:r>
              <a:rPr lang="en-US" dirty="0" smtClean="0"/>
              <a:t> = </a:t>
            </a:r>
            <a:r>
              <a:rPr lang="en-US" dirty="0" err="1" smtClean="0"/>
              <a:t>massa</a:t>
            </a:r>
            <a:r>
              <a:rPr lang="en-US" dirty="0" smtClean="0"/>
              <a:t> relative atom</a:t>
            </a:r>
          </a:p>
          <a:p>
            <a:r>
              <a:rPr lang="en-US" dirty="0" smtClean="0"/>
              <a:t>R   = </a:t>
            </a:r>
            <a:r>
              <a:rPr lang="en-US" dirty="0" err="1" smtClean="0"/>
              <a:t>tetapan</a:t>
            </a:r>
            <a:r>
              <a:rPr lang="en-US" dirty="0" smtClean="0"/>
              <a:t> gas ideal</a:t>
            </a:r>
          </a:p>
          <a:p>
            <a:r>
              <a:rPr lang="en-US" dirty="0"/>
              <a:t> </a:t>
            </a:r>
            <a:r>
              <a:rPr lang="en-US" dirty="0" smtClean="0"/>
              <a:t>    = 8,314 J/</a:t>
            </a:r>
            <a:r>
              <a:rPr lang="en-US" dirty="0" err="1" smtClean="0"/>
              <a:t>mol</a:t>
            </a:r>
            <a:r>
              <a:rPr lang="en-US" dirty="0" smtClean="0"/>
              <a:t> K</a:t>
            </a:r>
          </a:p>
          <a:p>
            <a:r>
              <a:rPr lang="en-US" dirty="0" smtClean="0"/>
              <a:t>Na =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Avogaddro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= 6,02  x 10</a:t>
            </a:r>
            <a:r>
              <a:rPr lang="en-US" baseline="30000" dirty="0" smtClean="0"/>
              <a:t>23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10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456086" y="787159"/>
                <a:ext cx="5550794" cy="5491247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Turunan </a:t>
                </a:r>
                <a:r>
                  <a:rPr lang="en-US" b="1" dirty="0" err="1" smtClean="0"/>
                  <a:t>Rumus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Energi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Kinetik</a:t>
                </a:r>
                <a:r>
                  <a:rPr lang="en-US" b="1" dirty="0" smtClean="0"/>
                  <a:t> Gas </a:t>
                </a:r>
                <a:r>
                  <a:rPr lang="en-US" b="1" dirty="0" err="1" smtClean="0"/>
                  <a:t>dari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Tekanan</a:t>
                </a:r>
                <a:r>
                  <a:rPr lang="en-US" b="1" dirty="0" smtClean="0"/>
                  <a:t> Gas </a:t>
                </a:r>
                <a:r>
                  <a:rPr lang="en-US" b="1" dirty="0" err="1" smtClean="0"/>
                  <a:t>dan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Persamaan</a:t>
                </a:r>
                <a:r>
                  <a:rPr lang="en-US" b="1" dirty="0" smtClean="0"/>
                  <a:t> Gas Ideal</a:t>
                </a:r>
              </a:p>
              <a:p>
                <a:r>
                  <a:rPr lang="en-US" dirty="0" smtClean="0"/>
                  <a:t> </a:t>
                </a:r>
              </a:p>
              <a:p>
                <a:r>
                  <a:rPr lang="en-US" dirty="0" err="1" smtClean="0"/>
                  <a:t>Diketahui</a:t>
                </a:r>
                <a:r>
                  <a:rPr lang="en-US" dirty="0" smtClean="0"/>
                  <a:t>:</a:t>
                </a:r>
              </a:p>
              <a:p>
                <a:pPr algn="ctr"/>
                <a:r>
                  <a:rPr lang="en-US" dirty="0" smtClean="0"/>
                  <a:t>P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</m:oMath>
                </a14:m>
                <a:r>
                  <a:rPr lang="en-US" dirty="0" smtClean="0"/>
                  <a:t> , </a:t>
                </a:r>
                <a:r>
                  <a:rPr lang="en-US" dirty="0" err="1" smtClean="0"/>
                  <a:t>sehingga</a:t>
                </a:r>
                <a:r>
                  <a:rPr lang="en-US" dirty="0" smtClean="0"/>
                  <a:t>  P.V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 smtClean="0"/>
                  <a:t>Nm</a:t>
                </a:r>
                <a:r>
                  <a:rPr lang="en-US" baseline="-25000" dirty="0" smtClean="0"/>
                  <a:t>o</a:t>
                </a:r>
                <a:r>
                  <a:rPr lang="en-US" dirty="0" smtClean="0"/>
                  <a:t>v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 </a:t>
                </a:r>
                <a:endParaRPr lang="en-US" dirty="0"/>
              </a:p>
              <a:p>
                <a:r>
                  <a:rPr lang="en-US" dirty="0" err="1" smtClean="0"/>
                  <a:t>dan</a:t>
                </a:r>
                <a:r>
                  <a:rPr lang="en-US" dirty="0" smtClean="0"/>
                  <a:t> </a:t>
                </a:r>
              </a:p>
              <a:p>
                <a:pPr algn="ctr"/>
                <a:r>
                  <a:rPr lang="en-US" dirty="0" smtClean="0"/>
                  <a:t>P.V = N . </a:t>
                </a:r>
                <a:r>
                  <a:rPr lang="en-US" dirty="0"/>
                  <a:t>k</a:t>
                </a:r>
                <a:r>
                  <a:rPr lang="en-US" dirty="0" smtClean="0"/>
                  <a:t> . T</a:t>
                </a:r>
              </a:p>
              <a:p>
                <a:endParaRPr lang="en-US" dirty="0" smtClean="0"/>
              </a:p>
              <a:p>
                <a:r>
                  <a:rPr lang="en-US" dirty="0" err="1" smtClean="0"/>
                  <a:t>Maka</a:t>
                </a:r>
                <a:r>
                  <a:rPr lang="en-US" dirty="0" smtClean="0"/>
                  <a:t>  </a:t>
                </a: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Nm</a:t>
                </a:r>
                <a:r>
                  <a:rPr lang="en-US" baseline="-25000" dirty="0"/>
                  <a:t>o</a:t>
                </a:r>
                <a:r>
                  <a:rPr lang="en-US" dirty="0"/>
                  <a:t>v</a:t>
                </a:r>
                <a:r>
                  <a:rPr lang="en-US" baseline="30000" dirty="0"/>
                  <a:t>2</a:t>
                </a:r>
                <a:r>
                  <a:rPr lang="en-US" dirty="0"/>
                  <a:t> </a:t>
                </a:r>
                <a:r>
                  <a:rPr lang="en-US" dirty="0" smtClean="0"/>
                  <a:t>= </a:t>
                </a:r>
                <a:r>
                  <a:rPr lang="en-US" dirty="0" err="1" smtClean="0"/>
                  <a:t>N.k.T</a:t>
                </a:r>
                <a:endParaRPr lang="en-US" dirty="0" smtClean="0"/>
              </a:p>
              <a:p>
                <a:pPr algn="ctr"/>
                <a:r>
                  <a:rPr lang="en-US" dirty="0"/>
                  <a:t>m</a:t>
                </a:r>
                <a:r>
                  <a:rPr lang="en-US" baseline="-25000" dirty="0" smtClean="0"/>
                  <a:t>o</a:t>
                </a:r>
                <a:r>
                  <a:rPr lang="en-US" dirty="0" smtClean="0"/>
                  <a:t>v</a:t>
                </a:r>
                <a:r>
                  <a:rPr lang="en-US" baseline="30000" dirty="0" smtClean="0"/>
                  <a:t>2  </a:t>
                </a:r>
                <a:r>
                  <a:rPr lang="en-US" dirty="0" smtClean="0"/>
                  <a:t>    = 3.k.T</a:t>
                </a:r>
              </a:p>
              <a:p>
                <a:pPr algn="ctr"/>
                <a:endParaRPr lang="en-US" dirty="0" smtClean="0"/>
              </a:p>
              <a:p>
                <a:r>
                  <a:rPr lang="en-US" dirty="0" err="1" smtClean="0"/>
                  <a:t>Karena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kita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ketahui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Ek</a:t>
                </a:r>
                <a:r>
                  <a:rPr lang="en-US" dirty="0" smtClean="0"/>
                  <a:t> = ½ m v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 </a:t>
                </a:r>
              </a:p>
              <a:p>
                <a:r>
                  <a:rPr lang="en-US" dirty="0" err="1" smtClean="0"/>
                  <a:t>Maka</a:t>
                </a:r>
                <a:r>
                  <a:rPr lang="en-US" dirty="0" smtClean="0"/>
                  <a:t>,</a:t>
                </a:r>
              </a:p>
              <a:p>
                <a:pPr algn="ctr"/>
                <a:r>
                  <a:rPr lang="en-US" dirty="0" smtClean="0"/>
                  <a:t>½ m</a:t>
                </a:r>
                <a:r>
                  <a:rPr lang="en-US" baseline="-25000" dirty="0" smtClean="0"/>
                  <a:t>o</a:t>
                </a:r>
                <a:r>
                  <a:rPr lang="en-US" dirty="0" smtClean="0"/>
                  <a:t>v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 = ½ </a:t>
                </a:r>
                <a:r>
                  <a:rPr lang="en-US" dirty="0"/>
                  <a:t>3.k.T</a:t>
                </a:r>
              </a:p>
              <a:p>
                <a:pPr algn="ctr"/>
                <a:r>
                  <a:rPr lang="en-US" sz="3200" b="1" dirty="0" smtClean="0">
                    <a:solidFill>
                      <a:srgbClr val="C00000"/>
                    </a:solidFill>
                  </a:rPr>
                  <a:t>Ek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3200" b="1" dirty="0" smtClean="0">
                    <a:solidFill>
                      <a:srgbClr val="C00000"/>
                    </a:solidFill>
                  </a:rPr>
                  <a:t> k T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086" y="787159"/>
                <a:ext cx="5550794" cy="549124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743880" y="1665285"/>
            <a:ext cx="3464417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/>
              <a:t>Energi</a:t>
            </a:r>
            <a:r>
              <a:rPr lang="en-US" sz="3200" dirty="0" smtClean="0"/>
              <a:t> </a:t>
            </a:r>
            <a:r>
              <a:rPr lang="en-US" sz="3200" dirty="0" err="1" smtClean="0"/>
              <a:t>Kinetik</a:t>
            </a:r>
            <a:r>
              <a:rPr lang="en-US" sz="3200" dirty="0" smtClean="0"/>
              <a:t> Gas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404198" y="3748039"/>
            <a:ext cx="4185634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 smtClean="0"/>
              <a:t>Energi</a:t>
            </a:r>
            <a:r>
              <a:rPr lang="en-US" sz="2400" dirty="0" smtClean="0"/>
              <a:t> kinetic gas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energi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dibutuhkan</a:t>
            </a:r>
            <a:r>
              <a:rPr lang="en-US" sz="2400" dirty="0" smtClean="0"/>
              <a:t> </a:t>
            </a:r>
            <a:r>
              <a:rPr lang="en-US" sz="2400" dirty="0" err="1" smtClean="0"/>
              <a:t>partikel</a:t>
            </a:r>
            <a:r>
              <a:rPr lang="en-US" sz="2400" dirty="0" smtClean="0"/>
              <a:t> gas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bergerak</a:t>
            </a:r>
            <a:r>
              <a:rPr lang="en-US" sz="2400" dirty="0" smtClean="0"/>
              <a:t>. </a:t>
            </a:r>
            <a:endParaRPr lang="en-US" sz="2400" dirty="0"/>
          </a:p>
        </p:txBody>
      </p:sp>
      <p:sp>
        <p:nvSpPr>
          <p:cNvPr id="5" name="Down Arrow 4"/>
          <p:cNvSpPr/>
          <p:nvPr/>
        </p:nvSpPr>
        <p:spPr>
          <a:xfrm>
            <a:off x="2321169" y="2349305"/>
            <a:ext cx="351693" cy="1069144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3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020901" y="2340507"/>
                <a:ext cx="2689268" cy="993413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C00000"/>
                    </a:solidFill>
                  </a:rPr>
                  <a:t>Ek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k T</a:t>
                </a:r>
              </a:p>
              <a:p>
                <a:pPr algn="ctr"/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901" y="2340507"/>
                <a:ext cx="2689268" cy="99341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991452" y="1066327"/>
            <a:ext cx="4748166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Energi</a:t>
            </a:r>
            <a:r>
              <a:rPr lang="en-US" sz="2400" dirty="0" smtClean="0"/>
              <a:t> </a:t>
            </a:r>
            <a:r>
              <a:rPr lang="en-US" sz="2400" dirty="0" err="1" smtClean="0"/>
              <a:t>Kinetik</a:t>
            </a:r>
            <a:r>
              <a:rPr lang="en-US" sz="2400" dirty="0" smtClean="0"/>
              <a:t> Gas </a:t>
            </a:r>
            <a:r>
              <a:rPr lang="en-US" sz="2400" dirty="0" err="1" smtClean="0"/>
              <a:t>Untuk</a:t>
            </a:r>
            <a:r>
              <a:rPr lang="en-US" sz="2400" dirty="0" smtClean="0"/>
              <a:t> 1 </a:t>
            </a:r>
            <a:r>
              <a:rPr lang="en-US" sz="2400" dirty="0" err="1" smtClean="0"/>
              <a:t>Partikel</a:t>
            </a:r>
            <a:r>
              <a:rPr lang="en-US" sz="2400" dirty="0" smtClean="0"/>
              <a:t>/ </a:t>
            </a:r>
            <a:r>
              <a:rPr lang="en-US" sz="2400" dirty="0" err="1" smtClean="0"/>
              <a:t>Tiap</a:t>
            </a:r>
            <a:r>
              <a:rPr lang="en-US" sz="2400" dirty="0" smtClean="0"/>
              <a:t> </a:t>
            </a:r>
            <a:r>
              <a:rPr lang="en-US" sz="2400" dirty="0" err="1" smtClean="0"/>
              <a:t>Partikel</a:t>
            </a:r>
            <a:r>
              <a:rPr lang="en-US" sz="2400" dirty="0" smtClean="0"/>
              <a:t>/ </a:t>
            </a:r>
            <a:r>
              <a:rPr lang="en-US" sz="2400" dirty="0" err="1" smtClean="0"/>
              <a:t>Energi</a:t>
            </a:r>
            <a:r>
              <a:rPr lang="en-US" sz="2400" dirty="0" smtClean="0"/>
              <a:t> Rata – Rata </a:t>
            </a:r>
            <a:r>
              <a:rPr lang="en-US" sz="2400" dirty="0" err="1" smtClean="0"/>
              <a:t>Partikel</a:t>
            </a:r>
            <a:r>
              <a:rPr lang="en-US" sz="2400" dirty="0" smtClean="0"/>
              <a:t>/ </a:t>
            </a:r>
            <a:r>
              <a:rPr lang="en-US" sz="2400" dirty="0" err="1" smtClean="0"/>
              <a:t>Monoatomik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39476" y="3612008"/>
            <a:ext cx="4900141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Energi</a:t>
            </a:r>
            <a:r>
              <a:rPr lang="en-US" sz="2400" dirty="0" smtClean="0"/>
              <a:t> </a:t>
            </a:r>
            <a:r>
              <a:rPr lang="en-US" sz="2400" dirty="0" err="1" smtClean="0"/>
              <a:t>Kinetik</a:t>
            </a:r>
            <a:r>
              <a:rPr lang="en-US" sz="2400" dirty="0" smtClean="0"/>
              <a:t> Gas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Banyak</a:t>
            </a:r>
            <a:r>
              <a:rPr lang="en-US" sz="2400" dirty="0" smtClean="0"/>
              <a:t> </a:t>
            </a:r>
            <a:r>
              <a:rPr lang="en-US" sz="2400" dirty="0" err="1" smtClean="0"/>
              <a:t>Partikel</a:t>
            </a:r>
            <a:r>
              <a:rPr lang="en-US" sz="2400" dirty="0" smtClean="0"/>
              <a:t>/ </a:t>
            </a:r>
            <a:r>
              <a:rPr lang="en-US" sz="2400" dirty="0" err="1" smtClean="0"/>
              <a:t>Enerrgi</a:t>
            </a:r>
            <a:r>
              <a:rPr lang="en-US" sz="2400" dirty="0" smtClean="0"/>
              <a:t> Total/ </a:t>
            </a:r>
            <a:r>
              <a:rPr lang="en-US" sz="2400" dirty="0" err="1" smtClean="0"/>
              <a:t>Energi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484942" y="4552281"/>
                <a:ext cx="1761186" cy="993413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C00000"/>
                    </a:solidFill>
                  </a:rPr>
                  <a:t>Ek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N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k T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942" y="4552281"/>
                <a:ext cx="1761186" cy="993413"/>
              </a:xfrm>
              <a:prstGeom prst="rect">
                <a:avLst/>
              </a:prstGeom>
              <a:blipFill rotWithShape="0">
                <a:blip r:embed="rId3"/>
                <a:stretch>
                  <a:fillRect l="-5137" r="-20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6780256" y="1066327"/>
            <a:ext cx="4185634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Energi</a:t>
            </a:r>
            <a:r>
              <a:rPr lang="en-US" sz="2400" dirty="0" smtClean="0"/>
              <a:t> </a:t>
            </a:r>
            <a:r>
              <a:rPr lang="en-US" sz="2400" dirty="0" err="1" smtClean="0"/>
              <a:t>Kinetik</a:t>
            </a:r>
            <a:r>
              <a:rPr lang="en-US" sz="2400" dirty="0" smtClean="0"/>
              <a:t> Gas </a:t>
            </a:r>
            <a:r>
              <a:rPr lang="en-US" sz="2400" dirty="0" err="1" smtClean="0"/>
              <a:t>Untuk</a:t>
            </a:r>
            <a:r>
              <a:rPr lang="en-US" sz="2400" dirty="0" smtClean="0"/>
              <a:t> 2 </a:t>
            </a:r>
            <a:r>
              <a:rPr lang="en-US" sz="2400" dirty="0" err="1" smtClean="0"/>
              <a:t>Partikel</a:t>
            </a:r>
            <a:r>
              <a:rPr lang="en-US" sz="2400" dirty="0" smtClean="0"/>
              <a:t>/ </a:t>
            </a:r>
            <a:r>
              <a:rPr lang="en-US" sz="2400" dirty="0" err="1" smtClean="0"/>
              <a:t>Diatomik</a:t>
            </a:r>
            <a:r>
              <a:rPr lang="en-US" sz="2400" dirty="0" smtClean="0"/>
              <a:t> 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276204" y="2027728"/>
                <a:ext cx="3193737" cy="316856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Suhu </a:t>
                </a:r>
                <a:r>
                  <a:rPr lang="en-US" sz="2400" dirty="0" err="1" smtClean="0"/>
                  <a:t>Rendah</a:t>
                </a:r>
                <a:r>
                  <a:rPr lang="en-US" sz="2400" dirty="0" smtClean="0"/>
                  <a:t>  ± 300 K</a:t>
                </a:r>
              </a:p>
              <a:p>
                <a:pPr algn="ctr"/>
                <a:r>
                  <a:rPr lang="en-US" sz="2400" b="1" dirty="0" err="1" smtClean="0">
                    <a:solidFill>
                      <a:srgbClr val="C00000"/>
                    </a:solidFill>
                  </a:rPr>
                  <a:t>Ek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k T</a:t>
                </a:r>
              </a:p>
              <a:p>
                <a:r>
                  <a:rPr lang="en-US" sz="2400" dirty="0" err="1" smtClean="0"/>
                  <a:t>Suhu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Sedang</a:t>
                </a:r>
                <a:r>
                  <a:rPr lang="en-US" sz="2400" dirty="0" smtClean="0"/>
                  <a:t> ± 500 K</a:t>
                </a:r>
              </a:p>
              <a:p>
                <a:pPr algn="ctr"/>
                <a:r>
                  <a:rPr lang="en-US" sz="2400" b="1" dirty="0">
                    <a:solidFill>
                      <a:srgbClr val="C00000"/>
                    </a:solidFill>
                  </a:rPr>
                  <a:t>Ek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k T</a:t>
                </a:r>
              </a:p>
              <a:p>
                <a:r>
                  <a:rPr lang="en-US" sz="2400" dirty="0" err="1" smtClean="0"/>
                  <a:t>Suhu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tinggi</a:t>
                </a:r>
                <a:r>
                  <a:rPr lang="en-US" sz="2400" dirty="0" smtClean="0"/>
                  <a:t>  ± 1000 K</a:t>
                </a:r>
              </a:p>
              <a:p>
                <a:pPr algn="ctr"/>
                <a:r>
                  <a:rPr lang="en-US" sz="2400" b="1" dirty="0">
                    <a:solidFill>
                      <a:srgbClr val="C00000"/>
                    </a:solidFill>
                  </a:rPr>
                  <a:t>Ek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k T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204" y="2027728"/>
                <a:ext cx="3193737" cy="3168560"/>
              </a:xfrm>
              <a:prstGeom prst="rect">
                <a:avLst/>
              </a:prstGeom>
              <a:blipFill rotWithShape="0">
                <a:blip r:embed="rId4"/>
                <a:stretch>
                  <a:fillRect l="-2846" t="-1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130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78805" y="458032"/>
            <a:ext cx="7252985" cy="58477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KECEPATAN RATA – RATA PARTIKEL GAS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47351" y="1366754"/>
                <a:ext cx="5811245" cy="5152949"/>
              </a:xfrm>
              <a:prstGeom prst="rect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Turunan </a:t>
                </a:r>
                <a:r>
                  <a:rPr lang="en-US" b="1" dirty="0" err="1" smtClean="0"/>
                  <a:t>Rumus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Kecepatan</a:t>
                </a:r>
                <a:r>
                  <a:rPr lang="en-US" b="1" dirty="0" smtClean="0"/>
                  <a:t> Rata – Rata </a:t>
                </a:r>
                <a:r>
                  <a:rPr lang="en-US" b="1" dirty="0" err="1" smtClean="0"/>
                  <a:t>Parrtikel</a:t>
                </a:r>
                <a:r>
                  <a:rPr lang="en-US" b="1" dirty="0" smtClean="0"/>
                  <a:t> Gas </a:t>
                </a:r>
                <a:r>
                  <a:rPr lang="en-US" b="1" dirty="0" err="1" smtClean="0"/>
                  <a:t>dari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Tekanan</a:t>
                </a:r>
                <a:r>
                  <a:rPr lang="en-US" b="1" dirty="0" smtClean="0"/>
                  <a:t> Gas </a:t>
                </a:r>
                <a:r>
                  <a:rPr lang="en-US" b="1" dirty="0" err="1" smtClean="0"/>
                  <a:t>dan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Persamaan</a:t>
                </a:r>
                <a:r>
                  <a:rPr lang="en-US" b="1" dirty="0" smtClean="0"/>
                  <a:t> Gas Ideal</a:t>
                </a:r>
              </a:p>
              <a:p>
                <a:r>
                  <a:rPr lang="en-US" dirty="0" smtClean="0"/>
                  <a:t> </a:t>
                </a:r>
              </a:p>
              <a:p>
                <a:r>
                  <a:rPr lang="en-US" dirty="0" err="1" smtClean="0"/>
                  <a:t>Diketahui</a:t>
                </a:r>
                <a:r>
                  <a:rPr lang="en-US" dirty="0" smtClean="0"/>
                  <a:t>:</a:t>
                </a:r>
              </a:p>
              <a:p>
                <a:pPr algn="ctr"/>
                <a:r>
                  <a:rPr lang="en-US" dirty="0" smtClean="0"/>
                  <a:t>P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</m:oMath>
                </a14:m>
                <a:r>
                  <a:rPr lang="en-US" dirty="0" smtClean="0"/>
                  <a:t> , </a:t>
                </a:r>
                <a:r>
                  <a:rPr lang="en-US" dirty="0" err="1" smtClean="0"/>
                  <a:t>sehingga</a:t>
                </a:r>
                <a:r>
                  <a:rPr lang="en-US" dirty="0" smtClean="0"/>
                  <a:t>  P.V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 smtClean="0"/>
                  <a:t>Nm</a:t>
                </a:r>
                <a:r>
                  <a:rPr lang="en-US" baseline="-25000" dirty="0" smtClean="0"/>
                  <a:t>o</a:t>
                </a:r>
                <a:r>
                  <a:rPr lang="en-US" dirty="0" smtClean="0"/>
                  <a:t>v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 </a:t>
                </a:r>
                <a:endParaRPr lang="en-US" dirty="0"/>
              </a:p>
              <a:p>
                <a:r>
                  <a:rPr lang="en-US" dirty="0" err="1" smtClean="0"/>
                  <a:t>dan</a:t>
                </a:r>
                <a:r>
                  <a:rPr lang="en-US" dirty="0" smtClean="0"/>
                  <a:t> </a:t>
                </a:r>
              </a:p>
              <a:p>
                <a:pPr algn="ctr"/>
                <a:r>
                  <a:rPr lang="en-US" dirty="0" smtClean="0"/>
                  <a:t>P.V = N . </a:t>
                </a:r>
                <a:r>
                  <a:rPr lang="en-US" dirty="0"/>
                  <a:t>k</a:t>
                </a:r>
                <a:r>
                  <a:rPr lang="en-US" dirty="0" smtClean="0"/>
                  <a:t> . T</a:t>
                </a:r>
              </a:p>
              <a:p>
                <a:endParaRPr lang="en-US" dirty="0" smtClean="0"/>
              </a:p>
              <a:p>
                <a:r>
                  <a:rPr lang="en-US" dirty="0" err="1" smtClean="0"/>
                  <a:t>Maka</a:t>
                </a:r>
                <a:r>
                  <a:rPr lang="en-US" dirty="0" smtClean="0"/>
                  <a:t>  </a:t>
                </a: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Nm</a:t>
                </a:r>
                <a:r>
                  <a:rPr lang="en-US" baseline="-25000" dirty="0"/>
                  <a:t>o</a:t>
                </a:r>
                <a:r>
                  <a:rPr lang="en-US" dirty="0"/>
                  <a:t>v</a:t>
                </a:r>
                <a:r>
                  <a:rPr lang="en-US" baseline="30000" dirty="0"/>
                  <a:t>2</a:t>
                </a:r>
                <a:r>
                  <a:rPr lang="en-US" dirty="0"/>
                  <a:t> </a:t>
                </a:r>
                <a:r>
                  <a:rPr lang="en-US" dirty="0" smtClean="0"/>
                  <a:t>= </a:t>
                </a:r>
                <a:r>
                  <a:rPr lang="en-US" dirty="0" err="1" smtClean="0"/>
                  <a:t>N.k.T</a:t>
                </a:r>
                <a:endParaRPr lang="en-US" dirty="0" smtClean="0"/>
              </a:p>
              <a:p>
                <a:pPr algn="ctr"/>
                <a:r>
                  <a:rPr lang="en-US" dirty="0" smtClean="0"/>
                  <a:t>v</a:t>
                </a:r>
                <a:r>
                  <a:rPr lang="en-US" baseline="30000" dirty="0" smtClean="0"/>
                  <a:t>2  </a:t>
                </a:r>
                <a:r>
                  <a:rPr lang="en-US" dirty="0" smtClean="0"/>
                  <a:t>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r>
                  <a:rPr lang="en-US" sz="2800" b="1" dirty="0" smtClean="0">
                    <a:solidFill>
                      <a:srgbClr val="C00000"/>
                    </a:solidFill>
                  </a:rPr>
                  <a:t>v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8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𝒐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b="1" dirty="0" smtClean="0"/>
              </a:p>
              <a:p>
                <a:pPr algn="ctr"/>
                <a:endParaRPr lang="en-US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351" y="1366754"/>
                <a:ext cx="5811245" cy="515294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903076" y="1619172"/>
            <a:ext cx="4662152" cy="1323439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Note:</a:t>
            </a:r>
          </a:p>
          <a:p>
            <a:pPr algn="just"/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suhu</a:t>
            </a:r>
            <a:r>
              <a:rPr lang="en-US" sz="2000" dirty="0" smtClean="0"/>
              <a:t> </a:t>
            </a:r>
            <a:r>
              <a:rPr lang="en-US" sz="2000" dirty="0" err="1" smtClean="0"/>
              <a:t>tinggi</a:t>
            </a:r>
            <a:r>
              <a:rPr lang="en-US" sz="2000" dirty="0" smtClean="0"/>
              <a:t>, </a:t>
            </a:r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dirty="0" err="1" smtClean="0"/>
              <a:t>kecepatan</a:t>
            </a:r>
            <a:r>
              <a:rPr lang="en-US" sz="2000" dirty="0" smtClean="0"/>
              <a:t> </a:t>
            </a:r>
            <a:r>
              <a:rPr lang="en-US" sz="2000" dirty="0" err="1" smtClean="0"/>
              <a:t>partikel</a:t>
            </a:r>
            <a:r>
              <a:rPr lang="en-US" sz="2000" dirty="0" smtClean="0"/>
              <a:t> </a:t>
            </a:r>
            <a:r>
              <a:rPr lang="en-US" sz="2000" dirty="0" err="1" smtClean="0"/>
              <a:t>juga</a:t>
            </a:r>
            <a:r>
              <a:rPr lang="en-US" sz="2000" dirty="0" smtClean="0"/>
              <a:t> </a:t>
            </a:r>
            <a:r>
              <a:rPr lang="en-US" sz="2000" dirty="0" err="1" smtClean="0"/>
              <a:t>semakin</a:t>
            </a:r>
            <a:r>
              <a:rPr lang="en-US" sz="2000" dirty="0" smtClean="0"/>
              <a:t> </a:t>
            </a:r>
            <a:r>
              <a:rPr lang="en-US" sz="2000" dirty="0" err="1" smtClean="0"/>
              <a:t>besar</a:t>
            </a:r>
            <a:r>
              <a:rPr lang="en-US" sz="2000" dirty="0" smtClean="0"/>
              <a:t>, </a:t>
            </a:r>
            <a:r>
              <a:rPr lang="en-US" sz="2000" dirty="0" err="1" smtClean="0"/>
              <a:t>sehingga</a:t>
            </a:r>
            <a:r>
              <a:rPr lang="en-US" sz="2000" dirty="0" smtClean="0"/>
              <a:t> </a:t>
            </a:r>
            <a:r>
              <a:rPr lang="en-US" sz="2000" dirty="0" err="1" smtClean="0"/>
              <a:t>tekanan</a:t>
            </a:r>
            <a:r>
              <a:rPr lang="en-US" sz="2000" dirty="0" smtClean="0"/>
              <a:t> </a:t>
            </a:r>
            <a:r>
              <a:rPr lang="en-US" sz="2000" dirty="0" err="1" smtClean="0"/>
              <a:t>juga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menjadi</a:t>
            </a:r>
            <a:r>
              <a:rPr lang="en-US" sz="2000" dirty="0" smtClean="0"/>
              <a:t> </a:t>
            </a:r>
            <a:r>
              <a:rPr lang="en-US" sz="2000" dirty="0" err="1" smtClean="0"/>
              <a:t>semakin</a:t>
            </a:r>
            <a:r>
              <a:rPr lang="en-US" sz="2000" dirty="0" smtClean="0"/>
              <a:t> </a:t>
            </a:r>
            <a:r>
              <a:rPr lang="en-US" sz="2000" dirty="0" err="1" smtClean="0"/>
              <a:t>besar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542468" y="3232597"/>
                <a:ext cx="5022760" cy="2580322"/>
              </a:xfrm>
              <a:prstGeom prst="rect">
                <a:avLst/>
              </a:prstGeom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/>
                  <a:t>Rumus lain </a:t>
                </a:r>
                <a:r>
                  <a:rPr lang="en-US" sz="2000" b="1" dirty="0" err="1" smtClean="0"/>
                  <a:t>kecepatan</a:t>
                </a:r>
                <a:r>
                  <a:rPr lang="en-US" sz="2000" b="1" dirty="0" smtClean="0"/>
                  <a:t> Rata – Rata </a:t>
                </a:r>
                <a:r>
                  <a:rPr lang="en-US" sz="2000" b="1" dirty="0" err="1" smtClean="0"/>
                  <a:t>Partikel</a:t>
                </a:r>
                <a:r>
                  <a:rPr lang="en-US" sz="2000" b="1" dirty="0"/>
                  <a:t> </a:t>
                </a:r>
                <a:r>
                  <a:rPr lang="en-US" sz="2000" b="1" dirty="0" smtClean="0"/>
                  <a:t>Gas </a:t>
                </a:r>
              </a:p>
              <a:p>
                <a:pPr algn="ctr"/>
                <a:r>
                  <a:rPr lang="en-US" sz="2400" b="1" dirty="0">
                    <a:solidFill>
                      <a:srgbClr val="C00000"/>
                    </a:solidFill>
                  </a:rPr>
                  <a:t>v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num>
                          <m:den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𝑴𝒓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400" dirty="0" smtClean="0"/>
                  <a:t> </a:t>
                </a:r>
              </a:p>
              <a:p>
                <a:pPr algn="ctr"/>
                <a:r>
                  <a:rPr lang="en-US" dirty="0" err="1" smtClean="0"/>
                  <a:t>atau</a:t>
                </a:r>
                <a:endParaRPr lang="en-US" dirty="0" smtClean="0"/>
              </a:p>
              <a:p>
                <a:pPr algn="ctr"/>
                <a:r>
                  <a:rPr lang="en-US" sz="2400" b="1" dirty="0">
                    <a:solidFill>
                      <a:srgbClr val="C00000"/>
                    </a:solidFill>
                  </a:rPr>
                  <a:t>v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num>
                          <m:den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𝝆</m:t>
                            </m:r>
                          </m:den>
                        </m:f>
                      </m:e>
                    </m:ra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468" y="3232597"/>
                <a:ext cx="5022760" cy="258032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068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192</TotalTime>
  <Words>559</Words>
  <Application>Microsoft Office PowerPoint</Application>
  <PresentationFormat>Custom</PresentationFormat>
  <Paragraphs>79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Droplet</vt:lpstr>
      <vt:lpstr>TEORI KINETIK GAS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termodinamika</dc:title>
  <dc:creator>Yunda Effrianty</dc:creator>
  <cp:lastModifiedBy>asus</cp:lastModifiedBy>
  <cp:revision>19</cp:revision>
  <dcterms:created xsi:type="dcterms:W3CDTF">2020-03-29T16:57:02Z</dcterms:created>
  <dcterms:modified xsi:type="dcterms:W3CDTF">2022-03-09T01:45:42Z</dcterms:modified>
</cp:coreProperties>
</file>