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75" r:id="rId9"/>
    <p:sldId id="266" r:id="rId10"/>
    <p:sldId id="267" r:id="rId11"/>
    <p:sldId id="268" r:id="rId12"/>
    <p:sldId id="269" r:id="rId13"/>
    <p:sldId id="270" r:id="rId14"/>
    <p:sldId id="274" r:id="rId15"/>
    <p:sldId id="271" r:id="rId16"/>
    <p:sldId id="276" r:id="rId17"/>
    <p:sldId id="272" r:id="rId18"/>
    <p:sldId id="273" r:id="rId19"/>
    <p:sldId id="277" r:id="rId20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2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BD444-FB72-4605-8287-0BD3039F6B33}" v="190" dt="2023-07-04T08:18:31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3355" autoAdjust="0"/>
  </p:normalViewPr>
  <p:slideViewPr>
    <p:cSldViewPr snapToGrid="0">
      <p:cViewPr varScale="1">
        <p:scale>
          <a:sx n="77" d="100"/>
          <a:sy n="77" d="100"/>
        </p:scale>
        <p:origin x="7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30AF-4A22-442B-A90C-CF8A5596C07A}" type="datetime1">
              <a:rPr lang="fr-FR" smtClean="0"/>
              <a:t>05/07/2023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1D3C-81E3-4F82-A636-A03F4EB40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32E-1DA1-4EB9-8EAC-82ECCBFFB3BF}" type="datetime1">
              <a:rPr lang="fr-FR" smtClean="0"/>
              <a:pPr/>
              <a:t>05/07/2023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C75A-E371-44FC-B30A-F7354713727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C75A-E371-44FC-B30A-F735471372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 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 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F08D668-4BC0-4CDB-9B86-DE682481DFF9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2A2F9B-B86E-43F2-B18A-D15C606BA300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4344E-2C8A-4FC4-815A-156BDBB794F2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E2943-6345-49E8-B783-0A66EF9421BF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3B138-4BC2-48EB-B6B5-1F9010E477D6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8AC54-47E8-455F-B946-6C2146701BCA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02EE67-FF17-4DF0-9829-ED602516B6AB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0739E-7E62-4E1D-904B-086EE85DD8B1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C66CD-B356-4D5C-AD50-6BD69D931936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5E71B-828B-42B2-8FFF-8F54F3728D31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78BD7-C93B-4C81-8808-0602EEAA0D4F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blipFill dpi="0" rotWithShape="1">
          <a:blip r:embed="rId2">
            <a:alphaModFix amt="9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D595D-8C95-4E32-87C5-13737C68A710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A759D-04B2-44BC-90BE-4B87CBA3108B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026B5-A485-46D6-AB07-2FC62B781980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F356B-B2AC-4095-9654-914AF32EFF7B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F51B8-F97F-4B39-9088-1B1A9605BAAD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2467C-5233-4442-B487-3C3607DDD274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 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 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06F074-D86C-47E3-B58D-F95F5D2B8846}" type="datetime1">
              <a:rPr lang="fr-FR" noProof="0" smtClean="0"/>
              <a:t>05/07/2023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57397" y="1290561"/>
            <a:ext cx="3489569" cy="2396681"/>
          </a:xfrm>
        </p:spPr>
        <p:txBody>
          <a:bodyPr rtlCol="0">
            <a:normAutofit/>
          </a:bodyPr>
          <a:lstStyle/>
          <a:p>
            <a:r>
              <a:rPr lang="fr-FR" sz="4400" b="1" dirty="0"/>
              <a:t>CUBES 3 : PROJET DE GROUPE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46666" y="3779317"/>
            <a:ext cx="3500301" cy="22295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b="1" dirty="0">
                <a:latin typeface="+mj-lt"/>
              </a:rPr>
              <a:t>Concevoir un site web et son application mobile</a:t>
            </a:r>
          </a:p>
        </p:txBody>
      </p:sp>
      <p:sp>
        <p:nvSpPr>
          <p:cNvPr id="45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92651D34-FCF7-CBA7-2476-E64BBCC8D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9" r="7923" b="1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7941" y="1172816"/>
            <a:ext cx="9769937" cy="5164227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Structure</a:t>
            </a: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 marL="0" indent="0">
              <a:buNone/>
            </a:pPr>
            <a:endParaRPr lang="fr-FR" sz="1000" b="1" dirty="0">
              <a:latin typeface="+mj-lt"/>
            </a:endParaRPr>
          </a:p>
          <a:p>
            <a:pPr marL="0" indent="0">
              <a:buNone/>
            </a:pPr>
            <a:r>
              <a:rPr lang="fr-FR" b="1" dirty="0">
                <a:latin typeface="+mj-lt"/>
              </a:rPr>
              <a:t>                                            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Structure claire et organisée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                                          </a:t>
            </a:r>
            <a:r>
              <a:rPr lang="fr-FR" b="1" dirty="0">
                <a:latin typeface="+mj-lt"/>
              </a:rPr>
              <a:t>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Facilite le travail collaboratif</a:t>
            </a:r>
          </a:p>
          <a:p>
            <a:pPr marL="0" indent="0">
              <a:buNone/>
            </a:pPr>
            <a:r>
              <a:rPr lang="fr-FR" b="1" dirty="0">
                <a:latin typeface="+mj-lt"/>
              </a:rPr>
              <a:t>                                            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Facilite la maintenance et l’évolution du code</a:t>
            </a: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52B6B41-3602-48C2-AAF6-99694FAC4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31" y="2500259"/>
            <a:ext cx="3060000" cy="30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F2BEA5C-7256-4BB2-AAB9-70517B944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69" y="1646054"/>
            <a:ext cx="3924640" cy="220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82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944" y="1204536"/>
            <a:ext cx="10055404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Base de données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Conçue en tenant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compte des évolutions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futures.</a:t>
            </a: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7" name="Image 6" descr="Une image contenant texte, diagramme, Plan, ligne&#10;&#10;Description générée automatiquement">
            <a:extLst>
              <a:ext uri="{FF2B5EF4-FFF2-40B4-BE49-F238E27FC236}">
                <a16:creationId xmlns:a16="http://schemas.microsoft.com/office/drawing/2014/main" id="{4E29132D-68CD-4A4F-9EFB-A8D37410216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6271" y="1442648"/>
            <a:ext cx="8123176" cy="48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38FCE00-C913-49FD-AAF2-4932E59A4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092" y="3955893"/>
            <a:ext cx="1341236" cy="1265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35B2E38-8F54-4C29-9C97-D18125A59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984" y="5535619"/>
            <a:ext cx="1898247" cy="9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87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04536"/>
            <a:ext cx="9769937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Langages frontend</a:t>
            </a: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6961D39-0372-4D68-B2E4-8FA0369A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933" y="3548562"/>
            <a:ext cx="2156139" cy="13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5E06B03-B310-4A4B-A4B1-EA72360A7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732" y="1910275"/>
            <a:ext cx="225978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0667221-362F-4793-92F5-EE60314D6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495" y="4188140"/>
            <a:ext cx="1600339" cy="1646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253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04536"/>
            <a:ext cx="9769937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Langages backend</a:t>
            </a: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A6C5828-80D3-4222-B463-4C0EF6C3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75" y="2890557"/>
            <a:ext cx="2696778" cy="15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DEAB1A-9592-4019-9D67-DB04A44A7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594" y="2026798"/>
            <a:ext cx="2255715" cy="140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A7C072-53B5-4F37-8CF7-FAA3C688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378" y="4806865"/>
            <a:ext cx="2918713" cy="92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89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23" y="-293514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3609" y="854765"/>
            <a:ext cx="10360841" cy="6003235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Evolutions envisagées</a:t>
            </a:r>
          </a:p>
          <a:p>
            <a:pPr marL="0" indent="0">
              <a:buNone/>
            </a:pPr>
            <a:endParaRPr lang="fr-FR" sz="2600" b="1" u="sng" dirty="0">
              <a:latin typeface="+mj-lt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Possibilité pour l’utilisateur connecté de commenter les recettes,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Filtrage des recettes par pays, en plus du continent,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Réajustement de la quantité des ingrédients, en fonction du nombre de personnes,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Recherche d’une recette par mots-clés.</a:t>
            </a: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0D0112D-2B1E-42A9-B869-73E90003B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987" y="4102972"/>
            <a:ext cx="3513124" cy="2179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490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L’APPLICATION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409" y="1852494"/>
            <a:ext cx="9769937" cy="5030877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Présentation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 marL="0" indent="0">
              <a:buNone/>
            </a:pPr>
            <a:r>
              <a:rPr lang="fr-FR" dirty="0">
                <a:latin typeface="+mj-lt"/>
              </a:rPr>
              <a:t>Composée de 3 vues :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- Création du compte utilisateur,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Connexion au compte utilisateur,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Affichage des données utilisateur.</a:t>
            </a: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F8292B9-3841-4DD3-9585-3DDC1BFC8E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0358" y="1852494"/>
            <a:ext cx="3032859" cy="388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9603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L’APPLICATION MOBILE</a:t>
            </a: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4E3EF6-ECD0-420C-AFFB-7B49EDBDA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915" y="2188028"/>
            <a:ext cx="5025770" cy="33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13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L’APPLICATION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653" y="1559578"/>
            <a:ext cx="9769937" cy="5030877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- Connexion à la base de données via une API, développée en PHP 8.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Utilisation du Framework open-source Flutter de Google :</a:t>
            </a:r>
          </a:p>
          <a:p>
            <a:pPr marL="457200" lvl="1" indent="0">
              <a:buNone/>
            </a:pPr>
            <a:r>
              <a:rPr lang="fr-FR" sz="2400" dirty="0">
                <a:latin typeface="+mj-lt"/>
                <a:cs typeface="Arial" panose="020B0604020202020204" pitchFamily="34" charset="0"/>
              </a:rPr>
              <a:t>→ Permet de créer des interfaces réactives, fluides et attrayantes,</a:t>
            </a:r>
          </a:p>
          <a:p>
            <a:pPr marL="457200" lvl="1" indent="0">
              <a:buNone/>
            </a:pPr>
            <a:r>
              <a:rPr lang="fr-FR" sz="2400" dirty="0">
                <a:latin typeface="+mj-lt"/>
                <a:cs typeface="Arial" panose="020B0604020202020204" pitchFamily="34" charset="0"/>
              </a:rPr>
              <a:t>→ cross-plateforme.</a:t>
            </a:r>
          </a:p>
          <a:p>
            <a:pPr marL="457200" lvl="1" indent="0">
              <a:buNone/>
            </a:pPr>
            <a:endParaRPr lang="fr-FR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78ADAD-EC66-4B64-957A-50C9A247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246" y="5043574"/>
            <a:ext cx="2385267" cy="845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5FA1F0E-AF7A-4CAB-8E65-5D509024B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921" y="4254422"/>
            <a:ext cx="2911528" cy="104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609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RETOUR D’EXPERIENCE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943" y="1438289"/>
            <a:ext cx="10322802" cy="5030877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FR" b="1" dirty="0">
                <a:latin typeface="+mj-lt"/>
              </a:rPr>
              <a:t>Gestion d’un projet conséquent, de la conception à la livraison finale </a:t>
            </a:r>
            <a:r>
              <a:rPr lang="fr-FR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+mj-lt"/>
                <a:cs typeface="Arial" panose="020B0604020202020204" pitchFamily="34" charset="0"/>
              </a:rPr>
              <a:t>	→ Organisation et coordination, en fonction des plannings individuels.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	</a:t>
            </a:r>
            <a:r>
              <a:rPr lang="fr-FR" dirty="0">
                <a:latin typeface="+mj-lt"/>
                <a:cs typeface="Arial" panose="020B0604020202020204" pitchFamily="34" charset="0"/>
              </a:rPr>
              <a:t>→ Estimation du temps, de la complexité des tâches, pour le respect des 			délais.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	</a:t>
            </a:r>
            <a:r>
              <a:rPr lang="fr-FR" dirty="0">
                <a:latin typeface="+mj-lt"/>
                <a:cs typeface="Arial" panose="020B0604020202020204" pitchFamily="34" charset="0"/>
              </a:rPr>
              <a:t>→ Impact des choix techniques.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	</a:t>
            </a:r>
            <a:r>
              <a:rPr lang="fr-FR" dirty="0">
                <a:latin typeface="+mj-lt"/>
                <a:cs typeface="Arial" panose="020B0604020202020204" pitchFamily="34" charset="0"/>
              </a:rPr>
              <a:t>→ Nécessité d’une communication fluide.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>
              <a:buFontTx/>
              <a:buChar char="-"/>
            </a:pPr>
            <a:r>
              <a:rPr lang="fr-FR" b="1" dirty="0">
                <a:latin typeface="+mj-lt"/>
              </a:rPr>
              <a:t>Apprentissage de l’architecture MVC et du langage orienté objet </a:t>
            </a:r>
            <a:r>
              <a:rPr lang="fr-FR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+mj-lt"/>
                <a:cs typeface="Arial" panose="020B0604020202020204" pitchFamily="34" charset="0"/>
              </a:rPr>
              <a:t>	→ Ajustements au sein de l’équipe, en fonction des connaissances et 			éventuelles difficultés de chacun.</a:t>
            </a:r>
            <a:endParaRPr lang="fr-FR" dirty="0">
              <a:latin typeface="+mj-lt"/>
            </a:endParaRPr>
          </a:p>
          <a:p>
            <a:pPr marL="457200" lvl="1" indent="0">
              <a:buNone/>
            </a:pPr>
            <a:endParaRPr lang="fr-FR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377391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RETOUR D’EXPERIENCE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2572" y="2827175"/>
            <a:ext cx="5240057" cy="8770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sz="3000" dirty="0">
                <a:latin typeface="+mj-lt"/>
              </a:rPr>
              <a:t>Merci de votre attention !</a:t>
            </a: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187863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502" y="-240598"/>
            <a:ext cx="7693740" cy="1478570"/>
          </a:xfrm>
        </p:spPr>
        <p:txBody>
          <a:bodyPr/>
          <a:lstStyle/>
          <a:p>
            <a:r>
              <a:rPr lang="fr-FR" b="1" dirty="0"/>
              <a:t>LE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561" y="997374"/>
            <a:ext cx="9769937" cy="5799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600" b="1" u="sng" dirty="0">
                <a:latin typeface="+mj-lt"/>
              </a:rPr>
              <a:t>L'équipe</a:t>
            </a:r>
          </a:p>
          <a:p>
            <a:endParaRPr lang="fr-FR" dirty="0">
              <a:latin typeface="+mj-lt"/>
            </a:endParaRPr>
          </a:p>
          <a:p>
            <a:r>
              <a:rPr lang="fr-FR" sz="2600" b="1" u="sng" dirty="0">
                <a:latin typeface="+mj-lt"/>
              </a:rPr>
              <a:t>Le projet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1. </a:t>
            </a:r>
            <a:r>
              <a:rPr lang="fr-FR" b="1" dirty="0">
                <a:latin typeface="+mj-lt"/>
              </a:rPr>
              <a:t>Créer un site web</a:t>
            </a:r>
            <a:r>
              <a:rPr lang="fr-FR" dirty="0">
                <a:latin typeface="+mj-lt"/>
              </a:rPr>
              <a:t> innovant avec 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Au moins 3 pages différentes,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4 opérations CRUD (</a:t>
            </a:r>
            <a:r>
              <a:rPr lang="fr-FR" dirty="0" err="1">
                <a:latin typeface="+mj-lt"/>
              </a:rPr>
              <a:t>Create</a:t>
            </a:r>
            <a:r>
              <a:rPr lang="fr-FR" dirty="0">
                <a:latin typeface="+mj-lt"/>
              </a:rPr>
              <a:t>, Read, Update, </a:t>
            </a:r>
            <a:r>
              <a:rPr lang="fr-FR" dirty="0" err="1">
                <a:latin typeface="+mj-lt"/>
              </a:rPr>
              <a:t>Delete</a:t>
            </a:r>
            <a:r>
              <a:rPr lang="fr-FR" dirty="0">
                <a:latin typeface="+mj-lt"/>
              </a:rPr>
              <a:t>),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Un accès utilisateur et une gestion de compte,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Des interactions entre l’utilisateur et l’administrateur.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fr-FR" sz="1000" dirty="0">
              <a:latin typeface="+mj-lt"/>
            </a:endParaRPr>
          </a:p>
          <a:p>
            <a:pPr marL="0" indent="0">
              <a:buNone/>
            </a:pPr>
            <a:r>
              <a:rPr lang="fr-FR" dirty="0">
                <a:latin typeface="+mj-lt"/>
              </a:rPr>
              <a:t>2. </a:t>
            </a:r>
            <a:r>
              <a:rPr lang="fr-FR" b="1" dirty="0">
                <a:latin typeface="+mj-lt"/>
              </a:rPr>
              <a:t>Créer une application mobile</a:t>
            </a:r>
            <a:r>
              <a:rPr lang="fr-FR" dirty="0">
                <a:latin typeface="+mj-lt"/>
              </a:rPr>
              <a:t>, complémentaire au site web, permettant de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- Gérer l’accès sécurisé des utilisateurs,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- Ajouter et lister du contenu.</a:t>
            </a:r>
          </a:p>
        </p:txBody>
      </p:sp>
      <p:pic>
        <p:nvPicPr>
          <p:cNvPr id="13" name="Image 13" descr="Une image contenant Visage humain, personne, sourire, habits&#10;&#10;Description générée automatiquement">
            <a:extLst>
              <a:ext uri="{FF2B5EF4-FFF2-40B4-BE49-F238E27FC236}">
                <a16:creationId xmlns:a16="http://schemas.microsoft.com/office/drawing/2014/main" id="{069AECD9-2959-A5CA-8C90-90B76A68B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29" y="991985"/>
            <a:ext cx="2743200" cy="979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CFF13020-F89B-416A-A478-C94E84DB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685" y="-173329"/>
            <a:ext cx="3019372" cy="18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9730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838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054359"/>
            <a:ext cx="9769937" cy="5803641"/>
          </a:xfrm>
        </p:spPr>
        <p:txBody>
          <a:bodyPr>
            <a:normAutofit/>
          </a:bodyPr>
          <a:lstStyle/>
          <a:p>
            <a:endParaRPr lang="fr-FR" sz="2600" b="1" u="sng" dirty="0">
              <a:latin typeface="+mj-lt"/>
            </a:endParaRPr>
          </a:p>
          <a:p>
            <a:pPr marL="0" indent="0">
              <a:buNone/>
            </a:pPr>
            <a:endParaRPr lang="fr-FR" sz="2600" b="1" u="sng" dirty="0">
              <a:latin typeface="+mj-lt"/>
            </a:endParaRPr>
          </a:p>
          <a:p>
            <a:r>
              <a:rPr lang="fr-FR" sz="2600" b="1" u="sng" dirty="0">
                <a:latin typeface="+mj-lt"/>
              </a:rPr>
              <a:t>Méthodologie</a:t>
            </a:r>
            <a:endParaRPr lang="fr-FR" b="1" dirty="0">
              <a:solidFill>
                <a:srgbClr val="FFFFFF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fr-FR" b="1" dirty="0">
                <a:solidFill>
                  <a:srgbClr val="FFFF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Brainstorming </a:t>
            </a:r>
            <a:endParaRPr lang="fr-FR" dirty="0">
              <a:solidFill>
                <a:srgbClr val="FFFFFF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rgbClr val="FFFF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Choix d’un concept de site original</a:t>
            </a:r>
          </a:p>
          <a:p>
            <a:pPr>
              <a:buFontTx/>
              <a:buChar char="-"/>
            </a:pPr>
            <a:r>
              <a:rPr lang="fr-FR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Etude de la concurrence</a:t>
            </a: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Définition des fonctionnalités et priorisation sur 3 niveaux :</a:t>
            </a:r>
          </a:p>
          <a:p>
            <a:pPr marL="800100" lvl="1" indent="-342900">
              <a:buAutoNum type="arabicPeriod"/>
            </a:pPr>
            <a:r>
              <a:rPr lang="fr-FR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onction</a:t>
            </a:r>
            <a:r>
              <a:rPr lang="fr-FR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essentielle au projet,</a:t>
            </a:r>
          </a:p>
          <a:p>
            <a:pPr marL="800100" lvl="1" indent="-342900">
              <a:buAutoNum type="arabicPeriod"/>
            </a:pPr>
            <a:r>
              <a:rPr lang="fr-FR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Fonction non essentielle, à mettre en œuvre selon le délai restant,</a:t>
            </a:r>
          </a:p>
          <a:p>
            <a:pPr marL="800100" lvl="1" indent="-342900">
              <a:buAutoNum type="arabicPeriod"/>
            </a:pPr>
            <a:r>
              <a:rPr lang="fr-FR" sz="18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Fonction e</a:t>
            </a:r>
            <a:r>
              <a:rPr lang="fr-FR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nvisagée pour de futures évolutions du site.</a:t>
            </a:r>
            <a:endParaRPr lang="fr-FR" sz="14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800" dirty="0">
              <a:solidFill>
                <a:srgbClr val="FFFFFF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5F9AB1-54E1-44CB-BD17-F1DEC9D65E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7728318" y="1584755"/>
            <a:ext cx="4679408" cy="33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C1875ECE-B479-4CE6-B150-BAABAE64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693" y="-173329"/>
            <a:ext cx="3019372" cy="18986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58A1972-1DE9-48DD-A5FD-C6B7213DF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591" y="1054359"/>
            <a:ext cx="2744540" cy="18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60519"/>
            <a:ext cx="9769937" cy="4389746"/>
          </a:xfrm>
        </p:spPr>
        <p:txBody>
          <a:bodyPr/>
          <a:lstStyle/>
          <a:p>
            <a:r>
              <a:rPr lang="fr-FR" sz="2600" b="1" u="sng" dirty="0">
                <a:latin typeface="+mj-lt"/>
              </a:rPr>
              <a:t>Méthodologie</a:t>
            </a: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  <p:pic>
        <p:nvPicPr>
          <p:cNvPr id="7" name="Image 6" descr="Une image contenant Post-it, texte, écriture manuscrite, Produit en papier&#10;&#10;Description générée automatiquement">
            <a:extLst>
              <a:ext uri="{FF2B5EF4-FFF2-40B4-BE49-F238E27FC236}">
                <a16:creationId xmlns:a16="http://schemas.microsoft.com/office/drawing/2014/main" id="{01F61D04-0CCA-43E7-86EB-0CF0D8C1D4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27" y="344920"/>
            <a:ext cx="3072376" cy="23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42AA2EF-5372-4AC7-B8A4-17CD96F1C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012" y="2981049"/>
            <a:ext cx="9573053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Flèche : virage 16">
            <a:extLst>
              <a:ext uri="{FF2B5EF4-FFF2-40B4-BE49-F238E27FC236}">
                <a16:creationId xmlns:a16="http://schemas.microsoft.com/office/drawing/2014/main" id="{89D48845-66B4-45EB-9A79-1B97DF3D197A}"/>
              </a:ext>
            </a:extLst>
          </p:cNvPr>
          <p:cNvSpPr/>
          <p:nvPr/>
        </p:nvSpPr>
        <p:spPr>
          <a:xfrm rot="5400000">
            <a:off x="7684769" y="2186763"/>
            <a:ext cx="967690" cy="478695"/>
          </a:xfrm>
          <a:prstGeom prst="ben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13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B7356AF9-CFB5-482D-BC1B-F6BBE83E12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88693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172779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08" y="1227483"/>
            <a:ext cx="9769937" cy="5341268"/>
          </a:xfrm>
        </p:spPr>
        <p:txBody>
          <a:bodyPr>
            <a:normAutofit lnSpcReduction="10000"/>
          </a:bodyPr>
          <a:lstStyle/>
          <a:p>
            <a:r>
              <a:rPr lang="fr-FR" sz="2600" b="1" u="sng" dirty="0">
                <a:latin typeface="+mj-lt"/>
              </a:rPr>
              <a:t>Méthodologie</a:t>
            </a:r>
          </a:p>
          <a:p>
            <a:pPr>
              <a:buFont typeface="Arial" panose="020B0604020202020204" pitchFamily="34" charset="0"/>
              <a:buChar char="→"/>
            </a:pPr>
            <a:r>
              <a:rPr lang="fr-FR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Planification et répartition des tâches : planning de Gantt</a:t>
            </a: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r>
              <a:rPr lang="fr-FR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Points intermédiaires en présentiel ou via Discord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5399998-C43D-4F2E-818F-AF7BC8D988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5799" y="2314117"/>
            <a:ext cx="8244793" cy="31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7C0143E3-6D2D-4771-9455-D3BFEBD937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350428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60519"/>
            <a:ext cx="9769937" cy="4389746"/>
          </a:xfrm>
        </p:spPr>
        <p:txBody>
          <a:bodyPr/>
          <a:lstStyle/>
          <a:p>
            <a:r>
              <a:rPr lang="fr-FR" sz="2600" b="1" u="sng" dirty="0">
                <a:latin typeface="+mj-lt"/>
              </a:rPr>
              <a:t>Outils de développement</a:t>
            </a: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09665B-508B-49D9-8112-3D1DBB1F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86" y="2355614"/>
            <a:ext cx="1456413" cy="13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E1054E3-EED5-4684-94D2-3090287F3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176" y="2345412"/>
            <a:ext cx="4592000" cy="100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7F3AC8A-195D-465D-B944-9269DD8E6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443" y="4512588"/>
            <a:ext cx="2694513" cy="82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DDFA36E-2606-48FC-AA64-54DAABA8D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046" y="4579723"/>
            <a:ext cx="2911528" cy="104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652D3D27-AD54-4332-B307-101B8B433C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88097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23" y="-293514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3609" y="795131"/>
            <a:ext cx="10360841" cy="6003235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Présentation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Site </a:t>
            </a:r>
            <a:r>
              <a:rPr lang="fr-FR" dirty="0">
                <a:effectLst/>
                <a:latin typeface="+mj-lt"/>
                <a:ea typeface="Calibri" panose="020F0502020204030204" pitchFamily="34" charset="0"/>
              </a:rPr>
              <a:t>communautaire sur les recettes de pâtisserie à travers le monde.</a:t>
            </a:r>
          </a:p>
          <a:p>
            <a:pPr marL="0" indent="0">
              <a:buNone/>
            </a:pPr>
            <a:endParaRPr lang="fr-FR" sz="1000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000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000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b="1" u="sng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b="1" dirty="0">
                <a:latin typeface="+mj-lt"/>
                <a:ea typeface="Calibri" panose="020F0502020204030204" pitchFamily="34" charset="0"/>
              </a:rPr>
              <a:t>Fonctionnalités</a:t>
            </a:r>
            <a:r>
              <a:rPr lang="fr-FR" dirty="0">
                <a:latin typeface="+mj-lt"/>
                <a:ea typeface="Calibri" panose="020F0502020204030204" pitchFamily="34" charset="0"/>
              </a:rPr>
              <a:t> 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Affichage des recettes par continent,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Compte utilisateur (création du compte et login, gestion des informations utilisateur, publication et notation de recettes),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Compte administrateur 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dirty="0">
                <a:latin typeface="+mj-lt"/>
                <a:ea typeface="Calibri" panose="020F0502020204030204" pitchFamily="34" charset="0"/>
              </a:rPr>
              <a:t>gestion des recettes publiées et des utilisateurs),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Téléchargement de recette au format </a:t>
            </a:r>
            <a:r>
              <a:rPr lang="fr-FR" dirty="0" err="1">
                <a:latin typeface="+mj-lt"/>
                <a:ea typeface="Calibri" panose="020F0502020204030204" pitchFamily="34" charset="0"/>
              </a:rPr>
              <a:t>pdf</a:t>
            </a:r>
            <a:r>
              <a:rPr lang="fr-FR" dirty="0">
                <a:latin typeface="+mj-lt"/>
                <a:ea typeface="Calibri" panose="020F0502020204030204" pitchFamily="34" charset="0"/>
              </a:rPr>
              <a:t>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Partage des recettes par mail.</a:t>
            </a:r>
            <a:endParaRPr lang="fr-FR" dirty="0">
              <a:latin typeface="+mj-lt"/>
            </a:endParaRP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6EE6E4-DA09-46DB-88FA-92897536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717" y="1845511"/>
            <a:ext cx="7825167" cy="13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16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23" y="-293514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6DC11A-9F26-48C4-8F1B-3A93045BB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915" y="2078697"/>
            <a:ext cx="5025770" cy="33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248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04536"/>
            <a:ext cx="9769937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Maquettes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Définition de la charte graphique (brainstorming)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Croquis et esquisses des vues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Maquettes graphiques</a:t>
            </a: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B034BC-CC8E-4649-80A0-F33528C2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30" y="2570224"/>
            <a:ext cx="2225233" cy="480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6BFD3B-A1E9-4183-8767-241C9B3E8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655" y="3775212"/>
            <a:ext cx="1419999" cy="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6DF07A-28B1-47BC-BA49-12E790352AF4}"/>
              </a:ext>
            </a:extLst>
          </p:cNvPr>
          <p:cNvPicPr/>
          <p:nvPr/>
        </p:nvPicPr>
        <p:blipFill>
          <a:blip r:embed="rId5" cstate="print"/>
          <a:srcRect b="28561"/>
          <a:stretch>
            <a:fillRect/>
          </a:stretch>
        </p:blipFill>
        <p:spPr>
          <a:xfrm>
            <a:off x="8376957" y="1952390"/>
            <a:ext cx="2959100" cy="1715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0C95B3-79DB-46E1-ABF3-978B17F36AF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6578" y="3775212"/>
            <a:ext cx="4798303" cy="25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910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319</TotalTime>
  <Words>525</Words>
  <Application>Microsoft Office PowerPoint</Application>
  <PresentationFormat>Grand écran</PresentationFormat>
  <Paragraphs>121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</vt:lpstr>
      <vt:lpstr>CUBES 3 : PROJET DE GROUPE</vt:lpstr>
      <vt:lpstr>LE CONTEXTE</vt:lpstr>
      <vt:lpstr>ORGANISATION</vt:lpstr>
      <vt:lpstr>ORGANISATION</vt:lpstr>
      <vt:lpstr>ORGANISATION</vt:lpstr>
      <vt:lpstr>ORGANISATION</vt:lpstr>
      <vt:lpstr>LE SITE WEB</vt:lpstr>
      <vt:lpstr>LE SITE WEB</vt:lpstr>
      <vt:lpstr>LE SITE WEB</vt:lpstr>
      <vt:lpstr>LE SITE WEB</vt:lpstr>
      <vt:lpstr>LE SITE WEB</vt:lpstr>
      <vt:lpstr>LE SITE WEB</vt:lpstr>
      <vt:lpstr>LE SITE WEB</vt:lpstr>
      <vt:lpstr>LE SITE WEB</vt:lpstr>
      <vt:lpstr>L’APPLICATION MOBILE</vt:lpstr>
      <vt:lpstr>L’APPLICATION MOBILE</vt:lpstr>
      <vt:lpstr>L’APPLICATION MOBILE</vt:lpstr>
      <vt:lpstr>RETOUR D’EXPERIENCE</vt:lpstr>
      <vt:lpstr>RETOUR D’EXPERIENCE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Valérie Houdaille</cp:lastModifiedBy>
  <cp:revision>100</cp:revision>
  <dcterms:created xsi:type="dcterms:W3CDTF">2023-07-04T07:53:49Z</dcterms:created>
  <dcterms:modified xsi:type="dcterms:W3CDTF">2023-07-05T14:39:46Z</dcterms:modified>
</cp:coreProperties>
</file>