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arrows show that the RBCs are smaller and paler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1" indent="457200" defTabSz="9144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When give 200-300 mg of elemental iron, only 50-60 mg/day is absorbed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"/>
          <p:cNvSpPr/>
          <p:nvPr/>
        </p:nvSpPr>
        <p:spPr>
          <a:xfrm>
            <a:off x="-1" y="220662"/>
            <a:ext cx="9144002" cy="228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3" name="Rectangle"/>
          <p:cNvSpPr/>
          <p:nvPr/>
        </p:nvSpPr>
        <p:spPr>
          <a:xfrm>
            <a:off x="-1" y="0"/>
            <a:ext cx="9144002" cy="365125"/>
          </a:xfrm>
          <a:prstGeom prst="rect">
            <a:avLst/>
          </a:prstGeom>
          <a:solidFill>
            <a:srgbClr val="93A29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914400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7620000" y="38944"/>
            <a:ext cx="301908" cy="288824"/>
          </a:xfrm>
          <a:prstGeom prst="rect">
            <a:avLst/>
          </a:prstGeom>
        </p:spPr>
        <p:txBody>
          <a:bodyPr/>
          <a:lstStyle>
            <a:lvl1pPr algn="l" defTabSz="914400"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11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>
            <a:lvl1pPr algn="l">
              <a:defRPr sz="3900">
                <a:solidFill>
                  <a:schemeClr val="accent2"/>
                </a:solidFill>
              </a:defRPr>
            </a:lvl1pPr>
          </a:lstStyle>
          <a:p>
            <a:pPr/>
            <a:r>
              <a:t>Anemia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chemeClr val="accent2"/>
                </a:solidFill>
              </a:defRPr>
            </a:pPr>
            <a:r>
              <a:t>Jose N Galeas MD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3192">
              <a:defRPr sz="3784">
                <a:solidFill>
                  <a:schemeClr val="accent2"/>
                </a:solidFill>
              </a:defRPr>
            </a:lvl1pPr>
          </a:lstStyle>
          <a:p>
            <a:pPr/>
            <a:r>
              <a:t>Additional Tests Based on Clinical Scenarios</a:t>
            </a:r>
          </a:p>
        </p:txBody>
      </p:sp>
      <p:sp>
        <p:nvSpPr>
          <p:cNvPr id="13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5754" indent="-325754" defTabSz="434340">
              <a:defRPr sz="3040"/>
            </a:pPr>
            <a:r>
              <a:t>Hemoglobin Electrophoresis (Microcytosis, Family History)</a:t>
            </a:r>
          </a:p>
          <a:p>
            <a:pPr marL="325754" indent="-325754" defTabSz="434340">
              <a:defRPr sz="3040"/>
            </a:pPr>
            <a:r>
              <a:t>SPEP &amp; Immunofixation (Suspected Myeloma)</a:t>
            </a:r>
          </a:p>
          <a:p>
            <a:pPr marL="325754" indent="-325754" defTabSz="434340">
              <a:defRPr sz="3040"/>
            </a:pPr>
            <a:r>
              <a:t>Direct Coombs (Suspected Hemolysis)</a:t>
            </a:r>
          </a:p>
          <a:p>
            <a:pPr marL="325754" indent="-325754" defTabSz="434340">
              <a:defRPr sz="3040"/>
            </a:pPr>
            <a:r>
              <a:t>Immunoglobulins (Suspected Immune Disorder)</a:t>
            </a:r>
          </a:p>
          <a:p>
            <a:pPr marL="325754" indent="-325754" defTabSz="434340">
              <a:defRPr sz="3040"/>
            </a:pPr>
            <a:r>
              <a:t>Erythropoietin (CKD-Related Anemia)</a:t>
            </a:r>
          </a:p>
          <a:p>
            <a:pPr marL="325754" indent="-325754" defTabSz="434340">
              <a:defRPr sz="3040"/>
            </a:pPr>
            <a:r>
              <a:t>Copper (Nutritional Deficiency)</a:t>
            </a:r>
          </a:p>
          <a:p>
            <a:pPr marL="325754" indent="-325754" defTabSz="434340">
              <a:defRPr sz="3040"/>
            </a:pPr>
            <a:r>
              <a:t>Flow Cytometry (Leukemia/Lymphoma Suspicion)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When to Order Additional Tests</a:t>
            </a:r>
          </a:p>
        </p:txBody>
      </p:sp>
      <p:sp>
        <p:nvSpPr>
          <p:cNvPr id="13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Microcytic anemia with normal iron studies – Hemoglobin electrophoresis</a:t>
            </a:r>
          </a:p>
          <a:p>
            <a:pPr/>
            <a:r>
              <a:t>Bone pain, high protein – SPEP/Immunofixation</a:t>
            </a:r>
          </a:p>
          <a:p>
            <a:pPr/>
            <a:r>
              <a:t> Hemolysis suspicion – Direct Coombs Test</a:t>
            </a:r>
          </a:p>
          <a:p>
            <a:pPr/>
            <a:r>
              <a:t>Suspected malignancy – Flow Cytometry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Less Common Tests</a:t>
            </a:r>
          </a:p>
        </p:txBody>
      </p:sp>
      <p:sp>
        <p:nvSpPr>
          <p:cNvPr id="13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Magnesium &amp; Phosphorus (Malnutrition, Renal Disease)</a:t>
            </a:r>
          </a:p>
          <a:p>
            <a:pPr/>
            <a:r>
              <a:t>Uric Acid (Hemolysis, Malignancy)</a:t>
            </a:r>
          </a:p>
          <a:p>
            <a:pPr/>
            <a:r>
              <a:t>Ultrasound Abdomen (Organomegaly, Hemolysis, Malignancy)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Summary of Workup Approach</a:t>
            </a:r>
          </a:p>
        </p:txBody>
      </p:sp>
      <p:sp>
        <p:nvSpPr>
          <p:cNvPr id="14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• Initial Workup:</a:t>
            </a:r>
            <a:br/>
            <a:r>
              <a:t>  - CBC, Reticulocyte Count, Iron Panel, Vitamin B12/Folate</a:t>
            </a:r>
          </a:p>
          <a:p>
            <a:pPr/>
            <a:r>
              <a:t> Further Testing:</a:t>
            </a:r>
            <a:br/>
            <a:r>
              <a:t>  - Based on symptoms and clinical suspicion</a:t>
            </a:r>
          </a:p>
          <a:p>
            <a:pPr/>
            <a:r>
              <a:t> Avoid unnecessary testing without clinical indication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Iron Deficiency Anemia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Iron Deficiency Anemia</a:t>
            </a:r>
          </a:p>
        </p:txBody>
      </p:sp>
      <p:sp>
        <p:nvSpPr>
          <p:cNvPr id="143" name="Low Retic Count…"/>
          <p:cNvSpPr txBox="1"/>
          <p:nvPr>
            <p:ph type="body" idx="4294967295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Low Retic Count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High RDW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Low iron level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High TIBC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Low ferritin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Degrees of Iron Deficiency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Degrees of Iron Deficiency </a:t>
            </a:r>
          </a:p>
        </p:txBody>
      </p:sp>
      <p:pic>
        <p:nvPicPr>
          <p:cNvPr id="146" name="Screen shot 2011-12-05 at 11.36.04 PM.png" descr="Screen shot 2011-12-05 at 11.36.0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4400" y="1417637"/>
            <a:ext cx="6858000" cy="4953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Normal Peripheral Smear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Normal Peripheral Smear</a:t>
            </a:r>
          </a:p>
        </p:txBody>
      </p:sp>
      <p:pic>
        <p:nvPicPr>
          <p:cNvPr id="149" name="Screen shot 2011-12-05 at 5.28.01 PM.png" descr="Screen shot 2011-12-05 at 5.28.0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66800" y="2098675"/>
            <a:ext cx="6096000" cy="4151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ron Deficiency Anemia: Peripheral Smear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868680">
              <a:defRPr sz="342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Iron Deficiency Anemia: Peripheral Smear </a:t>
            </a:r>
          </a:p>
        </p:txBody>
      </p:sp>
      <p:pic>
        <p:nvPicPr>
          <p:cNvPr id="152" name="Screen shot 2011-12-07 at 7.05.36 PM.png" descr="Screen shot 2011-12-07 at 7.05.36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46275" y="1695450"/>
            <a:ext cx="5251450" cy="3467100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Microcytosis &amp;, Hypochromic RBCs"/>
          <p:cNvSpPr txBox="1"/>
          <p:nvPr/>
        </p:nvSpPr>
        <p:spPr>
          <a:xfrm>
            <a:off x="2407920" y="5562600"/>
            <a:ext cx="4404360" cy="370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defTabSz="914400">
              <a:defRPr>
                <a:solidFill>
                  <a:srgbClr val="29293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pPr/>
            <a:r>
              <a:t>Microcytosis &amp;, Hypochromic RBCs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ticulocyte Count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Reticulocyte Count</a:t>
            </a:r>
          </a:p>
        </p:txBody>
      </p:sp>
      <p:sp>
        <p:nvSpPr>
          <p:cNvPr id="158" name="Reticulocyte count is the percent of immature  RBCs (released earlier in anemia from the marrow)…"/>
          <p:cNvSpPr txBox="1"/>
          <p:nvPr>
            <p:ph type="body" idx="4294967295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Reticulocyte count is the percent of immature  RBCs (released earlier in anemia from the marrow)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Normal levels 0.5-1.5% for non anemic stages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&lt;1% means Inadequate Production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&gt;/equal to 1 means increased production (hemolysis)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Corrected reticulocyte count  compares anemic to non-anemic counterparts to assess response as reticulocyte count may overestimate response  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Corrected Reticulocyte Count = % Retic X  HCT/45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ticulocytes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Reticulocytes</a:t>
            </a:r>
          </a:p>
        </p:txBody>
      </p:sp>
      <p:pic>
        <p:nvPicPr>
          <p:cNvPr id="161" name="Screen shot 2011-12-05 at 6.17.58 PM.png" descr="Screen shot 2011-12-05 at 6.17.58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71600" y="1981200"/>
            <a:ext cx="5970588" cy="40560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Objectives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107" name="Overview of anemia…"/>
          <p:cNvSpPr txBox="1"/>
          <p:nvPr>
            <p:ph type="body" idx="4294967295"/>
          </p:nvPr>
        </p:nvSpPr>
        <p:spPr>
          <a:xfrm>
            <a:off x="295296" y="1692275"/>
            <a:ext cx="8229601" cy="4876800"/>
          </a:xfrm>
          <a:prstGeom prst="rect">
            <a:avLst/>
          </a:prstGeom>
        </p:spPr>
        <p:txBody>
          <a:bodyPr/>
          <a:lstStyle/>
          <a:p>
            <a:pPr marL="178911" indent="-178911" defTabSz="896111">
              <a:spcBef>
                <a:spcPts val="500"/>
              </a:spcBef>
              <a:buClr>
                <a:srgbClr val="93A299"/>
              </a:buClr>
              <a:buSzPct val="85000"/>
              <a:defRPr sz="3528">
                <a:solidFill>
                  <a:srgbClr val="292934"/>
                </a:solidFill>
              </a:defRPr>
            </a:pPr>
            <a:r>
              <a:t>Overview of anemia</a:t>
            </a:r>
          </a:p>
          <a:p>
            <a:pPr marL="178911" indent="-178911" defTabSz="896111">
              <a:spcBef>
                <a:spcPts val="500"/>
              </a:spcBef>
              <a:buClr>
                <a:srgbClr val="93A299"/>
              </a:buClr>
              <a:buSzPct val="85000"/>
              <a:defRPr sz="3528">
                <a:solidFill>
                  <a:srgbClr val="292934"/>
                </a:solidFill>
              </a:defRPr>
            </a:pPr>
            <a:r>
              <a:t>Learn about iron deficiency anemia</a:t>
            </a:r>
          </a:p>
          <a:p>
            <a:pPr marL="178911" indent="-178911" defTabSz="896111">
              <a:spcBef>
                <a:spcPts val="500"/>
              </a:spcBef>
              <a:buClr>
                <a:srgbClr val="93A299"/>
              </a:buClr>
              <a:buSzPct val="85000"/>
              <a:defRPr sz="3528">
                <a:solidFill>
                  <a:srgbClr val="292934"/>
                </a:solidFill>
              </a:defRPr>
            </a:pPr>
            <a:r>
              <a:t>Learn about anemic of chronic disease</a:t>
            </a:r>
          </a:p>
          <a:p>
            <a:pPr marL="178911" indent="-178911" defTabSz="896111">
              <a:spcBef>
                <a:spcPts val="500"/>
              </a:spcBef>
              <a:buClr>
                <a:srgbClr val="93A299"/>
              </a:buClr>
              <a:buSzPct val="85000"/>
              <a:defRPr sz="3528">
                <a:solidFill>
                  <a:srgbClr val="292934"/>
                </a:solidFill>
              </a:defRPr>
            </a:pPr>
            <a:r>
              <a:t>Distinguish between iron deficiency anemia and anemia of chronic disease</a:t>
            </a:r>
          </a:p>
          <a:p>
            <a:pPr marL="178911" indent="-178911" defTabSz="896111">
              <a:spcBef>
                <a:spcPts val="500"/>
              </a:spcBef>
              <a:buClr>
                <a:srgbClr val="93A299"/>
              </a:buClr>
              <a:buSzPct val="85000"/>
              <a:defRPr sz="3528">
                <a:solidFill>
                  <a:srgbClr val="292934"/>
                </a:solidFill>
              </a:defRPr>
            </a:pPr>
            <a:r>
              <a:t>Discuss evidence-based management strategies</a:t>
            </a:r>
          </a:p>
          <a:p>
            <a:pPr marL="178911" indent="-178911" defTabSz="896111">
              <a:spcBef>
                <a:spcPts val="500"/>
              </a:spcBef>
              <a:buClr>
                <a:srgbClr val="93A299"/>
              </a:buClr>
              <a:buSzPct val="85000"/>
              <a:defRPr sz="3528">
                <a:solidFill>
                  <a:srgbClr val="292934"/>
                </a:solidFill>
              </a:defRPr>
            </a:pPr>
            <a:r>
              <a:t> Explore Choosing Wisely recommendations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ticulocyte Production Index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Reticulocyte Production Index</a:t>
            </a:r>
          </a:p>
        </p:txBody>
      </p:sp>
      <p:sp>
        <p:nvSpPr>
          <p:cNvPr id="164" name="RPI = % reticulocytes X HCT/45 X 1/Correction Factor…"/>
          <p:cNvSpPr txBox="1"/>
          <p:nvPr>
            <p:ph type="body" idx="4294967295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RPI = % reticulocytes X HCT/45 X 1/Correction Factor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Normal RPI =1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RPI &lt; 2 = Hypoproliferative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RPI greater than/equal 2 = Hyperproliferative Disorder</a:t>
            </a:r>
          </a:p>
        </p:txBody>
      </p:sp>
      <p:graphicFrame>
        <p:nvGraphicFramePr>
          <p:cNvPr id="165" name="Table 1"/>
          <p:cNvGraphicFramePr/>
          <p:nvPr/>
        </p:nvGraphicFramePr>
        <p:xfrm>
          <a:off x="1447800" y="2438400"/>
          <a:ext cx="4800600" cy="18288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400300"/>
                <a:gridCol w="2400300"/>
              </a:tblGrid>
              <a:tr h="36512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Hematocrit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 b="1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Correction Factor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93A299"/>
                    </a:solidFill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solidFill>
                            <a:srgbClr val="29293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40-45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CE0D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solidFill>
                            <a:srgbClr val="29293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45720" marR="45720" marT="45720" marB="45720" anchor="t" anchorCtr="0" horzOverflow="overflow">
                    <a:lnT w="38100">
                      <a:solidFill>
                        <a:srgbClr val="FFFFFF"/>
                      </a:solidFill>
                    </a:lnT>
                    <a:solidFill>
                      <a:srgbClr val="DCE0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solidFill>
                            <a:srgbClr val="29293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35-39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solidFill>
                            <a:srgbClr val="29293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1.5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EF0EF"/>
                    </a:solidFill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solidFill>
                            <a:srgbClr val="29293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25-34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CE0DE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solidFill>
                            <a:srgbClr val="29293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DCE0DE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solidFill>
                            <a:srgbClr val="29293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15-24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/>
                      </a:pPr>
                      <a:r>
                        <a:rPr>
                          <a:solidFill>
                            <a:srgbClr val="29293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2.5</a:t>
                      </a:r>
                    </a:p>
                  </a:txBody>
                  <a:tcPr marL="45720" marR="45720" marT="45720" marB="45720" anchor="t" anchorCtr="0" horzOverflow="overflow">
                    <a:solidFill>
                      <a:srgbClr val="EEF0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o now that it’s iron deficiency….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So now that it’s iron deficiency….</a:t>
            </a:r>
          </a:p>
        </p:txBody>
      </p:sp>
      <p:sp>
        <p:nvSpPr>
          <p:cNvPr id="168" name="What Causes Iron Deficiency?…"/>
          <p:cNvSpPr txBox="1"/>
          <p:nvPr>
            <p:ph type="body" idx="4294967295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What Causes Iron Deficiency?</a:t>
            </a: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0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Blood Loss (occult or overt): PUD, Diverticulosis, Colon Cancer</a:t>
            </a: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0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Decreased Iron Absorption: achlorhydria, atrophic gastritis, celiac disease</a:t>
            </a: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0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Foods and Medications: phytate, calcium, soy protein, polyphenols decrease iron absorption</a:t>
            </a: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0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Uncommon causes: intravascular hemolysis, pulmonary hemosiderosis, EPO, gastric bypass</a:t>
            </a: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0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Decreased Intake (rare)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Double-click to edit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/>
          <a:p>
            <a: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71" name="Screen shot 2011-12-07 at 5.05.07 PM.png" descr="Screen shot 2011-12-07 at 5.05.0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5400" y="325437"/>
            <a:ext cx="6858000" cy="5800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Who needs a GI work-up?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Who needs a GI work-up?</a:t>
            </a:r>
          </a:p>
        </p:txBody>
      </p:sp>
      <p:sp>
        <p:nvSpPr>
          <p:cNvPr id="174" name="All men, all women without menorrhagia, women greater than 50 with menorrhagia…"/>
          <p:cNvSpPr txBox="1"/>
          <p:nvPr>
            <p:ph type="body" idx="4294967295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All men, all women without menorrhagia, women greater than 50 with menorrhagia</a:t>
            </a: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0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If UGI symptoms, EGD</a:t>
            </a: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0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If asymptomatic, colonoscopy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Women less than 50 plus menorrhagia: consider GI workup based upon symptoms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Double-click to edit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/>
          <a:p>
            <a: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77" name="Screen shot 2011-12-06 at 7.25.12 PM.png" descr="Screen shot 2011-12-06 at 7.25.1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2225675"/>
            <a:ext cx="8229600" cy="36258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ld Standard for Diagnosis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Gold Standard for Diagnosis</a:t>
            </a:r>
          </a:p>
        </p:txBody>
      </p:sp>
      <p:sp>
        <p:nvSpPr>
          <p:cNvPr id="180" name="Bone Marrow Biopsy…"/>
          <p:cNvSpPr txBox="1"/>
          <p:nvPr>
            <p:ph type="body" idx="4294967295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Bone Marrow Biopsy</a:t>
            </a: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0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Prussian Blue staining shows lack of iron in erythroid precursors and macrophages</a:t>
            </a: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0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However, it is invasive and costly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Management Strategies</a:t>
            </a:r>
          </a:p>
        </p:txBody>
      </p:sp>
      <p:sp>
        <p:nvSpPr>
          <p:cNvPr id="18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Iron deficiency: Oral vs. IV iron, dietary changes</a:t>
            </a:r>
          </a:p>
          <a:p>
            <a:pPr/>
            <a:r>
              <a:t>B12/Folate deficiency: Oral vs. IM supplementation</a:t>
            </a:r>
          </a:p>
          <a:p>
            <a:pPr/>
            <a:r>
              <a:t>Chronic disease: Treat underlying condition, ESAs</a:t>
            </a:r>
          </a:p>
          <a:p>
            <a:pPr/>
            <a:r>
              <a:t> Hemolytic anemia: Steroids, transfusions, splenectomy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Blood Transfusion Considerations</a:t>
            </a:r>
          </a:p>
        </p:txBody>
      </p:sp>
      <p:sp>
        <p:nvSpPr>
          <p:cNvPr id="18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Indications: Hb level, symptoms</a:t>
            </a:r>
          </a:p>
          <a:p>
            <a:pPr/>
            <a:r>
              <a:t> Risks and benefits</a:t>
            </a:r>
          </a:p>
          <a:p>
            <a:pPr/>
            <a:r>
              <a:t> Transfusion thresholds for stable vs. critically ill patients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Choosing Wisely Recommendations</a:t>
            </a:r>
          </a:p>
        </p:txBody>
      </p:sp>
      <p:sp>
        <p:nvSpPr>
          <p:cNvPr id="18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6042" indent="-336042" defTabSz="448055">
              <a:defRPr sz="3136"/>
            </a:pPr>
            <a:r>
              <a:t>Avoid iron supplementation without deficiency</a:t>
            </a:r>
          </a:p>
          <a:p>
            <a:pPr marL="336042" indent="-336042" defTabSz="448055">
              <a:defRPr sz="3136"/>
            </a:pPr>
            <a:r>
              <a:t>Limit RBC transfusions in asymptomatic patients</a:t>
            </a:r>
          </a:p>
          <a:p>
            <a:pPr marL="336042" indent="-336042" defTabSz="448055">
              <a:defRPr sz="3136"/>
            </a:pPr>
          </a:p>
          <a:p>
            <a:pPr marL="336042" indent="-336042" defTabSz="448055">
              <a:defRPr sz="3136"/>
            </a:pPr>
          </a:p>
          <a:p>
            <a:pPr marL="336042" indent="-336042" defTabSz="448055">
              <a:defRPr sz="3136"/>
            </a:pPr>
          </a:p>
          <a:p>
            <a:pPr marL="336042" indent="-336042" defTabSz="448055">
              <a:defRPr sz="3136"/>
            </a:pPr>
            <a:r>
              <a:t>Assess reversible causes before long-term therapy</a:t>
            </a:r>
          </a:p>
        </p:txBody>
      </p:sp>
      <p:pic>
        <p:nvPicPr>
          <p:cNvPr id="19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1600200"/>
            <a:ext cx="8138033" cy="8063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Special Considerations</a:t>
            </a:r>
          </a:p>
        </p:txBody>
      </p:sp>
      <p:sp>
        <p:nvSpPr>
          <p:cNvPr id="19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Anemia in pregnancy</a:t>
            </a:r>
          </a:p>
          <a:p>
            <a:pPr/>
            <a:r>
              <a:t>Anemia in the elderly</a:t>
            </a:r>
          </a:p>
          <a:p>
            <a:pPr/>
            <a:r>
              <a:t>Hematologic malignancies and anemia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What is Anemia?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What is Anemia?</a:t>
            </a:r>
          </a:p>
        </p:txBody>
      </p:sp>
      <p:sp>
        <p:nvSpPr>
          <p:cNvPr id="110" name="Anemia is defined by reduction in Hg Concentration, Hct Concentration or RBC count…"/>
          <p:cNvSpPr txBox="1"/>
          <p:nvPr>
            <p:ph type="body" idx="4294967295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Anemia is defined by reduction in Hg Concentration, Hct Concentration or RBC count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Or defined as 2 standard deviations below the mean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WHO criteria is Hg &lt; 13 in men and Hg &lt; 12 in women</a:t>
            </a:r>
            <a:br/>
            <a:r>
              <a:t>- Hb &lt;11 g/dL in pregnant women</a:t>
            </a: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0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Revised WHO criteria for patient’s with malignancy Hg &lt; 14 in men and Hg &lt; 12 in women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Summary and Key Takeaways</a:t>
            </a:r>
          </a:p>
        </p:txBody>
      </p:sp>
      <p:sp>
        <p:nvSpPr>
          <p:cNvPr id="19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Early identification and treatment</a:t>
            </a:r>
          </a:p>
          <a:p>
            <a:pPr/>
            <a:r>
              <a:t>Individualized management plans</a:t>
            </a:r>
          </a:p>
          <a:p>
            <a:pPr/>
            <a:r>
              <a:t>Adherence to evidence-based guidelines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3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reatment Options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Treatment Options</a:t>
            </a:r>
          </a:p>
        </p:txBody>
      </p:sp>
      <p:pic>
        <p:nvPicPr>
          <p:cNvPr id="199" name="Screen shot 2011-12-06 at 6.52.32 PM.png" descr="Screen shot 2011-12-06 at 6.52.32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31850" y="2095500"/>
            <a:ext cx="7480300" cy="3886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Iron Tolerance Test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Iron Tolerance Test</a:t>
            </a:r>
          </a:p>
        </p:txBody>
      </p:sp>
      <p:sp>
        <p:nvSpPr>
          <p:cNvPr id="204" name="Two iron tablets given on an empty stomach and the serum iron level measured over the next two hours.…"/>
          <p:cNvSpPr txBox="1"/>
          <p:nvPr>
            <p:ph type="body" idx="4294967295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Two iron tablets given on an empty stomach and the serum iron level measured over the next two hours. </a:t>
            </a: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Normal absorption will result in increase of  serum iron level by 100 ug/dL</a:t>
            </a: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Pts may not take due to side effects (GI Side Effects)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arenteral Formulations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Parenteral Formulations</a:t>
            </a:r>
          </a:p>
        </p:txBody>
      </p:sp>
      <p:sp>
        <p:nvSpPr>
          <p:cNvPr id="207" name="When patient cannot tolerate PO due to side effects…"/>
          <p:cNvSpPr txBox="1"/>
          <p:nvPr>
            <p:ph type="body" idx="4294967295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When patient cannot tolerate PO due to side effects</a:t>
            </a: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When patient needs iron on an ongoing basis</a:t>
            </a: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Side Effect: 0.7% of iron dextran causes anaphylaxis so usually a small tester dose is given to monitor 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Anemia of Chronic Disease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Anemia of Chronic Disease</a:t>
            </a:r>
          </a:p>
        </p:txBody>
      </p:sp>
      <p:sp>
        <p:nvSpPr>
          <p:cNvPr id="210" name="EPO production inadequate for the degree of anemia observed or erythroid marrow responds inadequately to stimulation…"/>
          <p:cNvSpPr txBox="1"/>
          <p:nvPr>
            <p:ph type="body" idx="4294967295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EPO production inadequate for the degree of anemia observed or erythroid marrow responds inadequately to stimulation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Causes: inflammation, infection, tissue injury, cancer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Low serum iron, increased red cell porphyrin, transferrin 15-20%, normal to increased ferritin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athophysiology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Pathophysiology</a:t>
            </a:r>
          </a:p>
        </p:txBody>
      </p:sp>
      <p:pic>
        <p:nvPicPr>
          <p:cNvPr id="213" name="Screen shot 2011-12-06 at 9.40.27 PM.png" descr="Screen shot 2011-12-06 at 9.40.2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39875" y="1600200"/>
            <a:ext cx="6064250" cy="487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AICD vs. Iron Deficiency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AICD vs. Iron Deficiency </a:t>
            </a:r>
          </a:p>
        </p:txBody>
      </p:sp>
      <p:sp>
        <p:nvSpPr>
          <p:cNvPr id="216" name="Soluble Transferrin Receptor: elevated in cases of iron deficiency…"/>
          <p:cNvSpPr txBox="1"/>
          <p:nvPr>
            <p:ph type="body" idx="4294967295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marL="182562" indent="-182562" defTabSz="914400">
              <a:spcBef>
                <a:spcPts val="600"/>
              </a:spcBef>
              <a:buClr>
                <a:srgbClr val="93A299"/>
              </a:buClr>
              <a:buSzPct val="85000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Soluble Transferrin Receptor: elevated in cases of iron deficiency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82562" indent="-182562" defTabSz="914400">
              <a:spcBef>
                <a:spcPts val="600"/>
              </a:spcBef>
              <a:buClr>
                <a:srgbClr val="93A299"/>
              </a:buClr>
              <a:buSzPct val="85000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Ferritin: elevated in anemia of chronic disease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82562" indent="-182562" defTabSz="914400">
              <a:spcBef>
                <a:spcPts val="600"/>
              </a:spcBef>
              <a:buClr>
                <a:srgbClr val="93A299"/>
              </a:buClr>
              <a:buSzPct val="85000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If all else fails, Bone Marrow Biopsy</a:t>
            </a: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 anemia of chronic disease: macrophages contain normal/ increased iron &amp; erythroid precursors show decreased/absent amounts of iron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nemia of Chronic Disease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Anemia of Chronic Disease</a:t>
            </a:r>
          </a:p>
        </p:txBody>
      </p:sp>
      <p:pic>
        <p:nvPicPr>
          <p:cNvPr id="219" name="Screen shot 2011-12-07 at 6.40.36 PM.png" descr="Screen shot 2011-12-07 at 6.40.3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24000" y="1962150"/>
            <a:ext cx="6096000" cy="4152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reatment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Treatment</a:t>
            </a:r>
          </a:p>
        </p:txBody>
      </p:sp>
      <p:sp>
        <p:nvSpPr>
          <p:cNvPr id="222" name="Treat the underlying cause…"/>
          <p:cNvSpPr txBox="1"/>
          <p:nvPr>
            <p:ph type="body" idx="4294967295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marL="182562" indent="-182562" defTabSz="914400">
              <a:spcBef>
                <a:spcPts val="600"/>
              </a:spcBef>
              <a:buClr>
                <a:srgbClr val="93A299"/>
              </a:buClr>
              <a:buSzPct val="85000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Treat the underlying cause</a:t>
            </a:r>
          </a:p>
          <a:p>
            <a:pPr marL="182562" indent="-182562" defTabSz="914400">
              <a:spcBef>
                <a:spcPts val="600"/>
              </a:spcBef>
              <a:buClr>
                <a:srgbClr val="93A299"/>
              </a:buClr>
              <a:buSzPct val="85000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Treat the underlying cause</a:t>
            </a:r>
          </a:p>
          <a:p>
            <a:pPr marL="182562" indent="-182562" defTabSz="914400">
              <a:spcBef>
                <a:spcPts val="600"/>
              </a:spcBef>
              <a:buClr>
                <a:srgbClr val="93A299"/>
              </a:buClr>
              <a:buSzPct val="85000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And Treat the Underlying Cause!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182562" indent="-182562" defTabSz="914400">
              <a:spcBef>
                <a:spcPts val="600"/>
              </a:spcBef>
              <a:buClr>
                <a:srgbClr val="93A299"/>
              </a:buClr>
              <a:buSzPct val="85000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Consider co-existent iron deficiency as well</a:t>
            </a:r>
          </a:p>
          <a:p>
            <a:pPr marL="182562" indent="-182562" defTabSz="914400">
              <a:spcBef>
                <a:spcPts val="600"/>
              </a:spcBef>
              <a:buClr>
                <a:srgbClr val="93A299"/>
              </a:buClr>
              <a:buSzPct val="85000"/>
              <a:defRPr sz="2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If underlying disease state requires it, consider EPO injection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ummary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Summary</a:t>
            </a:r>
          </a:p>
        </p:txBody>
      </p:sp>
      <p:pic>
        <p:nvPicPr>
          <p:cNvPr id="225" name="Screen shot 2011-12-26 at 1.22.32 PM.png" descr="Screen shot 2011-12-26 at 1.22.32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7200" y="2495550"/>
            <a:ext cx="8229600" cy="3086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Signs and Symptoms</a:t>
            </a:r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General: Fatigue, pallor, dyspnea, tachycardia</a:t>
            </a:r>
          </a:p>
          <a:p>
            <a:pPr/>
          </a:p>
          <a:p>
            <a:pPr/>
            <a:r>
              <a:t>Iron deficiency: Pica, koilonychia</a:t>
            </a:r>
          </a:p>
          <a:p>
            <a:pPr/>
          </a:p>
          <a:p>
            <a:pPr/>
            <a:r>
              <a:t>B12 deficiency: Neuropathy, glossitis</a:t>
            </a:r>
          </a:p>
          <a:p>
            <a:pPr/>
          </a:p>
          <a:p>
            <a:pPr/>
            <a:r>
              <a:t> Hemolytic anemia: Jaundice, splenomegaly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hysical Manifestation : “Spoon Nails” in Iron Deficiency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795527">
              <a:defRPr sz="3132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Physical Manifestation : “Spoon Nails” in Iron Deficiency </a:t>
            </a:r>
          </a:p>
        </p:txBody>
      </p:sp>
      <p:pic>
        <p:nvPicPr>
          <p:cNvPr id="116" name="Screen shot 2011-12-06 at 8.52.26 PM.png" descr="Screen shot 2011-12-06 at 8.52.26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9500" y="1644650"/>
            <a:ext cx="6985000" cy="47879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Kinetic Approach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Kinetic Approach</a:t>
            </a:r>
          </a:p>
        </p:txBody>
      </p:sp>
      <p:sp>
        <p:nvSpPr>
          <p:cNvPr id="119" name="Decreased RBC production…"/>
          <p:cNvSpPr txBox="1"/>
          <p:nvPr>
            <p:ph type="body" idx="4294967295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Decreased RBC production</a:t>
            </a: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0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Lack of nutrients (B12, folate, iron)</a:t>
            </a: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0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Bone Marrow Disorder</a:t>
            </a: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0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Bone Marrow Suppression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Increased RBC destruction</a:t>
            </a: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0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Inherited and Acquired Hemolytic Anemias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Blood Loss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Morphological Approach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Morphological Approach</a:t>
            </a:r>
          </a:p>
        </p:txBody>
      </p:sp>
      <p:sp>
        <p:nvSpPr>
          <p:cNvPr id="122" name="Microcytic (MCV &lt;  80)…"/>
          <p:cNvSpPr txBox="1"/>
          <p:nvPr>
            <p:ph type="body" idx="4294967295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Microcytic (MCV &lt;  80)	</a:t>
            </a: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0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Reduced iron availability</a:t>
            </a: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0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Reduced heme synthesis</a:t>
            </a: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0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Reduced globin production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Normocytic ( 80 &lt; MCV &lt; 100)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Macrocytic (MCV &gt; 100)</a:t>
            </a:r>
          </a:p>
          <a:p>
            <a:pPr lvl="1" marL="457200" indent="-182562" defTabSz="914400">
              <a:spcBef>
                <a:spcPts val="0"/>
              </a:spcBef>
              <a:buClr>
                <a:srgbClr val="93A299"/>
              </a:buClr>
              <a:buSzPct val="85000"/>
              <a:buChar char="•"/>
              <a:defRPr sz="20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Liver disease, B12, folate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abs"/>
          <p:cNvSpPr txBox="1"/>
          <p:nvPr>
            <p:ph type="title" idx="4294967295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>
              <a:defRPr sz="4000">
                <a:solidFill>
                  <a:srgbClr val="D2533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Labs </a:t>
            </a:r>
          </a:p>
        </p:txBody>
      </p:sp>
      <p:sp>
        <p:nvSpPr>
          <p:cNvPr id="125" name="Information from good history taking and a physical exam (pallor, jaundice, etc)…"/>
          <p:cNvSpPr txBox="1"/>
          <p:nvPr>
            <p:ph type="body" idx="4294967295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/>
          <a:lstStyle/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Information from good history taking and a physical exam (pallor, jaundice, etc)</a:t>
            </a:r>
          </a:p>
          <a:p>
            <a:pPr marL="182562" indent="-182562" defTabSz="914400">
              <a:spcBef>
                <a:spcPts val="500"/>
              </a:spcBef>
              <a:buClr>
                <a:srgbClr val="93A299"/>
              </a:buClr>
              <a:buSzPct val="85000"/>
              <a:defRPr sz="24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CBC With Diff</a:t>
            </a:r>
          </a:p>
          <a:p>
            <a:pPr lvl="1" marL="457200" indent="-182562" defTabSz="914400">
              <a:spcBef>
                <a:spcPts val="0"/>
              </a:spcBef>
              <a:buClr>
                <a:srgbClr val="F8F7EA"/>
              </a:buClr>
              <a:buSzPct val="85000"/>
              <a:buChar char="•"/>
              <a:defRPr sz="20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Leukopenia with anemia may suggest aplastic anemia</a:t>
            </a:r>
          </a:p>
          <a:p>
            <a:pPr lvl="1" marL="457200" indent="-182562" defTabSz="914400">
              <a:spcBef>
                <a:spcPts val="0"/>
              </a:spcBef>
              <a:buClr>
                <a:srgbClr val="F8F7EA"/>
              </a:buClr>
              <a:buSzPct val="85000"/>
              <a:buChar char="•"/>
              <a:defRPr sz="20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Increased Neutrophils may suggest infection</a:t>
            </a:r>
          </a:p>
          <a:p>
            <a:pPr lvl="1" marL="457200" indent="-182562" defTabSz="914400">
              <a:spcBef>
                <a:spcPts val="0"/>
              </a:spcBef>
              <a:buClr>
                <a:srgbClr val="F8F7EA"/>
              </a:buClr>
              <a:buSzPct val="85000"/>
              <a:buChar char="•"/>
              <a:defRPr sz="20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Increased Monocytes may suggest Myelodysplasia</a:t>
            </a:r>
          </a:p>
          <a:p>
            <a:pPr lvl="1" marL="457200" indent="-182562" defTabSz="914400">
              <a:spcBef>
                <a:spcPts val="0"/>
              </a:spcBef>
              <a:buClr>
                <a:srgbClr val="F8F7EA"/>
              </a:buClr>
              <a:buSzPct val="85000"/>
              <a:buChar char="•"/>
              <a:defRPr sz="20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Thrombocytopenia may suggest hypersplenism, marrow involvement with malignancy, autoimmune destruction, folate deficiency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sz="3872">
                <a:solidFill>
                  <a:schemeClr val="accent2"/>
                </a:solidFill>
              </a:defRPr>
            </a:lvl1pPr>
          </a:lstStyle>
          <a:p>
            <a:pPr/>
            <a:r>
              <a:t>Essential Tests for Initial Anemia Workup</a:t>
            </a:r>
          </a:p>
        </p:txBody>
      </p:sp>
      <p:sp>
        <p:nvSpPr>
          <p:cNvPr id="12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marL="0" indent="0">
              <a:spcBef>
                <a:spcPts val="0"/>
              </a:spcBef>
              <a:buSzTx/>
              <a:buFontTx/>
              <a:buNone/>
              <a:defRPr sz="1800"/>
            </a:pPr>
            <a:r>
              <a:t>CBC/Diff/Platelets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800"/>
            </a:pPr>
            <a:r>
              <a:t>Reticulocyte Count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800"/>
            </a:pPr>
            <a:r>
              <a:t>Iron Studies (Iron, TIBC/UIBC, Ferritin)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800"/>
            </a:pPr>
            <a:r>
              <a:t>Vitamin B12 and Folate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800"/>
            </a:pPr>
            <a:r>
              <a:t>LDH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800"/>
            </a:pPr>
            <a:r>
              <a:t>Haptoglobin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800"/>
            </a:pPr>
            <a:r>
              <a:t>Bilirubin (Direct/Total)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800"/>
            </a:pPr>
            <a:r>
              <a:t>TSH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