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"/>
          <p:cNvSpPr/>
          <p:nvPr/>
        </p:nvSpPr>
        <p:spPr>
          <a:xfrm>
            <a:off x="3047999" y="441325"/>
            <a:ext cx="18288002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3047999" y="0"/>
            <a:ext cx="18288002" cy="730250"/>
          </a:xfrm>
          <a:prstGeom prst="rect">
            <a:avLst/>
          </a:prstGeom>
          <a:solidFill>
            <a:srgbClr val="93A299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8288000" y="77889"/>
            <a:ext cx="591116" cy="577647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l" defTabSz="1828800"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3047999" y="441325"/>
            <a:ext cx="18288002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3047999" y="0"/>
            <a:ext cx="18288002" cy="730250"/>
          </a:xfrm>
          <a:prstGeom prst="rect">
            <a:avLst/>
          </a:prstGeom>
          <a:solidFill>
            <a:srgbClr val="93A299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4419599" y="6797673"/>
            <a:ext cx="15697201" cy="3179"/>
          </a:xfrm>
          <a:prstGeom prst="line">
            <a:avLst/>
          </a:prstGeom>
          <a:ln w="38100">
            <a:solidFill>
              <a:srgbClr val="D2533C"/>
            </a:solidFill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8288000" y="77889"/>
            <a:ext cx="591116" cy="577647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l" defTabSz="1828800"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/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ctr" defTabSz="914400">
              <a:lnSpc>
                <a:spcPct val="100000"/>
              </a:lnSpc>
              <a:defRPr spc="0" sz="8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 lIns="91439" tIns="91439" rIns="91439" bIns="91439"/>
          <a:lstStyle>
            <a:lvl1pPr marL="685800" indent="-685800" defTabSz="914400">
              <a:spcBef>
                <a:spcPts val="1500"/>
              </a:spcBef>
              <a:buFont typeface="Arial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10342" indent="-653142" defTabSz="914400">
              <a:spcBef>
                <a:spcPts val="1500"/>
              </a:spcBef>
              <a:buFont typeface="Arial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4000" indent="-609600" defTabSz="914400">
              <a:spcBef>
                <a:spcPts val="1500"/>
              </a:spcBef>
              <a:buFont typeface="Arial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20" defTabSz="914400">
              <a:spcBef>
                <a:spcPts val="1500"/>
              </a:spcBef>
              <a:buFont typeface="Arial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914400">
              <a:spcBef>
                <a:spcPts val="1500"/>
              </a:spcBef>
              <a:buFont typeface="Arial"/>
              <a:buChar char="»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9917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4419600" y="4260850"/>
            <a:ext cx="15544800" cy="294005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ctr" defTabSz="914400">
              <a:lnSpc>
                <a:spcPct val="100000"/>
              </a:lnSpc>
              <a:defRPr spc="0" sz="8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914400">
              <a:spcBef>
                <a:spcPts val="15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spcBef>
                <a:spcPts val="15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spcBef>
                <a:spcPts val="15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spcBef>
                <a:spcPts val="15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spcBef>
                <a:spcPts val="15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9917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Best Practices in Patients with Low White Blood Cell Counts</a:t>
            </a:r>
          </a:p>
        </p:txBody>
      </p:sp>
      <p:sp>
        <p:nvSpPr>
          <p:cNvPr id="209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Jose N Galeas 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bnormalities in the bone marrow compartment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664208">
              <a:lnSpc>
                <a:spcPct val="100000"/>
              </a:lnSpc>
              <a:defRPr spc="0" sz="6188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Abnormalities in the bone marrow compartment</a:t>
            </a:r>
          </a:p>
        </p:txBody>
      </p:sp>
      <p:sp>
        <p:nvSpPr>
          <p:cNvPr id="236" name="Bone marrow injury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injury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Drugs and cytotoxic agents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Radiation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Chemicals</a:t>
            </a:r>
          </a:p>
          <a:p>
            <a:pPr lvl="2" marL="912812" indent="-365125" defTabSz="1828800">
              <a:spcBef>
                <a:spcPts val="0"/>
              </a:spcBef>
              <a:buClr>
                <a:srgbClr val="93A299"/>
              </a:buClr>
              <a:buSzPct val="90000"/>
              <a:buFont typeface="Arial"/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Benzene, nitrous oxide, DDT, dinitrophenol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Immunologically mediated</a:t>
            </a:r>
          </a:p>
          <a:p>
            <a:pPr lvl="2" marL="912812" indent="-365125" defTabSz="1828800">
              <a:spcBef>
                <a:spcPts val="0"/>
              </a:spcBef>
              <a:buClr>
                <a:srgbClr val="93A299"/>
              </a:buClr>
              <a:buSzPct val="90000"/>
              <a:buFont typeface="Arial"/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Rheumatic disorers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bnormalities in the bone marrow compartment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664208">
              <a:lnSpc>
                <a:spcPct val="100000"/>
              </a:lnSpc>
              <a:defRPr spc="0" sz="6188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Abnormalities in the bone marrow compartment</a:t>
            </a:r>
          </a:p>
        </p:txBody>
      </p:sp>
      <p:sp>
        <p:nvSpPr>
          <p:cNvPr id="239" name="Bone marrow injury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300"/>
              </a:spcBef>
              <a:buClr>
                <a:srgbClr val="93A299"/>
              </a:buClr>
              <a:buSzPct val="85000"/>
              <a:buFont typeface="Arial"/>
              <a:defRPr sz="5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injury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replacement (infitrative dis.)</a:t>
            </a:r>
          </a:p>
          <a:p>
            <a:pPr lvl="2" marL="912812" indent="-365125" defTabSz="1828800">
              <a:spcBef>
                <a:spcPts val="0"/>
              </a:spcBef>
              <a:buClr>
                <a:srgbClr val="93A299"/>
              </a:buClr>
              <a:buSzPct val="90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Malignancies</a:t>
            </a:r>
          </a:p>
          <a:p>
            <a:pPr lvl="2" marL="912812" indent="-365125" defTabSz="1828800">
              <a:spcBef>
                <a:spcPts val="0"/>
              </a:spcBef>
              <a:buClr>
                <a:srgbClr val="93A299"/>
              </a:buClr>
              <a:buSzPct val="90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Fibrosis</a:t>
            </a:r>
          </a:p>
          <a:p>
            <a:pPr marL="365125" indent="-365125" defTabSz="1828800">
              <a:spcBef>
                <a:spcPts val="1300"/>
              </a:spcBef>
              <a:buClr>
                <a:srgbClr val="93A299"/>
              </a:buClr>
              <a:buSzPct val="85000"/>
              <a:buFont typeface="Arial"/>
              <a:defRPr sz="5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Inherited neutropenia syndromes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Cyclic neutropenia, severe congenital neutropenia, Shwachman-Diamond syndrome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aturation defects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Maturation defects</a:t>
            </a:r>
          </a:p>
        </p:txBody>
      </p:sp>
      <p:sp>
        <p:nvSpPr>
          <p:cNvPr id="242" name="Acquired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300"/>
              </a:spcBef>
              <a:buClr>
                <a:srgbClr val="93A299"/>
              </a:buClr>
              <a:buSzPct val="85000"/>
              <a:buFont typeface="Arial"/>
              <a:defRPr sz="5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Acquired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Folic acid deficiency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Vitamin B</a:t>
            </a:r>
            <a:r>
              <a:rPr baseline="-15500"/>
              <a:t>12</a:t>
            </a:r>
            <a:r>
              <a:t> deficiency</a:t>
            </a:r>
          </a:p>
          <a:p>
            <a:pPr marL="365125" indent="-365125" defTabSz="1828800">
              <a:spcBef>
                <a:spcPts val="1300"/>
              </a:spcBef>
              <a:buClr>
                <a:srgbClr val="93A299"/>
              </a:buClr>
              <a:buSzPct val="85000"/>
              <a:buFont typeface="Arial"/>
              <a:defRPr sz="5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Clonal disorders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Myelodysplastic syndromes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Paroxysmal nocturnal hemoglobinuria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bnormalities in the extravascular compartment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664208">
              <a:lnSpc>
                <a:spcPct val="100000"/>
              </a:lnSpc>
              <a:defRPr spc="0" sz="6188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Abnormalities in the extravascular compartment</a:t>
            </a:r>
          </a:p>
        </p:txBody>
      </p:sp>
      <p:sp>
        <p:nvSpPr>
          <p:cNvPr id="245" name="Increased utilization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>
            <a:lvl1pPr marL="1143000" indent="-1143000" defTabSz="1828800">
              <a:spcBef>
                <a:spcPts val="1100"/>
              </a:spcBef>
              <a:buClr>
                <a:srgbClr val="93A299"/>
              </a:buClr>
              <a:buSzPct val="85000"/>
              <a:buChar char="▪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5087" indent="-990600" defTabSz="1828800">
              <a:spcBef>
                <a:spcPts val="0"/>
              </a:spcBef>
              <a:buClr>
                <a:srgbClr val="93A299"/>
              </a:buClr>
              <a:buSzPct val="85000"/>
              <a:buChar char="▪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Increased utilization</a:t>
            </a:r>
          </a:p>
          <a:p>
            <a:pPr lvl="1"/>
            <a:r>
              <a:t>Severe bacterial, fungal, viral, or rickettsial infection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rugs that cause neutropenia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Drugs that cause neutropenia</a:t>
            </a:r>
          </a:p>
        </p:txBody>
      </p:sp>
      <p:sp>
        <p:nvSpPr>
          <p:cNvPr id="248" name="Antiarrhytmics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Antiarrhytmics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Tocainide, procainamide, propranolol, quinidine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Antibiotics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Chloramphenicol, penicillins, sulfonamides, rifampin, vancomycin, isoniazid, gancyclovir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Antimalarials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Dapsone, quinine, pyrimethamine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Anticonvulsants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Phenytoin, carbamazepine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rugs that cause neutropenia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Drugs that cause neutropenia</a:t>
            </a:r>
          </a:p>
        </p:txBody>
      </p:sp>
      <p:sp>
        <p:nvSpPr>
          <p:cNvPr id="251" name="Hypoglycemic agents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Hypoglycemic agents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Tolbutamide, chlorpropamide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Antihistaminics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Cimetidine, brompheniramine, tripelennamine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Antihypertensives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Methyldopa, captopril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Anti-inflammatory agents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Ibuprofen, gold salts, indomethacin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rugs that cause neutropenia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Drugs that cause neutropenia</a:t>
            </a:r>
          </a:p>
        </p:txBody>
      </p:sp>
      <p:sp>
        <p:nvSpPr>
          <p:cNvPr id="254" name="Antithyroid agents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Antithyroid agents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Prophylthiouracil, methimazol, thiouracil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Diuretics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Hydrochlorothiazide, chlorthalidone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Phenothiazines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Chlorpromazine, prochlorperazine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Cytotoxic agents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Immunosuppressive agents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520700"/>
            <a:ext cx="16916400" cy="1238567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angle"/>
          <p:cNvSpPr/>
          <p:nvPr/>
        </p:nvSpPr>
        <p:spPr>
          <a:xfrm>
            <a:off x="17808575" y="11899900"/>
            <a:ext cx="2841625" cy="86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iagnosis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Diagnosis</a:t>
            </a:r>
          </a:p>
        </p:txBody>
      </p:sp>
      <p:sp>
        <p:nvSpPr>
          <p:cNvPr id="260" name="Complete blood count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Complete blood count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Peripheral blood smear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Fever!!!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Patient with fever and severe neutropenia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agnosis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Diagnosis</a:t>
            </a:r>
          </a:p>
        </p:txBody>
      </p:sp>
      <p:sp>
        <p:nvSpPr>
          <p:cNvPr id="263" name="Drug and toxin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Drug and toxin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Chronicity of neutropenia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Recurrent infections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Underlying disease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Vitamin B</a:t>
            </a:r>
            <a:r>
              <a:rPr baseline="-15500"/>
              <a:t>12</a:t>
            </a:r>
            <a:r>
              <a:t> and folic acid levels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Examination of bone marrow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- Define leukopenia and its clinical significance</a:t>
            </a:r>
          </a:p>
          <a:p>
            <a:pPr/>
            <a:r>
              <a:t>- Identify signs and symptoms</a:t>
            </a:r>
          </a:p>
          <a:p>
            <a:pPr/>
            <a:r>
              <a:t>- Discuss comprehensive diagnostic workup</a:t>
            </a:r>
          </a:p>
          <a:p>
            <a:pPr/>
            <a:r>
              <a:t>- Outline management strategies</a:t>
            </a:r>
          </a:p>
          <a:p>
            <a:pPr/>
            <a:r>
              <a:t>- Address Duffy Null phenotype</a:t>
            </a:r>
          </a:p>
          <a:p>
            <a:pPr/>
            <a:r>
              <a:t>- Apply Choosing Wisely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700" y="520700"/>
            <a:ext cx="11953875" cy="1252855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Rectangle"/>
          <p:cNvSpPr/>
          <p:nvPr/>
        </p:nvSpPr>
        <p:spPr>
          <a:xfrm>
            <a:off x="15208250" y="12185650"/>
            <a:ext cx="2590800" cy="86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2550" y="231775"/>
            <a:ext cx="11233150" cy="1297622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"/>
          <p:cNvSpPr/>
          <p:nvPr/>
        </p:nvSpPr>
        <p:spPr>
          <a:xfrm>
            <a:off x="15360650" y="12474575"/>
            <a:ext cx="2159000" cy="739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3625" y="377825"/>
            <a:ext cx="11664950" cy="1283017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ectangle"/>
          <p:cNvSpPr/>
          <p:nvPr/>
        </p:nvSpPr>
        <p:spPr>
          <a:xfrm>
            <a:off x="15503525" y="12474575"/>
            <a:ext cx="2305050" cy="739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Comprehensive Diagnostic Workup</a:t>
            </a:r>
          </a:p>
        </p:txBody>
      </p:sp>
      <p:sp>
        <p:nvSpPr>
          <p:cNvPr id="275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 marL="589788" indent="-589788" defTabSz="786384">
              <a:spcBef>
                <a:spcPts val="1300"/>
              </a:spcBef>
              <a:defRPr sz="5504"/>
            </a:pPr>
            <a:r>
              <a:t> CBC with Differential and Platelets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Comprehensive Metabolic Panel (CMP)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Flow Cytometry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Vitamin B-12 and Folate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TSH and Copper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ANA for autoimmune screening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Immunoglobulins (IgA, IgM, IgG)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Free Kappa/Lambda Light Chains</a:t>
            </a:r>
          </a:p>
          <a:p>
            <a:pPr marL="589788" indent="-589788" defTabSz="786384">
              <a:spcBef>
                <a:spcPts val="1300"/>
              </a:spcBef>
              <a:defRPr sz="5504"/>
            </a:pPr>
            <a:r>
              <a:t> Duffy Null Phenotype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8536">
                <a:solidFill>
                  <a:srgbClr val="005493"/>
                </a:solidFill>
              </a:defRPr>
            </a:lvl1pPr>
          </a:lstStyle>
          <a:p>
            <a:pPr/>
            <a:r>
              <a:t>Duffy Null Phenotype in Neutropenia</a:t>
            </a:r>
          </a:p>
        </p:txBody>
      </p:sp>
      <p:sp>
        <p:nvSpPr>
          <p:cNvPr id="278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 Benign ethnic neutropenia common in individuals of African descent</a:t>
            </a:r>
          </a:p>
          <a:p>
            <a:pPr/>
            <a:r>
              <a:t> Testing options:</a:t>
            </a:r>
          </a:p>
          <a:p>
            <a:pPr/>
            <a:r>
              <a:t>  - Genotyping: FY*BES allele (PCR/NGS)</a:t>
            </a:r>
          </a:p>
          <a:p>
            <a:pPr/>
            <a:r>
              <a:t>  - Serology: Duffy antigen typing</a:t>
            </a:r>
          </a:p>
          <a:p>
            <a:pPr/>
            <a:r>
              <a:t> No treatment required unless symptomatic</a:t>
            </a:r>
          </a:p>
          <a:p>
            <a:pPr/>
            <a:r>
              <a:t> Important to differentiate from pathological causes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Management Strategies</a:t>
            </a:r>
          </a:p>
        </p:txBody>
      </p:sp>
      <p:sp>
        <p:nvSpPr>
          <p:cNvPr id="281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 Treat underlying cause</a:t>
            </a:r>
          </a:p>
          <a:p>
            <a:pPr/>
            <a:r>
              <a:t> Supportive care: G-CSF, antimicrobials</a:t>
            </a:r>
          </a:p>
          <a:p>
            <a:pPr/>
            <a:r>
              <a:t> Address nutritional deficiencies</a:t>
            </a:r>
          </a:p>
          <a:p>
            <a:pPr/>
            <a:r>
              <a:t> Infection prevention strategies</a:t>
            </a:r>
          </a:p>
          <a:p>
            <a:pPr/>
            <a:r>
              <a:t> Patient education on benign conditions like 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Choosing Wisely Recommendations</a:t>
            </a:r>
          </a:p>
        </p:txBody>
      </p:sp>
      <p:sp>
        <p:nvSpPr>
          <p:cNvPr id="284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 Avoid unnecessary antibiotics</a:t>
            </a:r>
          </a:p>
          <a:p>
            <a:pPr/>
            <a:r>
              <a:t> Limit routine bone marrow biopsies</a:t>
            </a:r>
          </a:p>
          <a:p>
            <a:pPr/>
            <a:r>
              <a:t> Optimize vaccination schedules</a:t>
            </a:r>
          </a:p>
          <a:p>
            <a:pPr/>
            <a:r>
              <a:t> Educate patients on infection prevention</a:t>
            </a:r>
          </a:p>
          <a:p>
            <a:pPr/>
            <a:r>
              <a:t> Avoid overuse of G-CSF in benign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Summary and Key Takeaways</a:t>
            </a:r>
          </a:p>
        </p:txBody>
      </p:sp>
      <p:sp>
        <p:nvSpPr>
          <p:cNvPr id="287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 Early identification and management prevent complications</a:t>
            </a:r>
          </a:p>
          <a:p>
            <a:pPr/>
            <a:r>
              <a:t> Comprehensive testing guides targeted treatment</a:t>
            </a:r>
          </a:p>
          <a:p>
            <a:pPr/>
            <a:r>
              <a:t> Recognizing benign conditions prevents unnecessary interventions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Definition of Leukopenia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- WBC count &lt;4,000 cells/µL</a:t>
            </a:r>
          </a:p>
          <a:p>
            <a:pPr/>
            <a:r>
              <a:t>- Subtypes: Neutropenia (&lt;1,500 neutrophils/µL), Lymphopenia (&lt;1,000 lymphocytes/µL)</a:t>
            </a:r>
          </a:p>
          <a:p>
            <a:pPr/>
            <a:r>
              <a:t>- Common causes: infections, bone marrow disorders, autoimmune conditions, medications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Causes of Leukopenia</a:t>
            </a:r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</p:spPr>
        <p:txBody>
          <a:bodyPr/>
          <a:lstStyle/>
          <a:p>
            <a:pPr/>
            <a:r>
              <a:t>- Primary: Congenital disorders (e.g., Kostmann syndrome)</a:t>
            </a:r>
          </a:p>
          <a:p>
            <a:pPr/>
            <a:r>
              <a:t>- Secondary: Infections, drugs, autoimmune diseases, nutritional deficiencies, malignancies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eutropenia"/>
          <p:cNvSpPr txBox="1"/>
          <p:nvPr>
            <p:ph type="title" idx="4294967295"/>
          </p:nvPr>
        </p:nvSpPr>
        <p:spPr>
          <a:xfrm>
            <a:off x="3962399" y="1058862"/>
            <a:ext cx="16459201" cy="1981201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Neutropenia </a:t>
            </a:r>
          </a:p>
        </p:txBody>
      </p:sp>
      <p:sp>
        <p:nvSpPr>
          <p:cNvPr id="221" name="Neutrophil count less than 1.5x109/L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Neutrophil count less than 1.5x10</a:t>
            </a:r>
            <a:r>
              <a:rPr baseline="31000"/>
              <a:t>9</a:t>
            </a:r>
            <a:r>
              <a:t>/L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Severity is important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1.0x10</a:t>
            </a:r>
            <a:r>
              <a:rPr baseline="31000"/>
              <a:t>9</a:t>
            </a:r>
            <a:r>
              <a:t>/L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0.5x10</a:t>
            </a:r>
            <a:r>
              <a:rPr baseline="31000"/>
              <a:t>9</a:t>
            </a:r>
            <a:r>
              <a:t>/L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3625" y="377825"/>
            <a:ext cx="11807825" cy="1252855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angle"/>
          <p:cNvSpPr/>
          <p:nvPr/>
        </p:nvSpPr>
        <p:spPr>
          <a:xfrm>
            <a:off x="15360650" y="12185650"/>
            <a:ext cx="2447925" cy="739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linical manifestations"/>
          <p:cNvSpPr txBox="1"/>
          <p:nvPr>
            <p:ph type="title" idx="4294967295"/>
          </p:nvPr>
        </p:nvSpPr>
        <p:spPr>
          <a:xfrm>
            <a:off x="3962400" y="1066800"/>
            <a:ext cx="16459200" cy="1981200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100000"/>
              </a:lnSpc>
              <a:defRPr spc="0" sz="80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Clinical manifestations</a:t>
            </a:r>
          </a:p>
        </p:txBody>
      </p:sp>
      <p:sp>
        <p:nvSpPr>
          <p:cNvPr id="227" name="Systemic illness…"/>
          <p:cNvSpPr txBox="1"/>
          <p:nvPr>
            <p:ph type="body" idx="4294967295"/>
          </p:nvPr>
        </p:nvSpPr>
        <p:spPr>
          <a:xfrm>
            <a:off x="3962400" y="3200400"/>
            <a:ext cx="16459200" cy="975360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Systemic illness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Mostly asymptomatic 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&gt;1.0x10</a:t>
            </a:r>
            <a:r>
              <a:rPr baseline="31000"/>
              <a:t>9</a:t>
            </a:r>
            <a:r>
              <a:t>/L</a:t>
            </a:r>
          </a:p>
          <a:p>
            <a:pPr lvl="1" marL="639762" indent="-365125" defTabSz="1828800">
              <a:spcBef>
                <a:spcPts val="0"/>
              </a:spcBef>
              <a:buClr>
                <a:srgbClr val="93A299"/>
              </a:buClr>
              <a:buSzPct val="85000"/>
              <a:buFont typeface="Arial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Neutropenia of short duration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Pn</a:t>
            </a:r>
            <a:r>
              <a:t>e</a:t>
            </a:r>
            <a:r>
              <a:t>umonia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Pharyngitis</a:t>
            </a:r>
          </a:p>
          <a:p>
            <a:pPr marL="365125" indent="-365125" defTabSz="1828800">
              <a:spcBef>
                <a:spcPts val="1100"/>
              </a:spcBef>
              <a:buClr>
                <a:srgbClr val="93A299"/>
              </a:buClr>
              <a:buSzPct val="85000"/>
              <a:buFont typeface="Arial"/>
              <a:defRPr sz="4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Infection of skin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3625" y="520700"/>
            <a:ext cx="11522075" cy="1238567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ctangle"/>
          <p:cNvSpPr/>
          <p:nvPr/>
        </p:nvSpPr>
        <p:spPr>
          <a:xfrm>
            <a:off x="15649575" y="12166600"/>
            <a:ext cx="2016125" cy="739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3625" y="231775"/>
            <a:ext cx="11953875" cy="1281747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ctangle"/>
          <p:cNvSpPr/>
          <p:nvPr/>
        </p:nvSpPr>
        <p:spPr>
          <a:xfrm>
            <a:off x="16224250" y="12366625"/>
            <a:ext cx="1727200" cy="739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/>
          <a:lstStyle/>
          <a:p>
            <a:pPr defTabSz="1828800">
              <a:spcBef>
                <a:spcPts val="0"/>
              </a:spcBef>
              <a:defRPr sz="36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