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0" name="Shape 110"/>
          <p:cNvSpPr/>
          <p:nvPr>
            <p:ph type="sldImg"/>
          </p:nvPr>
        </p:nvSpPr>
        <p:spPr>
          <a:xfrm>
            <a:off x="1143000" y="685800"/>
            <a:ext cx="4572000" cy="3429000"/>
          </a:xfrm>
          <a:prstGeom prst="rect">
            <a:avLst/>
          </a:prstGeom>
        </p:spPr>
        <p:txBody>
          <a:bodyPr/>
          <a:lstStyle/>
          <a:p>
            <a:pPr/>
          </a:p>
        </p:txBody>
      </p:sp>
      <p:sp>
        <p:nvSpPr>
          <p:cNvPr id="111" name="Shape 11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92" name="Rectangle"/>
          <p:cNvSpPr/>
          <p:nvPr/>
        </p:nvSpPr>
        <p:spPr>
          <a:xfrm>
            <a:off x="-2" y="220661"/>
            <a:ext cx="9144004" cy="228602"/>
          </a:xfrm>
          <a:prstGeom prst="rect">
            <a:avLst/>
          </a:prstGeom>
          <a:solidFill>
            <a:srgbClr val="FFFFFF"/>
          </a:solidFill>
          <a:ln w="12700">
            <a:miter lim="400000"/>
          </a:ln>
        </p:spPr>
        <p:txBody>
          <a:bodyPr lIns="45718" tIns="45718" rIns="45718" bIns="45718" anchor="ctr"/>
          <a:lstStyle/>
          <a:p>
            <a:pPr algn="ctr" defTabSz="914400">
              <a:defRPr>
                <a:solidFill>
                  <a:srgbClr val="FFFFFF"/>
                </a:solidFill>
                <a:latin typeface="Arial"/>
                <a:ea typeface="Arial"/>
                <a:cs typeface="Arial"/>
                <a:sym typeface="Arial"/>
              </a:defRPr>
            </a:pPr>
          </a:p>
        </p:txBody>
      </p:sp>
      <p:sp>
        <p:nvSpPr>
          <p:cNvPr id="93" name="Rectangle"/>
          <p:cNvSpPr/>
          <p:nvPr/>
        </p:nvSpPr>
        <p:spPr>
          <a:xfrm>
            <a:off x="-2" y="0"/>
            <a:ext cx="9144004" cy="365125"/>
          </a:xfrm>
          <a:prstGeom prst="rect">
            <a:avLst/>
          </a:prstGeom>
          <a:solidFill>
            <a:srgbClr val="93A299"/>
          </a:solidFill>
          <a:ln w="12700">
            <a:miter lim="400000"/>
          </a:ln>
        </p:spPr>
        <p:txBody>
          <a:bodyPr lIns="45718" tIns="45718" rIns="45718" bIns="45718" anchor="ctr"/>
          <a:lstStyle/>
          <a:p>
            <a:pPr algn="ctr" defTabSz="914400">
              <a:defRPr>
                <a:solidFill>
                  <a:srgbClr val="FFFFFF"/>
                </a:solidFill>
                <a:latin typeface="Arial"/>
                <a:ea typeface="Arial"/>
                <a:cs typeface="Arial"/>
                <a:sym typeface="Arial"/>
              </a:defRPr>
            </a:pPr>
          </a:p>
        </p:txBody>
      </p:sp>
      <p:sp>
        <p:nvSpPr>
          <p:cNvPr id="94" name="Slide Number"/>
          <p:cNvSpPr txBox="1"/>
          <p:nvPr>
            <p:ph type="sldNum" sz="quarter" idx="2"/>
          </p:nvPr>
        </p:nvSpPr>
        <p:spPr>
          <a:xfrm>
            <a:off x="7620000" y="38945"/>
            <a:ext cx="301906" cy="288822"/>
          </a:xfrm>
          <a:prstGeom prst="rect">
            <a:avLst/>
          </a:prstGeom>
        </p:spPr>
        <p:txBody>
          <a:bodyPr/>
          <a:lstStyle>
            <a:lvl1pPr algn="l" defTabSz="914400">
              <a:defRPr b="1" sz="1400">
                <a:solidFill>
                  <a:srgbClr val="FFFFFF"/>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01" name="Rectangle"/>
          <p:cNvSpPr/>
          <p:nvPr/>
        </p:nvSpPr>
        <p:spPr>
          <a:xfrm>
            <a:off x="-2" y="220661"/>
            <a:ext cx="9144004" cy="228602"/>
          </a:xfrm>
          <a:prstGeom prst="rect">
            <a:avLst/>
          </a:prstGeom>
          <a:solidFill>
            <a:srgbClr val="FFFFFF"/>
          </a:solidFill>
          <a:ln w="12700">
            <a:miter lim="400000"/>
          </a:ln>
        </p:spPr>
        <p:txBody>
          <a:bodyPr lIns="45718" tIns="45718" rIns="45718" bIns="45718" anchor="ctr"/>
          <a:lstStyle/>
          <a:p>
            <a:pPr algn="ctr" defTabSz="914400">
              <a:defRPr>
                <a:solidFill>
                  <a:srgbClr val="FFFFFF"/>
                </a:solidFill>
                <a:latin typeface="Arial"/>
                <a:ea typeface="Arial"/>
                <a:cs typeface="Arial"/>
                <a:sym typeface="Arial"/>
              </a:defRPr>
            </a:pPr>
          </a:p>
        </p:txBody>
      </p:sp>
      <p:sp>
        <p:nvSpPr>
          <p:cNvPr id="102" name="Rectangle"/>
          <p:cNvSpPr/>
          <p:nvPr/>
        </p:nvSpPr>
        <p:spPr>
          <a:xfrm>
            <a:off x="-2" y="0"/>
            <a:ext cx="9144004" cy="365125"/>
          </a:xfrm>
          <a:prstGeom prst="rect">
            <a:avLst/>
          </a:prstGeom>
          <a:solidFill>
            <a:srgbClr val="93A299"/>
          </a:solidFill>
          <a:ln w="12700">
            <a:miter lim="400000"/>
          </a:ln>
        </p:spPr>
        <p:txBody>
          <a:bodyPr lIns="45718" tIns="45718" rIns="45718" bIns="45718" anchor="ctr"/>
          <a:lstStyle/>
          <a:p>
            <a:pPr algn="ctr" defTabSz="914400">
              <a:defRPr>
                <a:solidFill>
                  <a:srgbClr val="FFFFFF"/>
                </a:solidFill>
                <a:latin typeface="Arial"/>
                <a:ea typeface="Arial"/>
                <a:cs typeface="Arial"/>
                <a:sym typeface="Arial"/>
              </a:defRPr>
            </a:pPr>
          </a:p>
        </p:txBody>
      </p:sp>
      <p:sp>
        <p:nvSpPr>
          <p:cNvPr id="103" name="Line"/>
          <p:cNvSpPr/>
          <p:nvPr/>
        </p:nvSpPr>
        <p:spPr>
          <a:xfrm>
            <a:off x="685799" y="3398835"/>
            <a:ext cx="7848602" cy="1590"/>
          </a:xfrm>
          <a:prstGeom prst="line">
            <a:avLst/>
          </a:prstGeom>
          <a:ln w="19050">
            <a:solidFill>
              <a:srgbClr val="D2533C"/>
            </a:solidFill>
          </a:ln>
        </p:spPr>
        <p:txBody>
          <a:bodyPr lIns="45718" tIns="45718" rIns="45718" bIns="45718"/>
          <a:lstStyle/>
          <a:p>
            <a:pPr/>
          </a:p>
        </p:txBody>
      </p:sp>
      <p:sp>
        <p:nvSpPr>
          <p:cNvPr id="104" name="Slide Number"/>
          <p:cNvSpPr txBox="1"/>
          <p:nvPr>
            <p:ph type="sldNum" sz="quarter" idx="2"/>
          </p:nvPr>
        </p:nvSpPr>
        <p:spPr>
          <a:xfrm>
            <a:off x="7620000" y="38945"/>
            <a:ext cx="301906" cy="288822"/>
          </a:xfrm>
          <a:prstGeom prst="rect">
            <a:avLst/>
          </a:prstGeom>
        </p:spPr>
        <p:txBody>
          <a:bodyPr/>
          <a:lstStyle>
            <a:lvl1pPr algn="l" defTabSz="914400">
              <a:defRPr b="1" sz="1400">
                <a:solidFill>
                  <a:srgbClr val="FFFFFF"/>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0">
              <a:spcBef>
                <a:spcPts val="500"/>
              </a:spcBef>
              <a:buSzTx/>
              <a:buFontTx/>
              <a:buNone/>
              <a:defRPr b="1" sz="2400"/>
            </a:lvl2pPr>
            <a:lvl3pPr marL="0" indent="0">
              <a:spcBef>
                <a:spcPts val="500"/>
              </a:spcBef>
              <a:buSzTx/>
              <a:buFontTx/>
              <a:buNone/>
              <a:defRPr b="1" sz="2400"/>
            </a:lvl3pPr>
            <a:lvl4pPr marL="0" indent="0">
              <a:spcBef>
                <a:spcPts val="500"/>
              </a:spcBef>
              <a:buSzTx/>
              <a:buFontTx/>
              <a:buNone/>
              <a:defRPr b="1" sz="2400"/>
            </a:lvl4pPr>
            <a:lvl5pPr marL="0" indent="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45025" y="1535111"/>
            <a:ext cx="4041775" cy="639765"/>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5" cy="1162050"/>
          </a:xfrm>
          <a:prstGeom prst="rect">
            <a:avLst/>
          </a:prstGeom>
        </p:spPr>
        <p:txBody>
          <a:bodyPr anchor="b"/>
          <a:lstStyle>
            <a:lvl1pPr algn="l">
              <a:defRPr b="1" sz="2000"/>
            </a:lvl1pPr>
          </a:lstStyle>
          <a:p>
            <a:pPr/>
            <a:r>
              <a:t>Title Text</a:t>
            </a:r>
          </a:p>
        </p:txBody>
      </p:sp>
      <p:sp>
        <p:nvSpPr>
          <p:cNvPr id="73"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21"/>
          </p:nvPr>
        </p:nvSpPr>
        <p:spPr>
          <a:xfrm>
            <a:off x="457198" y="1435100"/>
            <a:ext cx="3008316" cy="4691063"/>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2" cy="566738"/>
          </a:xfrm>
          <a:prstGeom prst="rect">
            <a:avLst/>
          </a:prstGeom>
        </p:spPr>
        <p:txBody>
          <a:bodyPr anchor="b"/>
          <a:lstStyle>
            <a:lvl1pPr algn="l">
              <a:defRPr b="1" sz="2000"/>
            </a:lvl1pPr>
          </a:lstStyle>
          <a:p>
            <a:pPr/>
            <a:r>
              <a:t>Title Text</a:t>
            </a:r>
          </a:p>
        </p:txBody>
      </p:sp>
      <p:sp>
        <p:nvSpPr>
          <p:cNvPr id="83" name="Picture Placeholder 2"/>
          <p:cNvSpPr/>
          <p:nvPr>
            <p:ph type="pic" sz="half" idx="21"/>
          </p:nvPr>
        </p:nvSpPr>
        <p:spPr>
          <a:xfrm>
            <a:off x="1792288" y="612775"/>
            <a:ext cx="5486402" cy="4114800"/>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8" y="6414761"/>
            <a:ext cx="258623" cy="248303"/>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4.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5.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THROMBOCYTOPENİA"/>
          <p:cNvSpPr txBox="1"/>
          <p:nvPr>
            <p:ph type="title" idx="4294967295"/>
          </p:nvPr>
        </p:nvSpPr>
        <p:spPr>
          <a:xfrm>
            <a:off x="685800" y="1371600"/>
            <a:ext cx="7848600" cy="1927225"/>
          </a:xfrm>
          <a:prstGeom prst="rect">
            <a:avLst/>
          </a:prstGeom>
        </p:spPr>
        <p:txBody>
          <a:bodyPr anchor="b"/>
          <a:lstStyle>
            <a:lvl1pPr algn="l" defTabSz="914400">
              <a:defRPr sz="5400">
                <a:solidFill>
                  <a:srgbClr val="D2533C"/>
                </a:solidFill>
                <a:latin typeface="Arial"/>
                <a:ea typeface="Arial"/>
                <a:cs typeface="Arial"/>
                <a:sym typeface="Arial"/>
              </a:defRPr>
            </a:lvl1pPr>
          </a:lstStyle>
          <a:p>
            <a:pPr/>
            <a:r>
              <a:t>THROMBOCYTOPENİA</a:t>
            </a:r>
          </a:p>
        </p:txBody>
      </p:sp>
      <p:sp>
        <p:nvSpPr>
          <p:cNvPr id="114" name="Jose N Galeas MD"/>
          <p:cNvSpPr txBox="1"/>
          <p:nvPr>
            <p:ph type="body" sz="quarter" idx="4294967295"/>
          </p:nvPr>
        </p:nvSpPr>
        <p:spPr>
          <a:xfrm>
            <a:off x="685800" y="3505200"/>
            <a:ext cx="6400800" cy="1752600"/>
          </a:xfrm>
          <a:prstGeom prst="rect">
            <a:avLst/>
          </a:prstGeom>
        </p:spPr>
        <p:txBody>
          <a:bodyPr/>
          <a:lstStyle>
            <a:lvl1pPr marL="0" indent="0" defTabSz="914400">
              <a:spcBef>
                <a:spcPts val="500"/>
              </a:spcBef>
              <a:buSzTx/>
              <a:buNone/>
              <a:defRPr sz="2400">
                <a:solidFill>
                  <a:srgbClr val="57576E"/>
                </a:solidFill>
                <a:latin typeface="Arial"/>
                <a:ea typeface="Arial"/>
                <a:cs typeface="Arial"/>
                <a:sym typeface="Arial"/>
              </a:defRPr>
            </a:lvl1pPr>
          </a:lstStyle>
          <a:p>
            <a:pPr/>
            <a:r>
              <a:t>Jose N Galeas MD</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1" name="image.png" descr="image.png"/>
          <p:cNvPicPr>
            <a:picLocks noChangeAspect="1"/>
          </p:cNvPicPr>
          <p:nvPr/>
        </p:nvPicPr>
        <p:blipFill>
          <a:blip r:embed="rId2">
            <a:extLst/>
          </a:blip>
          <a:stretch>
            <a:fillRect/>
          </a:stretch>
        </p:blipFill>
        <p:spPr>
          <a:xfrm>
            <a:off x="1403350" y="115887"/>
            <a:ext cx="5905500" cy="6488113"/>
          </a:xfrm>
          <a:prstGeom prst="rect">
            <a:avLst/>
          </a:prstGeom>
          <a:ln w="12700">
            <a:miter lim="400000"/>
          </a:ln>
        </p:spPr>
      </p:pic>
      <p:sp>
        <p:nvSpPr>
          <p:cNvPr id="142" name="Rectangle"/>
          <p:cNvSpPr/>
          <p:nvPr/>
        </p:nvSpPr>
        <p:spPr>
          <a:xfrm>
            <a:off x="6588125" y="6381749"/>
            <a:ext cx="720725" cy="368303"/>
          </a:xfrm>
          <a:prstGeom prst="rect">
            <a:avLst/>
          </a:prstGeom>
          <a:solidFill>
            <a:srgbClr val="FFFFFF"/>
          </a:solidFill>
          <a:ln w="12700">
            <a:miter lim="400000"/>
          </a:ln>
        </p:spPr>
        <p:txBody>
          <a:bodyPr lIns="45718" tIns="45718" rIns="45718" bIns="45718"/>
          <a:lstStyle/>
          <a:p>
            <a:pPr defTabSz="914400">
              <a:defRPr>
                <a:solidFill>
                  <a:srgbClr val="292934"/>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Decreased Platelet Production"/>
          <p:cNvSpPr txBox="1"/>
          <p:nvPr>
            <p:ph type="title" idx="4294967295"/>
          </p:nvPr>
        </p:nvSpPr>
        <p:spPr>
          <a:xfrm>
            <a:off x="457200" y="533400"/>
            <a:ext cx="8229600" cy="990600"/>
          </a:xfrm>
          <a:prstGeom prst="rect">
            <a:avLst/>
          </a:prstGeom>
        </p:spPr>
        <p:txBody>
          <a:bodyPr/>
          <a:lstStyle/>
          <a:p>
            <a:pPr algn="l" defTabSz="841247">
              <a:defRPr b="1" sz="3100" u="sng">
                <a:solidFill>
                  <a:srgbClr val="D2533C"/>
                </a:solidFill>
                <a:latin typeface="Arial"/>
                <a:ea typeface="Arial"/>
                <a:cs typeface="Arial"/>
                <a:sym typeface="Arial"/>
              </a:defRPr>
            </a:pPr>
            <a:br/>
            <a:r>
              <a:rPr b="0" u="none"/>
              <a:t>Decreased Platelet Production</a:t>
            </a:r>
          </a:p>
        </p:txBody>
      </p:sp>
      <p:sp>
        <p:nvSpPr>
          <p:cNvPr id="145" name="Usually some offense that causes bone marrow suppression or damage:…"/>
          <p:cNvSpPr txBox="1"/>
          <p:nvPr>
            <p:ph type="body" idx="4294967295"/>
          </p:nvPr>
        </p:nvSpPr>
        <p:spPr>
          <a:xfrm>
            <a:off x="457200" y="1600200"/>
            <a:ext cx="8229600" cy="4876800"/>
          </a:xfrm>
          <a:prstGeom prst="rect">
            <a:avLst/>
          </a:prstGeom>
        </p:spPr>
        <p:txBody>
          <a:bodyPr/>
          <a:lstStyle/>
          <a:p>
            <a:pPr marL="182562" indent="-182562" defTabSz="914400">
              <a:lnSpc>
                <a:spcPct val="80000"/>
              </a:lnSpc>
              <a:spcBef>
                <a:spcPts val="600"/>
              </a:spcBef>
              <a:buSzTx/>
              <a:buNone/>
              <a:defRPr sz="2600">
                <a:solidFill>
                  <a:srgbClr val="292934"/>
                </a:solidFill>
                <a:latin typeface="Arial"/>
                <a:ea typeface="Arial"/>
                <a:cs typeface="Arial"/>
                <a:sym typeface="Arial"/>
              </a:defRPr>
            </a:pPr>
            <a:r>
              <a:t>Usually some offense that causes bone marrow suppression or damage:</a:t>
            </a:r>
          </a:p>
          <a:p>
            <a:pPr marL="182561" indent="-182561" defTabSz="914400">
              <a:lnSpc>
                <a:spcPct val="80000"/>
              </a:lnSpc>
              <a:spcBef>
                <a:spcPts val="600"/>
              </a:spcBef>
              <a:buClr>
                <a:srgbClr val="93A299"/>
              </a:buClr>
              <a:buSzPct val="85000"/>
              <a:defRPr sz="2600">
                <a:solidFill>
                  <a:srgbClr val="292934"/>
                </a:solidFill>
                <a:latin typeface="Arial"/>
                <a:ea typeface="Arial"/>
                <a:cs typeface="Arial"/>
                <a:sym typeface="Arial"/>
              </a:defRPr>
            </a:pPr>
            <a:r>
              <a:t>Viral illness</a:t>
            </a:r>
          </a:p>
          <a:p>
            <a:pPr marL="182561" indent="-182561" defTabSz="914400">
              <a:lnSpc>
                <a:spcPct val="80000"/>
              </a:lnSpc>
              <a:spcBef>
                <a:spcPts val="600"/>
              </a:spcBef>
              <a:buClr>
                <a:srgbClr val="93A299"/>
              </a:buClr>
              <a:buSzPct val="85000"/>
              <a:defRPr sz="2600">
                <a:solidFill>
                  <a:srgbClr val="292934"/>
                </a:solidFill>
                <a:latin typeface="Arial"/>
                <a:ea typeface="Arial"/>
                <a:cs typeface="Arial"/>
                <a:sym typeface="Arial"/>
              </a:defRPr>
            </a:pPr>
            <a:r>
              <a:t>HIV (direct damage to Megakaryocytes)</a:t>
            </a:r>
          </a:p>
          <a:p>
            <a:pPr marL="182561" indent="-182561" defTabSz="914400">
              <a:lnSpc>
                <a:spcPct val="80000"/>
              </a:lnSpc>
              <a:spcBef>
                <a:spcPts val="600"/>
              </a:spcBef>
              <a:buClr>
                <a:srgbClr val="93A299"/>
              </a:buClr>
              <a:buSzPct val="85000"/>
              <a:defRPr sz="2600">
                <a:solidFill>
                  <a:srgbClr val="292934"/>
                </a:solidFill>
                <a:latin typeface="Arial"/>
                <a:ea typeface="Arial"/>
                <a:cs typeface="Arial"/>
                <a:sym typeface="Arial"/>
              </a:defRPr>
            </a:pPr>
            <a:r>
              <a:t>Chemo-or radiation therapy</a:t>
            </a:r>
          </a:p>
          <a:p>
            <a:pPr marL="182561" indent="-182561" defTabSz="914400">
              <a:lnSpc>
                <a:spcPct val="80000"/>
              </a:lnSpc>
              <a:spcBef>
                <a:spcPts val="600"/>
              </a:spcBef>
              <a:buClr>
                <a:srgbClr val="93A299"/>
              </a:buClr>
              <a:buSzPct val="85000"/>
              <a:defRPr sz="2600">
                <a:solidFill>
                  <a:srgbClr val="292934"/>
                </a:solidFill>
                <a:latin typeface="Arial"/>
                <a:ea typeface="Arial"/>
                <a:cs typeface="Arial"/>
                <a:sym typeface="Arial"/>
              </a:defRPr>
            </a:pPr>
            <a:r>
              <a:t>Congenital or acquired bone marrow aplasia or hypoplasia</a:t>
            </a:r>
          </a:p>
          <a:p>
            <a:pPr marL="182561" indent="-182561" defTabSz="914400">
              <a:lnSpc>
                <a:spcPct val="80000"/>
              </a:lnSpc>
              <a:spcBef>
                <a:spcPts val="600"/>
              </a:spcBef>
              <a:buClr>
                <a:srgbClr val="93A299"/>
              </a:buClr>
              <a:buSzPct val="85000"/>
              <a:defRPr sz="2600">
                <a:solidFill>
                  <a:srgbClr val="292934"/>
                </a:solidFill>
                <a:latin typeface="Arial"/>
                <a:ea typeface="Arial"/>
                <a:cs typeface="Arial"/>
                <a:sym typeface="Arial"/>
              </a:defRPr>
            </a:pPr>
            <a:r>
              <a:t>Vitamin B12 or Folate deficiency</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Increased Platelet Destruction"/>
          <p:cNvSpPr txBox="1"/>
          <p:nvPr>
            <p:ph type="title" idx="4294967295"/>
          </p:nvPr>
        </p:nvSpPr>
        <p:spPr>
          <a:xfrm>
            <a:off x="457200" y="533400"/>
            <a:ext cx="8229600" cy="990600"/>
          </a:xfrm>
          <a:prstGeom prst="rect">
            <a:avLst/>
          </a:prstGeom>
        </p:spPr>
        <p:txBody>
          <a:bodyPr/>
          <a:lstStyle/>
          <a:p>
            <a:pPr algn="l" defTabSz="841247">
              <a:defRPr b="1" sz="3100" u="sng">
                <a:solidFill>
                  <a:srgbClr val="D2533C"/>
                </a:solidFill>
                <a:latin typeface="Arial"/>
                <a:ea typeface="Arial"/>
                <a:cs typeface="Arial"/>
                <a:sym typeface="Arial"/>
              </a:defRPr>
            </a:pPr>
            <a:br/>
            <a:r>
              <a:rPr b="0" u="none"/>
              <a:t>Increased Platelet Destruction</a:t>
            </a:r>
          </a:p>
        </p:txBody>
      </p:sp>
      <p:sp>
        <p:nvSpPr>
          <p:cNvPr id="148" name="Idiopathic (Immune) Thrombocytopenic Purpura…"/>
          <p:cNvSpPr txBox="1"/>
          <p:nvPr>
            <p:ph type="body" idx="4294967295"/>
          </p:nvPr>
        </p:nvSpPr>
        <p:spPr>
          <a:xfrm>
            <a:off x="539749" y="1700211"/>
            <a:ext cx="7916865" cy="3883027"/>
          </a:xfrm>
          <a:prstGeom prst="rect">
            <a:avLst/>
          </a:prstGeom>
        </p:spPr>
        <p:txBody>
          <a:bodyPr/>
          <a:lstStyle/>
          <a:p>
            <a:pPr marL="182562" indent="-182562" defTabSz="914400">
              <a:lnSpc>
                <a:spcPct val="90000"/>
              </a:lnSpc>
              <a:spcBef>
                <a:spcPts val="500"/>
              </a:spcBef>
              <a:buClr>
                <a:srgbClr val="93A299"/>
              </a:buClr>
              <a:buSzPct val="85000"/>
              <a:defRPr sz="2400">
                <a:solidFill>
                  <a:srgbClr val="292934"/>
                </a:solidFill>
                <a:latin typeface="Arial"/>
                <a:ea typeface="Arial"/>
                <a:cs typeface="Arial"/>
                <a:sym typeface="Arial"/>
              </a:defRPr>
            </a:pPr>
            <a:r>
              <a:t>Idiopathic (Immune) Thrombocytopenic Purpura</a:t>
            </a:r>
          </a:p>
          <a:p>
            <a:pPr marL="182562" indent="-182562" defTabSz="914400">
              <a:lnSpc>
                <a:spcPct val="90000"/>
              </a:lnSpc>
              <a:spcBef>
                <a:spcPts val="500"/>
              </a:spcBef>
              <a:buClr>
                <a:srgbClr val="93A299"/>
              </a:buClr>
              <a:buSzPct val="85000"/>
              <a:defRPr sz="2400">
                <a:solidFill>
                  <a:srgbClr val="292934"/>
                </a:solidFill>
                <a:latin typeface="Arial"/>
                <a:ea typeface="Arial"/>
                <a:cs typeface="Arial"/>
                <a:sym typeface="Arial"/>
              </a:defRPr>
            </a:pPr>
            <a:r>
              <a:t>Alloimmune destruction; Posttransfusion, Post-transplantation</a:t>
            </a:r>
          </a:p>
          <a:p>
            <a:pPr marL="182562" indent="-182562" defTabSz="914400">
              <a:lnSpc>
                <a:spcPct val="90000"/>
              </a:lnSpc>
              <a:spcBef>
                <a:spcPts val="500"/>
              </a:spcBef>
              <a:buClr>
                <a:srgbClr val="93A299"/>
              </a:buClr>
              <a:buSzPct val="85000"/>
              <a:defRPr sz="2400">
                <a:solidFill>
                  <a:srgbClr val="292934"/>
                </a:solidFill>
                <a:latin typeface="Arial"/>
                <a:ea typeface="Arial"/>
                <a:cs typeface="Arial"/>
                <a:sym typeface="Arial"/>
              </a:defRPr>
            </a:pPr>
            <a:r>
              <a:t>Disseminated Intravascular Coagulation</a:t>
            </a:r>
          </a:p>
          <a:p>
            <a:pPr marL="182562" indent="-182562" defTabSz="914400">
              <a:lnSpc>
                <a:spcPct val="90000"/>
              </a:lnSpc>
              <a:spcBef>
                <a:spcPts val="500"/>
              </a:spcBef>
              <a:buClr>
                <a:srgbClr val="93A299"/>
              </a:buClr>
              <a:buSzPct val="85000"/>
              <a:defRPr sz="2400">
                <a:solidFill>
                  <a:srgbClr val="292934"/>
                </a:solidFill>
                <a:latin typeface="Arial"/>
                <a:ea typeface="Arial"/>
                <a:cs typeface="Arial"/>
                <a:sym typeface="Arial"/>
              </a:defRPr>
            </a:pPr>
            <a:r>
              <a:t>Thrombotic Thrombocytopenic Purpura</a:t>
            </a:r>
          </a:p>
          <a:p>
            <a:pPr marL="182562" indent="-182562" defTabSz="914400">
              <a:lnSpc>
                <a:spcPct val="90000"/>
              </a:lnSpc>
              <a:spcBef>
                <a:spcPts val="500"/>
              </a:spcBef>
              <a:buClr>
                <a:srgbClr val="93A299"/>
              </a:buClr>
              <a:buSzPct val="85000"/>
              <a:defRPr sz="2400">
                <a:solidFill>
                  <a:srgbClr val="292934"/>
                </a:solidFill>
                <a:latin typeface="Arial"/>
                <a:ea typeface="Arial"/>
                <a:cs typeface="Arial"/>
                <a:sym typeface="Arial"/>
              </a:defRPr>
            </a:pPr>
            <a:r>
              <a:t>Antiphospholipid Antibody Syndrome</a:t>
            </a:r>
          </a:p>
          <a:p>
            <a:pPr marL="182562" indent="-182562" defTabSz="914400">
              <a:lnSpc>
                <a:spcPct val="90000"/>
              </a:lnSpc>
              <a:spcBef>
                <a:spcPts val="500"/>
              </a:spcBef>
              <a:buClr>
                <a:srgbClr val="93A299"/>
              </a:buClr>
              <a:buSzPct val="85000"/>
              <a:defRPr sz="2400">
                <a:solidFill>
                  <a:srgbClr val="292934"/>
                </a:solidFill>
                <a:latin typeface="Arial"/>
                <a:ea typeface="Arial"/>
                <a:cs typeface="Arial"/>
                <a:sym typeface="Arial"/>
              </a:defRPr>
            </a:pPr>
            <a:r>
              <a:t>Certain drugs; Heparin, quinidine, valproate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Splenic Sequestration"/>
          <p:cNvSpPr txBox="1"/>
          <p:nvPr>
            <p:ph type="title" idx="4294967295"/>
          </p:nvPr>
        </p:nvSpPr>
        <p:spPr>
          <a:xfrm>
            <a:off x="457200" y="533400"/>
            <a:ext cx="8229600" cy="990600"/>
          </a:xfrm>
          <a:prstGeom prst="rect">
            <a:avLst/>
          </a:prstGeom>
        </p:spPr>
        <p:txBody>
          <a:bodyPr/>
          <a:lstStyle>
            <a:lvl1pPr algn="l" defTabSz="914400">
              <a:defRPr sz="4000">
                <a:solidFill>
                  <a:srgbClr val="D2533C"/>
                </a:solidFill>
                <a:latin typeface="Arial"/>
                <a:ea typeface="Arial"/>
                <a:cs typeface="Arial"/>
                <a:sym typeface="Arial"/>
              </a:defRPr>
            </a:lvl1pPr>
          </a:lstStyle>
          <a:p>
            <a:pPr/>
            <a:r>
              <a:t>Splenic Sequestration</a:t>
            </a:r>
          </a:p>
        </p:txBody>
      </p:sp>
      <p:sp>
        <p:nvSpPr>
          <p:cNvPr id="151" name="Normally, ~1/3 of platelets are sequestered in the spleen in any given time…"/>
          <p:cNvSpPr txBox="1"/>
          <p:nvPr>
            <p:ph type="body" idx="4294967295"/>
          </p:nvPr>
        </p:nvSpPr>
        <p:spPr>
          <a:xfrm>
            <a:off x="457200" y="1600200"/>
            <a:ext cx="8229600" cy="4876800"/>
          </a:xfrm>
          <a:prstGeom prst="rect">
            <a:avLst/>
          </a:prstGeom>
        </p:spPr>
        <p:txBody>
          <a:bodyPr/>
          <a:lstStyle/>
          <a:p>
            <a:pPr marL="182562" indent="-182562" defTabSz="914400">
              <a:lnSpc>
                <a:spcPct val="80000"/>
              </a:lnSpc>
              <a:spcBef>
                <a:spcPts val="500"/>
              </a:spcBef>
              <a:buSzTx/>
              <a:buNone/>
              <a:defRPr b="1" sz="2600" u="sng">
                <a:solidFill>
                  <a:srgbClr val="292934"/>
                </a:solidFill>
                <a:latin typeface="Arial"/>
                <a:ea typeface="Arial"/>
                <a:cs typeface="Arial"/>
                <a:sym typeface="Arial"/>
              </a:defRPr>
            </a:pPr>
          </a:p>
          <a:p>
            <a:pPr marL="182561" indent="-182561" defTabSz="914400">
              <a:lnSpc>
                <a:spcPct val="80000"/>
              </a:lnSpc>
              <a:spcBef>
                <a:spcPts val="600"/>
              </a:spcBef>
              <a:buClr>
                <a:srgbClr val="93A299"/>
              </a:buClr>
              <a:buSzPct val="85000"/>
              <a:defRPr sz="2600">
                <a:solidFill>
                  <a:srgbClr val="292934"/>
                </a:solidFill>
                <a:latin typeface="Arial"/>
                <a:ea typeface="Arial"/>
                <a:cs typeface="Arial"/>
                <a:sym typeface="Arial"/>
              </a:defRPr>
            </a:pPr>
            <a:r>
              <a:t>Normally, ~1/3 of platelets are sequestered in the spleen in any given time</a:t>
            </a:r>
          </a:p>
          <a:p>
            <a:pPr marL="182561" indent="-182561" defTabSz="914400">
              <a:lnSpc>
                <a:spcPct val="80000"/>
              </a:lnSpc>
              <a:spcBef>
                <a:spcPts val="600"/>
              </a:spcBef>
              <a:buClr>
                <a:srgbClr val="93A299"/>
              </a:buClr>
              <a:buSzPct val="85000"/>
              <a:defRPr sz="2600">
                <a:solidFill>
                  <a:srgbClr val="292934"/>
                </a:solidFill>
                <a:latin typeface="Arial"/>
                <a:ea typeface="Arial"/>
                <a:cs typeface="Arial"/>
                <a:sym typeface="Arial"/>
              </a:defRPr>
            </a:pPr>
            <a:r>
              <a:t>In extreme splenomegaly, up to 90% of platelets can be trapped in the spleen</a:t>
            </a:r>
          </a:p>
          <a:p>
            <a:pPr marL="182561" indent="-182561" defTabSz="914400">
              <a:lnSpc>
                <a:spcPct val="80000"/>
              </a:lnSpc>
              <a:spcBef>
                <a:spcPts val="600"/>
              </a:spcBef>
              <a:buClr>
                <a:srgbClr val="93A299"/>
              </a:buClr>
              <a:buSzPct val="85000"/>
              <a:defRPr sz="2600">
                <a:solidFill>
                  <a:srgbClr val="292934"/>
                </a:solidFill>
                <a:latin typeface="Arial"/>
                <a:ea typeface="Arial"/>
                <a:cs typeface="Arial"/>
                <a:sym typeface="Arial"/>
              </a:defRPr>
            </a:pPr>
            <a:r>
              <a:t>Cirrhosis, portal HTN, splenomegaly can all present with apparent thrombocytopenia</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Drugs causing thrombocytopenia"/>
          <p:cNvSpPr txBox="1"/>
          <p:nvPr>
            <p:ph type="title" idx="4294967295"/>
          </p:nvPr>
        </p:nvSpPr>
        <p:spPr>
          <a:xfrm>
            <a:off x="457200" y="533400"/>
            <a:ext cx="8229600" cy="990600"/>
          </a:xfrm>
          <a:prstGeom prst="rect">
            <a:avLst/>
          </a:prstGeom>
        </p:spPr>
        <p:txBody>
          <a:bodyPr/>
          <a:lstStyle/>
          <a:p>
            <a:pPr algn="l" defTabSz="841247">
              <a:defRPr sz="3100">
                <a:solidFill>
                  <a:srgbClr val="D2533C"/>
                </a:solidFill>
                <a:latin typeface="Arial"/>
                <a:ea typeface="Arial"/>
                <a:cs typeface="Arial"/>
                <a:sym typeface="Arial"/>
              </a:defRPr>
            </a:pPr>
            <a:br/>
            <a:r>
              <a:t>Drugs causing thrombocytopenia</a:t>
            </a:r>
          </a:p>
        </p:txBody>
      </p:sp>
      <p:sp>
        <p:nvSpPr>
          <p:cNvPr id="154" name="Many drugs can cause thrombocytopenia.…"/>
          <p:cNvSpPr txBox="1"/>
          <p:nvPr>
            <p:ph type="body" idx="4294967295"/>
          </p:nvPr>
        </p:nvSpPr>
        <p:spPr>
          <a:xfrm>
            <a:off x="457200" y="1600200"/>
            <a:ext cx="8229600" cy="4876800"/>
          </a:xfrm>
          <a:prstGeom prst="rect">
            <a:avLst/>
          </a:prstGeom>
        </p:spPr>
        <p:txBody>
          <a:bodyPr/>
          <a:lstStyle/>
          <a:p>
            <a:pPr marL="182561" indent="-182561" defTabSz="914400">
              <a:spcBef>
                <a:spcPts val="600"/>
              </a:spcBef>
              <a:buClr>
                <a:srgbClr val="93A299"/>
              </a:buClr>
              <a:buSzPct val="85000"/>
              <a:defRPr sz="2800">
                <a:solidFill>
                  <a:srgbClr val="292934"/>
                </a:solidFill>
                <a:latin typeface="Arial"/>
                <a:ea typeface="Arial"/>
                <a:cs typeface="Arial"/>
                <a:sym typeface="Arial"/>
              </a:defRPr>
            </a:pPr>
            <a:r>
              <a:t>Many drugs can cause thrombocytopenia.</a:t>
            </a:r>
          </a:p>
          <a:p>
            <a:pPr marL="182561" indent="-182561" defTabSz="914400">
              <a:spcBef>
                <a:spcPts val="600"/>
              </a:spcBef>
              <a:buClr>
                <a:srgbClr val="93A299"/>
              </a:buClr>
              <a:buSzPct val="85000"/>
              <a:defRPr sz="2800">
                <a:solidFill>
                  <a:srgbClr val="292934"/>
                </a:solidFill>
                <a:latin typeface="Arial"/>
                <a:ea typeface="Arial"/>
                <a:cs typeface="Arial"/>
                <a:sym typeface="Arial"/>
              </a:defRPr>
            </a:pPr>
            <a:r>
              <a:t>Some drugs like anticancer drugs and valproic acid causes dose dependent decrease in the number of platelets by myelosuppression. </a:t>
            </a:r>
          </a:p>
          <a:p>
            <a:pPr marL="182561" indent="-182561" defTabSz="914400">
              <a:spcBef>
                <a:spcPts val="600"/>
              </a:spcBef>
              <a:buClr>
                <a:srgbClr val="93A299"/>
              </a:buClr>
              <a:buSzPct val="85000"/>
              <a:defRPr sz="2800">
                <a:solidFill>
                  <a:srgbClr val="292934"/>
                </a:solidFill>
                <a:latin typeface="Arial"/>
                <a:ea typeface="Arial"/>
                <a:cs typeface="Arial"/>
                <a:sym typeface="Arial"/>
              </a:defRPr>
            </a:pPr>
            <a:r>
              <a:t>Drugs may also cause thrombocytopenia by immunological mechanisms.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Drugs causing thrombocytopenia"/>
          <p:cNvSpPr txBox="1"/>
          <p:nvPr>
            <p:ph type="title" idx="4294967295"/>
          </p:nvPr>
        </p:nvSpPr>
        <p:spPr>
          <a:xfrm>
            <a:off x="457200" y="533400"/>
            <a:ext cx="8229600" cy="990600"/>
          </a:xfrm>
          <a:prstGeom prst="rect">
            <a:avLst/>
          </a:prstGeom>
        </p:spPr>
        <p:txBody>
          <a:bodyPr/>
          <a:lstStyle>
            <a:lvl1pPr algn="l" defTabSz="914400">
              <a:defRPr sz="3800">
                <a:solidFill>
                  <a:srgbClr val="D2533C"/>
                </a:solidFill>
                <a:latin typeface="Arial"/>
                <a:ea typeface="Arial"/>
                <a:cs typeface="Arial"/>
                <a:sym typeface="Arial"/>
              </a:defRPr>
            </a:lvl1pPr>
          </a:lstStyle>
          <a:p>
            <a:pPr/>
            <a:r>
              <a:t>Drugs causing thrombocytopenia</a:t>
            </a:r>
          </a:p>
        </p:txBody>
      </p:sp>
      <p:sp>
        <p:nvSpPr>
          <p:cNvPr id="157" name="Quinine and Quinidine group…"/>
          <p:cNvSpPr txBox="1"/>
          <p:nvPr>
            <p:ph type="body" idx="4294967295"/>
          </p:nvPr>
        </p:nvSpPr>
        <p:spPr>
          <a:xfrm>
            <a:off x="685800" y="1600199"/>
            <a:ext cx="7388095" cy="4589132"/>
          </a:xfrm>
          <a:prstGeom prst="rect">
            <a:avLst/>
          </a:prstGeom>
        </p:spPr>
        <p:txBody>
          <a:bodyPr/>
          <a:lstStyle/>
          <a:p>
            <a:pPr marL="135096" indent="-135096" defTabSz="676655">
              <a:lnSpc>
                <a:spcPct val="60000"/>
              </a:lnSpc>
              <a:spcBef>
                <a:spcPts val="200"/>
              </a:spcBef>
              <a:buClr>
                <a:srgbClr val="93A299"/>
              </a:buClr>
              <a:buSzPct val="85000"/>
              <a:defRPr sz="1700">
                <a:solidFill>
                  <a:srgbClr val="292934"/>
                </a:solidFill>
                <a:latin typeface="Arial"/>
                <a:ea typeface="Arial"/>
                <a:cs typeface="Arial"/>
                <a:sym typeface="Arial"/>
              </a:defRPr>
            </a:pPr>
            <a:r>
              <a:t>Quinine and Quinidine group </a:t>
            </a:r>
          </a:p>
          <a:p>
            <a:pPr marL="135096" indent="-135096" defTabSz="676655">
              <a:lnSpc>
                <a:spcPct val="60000"/>
              </a:lnSpc>
              <a:spcBef>
                <a:spcPts val="200"/>
              </a:spcBef>
              <a:buClr>
                <a:srgbClr val="93A299"/>
              </a:buClr>
              <a:buSzPct val="85000"/>
              <a:defRPr sz="1700">
                <a:solidFill>
                  <a:srgbClr val="292934"/>
                </a:solidFill>
                <a:latin typeface="Arial"/>
                <a:ea typeface="Arial"/>
                <a:cs typeface="Arial"/>
                <a:sym typeface="Arial"/>
              </a:defRPr>
            </a:pPr>
            <a:r>
              <a:t>Heparin : Both the Regular unfractionated heparin and LMWH </a:t>
            </a:r>
          </a:p>
          <a:p>
            <a:pPr marL="135096" indent="-135096" defTabSz="676655">
              <a:lnSpc>
                <a:spcPct val="60000"/>
              </a:lnSpc>
              <a:spcBef>
                <a:spcPts val="200"/>
              </a:spcBef>
              <a:buClr>
                <a:srgbClr val="93A299"/>
              </a:buClr>
              <a:buSzPct val="85000"/>
              <a:defRPr sz="1700">
                <a:solidFill>
                  <a:srgbClr val="292934"/>
                </a:solidFill>
                <a:latin typeface="Arial"/>
                <a:ea typeface="Arial"/>
                <a:cs typeface="Arial"/>
                <a:sym typeface="Arial"/>
              </a:defRPr>
            </a:pPr>
            <a:r>
              <a:t>Gold salts </a:t>
            </a:r>
          </a:p>
          <a:p>
            <a:pPr marL="135096" indent="-135096" defTabSz="676655">
              <a:lnSpc>
                <a:spcPct val="60000"/>
              </a:lnSpc>
              <a:spcBef>
                <a:spcPts val="200"/>
              </a:spcBef>
              <a:buClr>
                <a:srgbClr val="93A299"/>
              </a:buClr>
              <a:buSzPct val="85000"/>
              <a:defRPr sz="1700">
                <a:solidFill>
                  <a:srgbClr val="292934"/>
                </a:solidFill>
                <a:latin typeface="Arial"/>
                <a:ea typeface="Arial"/>
                <a:cs typeface="Arial"/>
                <a:sym typeface="Arial"/>
              </a:defRPr>
            </a:pPr>
            <a:r>
              <a:t>Antimicrobials </a:t>
            </a:r>
          </a:p>
          <a:p>
            <a:pPr lvl="1" marL="338326" indent="-135095" defTabSz="676655">
              <a:lnSpc>
                <a:spcPct val="60000"/>
              </a:lnSpc>
              <a:spcBef>
                <a:spcPts val="0"/>
              </a:spcBef>
              <a:buClr>
                <a:srgbClr val="93A299"/>
              </a:buClr>
              <a:buSzPct val="85000"/>
              <a:buChar char="•"/>
              <a:defRPr sz="1700">
                <a:solidFill>
                  <a:srgbClr val="292934"/>
                </a:solidFill>
                <a:latin typeface="Arial"/>
                <a:ea typeface="Arial"/>
                <a:cs typeface="Arial"/>
                <a:sym typeface="Arial"/>
              </a:defRPr>
            </a:pPr>
          </a:p>
          <a:p>
            <a:pPr lvl="1" marL="338326" indent="-135095" defTabSz="676655">
              <a:lnSpc>
                <a:spcPct val="60000"/>
              </a:lnSpc>
              <a:spcBef>
                <a:spcPts val="0"/>
              </a:spcBef>
              <a:buClr>
                <a:srgbClr val="93A299"/>
              </a:buClr>
              <a:buSzPct val="85000"/>
              <a:buChar char="•"/>
              <a:defRPr sz="1700">
                <a:solidFill>
                  <a:srgbClr val="292934"/>
                </a:solidFill>
                <a:latin typeface="Arial"/>
                <a:ea typeface="Arial"/>
                <a:cs typeface="Arial"/>
                <a:sym typeface="Arial"/>
              </a:defRPr>
            </a:pPr>
            <a:r>
              <a:t>Antimony containing drugs as Stibophen and Sodium stibogluconate </a:t>
            </a:r>
          </a:p>
          <a:p>
            <a:pPr lvl="1" marL="338326" indent="-135095" defTabSz="676655">
              <a:lnSpc>
                <a:spcPct val="60000"/>
              </a:lnSpc>
              <a:spcBef>
                <a:spcPts val="0"/>
              </a:spcBef>
              <a:buClr>
                <a:srgbClr val="93A299"/>
              </a:buClr>
              <a:buSzPct val="85000"/>
              <a:buChar char="•"/>
              <a:defRPr sz="1700">
                <a:solidFill>
                  <a:srgbClr val="292934"/>
                </a:solidFill>
                <a:latin typeface="Arial"/>
                <a:ea typeface="Arial"/>
                <a:cs typeface="Arial"/>
                <a:sym typeface="Arial"/>
              </a:defRPr>
            </a:pPr>
          </a:p>
          <a:p>
            <a:pPr lvl="1" marL="338326" indent="-135095" defTabSz="676655">
              <a:lnSpc>
                <a:spcPct val="60000"/>
              </a:lnSpc>
              <a:spcBef>
                <a:spcPts val="0"/>
              </a:spcBef>
              <a:buClr>
                <a:srgbClr val="93A299"/>
              </a:buClr>
              <a:buSzPct val="85000"/>
              <a:buChar char="•"/>
              <a:defRPr sz="1700">
                <a:solidFill>
                  <a:srgbClr val="292934"/>
                </a:solidFill>
                <a:latin typeface="Arial"/>
                <a:ea typeface="Arial"/>
                <a:cs typeface="Arial"/>
                <a:sym typeface="Arial"/>
              </a:defRPr>
            </a:pPr>
            <a:r>
              <a:t>Cephalosporins as Cephamandazole, Ceftazidime , Cephalothin .</a:t>
            </a:r>
          </a:p>
          <a:p>
            <a:pPr lvl="1" marL="338326" indent="-135095" defTabSz="676655">
              <a:lnSpc>
                <a:spcPct val="60000"/>
              </a:lnSpc>
              <a:spcBef>
                <a:spcPts val="0"/>
              </a:spcBef>
              <a:buClr>
                <a:srgbClr val="93A299"/>
              </a:buClr>
              <a:buSzPct val="85000"/>
              <a:buChar char="•"/>
              <a:defRPr sz="1700">
                <a:solidFill>
                  <a:srgbClr val="292934"/>
                </a:solidFill>
                <a:latin typeface="Arial"/>
                <a:ea typeface="Arial"/>
                <a:cs typeface="Arial"/>
                <a:sym typeface="Arial"/>
              </a:defRPr>
            </a:pPr>
          </a:p>
          <a:p>
            <a:pPr lvl="1" marL="338326" indent="-135095" defTabSz="676655">
              <a:lnSpc>
                <a:spcPct val="60000"/>
              </a:lnSpc>
              <a:spcBef>
                <a:spcPts val="0"/>
              </a:spcBef>
              <a:buClr>
                <a:srgbClr val="93A299"/>
              </a:buClr>
              <a:buSzPct val="85000"/>
              <a:buChar char="•"/>
              <a:defRPr sz="1700">
                <a:solidFill>
                  <a:srgbClr val="292934"/>
                </a:solidFill>
                <a:latin typeface="Arial"/>
                <a:ea typeface="Arial"/>
                <a:cs typeface="Arial"/>
                <a:sym typeface="Arial"/>
              </a:defRPr>
            </a:pPr>
            <a:r>
              <a:t>Penicillins : Ampicillin, Apalcillin , Methicillin, Meziocillin, Penicillin , Piperacillin. </a:t>
            </a:r>
          </a:p>
          <a:p>
            <a:pPr lvl="1" marL="338326" indent="-135095" defTabSz="676655">
              <a:lnSpc>
                <a:spcPct val="60000"/>
              </a:lnSpc>
              <a:spcBef>
                <a:spcPts val="0"/>
              </a:spcBef>
              <a:buClr>
                <a:srgbClr val="93A299"/>
              </a:buClr>
              <a:buSzPct val="85000"/>
              <a:buChar char="•"/>
              <a:defRPr sz="1700">
                <a:solidFill>
                  <a:srgbClr val="292934"/>
                </a:solidFill>
                <a:latin typeface="Arial"/>
                <a:ea typeface="Arial"/>
                <a:cs typeface="Arial"/>
                <a:sym typeface="Arial"/>
              </a:defRPr>
            </a:pPr>
          </a:p>
          <a:p>
            <a:pPr lvl="1" marL="338326" indent="-135095" defTabSz="676655">
              <a:lnSpc>
                <a:spcPct val="60000"/>
              </a:lnSpc>
              <a:spcBef>
                <a:spcPts val="0"/>
              </a:spcBef>
              <a:buClr>
                <a:srgbClr val="93A299"/>
              </a:buClr>
              <a:buSzPct val="85000"/>
              <a:buChar char="•"/>
              <a:defRPr sz="1700">
                <a:solidFill>
                  <a:srgbClr val="292934"/>
                </a:solidFill>
                <a:latin typeface="Arial"/>
                <a:ea typeface="Arial"/>
                <a:cs typeface="Arial"/>
                <a:sym typeface="Arial"/>
              </a:defRPr>
            </a:pPr>
            <a:r>
              <a:t>Sulpha group : Sulfamethoxazole, Sulfamethoxypyridazine, Sulfisoxazole </a:t>
            </a:r>
          </a:p>
          <a:p>
            <a:pPr lvl="1" marL="338326" indent="-135095" defTabSz="676655">
              <a:lnSpc>
                <a:spcPct val="60000"/>
              </a:lnSpc>
              <a:spcBef>
                <a:spcPts val="0"/>
              </a:spcBef>
              <a:buClr>
                <a:srgbClr val="93A299"/>
              </a:buClr>
              <a:buSzPct val="85000"/>
              <a:buChar char="•"/>
              <a:defRPr sz="1700">
                <a:solidFill>
                  <a:srgbClr val="292934"/>
                </a:solidFill>
                <a:latin typeface="Arial"/>
                <a:ea typeface="Arial"/>
                <a:cs typeface="Arial"/>
                <a:sym typeface="Arial"/>
              </a:defRPr>
            </a:pPr>
          </a:p>
          <a:p>
            <a:pPr lvl="1" marL="338326" indent="-135095" defTabSz="676655">
              <a:lnSpc>
                <a:spcPct val="60000"/>
              </a:lnSpc>
              <a:spcBef>
                <a:spcPts val="0"/>
              </a:spcBef>
              <a:buClr>
                <a:srgbClr val="93A299"/>
              </a:buClr>
              <a:buSzPct val="85000"/>
              <a:buChar char="•"/>
              <a:defRPr sz="1700">
                <a:solidFill>
                  <a:srgbClr val="292934"/>
                </a:solidFill>
                <a:latin typeface="Arial"/>
                <a:ea typeface="Arial"/>
                <a:cs typeface="Arial"/>
                <a:sym typeface="Arial"/>
              </a:defRPr>
            </a:pPr>
            <a:r>
              <a:t>Ciprofloxacin 		</a:t>
            </a:r>
          </a:p>
          <a:p>
            <a:pPr lvl="1" marL="338326" indent="-135095" defTabSz="676655">
              <a:lnSpc>
                <a:spcPct val="60000"/>
              </a:lnSpc>
              <a:spcBef>
                <a:spcPts val="0"/>
              </a:spcBef>
              <a:buClr>
                <a:srgbClr val="93A299"/>
              </a:buClr>
              <a:buSzPct val="85000"/>
              <a:buChar char="•"/>
              <a:defRPr sz="1700">
                <a:solidFill>
                  <a:srgbClr val="292934"/>
                </a:solidFill>
                <a:latin typeface="Arial"/>
                <a:ea typeface="Arial"/>
                <a:cs typeface="Arial"/>
                <a:sym typeface="Arial"/>
              </a:defRPr>
            </a:pPr>
          </a:p>
          <a:p>
            <a:pPr lvl="1" marL="338326" indent="-135095" defTabSz="676655">
              <a:lnSpc>
                <a:spcPct val="60000"/>
              </a:lnSpc>
              <a:spcBef>
                <a:spcPts val="0"/>
              </a:spcBef>
              <a:buClr>
                <a:srgbClr val="93A299"/>
              </a:buClr>
              <a:buSzPct val="85000"/>
              <a:buChar char="•"/>
              <a:defRPr sz="1700">
                <a:solidFill>
                  <a:srgbClr val="292934"/>
                </a:solidFill>
                <a:latin typeface="Arial"/>
                <a:ea typeface="Arial"/>
                <a:cs typeface="Arial"/>
                <a:sym typeface="Arial"/>
              </a:defRPr>
            </a:pPr>
            <a:r>
              <a:t>Clarithromycin </a:t>
            </a:r>
          </a:p>
          <a:p>
            <a:pPr lvl="1" marL="338326" indent="-135095" defTabSz="676655">
              <a:lnSpc>
                <a:spcPct val="60000"/>
              </a:lnSpc>
              <a:spcBef>
                <a:spcPts val="0"/>
              </a:spcBef>
              <a:buClr>
                <a:srgbClr val="93A299"/>
              </a:buClr>
              <a:buSzPct val="85000"/>
              <a:buChar char="•"/>
              <a:defRPr sz="1700">
                <a:solidFill>
                  <a:srgbClr val="292934"/>
                </a:solidFill>
                <a:latin typeface="Arial"/>
                <a:ea typeface="Arial"/>
                <a:cs typeface="Arial"/>
                <a:sym typeface="Arial"/>
              </a:defRPr>
            </a:pPr>
          </a:p>
          <a:p>
            <a:pPr lvl="1" marL="338326" indent="-135095" defTabSz="676655">
              <a:lnSpc>
                <a:spcPct val="60000"/>
              </a:lnSpc>
              <a:spcBef>
                <a:spcPts val="0"/>
              </a:spcBef>
              <a:buClr>
                <a:srgbClr val="93A299"/>
              </a:buClr>
              <a:buSzPct val="85000"/>
              <a:buChar char="•"/>
              <a:defRPr sz="1700">
                <a:solidFill>
                  <a:srgbClr val="292934"/>
                </a:solidFill>
                <a:latin typeface="Arial"/>
                <a:ea typeface="Arial"/>
                <a:cs typeface="Arial"/>
                <a:sym typeface="Arial"/>
              </a:defRPr>
            </a:pPr>
            <a:r>
              <a:t>Fluconazole 		- Fusidic acid </a:t>
            </a:r>
          </a:p>
          <a:p>
            <a:pPr lvl="1" marL="338326" indent="-135095" defTabSz="676655">
              <a:lnSpc>
                <a:spcPct val="60000"/>
              </a:lnSpc>
              <a:spcBef>
                <a:spcPts val="0"/>
              </a:spcBef>
              <a:buClr>
                <a:srgbClr val="93A299"/>
              </a:buClr>
              <a:buSzPct val="85000"/>
              <a:buChar char="•"/>
              <a:defRPr sz="1700">
                <a:solidFill>
                  <a:srgbClr val="292934"/>
                </a:solidFill>
                <a:latin typeface="Arial"/>
                <a:ea typeface="Arial"/>
                <a:cs typeface="Arial"/>
                <a:sym typeface="Arial"/>
              </a:defRPr>
            </a:pPr>
          </a:p>
          <a:p>
            <a:pPr lvl="1" marL="338326" indent="-135095" defTabSz="676655">
              <a:lnSpc>
                <a:spcPct val="60000"/>
              </a:lnSpc>
              <a:spcBef>
                <a:spcPts val="0"/>
              </a:spcBef>
              <a:buClr>
                <a:srgbClr val="93A299"/>
              </a:buClr>
              <a:buSzPct val="85000"/>
              <a:buChar char="•"/>
              <a:defRPr sz="1700">
                <a:solidFill>
                  <a:srgbClr val="292934"/>
                </a:solidFill>
                <a:latin typeface="Arial"/>
                <a:ea typeface="Arial"/>
                <a:cs typeface="Arial"/>
                <a:sym typeface="Arial"/>
              </a:defRPr>
            </a:pPr>
            <a:r>
              <a:t>Gentamicin 		- Nilidixic acid </a:t>
            </a:r>
          </a:p>
          <a:p>
            <a:pPr lvl="1" marL="338326" indent="-135095" defTabSz="676655">
              <a:lnSpc>
                <a:spcPct val="60000"/>
              </a:lnSpc>
              <a:spcBef>
                <a:spcPts val="0"/>
              </a:spcBef>
              <a:buClr>
                <a:srgbClr val="93A299"/>
              </a:buClr>
              <a:buSzPct val="85000"/>
              <a:buChar char="•"/>
              <a:defRPr sz="1700">
                <a:solidFill>
                  <a:srgbClr val="292934"/>
                </a:solidFill>
                <a:latin typeface="Arial"/>
                <a:ea typeface="Arial"/>
                <a:cs typeface="Arial"/>
                <a:sym typeface="Arial"/>
              </a:defRPr>
            </a:pPr>
          </a:p>
          <a:p>
            <a:pPr lvl="1" marL="338326" indent="-135095" defTabSz="676655">
              <a:lnSpc>
                <a:spcPct val="60000"/>
              </a:lnSpc>
              <a:spcBef>
                <a:spcPts val="0"/>
              </a:spcBef>
              <a:buClr>
                <a:srgbClr val="93A299"/>
              </a:buClr>
              <a:buSzPct val="85000"/>
              <a:buChar char="•"/>
              <a:defRPr sz="1700">
                <a:solidFill>
                  <a:srgbClr val="292934"/>
                </a:solidFill>
                <a:latin typeface="Arial"/>
                <a:ea typeface="Arial"/>
                <a:cs typeface="Arial"/>
                <a:sym typeface="Arial"/>
              </a:defRPr>
            </a:pPr>
            <a:r>
              <a:t>Pentamidine 		- Rifampin </a:t>
            </a:r>
          </a:p>
          <a:p>
            <a:pPr lvl="1" marL="338326" indent="-135095" defTabSz="676655">
              <a:lnSpc>
                <a:spcPct val="60000"/>
              </a:lnSpc>
              <a:spcBef>
                <a:spcPts val="0"/>
              </a:spcBef>
              <a:buClr>
                <a:srgbClr val="93A299"/>
              </a:buClr>
              <a:buSzPct val="85000"/>
              <a:buChar char="•"/>
              <a:defRPr sz="1700">
                <a:solidFill>
                  <a:srgbClr val="292934"/>
                </a:solidFill>
                <a:latin typeface="Arial"/>
                <a:ea typeface="Arial"/>
                <a:cs typeface="Arial"/>
                <a:sym typeface="Arial"/>
              </a:defRPr>
            </a:pPr>
          </a:p>
          <a:p>
            <a:pPr lvl="1" marL="338326" indent="-135095" defTabSz="676655">
              <a:lnSpc>
                <a:spcPct val="60000"/>
              </a:lnSpc>
              <a:spcBef>
                <a:spcPts val="0"/>
              </a:spcBef>
              <a:buClr>
                <a:srgbClr val="93A299"/>
              </a:buClr>
              <a:buSzPct val="85000"/>
              <a:buChar char="•"/>
              <a:defRPr sz="1700">
                <a:solidFill>
                  <a:srgbClr val="292934"/>
                </a:solidFill>
                <a:latin typeface="Arial"/>
                <a:ea typeface="Arial"/>
                <a:cs typeface="Arial"/>
                <a:sym typeface="Arial"/>
              </a:defRPr>
            </a:pPr>
            <a:r>
              <a:t>Suramin 		 - Vancomycin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Drugs causing thrombocytopenia"/>
          <p:cNvSpPr txBox="1"/>
          <p:nvPr>
            <p:ph type="title" idx="4294967295"/>
          </p:nvPr>
        </p:nvSpPr>
        <p:spPr>
          <a:xfrm>
            <a:off x="457200" y="533400"/>
            <a:ext cx="8229600" cy="990600"/>
          </a:xfrm>
          <a:prstGeom prst="rect">
            <a:avLst/>
          </a:prstGeom>
        </p:spPr>
        <p:txBody>
          <a:bodyPr/>
          <a:lstStyle>
            <a:lvl1pPr algn="l" defTabSz="914400">
              <a:defRPr sz="3800">
                <a:solidFill>
                  <a:srgbClr val="D2533C"/>
                </a:solidFill>
                <a:latin typeface="Arial"/>
                <a:ea typeface="Arial"/>
                <a:cs typeface="Arial"/>
                <a:sym typeface="Arial"/>
              </a:defRPr>
            </a:lvl1pPr>
          </a:lstStyle>
          <a:p>
            <a:pPr/>
            <a:r>
              <a:t>Drugs causing thrombocytopenia</a:t>
            </a:r>
          </a:p>
        </p:txBody>
      </p:sp>
      <p:sp>
        <p:nvSpPr>
          <p:cNvPr id="160" name="Anti-inflammatory drugs…"/>
          <p:cNvSpPr txBox="1"/>
          <p:nvPr>
            <p:ph type="body" sz="half" idx="4294967295"/>
          </p:nvPr>
        </p:nvSpPr>
        <p:spPr>
          <a:xfrm>
            <a:off x="501650" y="1762125"/>
            <a:ext cx="7915275" cy="2832100"/>
          </a:xfrm>
          <a:prstGeom prst="rect">
            <a:avLst/>
          </a:prstGeom>
        </p:spPr>
        <p:txBody>
          <a:bodyPr/>
          <a:lstStyle/>
          <a:p>
            <a:pPr marL="155178" indent="-155178" defTabSz="777240">
              <a:lnSpc>
                <a:spcPct val="90000"/>
              </a:lnSpc>
              <a:spcBef>
                <a:spcPts val="400"/>
              </a:spcBef>
              <a:buClr>
                <a:srgbClr val="93A299"/>
              </a:buClr>
              <a:buSzPct val="85000"/>
              <a:defRPr b="1" sz="2000">
                <a:solidFill>
                  <a:srgbClr val="292934"/>
                </a:solidFill>
                <a:latin typeface="Arial"/>
                <a:ea typeface="Arial"/>
                <a:cs typeface="Arial"/>
                <a:sym typeface="Arial"/>
              </a:defRPr>
            </a:pPr>
            <a:r>
              <a:t>Anti-inflammatory drugs</a:t>
            </a:r>
            <a:r>
              <a:rPr b="0"/>
              <a:t> </a:t>
            </a:r>
          </a:p>
          <a:p>
            <a:pPr lvl="1" marL="388620" indent="-155178" defTabSz="777240">
              <a:lnSpc>
                <a:spcPct val="90000"/>
              </a:lnSpc>
              <a:spcBef>
                <a:spcPts val="0"/>
              </a:spcBef>
              <a:buClr>
                <a:srgbClr val="93A299"/>
              </a:buClr>
              <a:buSzPct val="85000"/>
              <a:buChar char="•"/>
              <a:defRPr sz="2000">
                <a:solidFill>
                  <a:srgbClr val="292934"/>
                </a:solidFill>
                <a:latin typeface="Arial"/>
                <a:ea typeface="Arial"/>
                <a:cs typeface="Arial"/>
                <a:sym typeface="Arial"/>
              </a:defRPr>
            </a:pPr>
            <a:r>
              <a:t>Salicylates , Diclofenac , Fenoprofen , Ibuprofen , Indomethacin, Meclofenamate,  Mefanamic acid , Naproxen , Oxyphebutazone,  Phenylbutazone , Piroxicam , Sulindac , Tolmetin .</a:t>
            </a:r>
          </a:p>
          <a:p>
            <a:pPr lvl="1" marL="0" indent="233441" defTabSz="777240">
              <a:lnSpc>
                <a:spcPct val="90000"/>
              </a:lnSpc>
              <a:spcBef>
                <a:spcPts val="0"/>
              </a:spcBef>
              <a:buSzTx/>
              <a:buNone/>
              <a:defRPr sz="2000">
                <a:solidFill>
                  <a:srgbClr val="292934"/>
                </a:solidFill>
                <a:latin typeface="Arial"/>
                <a:ea typeface="Arial"/>
                <a:cs typeface="Arial"/>
                <a:sym typeface="Arial"/>
              </a:defRPr>
            </a:pPr>
          </a:p>
          <a:p>
            <a:pPr marL="155178" indent="-155178" defTabSz="777240">
              <a:lnSpc>
                <a:spcPct val="90000"/>
              </a:lnSpc>
              <a:spcBef>
                <a:spcPts val="400"/>
              </a:spcBef>
              <a:buClr>
                <a:srgbClr val="93A299"/>
              </a:buClr>
              <a:buSzPct val="85000"/>
              <a:defRPr b="1" sz="2000">
                <a:solidFill>
                  <a:srgbClr val="292934"/>
                </a:solidFill>
                <a:latin typeface="Arial"/>
                <a:ea typeface="Arial"/>
                <a:cs typeface="Arial"/>
                <a:sym typeface="Arial"/>
              </a:defRPr>
            </a:pPr>
            <a:r>
              <a:t>Cardiac medications and diuretics</a:t>
            </a:r>
            <a:r>
              <a:rPr b="0"/>
              <a:t> </a:t>
            </a:r>
          </a:p>
          <a:p>
            <a:pPr lvl="1" marL="388620" indent="-155178" defTabSz="777240">
              <a:lnSpc>
                <a:spcPct val="90000"/>
              </a:lnSpc>
              <a:spcBef>
                <a:spcPts val="0"/>
              </a:spcBef>
              <a:buClr>
                <a:srgbClr val="93A299"/>
              </a:buClr>
              <a:buSzPct val="85000"/>
              <a:buChar char="•"/>
              <a:defRPr sz="2000">
                <a:solidFill>
                  <a:srgbClr val="292934"/>
                </a:solidFill>
                <a:latin typeface="Arial"/>
                <a:ea typeface="Arial"/>
                <a:cs typeface="Arial"/>
                <a:sym typeface="Arial"/>
              </a:defRPr>
            </a:pPr>
            <a:r>
              <a:t>Digoxin , Digitoxin , Amiodarone,  Procainamide,  Alprenolol , Oxprenolol , Captopril , Diazoxide , Alpha-methyldopa,  Acetazolamide , Chlorothiazide , Chlorthalidone , Furosemide , Hydrochlorothiazide , Sprinolactone .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Drugs causing thrombocytopenia"/>
          <p:cNvSpPr txBox="1"/>
          <p:nvPr>
            <p:ph type="title" idx="4294967295"/>
          </p:nvPr>
        </p:nvSpPr>
        <p:spPr>
          <a:xfrm>
            <a:off x="457200" y="533400"/>
            <a:ext cx="8229600" cy="990600"/>
          </a:xfrm>
          <a:prstGeom prst="rect">
            <a:avLst/>
          </a:prstGeom>
        </p:spPr>
        <p:txBody>
          <a:bodyPr/>
          <a:lstStyle>
            <a:lvl1pPr algn="l" defTabSz="914400">
              <a:defRPr sz="3800">
                <a:solidFill>
                  <a:srgbClr val="D2533C"/>
                </a:solidFill>
                <a:latin typeface="Arial"/>
                <a:ea typeface="Arial"/>
                <a:cs typeface="Arial"/>
                <a:sym typeface="Arial"/>
              </a:defRPr>
            </a:lvl1pPr>
          </a:lstStyle>
          <a:p>
            <a:pPr/>
            <a:r>
              <a:t>Drugs causing thrombocytopenia</a:t>
            </a:r>
          </a:p>
        </p:txBody>
      </p:sp>
      <p:sp>
        <p:nvSpPr>
          <p:cNvPr id="163" name="Benzodiazepines as Diazepam…"/>
          <p:cNvSpPr txBox="1"/>
          <p:nvPr>
            <p:ph type="body" sz="half" idx="4294967295"/>
          </p:nvPr>
        </p:nvSpPr>
        <p:spPr>
          <a:xfrm>
            <a:off x="579436" y="1681161"/>
            <a:ext cx="7916865" cy="2751139"/>
          </a:xfrm>
          <a:prstGeom prst="rect">
            <a:avLst/>
          </a:prstGeom>
        </p:spPr>
        <p:txBody>
          <a:bodyPr/>
          <a:lstStyle/>
          <a:p>
            <a:pPr marL="147874" indent="-147874" defTabSz="740662">
              <a:lnSpc>
                <a:spcPct val="80000"/>
              </a:lnSpc>
              <a:spcBef>
                <a:spcPts val="300"/>
              </a:spcBef>
              <a:buClr>
                <a:srgbClr val="93A299"/>
              </a:buClr>
              <a:buSzPct val="85000"/>
              <a:defRPr b="1" sz="1600">
                <a:solidFill>
                  <a:srgbClr val="292934"/>
                </a:solidFill>
                <a:latin typeface="Arial"/>
                <a:ea typeface="Arial"/>
                <a:cs typeface="Arial"/>
                <a:sym typeface="Arial"/>
              </a:defRPr>
            </a:pPr>
            <a:r>
              <a:t>Benzodiazepines</a:t>
            </a:r>
            <a:r>
              <a:rPr b="0"/>
              <a:t> as Diazepam </a:t>
            </a:r>
          </a:p>
          <a:p>
            <a:pPr marL="147874" indent="-147874" defTabSz="740662">
              <a:lnSpc>
                <a:spcPct val="80000"/>
              </a:lnSpc>
              <a:spcBef>
                <a:spcPts val="300"/>
              </a:spcBef>
              <a:buClr>
                <a:srgbClr val="93A299"/>
              </a:buClr>
              <a:buSzPct val="85000"/>
              <a:defRPr b="1" sz="1600">
                <a:solidFill>
                  <a:srgbClr val="292934"/>
                </a:solidFill>
                <a:latin typeface="Arial"/>
                <a:ea typeface="Arial"/>
                <a:cs typeface="Arial"/>
                <a:sym typeface="Arial"/>
              </a:defRPr>
            </a:pPr>
            <a:r>
              <a:t>Anti-epileptic drugs</a:t>
            </a:r>
            <a:r>
              <a:rPr b="0"/>
              <a:t> as Carbamazepine , Phenytoin, Valproic acid. </a:t>
            </a:r>
          </a:p>
          <a:p>
            <a:pPr marL="147874" indent="-147874" defTabSz="740662">
              <a:lnSpc>
                <a:spcPct val="80000"/>
              </a:lnSpc>
              <a:spcBef>
                <a:spcPts val="300"/>
              </a:spcBef>
              <a:buClr>
                <a:srgbClr val="93A299"/>
              </a:buClr>
              <a:buSzPct val="85000"/>
              <a:defRPr b="1" sz="1600">
                <a:solidFill>
                  <a:srgbClr val="292934"/>
                </a:solidFill>
                <a:latin typeface="Arial"/>
                <a:ea typeface="Arial"/>
                <a:cs typeface="Arial"/>
                <a:sym typeface="Arial"/>
              </a:defRPr>
            </a:pPr>
            <a:r>
              <a:t>H2-antagonists</a:t>
            </a:r>
            <a:r>
              <a:rPr b="0"/>
              <a:t> as Cimetidine , Ranitidine .</a:t>
            </a:r>
          </a:p>
          <a:p>
            <a:pPr marL="147874" indent="-147874" defTabSz="740662">
              <a:lnSpc>
                <a:spcPct val="80000"/>
              </a:lnSpc>
              <a:spcBef>
                <a:spcPts val="300"/>
              </a:spcBef>
              <a:buClr>
                <a:srgbClr val="93A299"/>
              </a:buClr>
              <a:buSzPct val="85000"/>
              <a:defRPr b="1" sz="1600">
                <a:solidFill>
                  <a:srgbClr val="292934"/>
                </a:solidFill>
                <a:latin typeface="Arial"/>
                <a:ea typeface="Arial"/>
                <a:cs typeface="Arial"/>
                <a:sym typeface="Arial"/>
              </a:defRPr>
            </a:pPr>
            <a:r>
              <a:t>Sulfonylurea drugs</a:t>
            </a:r>
            <a:r>
              <a:rPr b="0"/>
              <a:t> as Chlorpropamid , Glibenclamide.</a:t>
            </a:r>
          </a:p>
          <a:p>
            <a:pPr marL="147874" indent="-147874" defTabSz="740662">
              <a:lnSpc>
                <a:spcPct val="80000"/>
              </a:lnSpc>
              <a:spcBef>
                <a:spcPts val="300"/>
              </a:spcBef>
              <a:buClr>
                <a:srgbClr val="93A299"/>
              </a:buClr>
              <a:buSzPct val="85000"/>
              <a:defRPr b="1" sz="1600">
                <a:solidFill>
                  <a:srgbClr val="292934"/>
                </a:solidFill>
                <a:latin typeface="Arial"/>
                <a:ea typeface="Arial"/>
                <a:cs typeface="Arial"/>
                <a:sym typeface="Arial"/>
              </a:defRPr>
            </a:pPr>
            <a:r>
              <a:t>Iodinated contrast agents</a:t>
            </a:r>
            <a:r>
              <a:rPr b="0"/>
              <a:t> </a:t>
            </a:r>
          </a:p>
          <a:p>
            <a:pPr marL="147874" indent="-147874" defTabSz="740662">
              <a:lnSpc>
                <a:spcPct val="80000"/>
              </a:lnSpc>
              <a:spcBef>
                <a:spcPts val="300"/>
              </a:spcBef>
              <a:buClr>
                <a:srgbClr val="93A299"/>
              </a:buClr>
              <a:buSzPct val="85000"/>
              <a:defRPr b="1" sz="1600">
                <a:solidFill>
                  <a:srgbClr val="292934"/>
                </a:solidFill>
                <a:latin typeface="Arial"/>
                <a:ea typeface="Arial"/>
                <a:cs typeface="Arial"/>
                <a:sym typeface="Arial"/>
              </a:defRPr>
            </a:pPr>
            <a:r>
              <a:t>Retinoids</a:t>
            </a:r>
            <a:r>
              <a:rPr b="0"/>
              <a:t> as Isotretinoin , Etretinate .</a:t>
            </a:r>
          </a:p>
          <a:p>
            <a:pPr marL="147874" indent="-147874" defTabSz="740662">
              <a:lnSpc>
                <a:spcPct val="80000"/>
              </a:lnSpc>
              <a:spcBef>
                <a:spcPts val="300"/>
              </a:spcBef>
              <a:buClr>
                <a:srgbClr val="93A299"/>
              </a:buClr>
              <a:buSzPct val="85000"/>
              <a:defRPr b="1" sz="1600">
                <a:solidFill>
                  <a:srgbClr val="292934"/>
                </a:solidFill>
                <a:latin typeface="Arial"/>
                <a:ea typeface="Arial"/>
                <a:cs typeface="Arial"/>
                <a:sym typeface="Arial"/>
              </a:defRPr>
            </a:pPr>
            <a:r>
              <a:t>Anti-histamines </a:t>
            </a:r>
            <a:r>
              <a:rPr b="0"/>
              <a:t>as Antazoline,  Chlorpheniramine </a:t>
            </a:r>
          </a:p>
          <a:p>
            <a:pPr marL="147874" indent="-147874" defTabSz="740662">
              <a:lnSpc>
                <a:spcPct val="80000"/>
              </a:lnSpc>
              <a:spcBef>
                <a:spcPts val="300"/>
              </a:spcBef>
              <a:buClr>
                <a:srgbClr val="93A299"/>
              </a:buClr>
              <a:buSzPct val="85000"/>
              <a:defRPr b="1" sz="1600">
                <a:solidFill>
                  <a:srgbClr val="292934"/>
                </a:solidFill>
                <a:latin typeface="Arial"/>
                <a:ea typeface="Arial"/>
                <a:cs typeface="Arial"/>
                <a:sym typeface="Arial"/>
              </a:defRPr>
            </a:pPr>
            <a:r>
              <a:t>Illicite drugs</a:t>
            </a:r>
            <a:r>
              <a:rPr b="0"/>
              <a:t> as Cocaine , Heroin . </a:t>
            </a:r>
          </a:p>
          <a:p>
            <a:pPr marL="147874" indent="-147874" defTabSz="740662">
              <a:lnSpc>
                <a:spcPct val="80000"/>
              </a:lnSpc>
              <a:spcBef>
                <a:spcPts val="300"/>
              </a:spcBef>
              <a:buClr>
                <a:srgbClr val="93A299"/>
              </a:buClr>
              <a:buSzPct val="85000"/>
              <a:defRPr b="1" sz="1600">
                <a:solidFill>
                  <a:srgbClr val="292934"/>
                </a:solidFill>
                <a:latin typeface="Arial"/>
                <a:ea typeface="Arial"/>
                <a:cs typeface="Arial"/>
                <a:sym typeface="Arial"/>
              </a:defRPr>
            </a:pPr>
            <a:r>
              <a:t>Antidepressants</a:t>
            </a:r>
            <a:r>
              <a:rPr b="0"/>
              <a:t> as Amitriptyline, Desipramine , Doxepin, Imipramine, Mianserine .</a:t>
            </a:r>
          </a:p>
          <a:p>
            <a:pPr marL="147874" indent="-147874" defTabSz="740662">
              <a:lnSpc>
                <a:spcPct val="80000"/>
              </a:lnSpc>
              <a:spcBef>
                <a:spcPts val="300"/>
              </a:spcBef>
              <a:buClr>
                <a:srgbClr val="93A299"/>
              </a:buClr>
              <a:buSzPct val="85000"/>
              <a:defRPr b="1" sz="1600">
                <a:solidFill>
                  <a:srgbClr val="292934"/>
                </a:solidFill>
                <a:latin typeface="Arial"/>
                <a:ea typeface="Arial"/>
                <a:cs typeface="Arial"/>
                <a:sym typeface="Arial"/>
              </a:defRPr>
            </a:pPr>
            <a:r>
              <a:t>Miscellaneous drugs</a:t>
            </a:r>
            <a:r>
              <a:rPr b="0"/>
              <a:t>:Tamoxifen ,Actinomycin-D, Aminoglutethimide, Danazole, Desferrioxamine, Levamizole, Lidocaine ,Morphine, Papaverine, Ticlodipine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5" name="image.png" descr="image.png"/>
          <p:cNvPicPr>
            <a:picLocks noChangeAspect="1"/>
          </p:cNvPicPr>
          <p:nvPr/>
        </p:nvPicPr>
        <p:blipFill>
          <a:blip r:embed="rId2">
            <a:extLst/>
          </a:blip>
          <a:stretch>
            <a:fillRect/>
          </a:stretch>
        </p:blipFill>
        <p:spPr>
          <a:xfrm>
            <a:off x="1403350" y="188912"/>
            <a:ext cx="5976938" cy="6415088"/>
          </a:xfrm>
          <a:prstGeom prst="rect">
            <a:avLst/>
          </a:prstGeom>
          <a:ln w="12700">
            <a:miter lim="400000"/>
          </a:ln>
        </p:spPr>
      </p:pic>
      <p:sp>
        <p:nvSpPr>
          <p:cNvPr id="166" name="Rectangle"/>
          <p:cNvSpPr/>
          <p:nvPr/>
        </p:nvSpPr>
        <p:spPr>
          <a:xfrm>
            <a:off x="6516686" y="6419849"/>
            <a:ext cx="863602" cy="368303"/>
          </a:xfrm>
          <a:prstGeom prst="rect">
            <a:avLst/>
          </a:prstGeom>
          <a:solidFill>
            <a:srgbClr val="FFFFFF"/>
          </a:solidFill>
          <a:ln w="12700">
            <a:miter lim="400000"/>
          </a:ln>
        </p:spPr>
        <p:txBody>
          <a:bodyPr lIns="45718" tIns="45718" rIns="45718" bIns="45718"/>
          <a:lstStyle/>
          <a:p>
            <a:pPr defTabSz="914400">
              <a:defRPr>
                <a:solidFill>
                  <a:srgbClr val="292934"/>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History"/>
          <p:cNvSpPr txBox="1"/>
          <p:nvPr>
            <p:ph type="title" idx="4294967295"/>
          </p:nvPr>
        </p:nvSpPr>
        <p:spPr>
          <a:xfrm>
            <a:off x="755650" y="692150"/>
            <a:ext cx="6872288" cy="1447800"/>
          </a:xfrm>
          <a:prstGeom prst="rect">
            <a:avLst/>
          </a:prstGeom>
        </p:spPr>
        <p:txBody>
          <a:bodyPr/>
          <a:lstStyle>
            <a:lvl1pPr algn="l" defTabSz="914400">
              <a:defRPr sz="4000">
                <a:solidFill>
                  <a:srgbClr val="D2533C"/>
                </a:solidFill>
                <a:latin typeface="Arial"/>
                <a:ea typeface="Arial"/>
                <a:cs typeface="Arial"/>
                <a:sym typeface="Arial"/>
              </a:defRPr>
            </a:lvl1pPr>
          </a:lstStyle>
          <a:p>
            <a:pPr/>
            <a:r>
              <a:t>History</a:t>
            </a:r>
          </a:p>
        </p:txBody>
      </p:sp>
      <p:sp>
        <p:nvSpPr>
          <p:cNvPr id="169" name="A thorough drug history must be taken to rule out exposure to drugs known to increase platelet destruction in sensitive patients.…"/>
          <p:cNvSpPr txBox="1"/>
          <p:nvPr>
            <p:ph type="body" idx="4294967295"/>
          </p:nvPr>
        </p:nvSpPr>
        <p:spPr>
          <a:xfrm>
            <a:off x="468312" y="2133600"/>
            <a:ext cx="7696201" cy="3657600"/>
          </a:xfrm>
          <a:prstGeom prst="rect">
            <a:avLst/>
          </a:prstGeom>
        </p:spPr>
        <p:txBody>
          <a:bodyPr/>
          <a:lstStyle/>
          <a:p>
            <a:pPr marL="182561" indent="-182561" algn="just" defTabSz="914400">
              <a:lnSpc>
                <a:spcPct val="90000"/>
              </a:lnSpc>
              <a:spcBef>
                <a:spcPts val="600"/>
              </a:spcBef>
              <a:buClr>
                <a:srgbClr val="93A299"/>
              </a:buClr>
              <a:buSzPct val="85000"/>
              <a:defRPr sz="2600">
                <a:solidFill>
                  <a:srgbClr val="292934"/>
                </a:solidFill>
                <a:latin typeface="Arial"/>
                <a:ea typeface="Arial"/>
                <a:cs typeface="Arial"/>
                <a:sym typeface="Arial"/>
              </a:defRPr>
            </a:pPr>
            <a:r>
              <a:t>A thorough </a:t>
            </a:r>
            <a:r>
              <a:rPr b="1" u="sng"/>
              <a:t>drug history</a:t>
            </a:r>
            <a:r>
              <a:t> must be taken to rule out exposure to drugs known to increase platelet destruction in sensitive patients. </a:t>
            </a:r>
          </a:p>
          <a:p>
            <a:pPr marL="182561" indent="-182561" algn="just" defTabSz="914400">
              <a:lnSpc>
                <a:spcPct val="90000"/>
              </a:lnSpc>
              <a:spcBef>
                <a:spcPts val="600"/>
              </a:spcBef>
              <a:buClr>
                <a:srgbClr val="93A299"/>
              </a:buClr>
              <a:buSzPct val="85000"/>
              <a:defRPr sz="2600">
                <a:solidFill>
                  <a:srgbClr val="292934"/>
                </a:solidFill>
                <a:latin typeface="Arial"/>
                <a:ea typeface="Arial"/>
                <a:cs typeface="Arial"/>
                <a:sym typeface="Arial"/>
              </a:defRPr>
            </a:pPr>
            <a:r>
              <a:t>For example, up to 5% of patients receiving heparin may develop thrombocytopenia, which may occur even with very low dose heparin (eg, used in flushes to keep IV or arterial lines open).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Definition"/>
          <p:cNvSpPr txBox="1"/>
          <p:nvPr>
            <p:ph type="title" idx="4294967295"/>
          </p:nvPr>
        </p:nvSpPr>
        <p:spPr>
          <a:xfrm>
            <a:off x="900112" y="549275"/>
            <a:ext cx="6870701" cy="990600"/>
          </a:xfrm>
          <a:prstGeom prst="rect">
            <a:avLst/>
          </a:prstGeom>
        </p:spPr>
        <p:txBody>
          <a:bodyPr/>
          <a:lstStyle>
            <a:lvl1pPr algn="l" defTabSz="914400">
              <a:defRPr sz="4000">
                <a:solidFill>
                  <a:srgbClr val="D2533C"/>
                </a:solidFill>
                <a:latin typeface="Arial"/>
                <a:ea typeface="Arial"/>
                <a:cs typeface="Arial"/>
                <a:sym typeface="Arial"/>
              </a:defRPr>
            </a:lvl1pPr>
          </a:lstStyle>
          <a:p>
            <a:pPr/>
            <a:r>
              <a:t>Definition </a:t>
            </a:r>
          </a:p>
        </p:txBody>
      </p:sp>
      <p:sp>
        <p:nvSpPr>
          <p:cNvPr id="117" name="Normal platelet count: 150,000-450,000/microL. Thrombocytopenia is decreased platelet count below normal.…"/>
          <p:cNvSpPr txBox="1"/>
          <p:nvPr>
            <p:ph type="body" idx="4294967295"/>
          </p:nvPr>
        </p:nvSpPr>
        <p:spPr>
          <a:xfrm>
            <a:off x="579436" y="1762125"/>
            <a:ext cx="7916865" cy="3883025"/>
          </a:xfrm>
          <a:prstGeom prst="rect">
            <a:avLst/>
          </a:prstGeom>
        </p:spPr>
        <p:txBody>
          <a:bodyPr/>
          <a:lstStyle/>
          <a:p>
            <a:pPr marL="124141" indent="-124141" defTabSz="621791">
              <a:spcBef>
                <a:spcPts val="400"/>
              </a:spcBef>
              <a:buClr>
                <a:srgbClr val="93A299"/>
              </a:buClr>
              <a:buSzPct val="85000"/>
              <a:defRPr sz="1600">
                <a:solidFill>
                  <a:srgbClr val="292934"/>
                </a:solidFill>
                <a:latin typeface="Arial"/>
                <a:ea typeface="Arial"/>
                <a:cs typeface="Arial"/>
                <a:sym typeface="Arial"/>
              </a:defRPr>
            </a:pPr>
            <a:r>
              <a:t>Normal platelet count: 150,000-450,000/microL. </a:t>
            </a:r>
            <a:r>
              <a:rPr sz="1900">
                <a:solidFill>
                  <a:srgbClr val="AD8F67"/>
                </a:solidFill>
              </a:rPr>
              <a:t>Thrombocytopenia</a:t>
            </a:r>
            <a:r>
              <a:rPr>
                <a:solidFill>
                  <a:srgbClr val="AD8F67"/>
                </a:solidFill>
              </a:rPr>
              <a:t> is decreased platelet count below normal.</a:t>
            </a:r>
            <a:endParaRPr>
              <a:solidFill>
                <a:srgbClr val="AD8F67"/>
              </a:solidFill>
            </a:endParaRPr>
          </a:p>
          <a:p>
            <a:pPr marL="233172" indent="-233172" defTabSz="310895">
              <a:spcBef>
                <a:spcPts val="500"/>
              </a:spcBef>
              <a:defRPr sz="2100">
                <a:solidFill>
                  <a:srgbClr val="AD8F67"/>
                </a:solidFill>
              </a:defRPr>
            </a:pPr>
          </a:p>
          <a:p>
            <a:pPr marL="233172" indent="-233172" defTabSz="310895">
              <a:spcBef>
                <a:spcPts val="500"/>
              </a:spcBef>
              <a:defRPr sz="2100"/>
            </a:pPr>
            <a:r>
              <a:t>Classification:</a:t>
            </a:r>
            <a:br/>
            <a:r>
              <a:t>  - Mild: 100,000 - 150,000/µL</a:t>
            </a:r>
            <a:br/>
            <a:r>
              <a:t>  - Moderate: 50,000 - 99,000/µL</a:t>
            </a:r>
            <a:br/>
            <a:r>
              <a:t>  - Severe: &lt;50,000/µL</a:t>
            </a:r>
          </a:p>
          <a:p>
            <a:pPr marL="124141" indent="-124141" defTabSz="621791">
              <a:spcBef>
                <a:spcPts val="400"/>
              </a:spcBef>
              <a:buClr>
                <a:srgbClr val="93A299"/>
              </a:buClr>
              <a:buSzPct val="85000"/>
              <a:defRPr sz="1600">
                <a:solidFill>
                  <a:srgbClr val="AD8F67"/>
                </a:solidFill>
                <a:latin typeface="Arial"/>
                <a:ea typeface="Arial"/>
                <a:cs typeface="Arial"/>
                <a:sym typeface="Arial"/>
              </a:defRPr>
            </a:pPr>
          </a:p>
          <a:p>
            <a:pPr marL="124141" indent="-124141" defTabSz="621791">
              <a:spcBef>
                <a:spcPts val="400"/>
              </a:spcBef>
              <a:buClr>
                <a:srgbClr val="93A299"/>
              </a:buClr>
              <a:buSzPct val="85000"/>
              <a:defRPr sz="1600">
                <a:solidFill>
                  <a:srgbClr val="AD8F67"/>
                </a:solidFill>
                <a:latin typeface="Arial"/>
                <a:ea typeface="Arial"/>
                <a:cs typeface="Arial"/>
                <a:sym typeface="Arial"/>
              </a:defRPr>
            </a:pPr>
          </a:p>
          <a:p>
            <a:pPr marL="124141" indent="-124141" defTabSz="621791">
              <a:spcBef>
                <a:spcPts val="400"/>
              </a:spcBef>
              <a:buClr>
                <a:srgbClr val="93A299"/>
              </a:buClr>
              <a:buSzPct val="85000"/>
              <a:defRPr sz="1600">
                <a:solidFill>
                  <a:srgbClr val="292934"/>
                </a:solidFill>
                <a:latin typeface="Arial"/>
                <a:ea typeface="Arial"/>
                <a:cs typeface="Arial"/>
                <a:sym typeface="Arial"/>
              </a:defRPr>
            </a:pPr>
            <a:r>
              <a:t>Surgical bleeding usually does not occur until the platelet count is less than 50,000, and spontaneous bleeding does not occur until the platelet count is less than 10,000-20,000.</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History"/>
          <p:cNvSpPr txBox="1"/>
          <p:nvPr>
            <p:ph type="title" idx="4294967295"/>
          </p:nvPr>
        </p:nvSpPr>
        <p:spPr>
          <a:xfrm>
            <a:off x="457200" y="533400"/>
            <a:ext cx="8229600" cy="990600"/>
          </a:xfrm>
          <a:prstGeom prst="rect">
            <a:avLst/>
          </a:prstGeom>
        </p:spPr>
        <p:txBody>
          <a:bodyPr/>
          <a:lstStyle>
            <a:lvl1pPr algn="l" defTabSz="914400">
              <a:defRPr sz="4000">
                <a:solidFill>
                  <a:srgbClr val="D2533C"/>
                </a:solidFill>
                <a:latin typeface="Arial"/>
                <a:ea typeface="Arial"/>
                <a:cs typeface="Arial"/>
                <a:sym typeface="Arial"/>
              </a:defRPr>
            </a:lvl1pPr>
          </a:lstStyle>
          <a:p>
            <a:pPr/>
            <a:r>
              <a:t>History</a:t>
            </a:r>
          </a:p>
        </p:txBody>
      </p:sp>
      <p:sp>
        <p:nvSpPr>
          <p:cNvPr id="172" name="The history may elicit symptoms suggestive of underlying immunologic disease (eg, arthralgia, Raynaud's phenomenon, unexplained fever);…"/>
          <p:cNvSpPr txBox="1"/>
          <p:nvPr>
            <p:ph type="body" idx="4294967295"/>
          </p:nvPr>
        </p:nvSpPr>
        <p:spPr>
          <a:xfrm>
            <a:off x="762000" y="1600200"/>
            <a:ext cx="7696200" cy="3657600"/>
          </a:xfrm>
          <a:prstGeom prst="rect">
            <a:avLst/>
          </a:prstGeom>
        </p:spPr>
        <p:txBody>
          <a:bodyPr/>
          <a:lstStyle/>
          <a:p>
            <a:pPr marL="146050" indent="-146050" algn="just" defTabSz="731519">
              <a:lnSpc>
                <a:spcPct val="80000"/>
              </a:lnSpc>
              <a:spcBef>
                <a:spcPts val="400"/>
              </a:spcBef>
              <a:buClr>
                <a:srgbClr val="93A299"/>
              </a:buClr>
              <a:buSzPct val="85000"/>
              <a:defRPr sz="1900">
                <a:solidFill>
                  <a:srgbClr val="292934"/>
                </a:solidFill>
                <a:latin typeface="Arial"/>
                <a:ea typeface="Arial"/>
                <a:cs typeface="Arial"/>
                <a:sym typeface="Arial"/>
              </a:defRPr>
            </a:pPr>
            <a:r>
              <a:t>The history may elicit </a:t>
            </a:r>
            <a:r>
              <a:rPr b="1"/>
              <a:t>symptoms suggestive of underlying immunologic disease</a:t>
            </a:r>
            <a:r>
              <a:t> (eg, arthralgia, Raynaud's phenomenon, unexplained fever); </a:t>
            </a:r>
          </a:p>
          <a:p>
            <a:pPr marL="146050" indent="-146050" algn="just" defTabSz="731519">
              <a:lnSpc>
                <a:spcPct val="80000"/>
              </a:lnSpc>
              <a:spcBef>
                <a:spcPts val="400"/>
              </a:spcBef>
              <a:buClr>
                <a:srgbClr val="93A299"/>
              </a:buClr>
              <a:buSzPct val="85000"/>
              <a:defRPr sz="1900">
                <a:solidFill>
                  <a:srgbClr val="292934"/>
                </a:solidFill>
                <a:latin typeface="Arial"/>
                <a:ea typeface="Arial"/>
                <a:cs typeface="Arial"/>
                <a:sym typeface="Arial"/>
              </a:defRPr>
            </a:pPr>
            <a:r>
              <a:t>Signs and symptoms suggestive of </a:t>
            </a:r>
            <a:r>
              <a:rPr b="1"/>
              <a:t>thrombotic thrombocytopenic purpura-hemolytic-uremic syndrome (TTP-HUS)</a:t>
            </a:r>
            <a:r>
              <a:t>; </a:t>
            </a:r>
          </a:p>
          <a:p>
            <a:pPr marL="146050" indent="-146050" algn="just" defTabSz="731519">
              <a:lnSpc>
                <a:spcPct val="80000"/>
              </a:lnSpc>
              <a:spcBef>
                <a:spcPts val="400"/>
              </a:spcBef>
              <a:buClr>
                <a:srgbClr val="93A299"/>
              </a:buClr>
              <a:buSzPct val="85000"/>
              <a:defRPr b="1" sz="1900">
                <a:solidFill>
                  <a:srgbClr val="292934"/>
                </a:solidFill>
                <a:latin typeface="Arial"/>
                <a:ea typeface="Arial"/>
                <a:cs typeface="Arial"/>
                <a:sym typeface="Arial"/>
              </a:defRPr>
            </a:pPr>
            <a:r>
              <a:t>Blood transfusion</a:t>
            </a:r>
            <a:r>
              <a:rPr b="0"/>
              <a:t> within 10 days, which may suggest posttransfusion purpura; </a:t>
            </a:r>
          </a:p>
          <a:p>
            <a:pPr marL="146050" indent="-146050" algn="just" defTabSz="731519">
              <a:lnSpc>
                <a:spcPct val="80000"/>
              </a:lnSpc>
              <a:spcBef>
                <a:spcPts val="400"/>
              </a:spcBef>
              <a:buClr>
                <a:srgbClr val="93A299"/>
              </a:buClr>
              <a:buSzPct val="85000"/>
              <a:defRPr sz="1900">
                <a:solidFill>
                  <a:srgbClr val="292934"/>
                </a:solidFill>
                <a:latin typeface="Arial"/>
                <a:ea typeface="Arial"/>
                <a:cs typeface="Arial"/>
                <a:sym typeface="Arial"/>
              </a:defRPr>
            </a:pPr>
            <a:r>
              <a:t>Significant </a:t>
            </a:r>
            <a:r>
              <a:rPr b="1"/>
              <a:t>alcohol consumption</a:t>
            </a:r>
            <a:r>
              <a:t>, which may suggest alcohol-induced thrombocytopenia. </a:t>
            </a:r>
          </a:p>
          <a:p>
            <a:pPr marL="146050" indent="-146050" algn="just" defTabSz="731519">
              <a:lnSpc>
                <a:spcPct val="80000"/>
              </a:lnSpc>
              <a:spcBef>
                <a:spcPts val="400"/>
              </a:spcBef>
              <a:buClr>
                <a:srgbClr val="93A299"/>
              </a:buClr>
              <a:buSzPct val="85000"/>
              <a:defRPr sz="1900">
                <a:solidFill>
                  <a:srgbClr val="292934"/>
                </a:solidFill>
                <a:latin typeface="Arial"/>
                <a:ea typeface="Arial"/>
                <a:cs typeface="Arial"/>
                <a:sym typeface="Arial"/>
              </a:defRPr>
            </a:pPr>
            <a:r>
              <a:t>Thrombocytopenia, usually mild, occurs in about 5% of </a:t>
            </a:r>
            <a:r>
              <a:rPr b="1"/>
              <a:t>pregnant women</a:t>
            </a:r>
            <a:r>
              <a:t> at term. </a:t>
            </a:r>
          </a:p>
          <a:p>
            <a:pPr marL="146050" indent="-146050" algn="just" defTabSz="731519">
              <a:lnSpc>
                <a:spcPct val="80000"/>
              </a:lnSpc>
              <a:spcBef>
                <a:spcPts val="400"/>
              </a:spcBef>
              <a:buClr>
                <a:srgbClr val="93A299"/>
              </a:buClr>
              <a:buSzPct val="85000"/>
              <a:defRPr sz="1900">
                <a:solidFill>
                  <a:srgbClr val="292934"/>
                </a:solidFill>
                <a:latin typeface="Arial"/>
                <a:ea typeface="Arial"/>
                <a:cs typeface="Arial"/>
                <a:sym typeface="Arial"/>
              </a:defRPr>
            </a:pPr>
            <a:r>
              <a:t>Patients with </a:t>
            </a:r>
            <a:r>
              <a:rPr b="1"/>
              <a:t>HIV</a:t>
            </a:r>
            <a:r>
              <a:t> commonly have thrombocytopenia, which may be clinically indistinguishable from idiopathic thrombocytopenic purpura (ITP).</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Findings on physical examination are also important for diagnosis"/>
          <p:cNvSpPr txBox="1"/>
          <p:nvPr>
            <p:ph type="title" idx="4294967295"/>
          </p:nvPr>
        </p:nvSpPr>
        <p:spPr>
          <a:xfrm>
            <a:off x="539750" y="404812"/>
            <a:ext cx="8001000" cy="1905001"/>
          </a:xfrm>
          <a:prstGeom prst="rect">
            <a:avLst/>
          </a:prstGeom>
        </p:spPr>
        <p:txBody>
          <a:bodyPr/>
          <a:lstStyle/>
          <a:p>
            <a:pPr algn="l" defTabSz="914400">
              <a:defRPr sz="3600">
                <a:solidFill>
                  <a:srgbClr val="D2533C"/>
                </a:solidFill>
                <a:latin typeface="Arial"/>
                <a:ea typeface="Arial"/>
                <a:cs typeface="Arial"/>
                <a:sym typeface="Arial"/>
              </a:defRPr>
            </a:pPr>
            <a:r>
              <a:t>Findings on </a:t>
            </a:r>
            <a:r>
              <a:rPr b="1"/>
              <a:t>physical examination</a:t>
            </a:r>
            <a:r>
              <a:t> are also important for diagnosis </a:t>
            </a:r>
            <a:br/>
          </a:p>
        </p:txBody>
      </p:sp>
      <p:sp>
        <p:nvSpPr>
          <p:cNvPr id="175" name="Fever may be present in thrombocytopenia secondary to infection or active SLE and in TTP-HUS, but is absent in ITP and in drug-related thrombocytopenias.…"/>
          <p:cNvSpPr txBox="1"/>
          <p:nvPr>
            <p:ph type="body" idx="4294967295"/>
          </p:nvPr>
        </p:nvSpPr>
        <p:spPr>
          <a:xfrm>
            <a:off x="468312" y="1844675"/>
            <a:ext cx="7696201" cy="3657600"/>
          </a:xfrm>
          <a:prstGeom prst="rect">
            <a:avLst/>
          </a:prstGeom>
        </p:spPr>
        <p:txBody>
          <a:bodyPr/>
          <a:lstStyle/>
          <a:p>
            <a:pPr marL="518159" indent="-518159" defTabSz="777240">
              <a:lnSpc>
                <a:spcPct val="80000"/>
              </a:lnSpc>
              <a:spcBef>
                <a:spcPts val="400"/>
              </a:spcBef>
              <a:buClr>
                <a:srgbClr val="93A299"/>
              </a:buClr>
              <a:buSzPct val="85000"/>
              <a:buFontTx/>
              <a:buAutoNum type="arabicParenBoth" startAt="1"/>
              <a:defRPr b="1" sz="2000">
                <a:solidFill>
                  <a:srgbClr val="292934"/>
                </a:solidFill>
                <a:latin typeface="Arial"/>
                <a:ea typeface="Arial"/>
                <a:cs typeface="Arial"/>
                <a:sym typeface="Arial"/>
              </a:defRPr>
            </a:pPr>
            <a:r>
              <a:t>Fever</a:t>
            </a:r>
            <a:r>
              <a:rPr b="0"/>
              <a:t> may be present in thrombocytopenia secondary to infection or active SLE and in TTP-HUS, but is absent in ITP and in drug-related thrombocytopenias. </a:t>
            </a:r>
          </a:p>
          <a:p>
            <a:pPr marL="518159" indent="-518159" algn="just" defTabSz="777240">
              <a:lnSpc>
                <a:spcPct val="80000"/>
              </a:lnSpc>
              <a:spcBef>
                <a:spcPts val="400"/>
              </a:spcBef>
              <a:buClr>
                <a:srgbClr val="93A299"/>
              </a:buClr>
              <a:buSzPct val="85000"/>
              <a:buFontTx/>
              <a:buAutoNum type="arabicParenBoth" startAt="1"/>
              <a:defRPr b="1" sz="2000">
                <a:solidFill>
                  <a:srgbClr val="292934"/>
                </a:solidFill>
                <a:latin typeface="Arial"/>
                <a:ea typeface="Arial"/>
                <a:cs typeface="Arial"/>
                <a:sym typeface="Arial"/>
              </a:defRPr>
            </a:pPr>
            <a:r>
              <a:t>The spleen</a:t>
            </a:r>
            <a:r>
              <a:rPr b="0"/>
              <a:t> is not enlarged in thrombocytopenias caused by increased platelet destruction (eg, ITP, drug-related immune thrombocytopenias), but it is palpably enlarged in most thrombocytopenias secondary to splenic sequestration of platelets or secondary to a lymphoma or a myeloproliferative disorder. </a:t>
            </a:r>
          </a:p>
          <a:p>
            <a:pPr marL="518159" indent="-518159" algn="just" defTabSz="777240">
              <a:lnSpc>
                <a:spcPct val="80000"/>
              </a:lnSpc>
              <a:spcBef>
                <a:spcPts val="400"/>
              </a:spcBef>
              <a:buClr>
                <a:srgbClr val="93A299"/>
              </a:buClr>
              <a:buSzPct val="85000"/>
              <a:buFontTx/>
              <a:buAutoNum type="arabicParenBoth" startAt="1"/>
              <a:defRPr b="1" sz="2000">
                <a:solidFill>
                  <a:srgbClr val="292934"/>
                </a:solidFill>
                <a:latin typeface="Arial"/>
                <a:ea typeface="Arial"/>
                <a:cs typeface="Arial"/>
                <a:sym typeface="Arial"/>
              </a:defRPr>
            </a:pPr>
            <a:r>
              <a:t>Other physical signs of chronic liver disease</a:t>
            </a:r>
            <a:r>
              <a:rPr b="0"/>
              <a:t> are important to document: eg, spider angiomas, jaundice, and palmar erythema. </a:t>
            </a:r>
          </a:p>
          <a:p>
            <a:pPr marL="518159" indent="-518159" algn="just" defTabSz="777240">
              <a:lnSpc>
                <a:spcPct val="80000"/>
              </a:lnSpc>
              <a:spcBef>
                <a:spcPts val="400"/>
              </a:spcBef>
              <a:buClr>
                <a:srgbClr val="93A299"/>
              </a:buClr>
              <a:buSzPct val="85000"/>
              <a:buFontTx/>
              <a:buAutoNum type="arabicParenBoth" startAt="1"/>
              <a:defRPr b="1" sz="2000">
                <a:solidFill>
                  <a:srgbClr val="292934"/>
                </a:solidFill>
                <a:latin typeface="Arial"/>
                <a:ea typeface="Arial"/>
                <a:cs typeface="Arial"/>
                <a:sym typeface="Arial"/>
              </a:defRPr>
            </a:pPr>
            <a:r>
              <a:t>Near-term pregnancy</a:t>
            </a:r>
            <a:r>
              <a:rPr b="0"/>
              <a:t> is a common cause of thrombocytopenia.</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Laboratory"/>
          <p:cNvSpPr txBox="1"/>
          <p:nvPr>
            <p:ph type="title" idx="4294967295"/>
          </p:nvPr>
        </p:nvSpPr>
        <p:spPr>
          <a:xfrm>
            <a:off x="457200" y="533400"/>
            <a:ext cx="8229600" cy="990600"/>
          </a:xfrm>
          <a:prstGeom prst="rect">
            <a:avLst/>
          </a:prstGeom>
        </p:spPr>
        <p:txBody>
          <a:bodyPr/>
          <a:lstStyle>
            <a:lvl1pPr algn="l" defTabSz="914400">
              <a:defRPr sz="4000">
                <a:solidFill>
                  <a:srgbClr val="D2533C"/>
                </a:solidFill>
                <a:latin typeface="Arial"/>
                <a:ea typeface="Arial"/>
                <a:cs typeface="Arial"/>
                <a:sym typeface="Arial"/>
              </a:defRPr>
            </a:lvl1pPr>
          </a:lstStyle>
          <a:p>
            <a:pPr/>
            <a:r>
              <a:t>Laboratory</a:t>
            </a:r>
          </a:p>
        </p:txBody>
      </p:sp>
      <p:sp>
        <p:nvSpPr>
          <p:cNvPr id="178" name="The peripheral blood cell count is key to establishing the presence and severity of thrombocytopenia, and examination of the smear provides etiologic clues.…"/>
          <p:cNvSpPr txBox="1"/>
          <p:nvPr>
            <p:ph type="body" sz="half" idx="4294967295"/>
          </p:nvPr>
        </p:nvSpPr>
        <p:spPr>
          <a:xfrm>
            <a:off x="685800" y="1676400"/>
            <a:ext cx="7696200" cy="2362200"/>
          </a:xfrm>
          <a:prstGeom prst="rect">
            <a:avLst/>
          </a:prstGeom>
        </p:spPr>
        <p:txBody>
          <a:bodyPr/>
          <a:lstStyle/>
          <a:p>
            <a:pPr marL="182562" indent="-182562" algn="just" defTabSz="914400">
              <a:lnSpc>
                <a:spcPct val="70000"/>
              </a:lnSpc>
              <a:spcBef>
                <a:spcPts val="300"/>
              </a:spcBef>
              <a:buClr>
                <a:srgbClr val="93A299"/>
              </a:buClr>
              <a:buSzPct val="85000"/>
              <a:defRPr sz="1500">
                <a:solidFill>
                  <a:srgbClr val="292934"/>
                </a:solidFill>
                <a:latin typeface="Arial"/>
                <a:ea typeface="Arial"/>
                <a:cs typeface="Arial"/>
                <a:sym typeface="Arial"/>
              </a:defRPr>
            </a:pPr>
            <a:r>
              <a:t>The </a:t>
            </a:r>
            <a:r>
              <a:rPr b="1" u="sng"/>
              <a:t>peripheral blood cell count</a:t>
            </a:r>
            <a:r>
              <a:t> is key to establishing the presence and severity of thrombocytopenia, and examination of the smear provides etiologic clues. </a:t>
            </a:r>
          </a:p>
          <a:p>
            <a:pPr marL="182562" indent="-182562" algn="just" defTabSz="914400">
              <a:lnSpc>
                <a:spcPct val="70000"/>
              </a:lnSpc>
              <a:spcBef>
                <a:spcPts val="300"/>
              </a:spcBef>
              <a:buClr>
                <a:srgbClr val="93A299"/>
              </a:buClr>
              <a:buSzPct val="85000"/>
              <a:defRPr b="1" sz="1500" u="sng">
                <a:solidFill>
                  <a:srgbClr val="292934"/>
                </a:solidFill>
                <a:latin typeface="Arial"/>
                <a:ea typeface="Arial"/>
                <a:cs typeface="Arial"/>
                <a:sym typeface="Arial"/>
              </a:defRPr>
            </a:pPr>
            <a:r>
              <a:t>Screening tests of hemostasis</a:t>
            </a:r>
            <a:r>
              <a:rPr b="0" u="none"/>
              <a:t> will be normal unless the thrombocytopenia is associated with another condition affecting hemostasis (eg, liver disease, disseminated intravascular coagulation). </a:t>
            </a:r>
          </a:p>
          <a:p>
            <a:pPr marL="182562" indent="-182562" algn="just" defTabSz="914400">
              <a:lnSpc>
                <a:spcPct val="70000"/>
              </a:lnSpc>
              <a:spcBef>
                <a:spcPts val="300"/>
              </a:spcBef>
              <a:buClr>
                <a:srgbClr val="93A299"/>
              </a:buClr>
              <a:buSzPct val="85000"/>
              <a:defRPr b="1" sz="1500" u="sng">
                <a:solidFill>
                  <a:srgbClr val="292934"/>
                </a:solidFill>
                <a:latin typeface="Arial"/>
                <a:ea typeface="Arial"/>
                <a:cs typeface="Arial"/>
                <a:sym typeface="Arial"/>
              </a:defRPr>
            </a:pPr>
            <a:r>
              <a:t>Bone marrow aspiration</a:t>
            </a:r>
            <a:r>
              <a:rPr b="0" u="none"/>
              <a:t> may be indicated if abnormalities other than thrombocytopenia are noted on the peripheral blood smear. It provides information on the number and appearance of megakaryocytes and confirms the presence or absence of disease causing marrow failure (eg, myelodysplasia). </a:t>
            </a:r>
          </a:p>
          <a:p>
            <a:pPr marL="182562" indent="-182562" algn="just" defTabSz="914400">
              <a:lnSpc>
                <a:spcPct val="70000"/>
              </a:lnSpc>
              <a:spcBef>
                <a:spcPts val="300"/>
              </a:spcBef>
              <a:buClr>
                <a:srgbClr val="93A299"/>
              </a:buClr>
              <a:buSzPct val="85000"/>
              <a:defRPr sz="1500">
                <a:solidFill>
                  <a:srgbClr val="292934"/>
                </a:solidFill>
                <a:latin typeface="Arial"/>
                <a:ea typeface="Arial"/>
                <a:cs typeface="Arial"/>
                <a:sym typeface="Arial"/>
              </a:defRPr>
            </a:pPr>
            <a:r>
              <a:t>Measurement of </a:t>
            </a:r>
            <a:r>
              <a:rPr b="1" u="sng"/>
              <a:t>antiplatelet antibodies</a:t>
            </a:r>
            <a:r>
              <a:t> is not clinically useful. </a:t>
            </a:r>
          </a:p>
          <a:p>
            <a:pPr marL="182562" indent="-182562" algn="just" defTabSz="914400">
              <a:lnSpc>
                <a:spcPct val="70000"/>
              </a:lnSpc>
              <a:spcBef>
                <a:spcPts val="300"/>
              </a:spcBef>
              <a:buClr>
                <a:srgbClr val="93A299"/>
              </a:buClr>
              <a:buSzPct val="85000"/>
              <a:defRPr b="1" sz="1500" u="sng">
                <a:solidFill>
                  <a:srgbClr val="292934"/>
                </a:solidFill>
                <a:latin typeface="Arial"/>
                <a:ea typeface="Arial"/>
                <a:cs typeface="Arial"/>
                <a:sym typeface="Arial"/>
              </a:defRPr>
            </a:pPr>
            <a:r>
              <a:t>Tests for HIV antibody</a:t>
            </a:r>
            <a:r>
              <a:rPr b="0" u="none"/>
              <a:t> should be performed in patients whose history or examination provides evidence of risk for HIV infection.</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Title 1"/>
          <p:cNvSpPr txBox="1"/>
          <p:nvPr>
            <p:ph type="title"/>
          </p:nvPr>
        </p:nvSpPr>
        <p:spPr>
          <a:xfrm>
            <a:off x="457200" y="287338"/>
            <a:ext cx="8229600" cy="1143001"/>
          </a:xfrm>
          <a:prstGeom prst="rect">
            <a:avLst/>
          </a:prstGeom>
        </p:spPr>
        <p:txBody>
          <a:bodyPr/>
          <a:lstStyle>
            <a:lvl1pPr>
              <a:defRPr>
                <a:solidFill>
                  <a:srgbClr val="941100"/>
                </a:solidFill>
              </a:defRPr>
            </a:lvl1pPr>
          </a:lstStyle>
          <a:p>
            <a:pPr/>
            <a:r>
              <a:t>Initial Diagnostic Workup</a:t>
            </a:r>
          </a:p>
        </p:txBody>
      </p:sp>
      <p:sp>
        <p:nvSpPr>
          <p:cNvPr id="181" name="Content Placeholder 2"/>
          <p:cNvSpPr txBox="1"/>
          <p:nvPr>
            <p:ph type="body" idx="1"/>
          </p:nvPr>
        </p:nvSpPr>
        <p:spPr>
          <a:xfrm>
            <a:off x="457200" y="1600200"/>
            <a:ext cx="8229600" cy="4525963"/>
          </a:xfrm>
          <a:prstGeom prst="rect">
            <a:avLst/>
          </a:prstGeom>
        </p:spPr>
        <p:txBody>
          <a:bodyPr/>
          <a:lstStyle/>
          <a:p>
            <a:pPr marL="216027" indent="-216027" defTabSz="288036">
              <a:spcBef>
                <a:spcPts val="400"/>
              </a:spcBef>
              <a:defRPr sz="2000"/>
            </a:pPr>
            <a:r>
              <a:t>• Complete Blood Count (CBC):</a:t>
            </a:r>
          </a:p>
          <a:p>
            <a:pPr marL="216027" indent="-216027" defTabSz="288036">
              <a:spcBef>
                <a:spcPts val="400"/>
              </a:spcBef>
              <a:defRPr sz="2000"/>
            </a:pPr>
            <a:r>
              <a:t>  - Platelet count and morphology</a:t>
            </a:r>
          </a:p>
          <a:p>
            <a:pPr marL="216027" indent="-216027" defTabSz="288036">
              <a:spcBef>
                <a:spcPts val="400"/>
              </a:spcBef>
              <a:defRPr sz="2000"/>
            </a:pPr>
            <a:r>
              <a:t>  - Rule out pseudothrombocytopenia (clumping)</a:t>
            </a:r>
          </a:p>
          <a:p>
            <a:pPr marL="216027" indent="-216027" defTabSz="288036">
              <a:spcBef>
                <a:spcPts val="400"/>
              </a:spcBef>
              <a:defRPr sz="2000"/>
            </a:pPr>
          </a:p>
          <a:p>
            <a:pPr marL="216027" indent="-216027" defTabSz="288036">
              <a:spcBef>
                <a:spcPts val="400"/>
              </a:spcBef>
              <a:defRPr sz="2000"/>
            </a:pPr>
            <a:r>
              <a:t>• Peripheral Blood Smear:</a:t>
            </a:r>
          </a:p>
          <a:p>
            <a:pPr marL="216027" indent="-216027" defTabSz="288036">
              <a:spcBef>
                <a:spcPts val="400"/>
              </a:spcBef>
              <a:defRPr sz="2000"/>
            </a:pPr>
            <a:r>
              <a:t>  - Assesses platelet morphology, schistocytes in TTP</a:t>
            </a:r>
          </a:p>
          <a:p>
            <a:pPr marL="216027" indent="-216027" defTabSz="288036">
              <a:spcBef>
                <a:spcPts val="400"/>
              </a:spcBef>
              <a:defRPr sz="2000"/>
            </a:pPr>
          </a:p>
          <a:p>
            <a:pPr marL="216027" indent="-216027" defTabSz="288036">
              <a:spcBef>
                <a:spcPts val="400"/>
              </a:spcBef>
              <a:defRPr sz="2000"/>
            </a:pPr>
            <a:r>
              <a:t>• Comprehensive Metabolic Panel (CMP):</a:t>
            </a:r>
          </a:p>
          <a:p>
            <a:pPr marL="216027" indent="-216027" defTabSz="288036">
              <a:spcBef>
                <a:spcPts val="400"/>
              </a:spcBef>
              <a:defRPr sz="2000"/>
            </a:pPr>
            <a:r>
              <a:t>  - Evaluates liver and kidney function</a:t>
            </a:r>
          </a:p>
          <a:p>
            <a:pPr marL="216027" indent="-216027" defTabSz="288036">
              <a:spcBef>
                <a:spcPts val="400"/>
              </a:spcBef>
              <a:defRPr sz="2000"/>
            </a:pPr>
          </a:p>
          <a:p>
            <a:pPr marL="216027" indent="-216027" defTabSz="288036">
              <a:spcBef>
                <a:spcPts val="400"/>
              </a:spcBef>
              <a:defRPr sz="2000"/>
            </a:pPr>
            <a:r>
              <a:t>• Coagulation Tests:</a:t>
            </a:r>
          </a:p>
          <a:p>
            <a:pPr marL="216027" indent="-216027" defTabSz="288036">
              <a:spcBef>
                <a:spcPts val="400"/>
              </a:spcBef>
              <a:defRPr sz="2000"/>
            </a:pPr>
            <a:r>
              <a:t>  - PT/INR, PTT, fibrinogen (DIC, liver disease)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Title 1"/>
          <p:cNvSpPr txBox="1"/>
          <p:nvPr>
            <p:ph type="title"/>
          </p:nvPr>
        </p:nvSpPr>
        <p:spPr>
          <a:xfrm>
            <a:off x="457200" y="274638"/>
            <a:ext cx="8229600" cy="1143001"/>
          </a:xfrm>
          <a:prstGeom prst="rect">
            <a:avLst/>
          </a:prstGeom>
        </p:spPr>
        <p:txBody>
          <a:bodyPr/>
          <a:lstStyle>
            <a:lvl1pPr>
              <a:defRPr>
                <a:solidFill>
                  <a:srgbClr val="941100"/>
                </a:solidFill>
              </a:defRPr>
            </a:lvl1pPr>
          </a:lstStyle>
          <a:p>
            <a:pPr/>
            <a:r>
              <a:t>Specific Diagnostic Tests</a:t>
            </a:r>
          </a:p>
        </p:txBody>
      </p:sp>
      <p:sp>
        <p:nvSpPr>
          <p:cNvPr id="184" name="Content Placeholder 2"/>
          <p:cNvSpPr txBox="1"/>
          <p:nvPr>
            <p:ph type="body" idx="1"/>
          </p:nvPr>
        </p:nvSpPr>
        <p:spPr>
          <a:xfrm>
            <a:off x="457200" y="1600200"/>
            <a:ext cx="8229600" cy="4525963"/>
          </a:xfrm>
          <a:prstGeom prst="rect">
            <a:avLst/>
          </a:prstGeom>
        </p:spPr>
        <p:txBody>
          <a:bodyPr/>
          <a:lstStyle/>
          <a:p>
            <a:pPr marL="192023" indent="-192023" defTabSz="256031">
              <a:spcBef>
                <a:spcPts val="400"/>
              </a:spcBef>
              <a:defRPr sz="1700"/>
            </a:pPr>
            <a:r>
              <a:t>• Autoimmune Workup:</a:t>
            </a:r>
          </a:p>
          <a:p>
            <a:pPr marL="192023" indent="-192023" defTabSz="256031">
              <a:spcBef>
                <a:spcPts val="400"/>
              </a:spcBef>
              <a:defRPr sz="1700"/>
            </a:pPr>
            <a:r>
              <a:t>  - ANA (SLE), Rheumatoid Factor (RA)</a:t>
            </a:r>
          </a:p>
          <a:p>
            <a:pPr marL="192023" indent="-192023" defTabSz="256031">
              <a:spcBef>
                <a:spcPts val="400"/>
              </a:spcBef>
              <a:defRPr sz="1700"/>
            </a:pPr>
          </a:p>
          <a:p>
            <a:pPr marL="192023" indent="-192023" defTabSz="256031">
              <a:spcBef>
                <a:spcPts val="400"/>
              </a:spcBef>
              <a:defRPr sz="1700"/>
            </a:pPr>
            <a:r>
              <a:t>• Infectious Workup:</a:t>
            </a:r>
          </a:p>
          <a:p>
            <a:pPr marL="192023" indent="-192023" defTabSz="256031">
              <a:spcBef>
                <a:spcPts val="400"/>
              </a:spcBef>
              <a:defRPr sz="1700"/>
            </a:pPr>
            <a:r>
              <a:t>  - Hepatitis A, B, C</a:t>
            </a:r>
          </a:p>
          <a:p>
            <a:pPr marL="192023" indent="-192023" defTabSz="256031">
              <a:spcBef>
                <a:spcPts val="400"/>
              </a:spcBef>
              <a:defRPr sz="1700"/>
            </a:pPr>
            <a:r>
              <a:t>  - HIV screening</a:t>
            </a:r>
          </a:p>
          <a:p>
            <a:pPr marL="192023" indent="-192023" defTabSz="256031">
              <a:spcBef>
                <a:spcPts val="400"/>
              </a:spcBef>
              <a:defRPr sz="1700"/>
            </a:pPr>
          </a:p>
          <a:p>
            <a:pPr marL="192023" indent="-192023" defTabSz="256031">
              <a:spcBef>
                <a:spcPts val="400"/>
              </a:spcBef>
              <a:defRPr sz="1700"/>
            </a:pPr>
            <a:r>
              <a:t>• Hematologic Evaluation:</a:t>
            </a:r>
          </a:p>
          <a:p>
            <a:pPr marL="192023" indent="-192023" defTabSz="256031">
              <a:spcBef>
                <a:spcPts val="400"/>
              </a:spcBef>
              <a:defRPr sz="1700"/>
            </a:pPr>
            <a:r>
              <a:t>  - SPEP, immunofixation (multiple myeloma)</a:t>
            </a:r>
          </a:p>
          <a:p>
            <a:pPr marL="192023" indent="-192023" defTabSz="256031">
              <a:spcBef>
                <a:spcPts val="400"/>
              </a:spcBef>
              <a:defRPr sz="1700"/>
            </a:pPr>
            <a:r>
              <a:t>  - Bone marrow biopsy (production defect)</a:t>
            </a:r>
          </a:p>
          <a:p>
            <a:pPr marL="192023" indent="-192023" defTabSz="256031">
              <a:spcBef>
                <a:spcPts val="400"/>
              </a:spcBef>
              <a:defRPr sz="1700"/>
            </a:pPr>
          </a:p>
          <a:p>
            <a:pPr marL="192023" indent="-192023" defTabSz="256031">
              <a:spcBef>
                <a:spcPts val="400"/>
              </a:spcBef>
              <a:defRPr sz="1700"/>
            </a:pPr>
            <a:r>
              <a:t>• Platelet Function Tests:</a:t>
            </a:r>
          </a:p>
          <a:p>
            <a:pPr marL="192023" indent="-192023" defTabSz="256031">
              <a:spcBef>
                <a:spcPts val="400"/>
              </a:spcBef>
              <a:defRPr sz="1700"/>
            </a:pPr>
            <a:r>
              <a:t>  - Platelet antibody (immune thrombocytopenia)</a:t>
            </a:r>
          </a:p>
          <a:p>
            <a:pPr marL="192023" indent="-192023" defTabSz="256031">
              <a:spcBef>
                <a:spcPts val="400"/>
              </a:spcBef>
              <a:defRPr sz="1700"/>
            </a:pPr>
            <a:r>
              <a:t>  - Platelet aggregation studies (if function suspected)</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Title 1"/>
          <p:cNvSpPr txBox="1"/>
          <p:nvPr>
            <p:ph type="title"/>
          </p:nvPr>
        </p:nvSpPr>
        <p:spPr>
          <a:xfrm>
            <a:off x="457200" y="274638"/>
            <a:ext cx="8229600" cy="1143001"/>
          </a:xfrm>
          <a:prstGeom prst="rect">
            <a:avLst/>
          </a:prstGeom>
        </p:spPr>
        <p:txBody>
          <a:bodyPr/>
          <a:lstStyle>
            <a:lvl1pPr>
              <a:defRPr>
                <a:solidFill>
                  <a:srgbClr val="941100"/>
                </a:solidFill>
              </a:defRPr>
            </a:lvl1pPr>
          </a:lstStyle>
          <a:p>
            <a:pPr/>
            <a:r>
              <a:t>Specialized Tests</a:t>
            </a:r>
          </a:p>
        </p:txBody>
      </p:sp>
      <p:sp>
        <p:nvSpPr>
          <p:cNvPr id="187" name="Content Placeholder 2"/>
          <p:cNvSpPr txBox="1"/>
          <p:nvPr>
            <p:ph type="body" idx="1"/>
          </p:nvPr>
        </p:nvSpPr>
        <p:spPr>
          <a:xfrm>
            <a:off x="457200" y="1600200"/>
            <a:ext cx="8229600" cy="4525963"/>
          </a:xfrm>
          <a:prstGeom prst="rect">
            <a:avLst/>
          </a:prstGeom>
        </p:spPr>
        <p:txBody>
          <a:bodyPr/>
          <a:lstStyle/>
          <a:p>
            <a:pPr marL="202309" indent="-202309" defTabSz="269747">
              <a:spcBef>
                <a:spcPts val="400"/>
              </a:spcBef>
              <a:defRPr sz="1800"/>
            </a:pPr>
            <a:r>
              <a:t>• Hemolysis Workup:</a:t>
            </a:r>
          </a:p>
          <a:p>
            <a:pPr marL="202309" indent="-202309" defTabSz="269747">
              <a:spcBef>
                <a:spcPts val="400"/>
              </a:spcBef>
              <a:defRPr sz="1800"/>
            </a:pPr>
            <a:r>
              <a:t>  - LDH (hemolysis)</a:t>
            </a:r>
          </a:p>
          <a:p>
            <a:pPr marL="202309" indent="-202309" defTabSz="269747">
              <a:spcBef>
                <a:spcPts val="400"/>
              </a:spcBef>
              <a:defRPr sz="1800"/>
            </a:pPr>
            <a:r>
              <a:t>  - Haptoglobin (decreased in hemolysis)</a:t>
            </a:r>
          </a:p>
          <a:p>
            <a:pPr marL="202309" indent="-202309" defTabSz="269747">
              <a:spcBef>
                <a:spcPts val="400"/>
              </a:spcBef>
              <a:defRPr sz="1800"/>
            </a:pPr>
            <a:r>
              <a:t>  - Reticulocyte count (bone marrow response)</a:t>
            </a:r>
          </a:p>
          <a:p>
            <a:pPr marL="202309" indent="-202309" defTabSz="269747">
              <a:spcBef>
                <a:spcPts val="400"/>
              </a:spcBef>
              <a:defRPr sz="1800"/>
            </a:pPr>
          </a:p>
          <a:p>
            <a:pPr marL="202309" indent="-202309" defTabSz="269747">
              <a:spcBef>
                <a:spcPts val="400"/>
              </a:spcBef>
              <a:defRPr sz="1800"/>
            </a:pPr>
            <a:r>
              <a:t>• Nutritional Testing:</a:t>
            </a:r>
          </a:p>
          <a:p>
            <a:pPr marL="202309" indent="-202309" defTabSz="269747">
              <a:spcBef>
                <a:spcPts val="400"/>
              </a:spcBef>
              <a:defRPr sz="1800"/>
            </a:pPr>
            <a:r>
              <a:t>  - Vitamin B12, Folate (megaloblastic anemia)</a:t>
            </a:r>
          </a:p>
          <a:p>
            <a:pPr marL="202309" indent="-202309" defTabSz="269747">
              <a:spcBef>
                <a:spcPts val="400"/>
              </a:spcBef>
              <a:defRPr sz="1800"/>
            </a:pPr>
          </a:p>
          <a:p>
            <a:pPr marL="202309" indent="-202309" defTabSz="269747">
              <a:spcBef>
                <a:spcPts val="400"/>
              </a:spcBef>
              <a:defRPr sz="1800"/>
            </a:pPr>
            <a:r>
              <a:t>• Imaging Studies:</a:t>
            </a:r>
          </a:p>
          <a:p>
            <a:pPr marL="202309" indent="-202309" defTabSz="269747">
              <a:spcBef>
                <a:spcPts val="400"/>
              </a:spcBef>
              <a:defRPr sz="1800"/>
            </a:pPr>
            <a:r>
              <a:t>  - Abdominal ultrasound (splenomegaly)</a:t>
            </a:r>
          </a:p>
          <a:p>
            <a:pPr marL="202309" indent="-202309" defTabSz="269747">
              <a:spcBef>
                <a:spcPts val="400"/>
              </a:spcBef>
              <a:defRPr sz="1800"/>
            </a:pPr>
          </a:p>
          <a:p>
            <a:pPr marL="202309" indent="-202309" defTabSz="269747">
              <a:spcBef>
                <a:spcPts val="400"/>
              </a:spcBef>
              <a:defRPr sz="1800"/>
            </a:pPr>
            <a:r>
              <a:t>• Flow Cytometry:</a:t>
            </a:r>
          </a:p>
          <a:p>
            <a:pPr marL="202309" indent="-202309" defTabSz="269747">
              <a:spcBef>
                <a:spcPts val="400"/>
              </a:spcBef>
              <a:defRPr sz="1800"/>
            </a:pPr>
            <a:r>
              <a:t>  - For hematologic malignancies (leukemia, lymphoma)</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Definition"/>
          <p:cNvSpPr txBox="1"/>
          <p:nvPr>
            <p:ph type="title" idx="4294967295"/>
          </p:nvPr>
        </p:nvSpPr>
        <p:spPr>
          <a:xfrm>
            <a:off x="457200" y="533400"/>
            <a:ext cx="8229600" cy="990600"/>
          </a:xfrm>
          <a:prstGeom prst="rect">
            <a:avLst/>
          </a:prstGeom>
        </p:spPr>
        <p:txBody>
          <a:bodyPr/>
          <a:lstStyle>
            <a:lvl1pPr algn="l" defTabSz="914400">
              <a:defRPr sz="4000">
                <a:solidFill>
                  <a:srgbClr val="D2533C"/>
                </a:solidFill>
                <a:latin typeface="Arial"/>
                <a:ea typeface="Arial"/>
                <a:cs typeface="Arial"/>
                <a:sym typeface="Arial"/>
              </a:defRPr>
            </a:lvl1pPr>
          </a:lstStyle>
          <a:p>
            <a:pPr/>
            <a:r>
              <a:t>Definition</a:t>
            </a:r>
          </a:p>
        </p:txBody>
      </p:sp>
      <p:sp>
        <p:nvSpPr>
          <p:cNvPr id="190" name="This is a disease in which antibodies to platelets are produced by one’s immune system. These antibodies adhere to the platelets and cause them to be destroyed, often in the spleen.…"/>
          <p:cNvSpPr txBox="1"/>
          <p:nvPr>
            <p:ph type="body" idx="4294967295"/>
          </p:nvPr>
        </p:nvSpPr>
        <p:spPr>
          <a:xfrm>
            <a:off x="457200" y="1600200"/>
            <a:ext cx="8229600" cy="4876800"/>
          </a:xfrm>
          <a:prstGeom prst="rect">
            <a:avLst/>
          </a:prstGeom>
        </p:spPr>
        <p:txBody>
          <a:bodyPr/>
          <a:lstStyle/>
          <a:p>
            <a:pPr marL="182561" indent="-182561" defTabSz="914400">
              <a:lnSpc>
                <a:spcPct val="90000"/>
              </a:lnSpc>
              <a:spcBef>
                <a:spcPts val="600"/>
              </a:spcBef>
              <a:buClr>
                <a:srgbClr val="93A299"/>
              </a:buClr>
              <a:buSzPct val="85000"/>
              <a:defRPr sz="2800">
                <a:solidFill>
                  <a:srgbClr val="292934"/>
                </a:solidFill>
                <a:latin typeface="Arial"/>
                <a:ea typeface="Arial"/>
                <a:cs typeface="Arial"/>
                <a:sym typeface="Arial"/>
              </a:defRPr>
            </a:pPr>
            <a:r>
              <a:t>This is a disease in which </a:t>
            </a:r>
            <a:r>
              <a:rPr i="1"/>
              <a:t>antibodies </a:t>
            </a:r>
            <a:r>
              <a:t>to platelets are produced by one’s immune system. These antibodies adhere to the platelets and cause them to be destroyed, often in the spleen. </a:t>
            </a:r>
          </a:p>
          <a:p>
            <a:pPr marL="182561" indent="-182561" defTabSz="914400">
              <a:lnSpc>
                <a:spcPct val="90000"/>
              </a:lnSpc>
              <a:spcBef>
                <a:spcPts val="600"/>
              </a:spcBef>
              <a:buClr>
                <a:srgbClr val="93A299"/>
              </a:buClr>
              <a:buSzPct val="85000"/>
              <a:defRPr sz="2800">
                <a:solidFill>
                  <a:srgbClr val="292934"/>
                </a:solidFill>
                <a:latin typeface="Arial"/>
                <a:ea typeface="Arial"/>
                <a:cs typeface="Arial"/>
                <a:sym typeface="Arial"/>
              </a:defRPr>
            </a:pPr>
            <a:r>
              <a:t>Sometimes it is possible to identify specific diseases or drugs that cause the condition. Often, however, there is no obvious reason. In these instances the term immune or idiopathic is used. </a:t>
            </a:r>
          </a:p>
          <a:p>
            <a:pPr marL="182561" indent="-182561" defTabSz="914400">
              <a:lnSpc>
                <a:spcPct val="90000"/>
              </a:lnSpc>
              <a:spcBef>
                <a:spcPts val="600"/>
              </a:spcBef>
              <a:buClr>
                <a:srgbClr val="93A299"/>
              </a:buClr>
              <a:buSzPct val="85000"/>
              <a:defRPr sz="2800">
                <a:solidFill>
                  <a:srgbClr val="292934"/>
                </a:solidFill>
                <a:latin typeface="Arial"/>
                <a:ea typeface="Arial"/>
                <a:cs typeface="Arial"/>
                <a:sym typeface="Arial"/>
              </a:defRPr>
            </a:pPr>
            <a:r>
              <a:t>The disease may be seen at any age but is more common in children and younger adults. </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2" name="image.png" descr="image.png"/>
          <p:cNvPicPr>
            <a:picLocks noChangeAspect="1"/>
          </p:cNvPicPr>
          <p:nvPr/>
        </p:nvPicPr>
        <p:blipFill>
          <a:blip r:embed="rId2">
            <a:extLst/>
          </a:blip>
          <a:stretch>
            <a:fillRect/>
          </a:stretch>
        </p:blipFill>
        <p:spPr>
          <a:xfrm>
            <a:off x="1409700" y="260350"/>
            <a:ext cx="6311900" cy="6343650"/>
          </a:xfrm>
          <a:prstGeom prst="rect">
            <a:avLst/>
          </a:prstGeom>
          <a:ln w="12700">
            <a:miter lim="400000"/>
          </a:ln>
        </p:spPr>
      </p:pic>
      <p:sp>
        <p:nvSpPr>
          <p:cNvPr id="193" name="Rectangle"/>
          <p:cNvSpPr/>
          <p:nvPr/>
        </p:nvSpPr>
        <p:spPr>
          <a:xfrm>
            <a:off x="6443662" y="6165850"/>
            <a:ext cx="1277939" cy="438150"/>
          </a:xfrm>
          <a:prstGeom prst="rect">
            <a:avLst/>
          </a:prstGeom>
          <a:solidFill>
            <a:srgbClr val="FFFFFF"/>
          </a:solidFill>
          <a:ln w="12700">
            <a:miter lim="400000"/>
          </a:ln>
        </p:spPr>
        <p:txBody>
          <a:bodyPr lIns="45718" tIns="45718" rIns="45718" bIns="45718"/>
          <a:lstStyle/>
          <a:p>
            <a:pPr defTabSz="914400">
              <a:defRPr>
                <a:solidFill>
                  <a:srgbClr val="292934"/>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Treatment"/>
          <p:cNvSpPr txBox="1"/>
          <p:nvPr>
            <p:ph type="title" idx="4294967295"/>
          </p:nvPr>
        </p:nvSpPr>
        <p:spPr>
          <a:xfrm>
            <a:off x="827087" y="404811"/>
            <a:ext cx="6805613" cy="1341439"/>
          </a:xfrm>
          <a:prstGeom prst="rect">
            <a:avLst/>
          </a:prstGeom>
        </p:spPr>
        <p:txBody>
          <a:bodyPr/>
          <a:lstStyle>
            <a:lvl1pPr algn="l" defTabSz="914400">
              <a:defRPr sz="4000">
                <a:solidFill>
                  <a:srgbClr val="D2533C"/>
                </a:solidFill>
                <a:latin typeface="Arial"/>
                <a:ea typeface="Arial"/>
                <a:cs typeface="Arial"/>
                <a:sym typeface="Arial"/>
              </a:defRPr>
            </a:lvl1pPr>
          </a:lstStyle>
          <a:p>
            <a:pPr/>
            <a:r>
              <a:t>Treatment </a:t>
            </a:r>
          </a:p>
        </p:txBody>
      </p:sp>
      <p:sp>
        <p:nvSpPr>
          <p:cNvPr id="196" name="Treatment of thrombocytopenia varies with its cause and severity.…"/>
          <p:cNvSpPr txBox="1"/>
          <p:nvPr>
            <p:ph type="body" sz="half" idx="4294967295"/>
          </p:nvPr>
        </p:nvSpPr>
        <p:spPr>
          <a:xfrm>
            <a:off x="684212" y="1341437"/>
            <a:ext cx="7696201" cy="2895601"/>
          </a:xfrm>
          <a:prstGeom prst="rect">
            <a:avLst/>
          </a:prstGeom>
        </p:spPr>
        <p:txBody>
          <a:bodyPr/>
          <a:lstStyle/>
          <a:p>
            <a:pPr marL="135096" indent="-135096" defTabSz="676655">
              <a:lnSpc>
                <a:spcPct val="80000"/>
              </a:lnSpc>
              <a:spcBef>
                <a:spcPts val="400"/>
              </a:spcBef>
              <a:buSzTx/>
              <a:buNone/>
              <a:defRPr sz="1700">
                <a:solidFill>
                  <a:srgbClr val="292934"/>
                </a:solidFill>
                <a:latin typeface="Arial"/>
                <a:ea typeface="Arial"/>
                <a:cs typeface="Arial"/>
                <a:sym typeface="Arial"/>
              </a:defRPr>
            </a:pPr>
            <a:r>
              <a:t>Treatment of thrombocytopenia varies with its cause and severity. </a:t>
            </a:r>
          </a:p>
          <a:p>
            <a:pPr marL="135096" indent="-135096" defTabSz="676655">
              <a:lnSpc>
                <a:spcPct val="80000"/>
              </a:lnSpc>
              <a:spcBef>
                <a:spcPts val="400"/>
              </a:spcBef>
              <a:buClr>
                <a:srgbClr val="93A299"/>
              </a:buClr>
              <a:buSzPct val="85000"/>
              <a:defRPr b="1" sz="1700" u="sng">
                <a:solidFill>
                  <a:srgbClr val="292934"/>
                </a:solidFill>
                <a:latin typeface="Arial"/>
                <a:ea typeface="Arial"/>
                <a:cs typeface="Arial"/>
                <a:sym typeface="Arial"/>
              </a:defRPr>
            </a:pPr>
            <a:r>
              <a:t>The cause</a:t>
            </a:r>
            <a:r>
              <a:rPr b="0" u="none"/>
              <a:t> should be rapidly sought and identified and corrected when possible (eg, discontinuing heparin in heparin-induced thrombocytopenia). </a:t>
            </a:r>
          </a:p>
          <a:p>
            <a:pPr marL="135096" indent="-135096" defTabSz="676655">
              <a:lnSpc>
                <a:spcPct val="80000"/>
              </a:lnSpc>
              <a:spcBef>
                <a:spcPts val="400"/>
              </a:spcBef>
              <a:buClr>
                <a:srgbClr val="93A299"/>
              </a:buClr>
              <a:buSzPct val="85000"/>
              <a:defRPr b="1" sz="1700" u="sng">
                <a:solidFill>
                  <a:srgbClr val="292934"/>
                </a:solidFill>
                <a:latin typeface="Arial"/>
                <a:ea typeface="Arial"/>
                <a:cs typeface="Arial"/>
                <a:sym typeface="Arial"/>
              </a:defRPr>
            </a:pPr>
            <a:r>
              <a:t>Platelet transfusions</a:t>
            </a:r>
            <a:r>
              <a:rPr b="0" u="none"/>
              <a:t> should be used prophylactically with discretion because they may lose their effectiveness with repeated use owing to the development of platelet alloantibodies. </a:t>
            </a:r>
          </a:p>
          <a:p>
            <a:pPr lvl="1" marL="338326" indent="-135095" defTabSz="676655">
              <a:lnSpc>
                <a:spcPct val="80000"/>
              </a:lnSpc>
              <a:spcBef>
                <a:spcPts val="0"/>
              </a:spcBef>
              <a:buClr>
                <a:srgbClr val="93A299"/>
              </a:buClr>
              <a:buSzPct val="85000"/>
              <a:buChar char="•"/>
              <a:defRPr sz="1700">
                <a:solidFill>
                  <a:srgbClr val="292934"/>
                </a:solidFill>
                <a:latin typeface="Arial"/>
                <a:ea typeface="Arial"/>
                <a:cs typeface="Arial"/>
                <a:sym typeface="Arial"/>
              </a:defRPr>
            </a:pPr>
            <a:r>
              <a:t>If thrombocytopenia is caused by increased platelet consumption, platelet transfusions should be reserved for management of life-threatening or CNS bleeding. </a:t>
            </a:r>
          </a:p>
          <a:p>
            <a:pPr lvl="1" marL="338326" indent="-135095" defTabSz="676655">
              <a:lnSpc>
                <a:spcPct val="80000"/>
              </a:lnSpc>
              <a:spcBef>
                <a:spcPts val="0"/>
              </a:spcBef>
              <a:buClr>
                <a:srgbClr val="93A299"/>
              </a:buClr>
              <a:buSzPct val="85000"/>
              <a:buChar char="•"/>
              <a:defRPr sz="1700">
                <a:solidFill>
                  <a:srgbClr val="292934"/>
                </a:solidFill>
                <a:latin typeface="Arial"/>
                <a:ea typeface="Arial"/>
                <a:cs typeface="Arial"/>
                <a:sym typeface="Arial"/>
              </a:defRPr>
            </a:pPr>
            <a:r>
              <a:t>If thrombocytopenia is caused by marrow failure, platelet transfusions are reserved for management of active bleeding or severe thrombocytopenia (eg, platelet count &lt;10,000/µL).</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Title 1"/>
          <p:cNvSpPr txBox="1"/>
          <p:nvPr>
            <p:ph type="title"/>
          </p:nvPr>
        </p:nvSpPr>
        <p:spPr>
          <a:xfrm>
            <a:off x="457200" y="274638"/>
            <a:ext cx="8229600" cy="1143001"/>
          </a:xfrm>
          <a:prstGeom prst="rect">
            <a:avLst/>
          </a:prstGeom>
        </p:spPr>
        <p:txBody>
          <a:bodyPr/>
          <a:lstStyle>
            <a:lvl1pPr>
              <a:defRPr>
                <a:solidFill>
                  <a:srgbClr val="941100"/>
                </a:solidFill>
              </a:defRPr>
            </a:lvl1pPr>
          </a:lstStyle>
          <a:p>
            <a:pPr/>
            <a:r>
              <a:t>Management Strategies</a:t>
            </a:r>
          </a:p>
        </p:txBody>
      </p:sp>
      <p:sp>
        <p:nvSpPr>
          <p:cNvPr id="199" name="Content Placeholder 2"/>
          <p:cNvSpPr txBox="1"/>
          <p:nvPr>
            <p:ph type="body" idx="1"/>
          </p:nvPr>
        </p:nvSpPr>
        <p:spPr>
          <a:xfrm>
            <a:off x="457200" y="1600200"/>
            <a:ext cx="8229600" cy="4525963"/>
          </a:xfrm>
          <a:prstGeom prst="rect">
            <a:avLst/>
          </a:prstGeom>
        </p:spPr>
        <p:txBody>
          <a:bodyPr/>
          <a:lstStyle/>
          <a:p>
            <a:pPr marL="216027" indent="-216027" defTabSz="288036">
              <a:spcBef>
                <a:spcPts val="400"/>
              </a:spcBef>
              <a:defRPr sz="2000"/>
            </a:pPr>
            <a:r>
              <a:t>• Immune Thrombocytopenia (ITP):</a:t>
            </a:r>
          </a:p>
          <a:p>
            <a:pPr marL="216027" indent="-216027" defTabSz="288036">
              <a:spcBef>
                <a:spcPts val="400"/>
              </a:spcBef>
              <a:defRPr sz="2000"/>
            </a:pPr>
            <a:r>
              <a:t>  - First-line: Corticosteroids, IVIG</a:t>
            </a:r>
          </a:p>
          <a:p>
            <a:pPr marL="216027" indent="-216027" defTabSz="288036">
              <a:spcBef>
                <a:spcPts val="400"/>
              </a:spcBef>
              <a:defRPr sz="2000"/>
            </a:pPr>
            <a:r>
              <a:t>  - Second-line: Rituximab, splenectomy</a:t>
            </a:r>
          </a:p>
          <a:p>
            <a:pPr marL="216027" indent="-216027" defTabSz="288036">
              <a:spcBef>
                <a:spcPts val="400"/>
              </a:spcBef>
              <a:defRPr sz="2000"/>
            </a:pPr>
          </a:p>
          <a:p>
            <a:pPr marL="216027" indent="-216027" defTabSz="288036">
              <a:spcBef>
                <a:spcPts val="400"/>
              </a:spcBef>
              <a:defRPr sz="2000"/>
            </a:pPr>
            <a:r>
              <a:t>• Thrombotic Thrombocytopenic Purpura (TTP):</a:t>
            </a:r>
          </a:p>
          <a:p>
            <a:pPr marL="216027" indent="-216027" defTabSz="288036">
              <a:spcBef>
                <a:spcPts val="400"/>
              </a:spcBef>
              <a:defRPr sz="2000"/>
            </a:pPr>
            <a:r>
              <a:t>  - Plasma exchange, corticosteroids</a:t>
            </a:r>
          </a:p>
          <a:p>
            <a:pPr marL="216027" indent="-216027" defTabSz="288036">
              <a:spcBef>
                <a:spcPts val="400"/>
              </a:spcBef>
              <a:defRPr sz="2000"/>
            </a:pPr>
          </a:p>
          <a:p>
            <a:pPr marL="216027" indent="-216027" defTabSz="288036">
              <a:spcBef>
                <a:spcPts val="400"/>
              </a:spcBef>
              <a:defRPr sz="2000"/>
            </a:pPr>
            <a:r>
              <a:t>• Disseminated Intravascular Coagulation (DIC):</a:t>
            </a:r>
          </a:p>
          <a:p>
            <a:pPr marL="216027" indent="-216027" defTabSz="288036">
              <a:spcBef>
                <a:spcPts val="400"/>
              </a:spcBef>
              <a:defRPr sz="2000"/>
            </a:pPr>
            <a:r>
              <a:t>  - Treat underlying cause, supportive care</a:t>
            </a:r>
          </a:p>
          <a:p>
            <a:pPr marL="216027" indent="-216027" defTabSz="288036">
              <a:spcBef>
                <a:spcPts val="400"/>
              </a:spcBef>
              <a:defRPr sz="2000"/>
            </a:pPr>
          </a:p>
          <a:p>
            <a:pPr marL="216027" indent="-216027" defTabSz="288036">
              <a:spcBef>
                <a:spcPts val="400"/>
              </a:spcBef>
              <a:defRPr sz="2000"/>
            </a:pPr>
            <a:r>
              <a:t>• Platelet Transfusion:</a:t>
            </a:r>
          </a:p>
          <a:p>
            <a:pPr marL="216027" indent="-216027" defTabSz="288036">
              <a:spcBef>
                <a:spcPts val="400"/>
              </a:spcBef>
              <a:defRPr sz="2000"/>
            </a:pPr>
            <a:r>
              <a:t>  - Indicated for severe thrombocytopenia with bleeding.</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Platelets"/>
          <p:cNvSpPr txBox="1"/>
          <p:nvPr>
            <p:ph type="title" idx="4294967295"/>
          </p:nvPr>
        </p:nvSpPr>
        <p:spPr>
          <a:xfrm>
            <a:off x="457200" y="533400"/>
            <a:ext cx="8229600" cy="990600"/>
          </a:xfrm>
          <a:prstGeom prst="rect">
            <a:avLst/>
          </a:prstGeom>
        </p:spPr>
        <p:txBody>
          <a:bodyPr/>
          <a:lstStyle>
            <a:lvl1pPr algn="l" defTabSz="914400">
              <a:defRPr sz="4000">
                <a:solidFill>
                  <a:srgbClr val="D2533C"/>
                </a:solidFill>
                <a:latin typeface="Arial"/>
                <a:ea typeface="Arial"/>
                <a:cs typeface="Arial"/>
                <a:sym typeface="Arial"/>
              </a:defRPr>
            </a:lvl1pPr>
          </a:lstStyle>
          <a:p>
            <a:pPr/>
            <a:r>
              <a:t>Platelets</a:t>
            </a:r>
          </a:p>
        </p:txBody>
      </p:sp>
      <p:sp>
        <p:nvSpPr>
          <p:cNvPr id="120" name="Platelets are produced in bone marrow from Megakaryocytes…"/>
          <p:cNvSpPr txBox="1"/>
          <p:nvPr>
            <p:ph type="body" sz="half" idx="4294967295"/>
          </p:nvPr>
        </p:nvSpPr>
        <p:spPr>
          <a:xfrm>
            <a:off x="457200" y="1600200"/>
            <a:ext cx="4037013" cy="4530725"/>
          </a:xfrm>
          <a:prstGeom prst="rect">
            <a:avLst/>
          </a:prstGeom>
        </p:spPr>
        <p:txBody>
          <a:bodyPr/>
          <a:lstStyle/>
          <a:p>
            <a:pPr marL="182562" indent="-182562" defTabSz="914400">
              <a:lnSpc>
                <a:spcPct val="90000"/>
              </a:lnSpc>
              <a:spcBef>
                <a:spcPts val="500"/>
              </a:spcBef>
              <a:buClr>
                <a:srgbClr val="93A299"/>
              </a:buClr>
              <a:buSzPct val="85000"/>
              <a:defRPr sz="2400">
                <a:solidFill>
                  <a:srgbClr val="292934"/>
                </a:solidFill>
                <a:latin typeface="Arial"/>
                <a:ea typeface="Arial"/>
                <a:cs typeface="Arial"/>
                <a:sym typeface="Arial"/>
              </a:defRPr>
            </a:pPr>
            <a:r>
              <a:t>Platelets are produced in bone marrow from Megakaryocytes</a:t>
            </a:r>
          </a:p>
          <a:p>
            <a:pPr marL="182562" indent="-182562" defTabSz="914400">
              <a:lnSpc>
                <a:spcPct val="90000"/>
              </a:lnSpc>
              <a:spcBef>
                <a:spcPts val="500"/>
              </a:spcBef>
              <a:buClr>
                <a:srgbClr val="93A299"/>
              </a:buClr>
              <a:buSzPct val="85000"/>
              <a:defRPr sz="2400">
                <a:solidFill>
                  <a:srgbClr val="292934"/>
                </a:solidFill>
                <a:latin typeface="Arial"/>
                <a:ea typeface="Arial"/>
                <a:cs typeface="Arial"/>
                <a:sym typeface="Arial"/>
              </a:defRPr>
            </a:pPr>
            <a:r>
              <a:t>An estimated 1000-5000 platelets are produced from each Megakaryocyte</a:t>
            </a:r>
          </a:p>
          <a:p>
            <a:pPr marL="182562" indent="-182562" defTabSz="914400">
              <a:lnSpc>
                <a:spcPct val="90000"/>
              </a:lnSpc>
              <a:spcBef>
                <a:spcPts val="500"/>
              </a:spcBef>
              <a:buClr>
                <a:srgbClr val="93A299"/>
              </a:buClr>
              <a:buSzPct val="85000"/>
              <a:defRPr sz="2400">
                <a:solidFill>
                  <a:srgbClr val="292934"/>
                </a:solidFill>
                <a:latin typeface="Arial"/>
                <a:ea typeface="Arial"/>
                <a:cs typeface="Arial"/>
                <a:sym typeface="Arial"/>
              </a:defRPr>
            </a:pPr>
            <a:r>
              <a:t>In normal adults platelet production is ~35,000-50,000/microL of whole blood per day. This value can be increased 8-fold during times of increased demand</a:t>
            </a:r>
          </a:p>
        </p:txBody>
      </p:sp>
      <p:pic>
        <p:nvPicPr>
          <p:cNvPr id="121" name="megaka3" descr="megaka3"/>
          <p:cNvPicPr>
            <a:picLocks noChangeAspect="1"/>
          </p:cNvPicPr>
          <p:nvPr/>
        </p:nvPicPr>
        <p:blipFill>
          <a:blip r:embed="rId2">
            <a:extLst/>
          </a:blip>
          <a:stretch>
            <a:fillRect/>
          </a:stretch>
        </p:blipFill>
        <p:spPr>
          <a:xfrm>
            <a:off x="4648200" y="1676400"/>
            <a:ext cx="4038600" cy="4191000"/>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IMMUNE THROMBOCYTOPENİA"/>
          <p:cNvSpPr txBox="1"/>
          <p:nvPr>
            <p:ph type="title" idx="4294967295"/>
          </p:nvPr>
        </p:nvSpPr>
        <p:spPr>
          <a:xfrm>
            <a:off x="827087" y="908050"/>
            <a:ext cx="7086601" cy="2273300"/>
          </a:xfrm>
          <a:prstGeom prst="rect">
            <a:avLst/>
          </a:prstGeom>
        </p:spPr>
        <p:txBody>
          <a:bodyPr anchor="b"/>
          <a:lstStyle>
            <a:lvl1pPr algn="l" defTabSz="914400">
              <a:defRPr sz="4800">
                <a:solidFill>
                  <a:srgbClr val="D2533C"/>
                </a:solidFill>
                <a:latin typeface="Arial"/>
                <a:ea typeface="Arial"/>
                <a:cs typeface="Arial"/>
                <a:sym typeface="Arial"/>
              </a:defRPr>
            </a:lvl1pPr>
          </a:lstStyle>
          <a:p>
            <a:pPr/>
            <a:r>
              <a:t>IMMUNE THROMBOCYTOPENİA</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3" name="image.png" descr="image.png"/>
          <p:cNvPicPr>
            <a:picLocks noChangeAspect="1"/>
          </p:cNvPicPr>
          <p:nvPr/>
        </p:nvPicPr>
        <p:blipFill>
          <a:blip r:embed="rId2">
            <a:extLst/>
          </a:blip>
          <a:stretch>
            <a:fillRect/>
          </a:stretch>
        </p:blipFill>
        <p:spPr>
          <a:xfrm>
            <a:off x="1403350" y="115887"/>
            <a:ext cx="5905500" cy="6488113"/>
          </a:xfrm>
          <a:prstGeom prst="rect">
            <a:avLst/>
          </a:prstGeom>
          <a:ln w="12700">
            <a:miter lim="400000"/>
          </a:ln>
        </p:spPr>
      </p:pic>
      <p:sp>
        <p:nvSpPr>
          <p:cNvPr id="204" name="Rectangle"/>
          <p:cNvSpPr/>
          <p:nvPr/>
        </p:nvSpPr>
        <p:spPr>
          <a:xfrm>
            <a:off x="6588125" y="6381749"/>
            <a:ext cx="720725" cy="368303"/>
          </a:xfrm>
          <a:prstGeom prst="rect">
            <a:avLst/>
          </a:prstGeom>
          <a:solidFill>
            <a:srgbClr val="FFFFFF"/>
          </a:solidFill>
          <a:ln w="12700">
            <a:miter lim="400000"/>
          </a:ln>
        </p:spPr>
        <p:txBody>
          <a:bodyPr lIns="45718" tIns="45718" rIns="45718" bIns="45718"/>
          <a:lstStyle/>
          <a:p>
            <a:pPr defTabSz="914400">
              <a:defRPr>
                <a:solidFill>
                  <a:srgbClr val="292934"/>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Immune thrombocytopenia in adults"/>
          <p:cNvSpPr txBox="1"/>
          <p:nvPr>
            <p:ph type="title" idx="4294967295"/>
          </p:nvPr>
        </p:nvSpPr>
        <p:spPr>
          <a:xfrm>
            <a:off x="684212" y="549275"/>
            <a:ext cx="6870701" cy="1447800"/>
          </a:xfrm>
          <a:prstGeom prst="rect">
            <a:avLst/>
          </a:prstGeom>
        </p:spPr>
        <p:txBody>
          <a:bodyPr/>
          <a:lstStyle>
            <a:lvl1pPr algn="l" defTabSz="914400">
              <a:defRPr sz="3200">
                <a:solidFill>
                  <a:srgbClr val="D2533C"/>
                </a:solidFill>
                <a:latin typeface="Arial"/>
                <a:ea typeface="Arial"/>
                <a:cs typeface="Arial"/>
                <a:sym typeface="Arial"/>
              </a:defRPr>
            </a:lvl1pPr>
          </a:lstStyle>
          <a:p>
            <a:pPr/>
            <a:r>
              <a:t>Immune thrombocytopenia in adults</a:t>
            </a:r>
          </a:p>
        </p:txBody>
      </p:sp>
      <p:sp>
        <p:nvSpPr>
          <p:cNvPr id="207" name="There are a number of differences:…"/>
          <p:cNvSpPr txBox="1"/>
          <p:nvPr>
            <p:ph type="body" idx="4294967295"/>
          </p:nvPr>
        </p:nvSpPr>
        <p:spPr>
          <a:xfrm>
            <a:off x="468312" y="1557336"/>
            <a:ext cx="8229601" cy="4876803"/>
          </a:xfrm>
          <a:prstGeom prst="rect">
            <a:avLst/>
          </a:prstGeom>
        </p:spPr>
        <p:txBody>
          <a:bodyPr/>
          <a:lstStyle/>
          <a:p>
            <a:pPr marL="182562" indent="-182562" defTabSz="914400">
              <a:lnSpc>
                <a:spcPct val="80000"/>
              </a:lnSpc>
              <a:spcBef>
                <a:spcPts val="600"/>
              </a:spcBef>
              <a:buSzTx/>
              <a:buNone/>
              <a:defRPr sz="2800">
                <a:solidFill>
                  <a:srgbClr val="292934"/>
                </a:solidFill>
                <a:latin typeface="Arial"/>
                <a:ea typeface="Arial"/>
                <a:cs typeface="Arial"/>
                <a:sym typeface="Arial"/>
              </a:defRPr>
            </a:pPr>
            <a:r>
              <a:t>There are a number of differences:</a:t>
            </a:r>
          </a:p>
          <a:p>
            <a:pPr marL="182562" indent="-182562" defTabSz="914400">
              <a:lnSpc>
                <a:spcPct val="80000"/>
              </a:lnSpc>
              <a:spcBef>
                <a:spcPts val="500"/>
              </a:spcBef>
              <a:buSzTx/>
              <a:buNone/>
              <a:defRPr sz="2800">
                <a:solidFill>
                  <a:srgbClr val="292934"/>
                </a:solidFill>
                <a:latin typeface="Arial"/>
                <a:ea typeface="Arial"/>
                <a:cs typeface="Arial"/>
                <a:sym typeface="Arial"/>
              </a:defRPr>
            </a:pPr>
          </a:p>
          <a:p>
            <a:pPr marL="182562" indent="-182562" defTabSz="914400">
              <a:lnSpc>
                <a:spcPct val="80000"/>
              </a:lnSpc>
              <a:spcBef>
                <a:spcPts val="600"/>
              </a:spcBef>
              <a:buSzTx/>
              <a:buNone/>
              <a:defRPr sz="2800">
                <a:solidFill>
                  <a:srgbClr val="292934"/>
                </a:solidFill>
                <a:latin typeface="Arial"/>
                <a:ea typeface="Arial"/>
                <a:cs typeface="Arial"/>
                <a:sym typeface="Arial"/>
              </a:defRPr>
            </a:pPr>
            <a:r>
              <a:t>1. It is much more likely to be </a:t>
            </a:r>
            <a:r>
              <a:rPr b="1" u="sng"/>
              <a:t>caused by a drug or an underlying disease</a:t>
            </a:r>
            <a:r>
              <a:t>, such as lupus. Sometimes that disease may not be obvious until later.</a:t>
            </a:r>
          </a:p>
          <a:p>
            <a:pPr marL="182562" indent="-182562" defTabSz="914400">
              <a:lnSpc>
                <a:spcPct val="80000"/>
              </a:lnSpc>
              <a:spcBef>
                <a:spcPts val="600"/>
              </a:spcBef>
              <a:buSzTx/>
              <a:buNone/>
              <a:defRPr sz="2800">
                <a:solidFill>
                  <a:srgbClr val="292934"/>
                </a:solidFill>
                <a:latin typeface="Arial"/>
                <a:ea typeface="Arial"/>
                <a:cs typeface="Arial"/>
                <a:sym typeface="Arial"/>
              </a:defRPr>
            </a:pPr>
            <a:r>
              <a:t>2. More often, the disease does not get better and is therefore </a:t>
            </a:r>
            <a:r>
              <a:rPr b="1" u="sng"/>
              <a:t>chronic</a:t>
            </a:r>
            <a:r>
              <a:t>.</a:t>
            </a:r>
          </a:p>
          <a:p>
            <a:pPr marL="182562" indent="-182562" defTabSz="914400">
              <a:lnSpc>
                <a:spcPct val="80000"/>
              </a:lnSpc>
              <a:spcBef>
                <a:spcPts val="600"/>
              </a:spcBef>
              <a:buSzTx/>
              <a:buNone/>
              <a:defRPr sz="2800">
                <a:solidFill>
                  <a:srgbClr val="292934"/>
                </a:solidFill>
                <a:latin typeface="Arial"/>
                <a:ea typeface="Arial"/>
                <a:cs typeface="Arial"/>
                <a:sym typeface="Arial"/>
              </a:defRPr>
            </a:pPr>
            <a:r>
              <a:t>3. The disease is more frequently </a:t>
            </a:r>
            <a:r>
              <a:rPr b="1" u="sng"/>
              <a:t>relapsing</a:t>
            </a:r>
            <a:r>
              <a:t>.</a:t>
            </a:r>
          </a:p>
          <a:p>
            <a:pPr marL="182562" indent="-182562" defTabSz="914400">
              <a:lnSpc>
                <a:spcPct val="80000"/>
              </a:lnSpc>
              <a:spcBef>
                <a:spcPts val="600"/>
              </a:spcBef>
              <a:buSzTx/>
              <a:buNone/>
              <a:defRPr sz="2800">
                <a:solidFill>
                  <a:srgbClr val="292934"/>
                </a:solidFill>
                <a:latin typeface="Arial"/>
                <a:ea typeface="Arial"/>
                <a:cs typeface="Arial"/>
                <a:sym typeface="Arial"/>
              </a:defRPr>
            </a:pPr>
            <a:r>
              <a:t>4. It often </a:t>
            </a:r>
            <a:r>
              <a:rPr b="1" u="sng"/>
              <a:t>does not respond as well to treatment</a:t>
            </a:r>
            <a:r>
              <a:t> as in children.</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Treatment"/>
          <p:cNvSpPr txBox="1"/>
          <p:nvPr>
            <p:ph type="title" idx="4294967295"/>
          </p:nvPr>
        </p:nvSpPr>
        <p:spPr>
          <a:xfrm>
            <a:off x="755650" y="0"/>
            <a:ext cx="6870700" cy="1447800"/>
          </a:xfrm>
          <a:prstGeom prst="rect">
            <a:avLst/>
          </a:prstGeom>
        </p:spPr>
        <p:txBody>
          <a:bodyPr/>
          <a:lstStyle>
            <a:lvl1pPr algn="l" defTabSz="914400">
              <a:defRPr sz="4000">
                <a:solidFill>
                  <a:srgbClr val="D2533C"/>
                </a:solidFill>
                <a:latin typeface="Arial"/>
                <a:ea typeface="Arial"/>
                <a:cs typeface="Arial"/>
                <a:sym typeface="Arial"/>
              </a:defRPr>
            </a:lvl1pPr>
          </a:lstStyle>
          <a:p>
            <a:pPr/>
            <a:r>
              <a:t>Treatment</a:t>
            </a:r>
          </a:p>
        </p:txBody>
      </p:sp>
      <p:sp>
        <p:nvSpPr>
          <p:cNvPr id="210" name="Steroids: Prednisolone 1mg/kg…"/>
          <p:cNvSpPr txBox="1"/>
          <p:nvPr>
            <p:ph type="body" idx="4294967295"/>
          </p:nvPr>
        </p:nvSpPr>
        <p:spPr>
          <a:xfrm>
            <a:off x="684212" y="1341436"/>
            <a:ext cx="7696201" cy="3505203"/>
          </a:xfrm>
          <a:prstGeom prst="rect">
            <a:avLst/>
          </a:prstGeom>
        </p:spPr>
        <p:txBody>
          <a:bodyPr/>
          <a:lstStyle/>
          <a:p>
            <a:pPr marL="155178" indent="-155178" algn="just" defTabSz="777240">
              <a:lnSpc>
                <a:spcPct val="80000"/>
              </a:lnSpc>
              <a:spcBef>
                <a:spcPts val="400"/>
              </a:spcBef>
              <a:buClr>
                <a:srgbClr val="93A299"/>
              </a:buClr>
              <a:buSzPct val="85000"/>
              <a:defRPr b="1" sz="2000">
                <a:solidFill>
                  <a:srgbClr val="292934"/>
                </a:solidFill>
                <a:latin typeface="Arial"/>
                <a:ea typeface="Arial"/>
                <a:cs typeface="Arial"/>
                <a:sym typeface="Arial"/>
              </a:defRPr>
            </a:pPr>
            <a:r>
              <a:t>Steroids</a:t>
            </a:r>
            <a:r>
              <a:rPr b="0"/>
              <a:t>: Prednisolone 1mg/kg</a:t>
            </a:r>
          </a:p>
          <a:p>
            <a:pPr marL="155178" indent="-155178" algn="just" defTabSz="777240">
              <a:lnSpc>
                <a:spcPct val="80000"/>
              </a:lnSpc>
              <a:spcBef>
                <a:spcPts val="400"/>
              </a:spcBef>
              <a:buClr>
                <a:srgbClr val="93A299"/>
              </a:buClr>
              <a:buSzPct val="85000"/>
              <a:defRPr b="1" sz="2000">
                <a:solidFill>
                  <a:srgbClr val="292934"/>
                </a:solidFill>
                <a:latin typeface="Arial"/>
                <a:ea typeface="Arial"/>
                <a:cs typeface="Arial"/>
                <a:sym typeface="Arial"/>
              </a:defRPr>
            </a:pPr>
            <a:r>
              <a:t>Gammaglobulin</a:t>
            </a:r>
            <a:r>
              <a:rPr b="0"/>
              <a:t> can be used, but it will not cause improvement in as high a percentage of patients as it does in children. </a:t>
            </a:r>
          </a:p>
          <a:p>
            <a:pPr marL="155178" indent="-155178" algn="just" defTabSz="777240">
              <a:lnSpc>
                <a:spcPct val="80000"/>
              </a:lnSpc>
              <a:spcBef>
                <a:spcPts val="400"/>
              </a:spcBef>
              <a:buClr>
                <a:srgbClr val="93A299"/>
              </a:buClr>
              <a:buSzPct val="85000"/>
              <a:defRPr b="1" sz="2000">
                <a:solidFill>
                  <a:srgbClr val="292934"/>
                </a:solidFill>
                <a:latin typeface="Arial"/>
                <a:ea typeface="Arial"/>
                <a:cs typeface="Arial"/>
                <a:sym typeface="Arial"/>
              </a:defRPr>
            </a:pPr>
            <a:r>
              <a:t>Splenectomy</a:t>
            </a:r>
            <a:r>
              <a:rPr b="0"/>
              <a:t> helps in 50 to 75 percent of patients; however, there is no good way to predict, before the surgery, who will benefit. </a:t>
            </a:r>
          </a:p>
          <a:p>
            <a:pPr marL="155178" indent="-155178" algn="just" defTabSz="777240">
              <a:lnSpc>
                <a:spcPct val="80000"/>
              </a:lnSpc>
              <a:spcBef>
                <a:spcPts val="400"/>
              </a:spcBef>
              <a:buClr>
                <a:srgbClr val="93A299"/>
              </a:buClr>
              <a:buSzPct val="85000"/>
              <a:defRPr sz="2000">
                <a:solidFill>
                  <a:srgbClr val="292934"/>
                </a:solidFill>
                <a:latin typeface="Arial"/>
                <a:ea typeface="Arial"/>
                <a:cs typeface="Arial"/>
                <a:sym typeface="Arial"/>
              </a:defRPr>
            </a:pPr>
            <a:r>
              <a:t>Rituximab (anti CD 20 monoclonal ab)</a:t>
            </a:r>
          </a:p>
          <a:p>
            <a:pPr marL="155178" indent="-155178" algn="just" defTabSz="777240">
              <a:lnSpc>
                <a:spcPct val="80000"/>
              </a:lnSpc>
              <a:spcBef>
                <a:spcPts val="400"/>
              </a:spcBef>
              <a:buClr>
                <a:srgbClr val="93A299"/>
              </a:buClr>
              <a:buSzPct val="85000"/>
              <a:defRPr sz="2000">
                <a:solidFill>
                  <a:srgbClr val="292934"/>
                </a:solidFill>
                <a:latin typeface="Arial"/>
                <a:ea typeface="Arial"/>
                <a:cs typeface="Arial"/>
                <a:sym typeface="Arial"/>
              </a:defRPr>
            </a:pPr>
            <a:r>
              <a:t>Some </a:t>
            </a:r>
            <a:r>
              <a:rPr b="1"/>
              <a:t>chemotherapy drugs</a:t>
            </a:r>
            <a:r>
              <a:t>, such as Cylophosphamide, Imuran and Vincristine, as well as </a:t>
            </a:r>
            <a:r>
              <a:rPr b="1"/>
              <a:t>male hormones</a:t>
            </a:r>
            <a:r>
              <a:t> (androgens) have worked in cases that do not respond with other treatment.</a:t>
            </a:r>
          </a:p>
          <a:p>
            <a:pPr marL="155178" indent="-155178" algn="just" defTabSz="777240">
              <a:lnSpc>
                <a:spcPct val="80000"/>
              </a:lnSpc>
              <a:spcBef>
                <a:spcPts val="400"/>
              </a:spcBef>
              <a:buClr>
                <a:srgbClr val="93A299"/>
              </a:buClr>
              <a:buSzPct val="85000"/>
              <a:defRPr sz="2000">
                <a:solidFill>
                  <a:srgbClr val="292934"/>
                </a:solidFill>
                <a:latin typeface="Arial"/>
                <a:ea typeface="Arial"/>
                <a:cs typeface="Arial"/>
                <a:sym typeface="Arial"/>
              </a:defRPr>
            </a:pPr>
            <a:r>
              <a:t>Occasionally nothing works very well, and the platelet counts stays down. Fortunately, even with very low counts, most people escape serious bleeding problems.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Title 1"/>
          <p:cNvSpPr txBox="1"/>
          <p:nvPr>
            <p:ph type="title"/>
          </p:nvPr>
        </p:nvSpPr>
        <p:spPr>
          <a:xfrm>
            <a:off x="457200" y="274638"/>
            <a:ext cx="8229600" cy="1143001"/>
          </a:xfrm>
          <a:prstGeom prst="rect">
            <a:avLst/>
          </a:prstGeom>
        </p:spPr>
        <p:txBody>
          <a:bodyPr/>
          <a:lstStyle>
            <a:lvl1pPr defTabSz="425194">
              <a:defRPr sz="4000">
                <a:solidFill>
                  <a:srgbClr val="941100"/>
                </a:solidFill>
              </a:defRPr>
            </a:lvl1pPr>
          </a:lstStyle>
          <a:p>
            <a:pPr/>
            <a:r>
              <a:t>Choosing Wisely in Thrombocytopenia</a:t>
            </a:r>
          </a:p>
        </p:txBody>
      </p:sp>
      <p:sp>
        <p:nvSpPr>
          <p:cNvPr id="213" name="Content Placeholder 2"/>
          <p:cNvSpPr txBox="1"/>
          <p:nvPr>
            <p:ph type="body" idx="1"/>
          </p:nvPr>
        </p:nvSpPr>
        <p:spPr>
          <a:xfrm>
            <a:off x="457200" y="1600200"/>
            <a:ext cx="8229600" cy="4525963"/>
          </a:xfrm>
          <a:prstGeom prst="rect">
            <a:avLst/>
          </a:prstGeom>
        </p:spPr>
        <p:txBody>
          <a:bodyPr/>
          <a:lstStyle/>
          <a:p>
            <a:pPr marL="318897" indent="-318897" defTabSz="425194">
              <a:defRPr sz="2900"/>
            </a:pPr>
            <a:r>
              <a:t>• Avoid unnecessary platelet transfusions if counts &gt;10,000/µL without bleeding.</a:t>
            </a:r>
          </a:p>
          <a:p>
            <a:pPr marL="318897" indent="-318897" defTabSz="425194">
              <a:defRPr sz="2900"/>
            </a:pPr>
            <a:r>
              <a:t>• Do not perform routine bone marrow biopsies unless clinically indicated.</a:t>
            </a:r>
          </a:p>
          <a:p>
            <a:pPr marL="318897" indent="-318897" defTabSz="425194">
              <a:defRPr sz="2900"/>
            </a:pPr>
            <a:r>
              <a:t>• Consider medication-induced causes before extensive workup.</a:t>
            </a:r>
          </a:p>
          <a:p>
            <a:pPr marL="318897" indent="-318897" defTabSz="425194">
              <a:defRPr sz="2900"/>
            </a:pPr>
            <a:r>
              <a:t>• Limit repeat testing if platelet counts are stable.</a:t>
            </a:r>
          </a:p>
          <a:p>
            <a:pPr marL="318897" indent="-318897" defTabSz="425194">
              <a:defRPr sz="2900"/>
            </a:pPr>
            <a:r>
              <a:t>• Utilize evidence-based thresholds for interventions.</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Title 1"/>
          <p:cNvSpPr txBox="1"/>
          <p:nvPr>
            <p:ph type="title"/>
          </p:nvPr>
        </p:nvSpPr>
        <p:spPr>
          <a:xfrm>
            <a:off x="457200" y="274638"/>
            <a:ext cx="8229600" cy="1143001"/>
          </a:xfrm>
          <a:prstGeom prst="rect">
            <a:avLst/>
          </a:prstGeom>
        </p:spPr>
        <p:txBody>
          <a:bodyPr/>
          <a:lstStyle>
            <a:lvl1pPr>
              <a:defRPr>
                <a:solidFill>
                  <a:srgbClr val="941100"/>
                </a:solidFill>
              </a:defRPr>
            </a:lvl1pPr>
          </a:lstStyle>
          <a:p>
            <a:pPr/>
            <a:r>
              <a:t>Conclusion</a:t>
            </a:r>
          </a:p>
        </p:txBody>
      </p:sp>
      <p:sp>
        <p:nvSpPr>
          <p:cNvPr id="216" name="Content Placeholder 2"/>
          <p:cNvSpPr txBox="1"/>
          <p:nvPr>
            <p:ph type="body" idx="1"/>
          </p:nvPr>
        </p:nvSpPr>
        <p:spPr>
          <a:xfrm>
            <a:off x="457200" y="1600200"/>
            <a:ext cx="8229600" cy="4525963"/>
          </a:xfrm>
          <a:prstGeom prst="rect">
            <a:avLst/>
          </a:prstGeom>
        </p:spPr>
        <p:txBody>
          <a:bodyPr/>
          <a:lstStyle/>
          <a:p>
            <a:pPr/>
            <a:r>
              <a:t>• Thrombocytopenia requires a thorough diagnostic approach.</a:t>
            </a:r>
          </a:p>
          <a:p>
            <a:pPr/>
            <a:r>
              <a:t>• Initial testing should guide further workup.</a:t>
            </a:r>
          </a:p>
          <a:p>
            <a:pPr/>
            <a:r>
              <a:t>• Treatment depends on the underlying cause.</a:t>
            </a:r>
          </a:p>
          <a:p>
            <a:pPr/>
            <a:r>
              <a:t>• Avoid unnecessary interventions through evidence-based practices.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Clinical picture"/>
          <p:cNvSpPr txBox="1"/>
          <p:nvPr>
            <p:ph type="title" idx="4294967295"/>
          </p:nvPr>
        </p:nvSpPr>
        <p:spPr>
          <a:xfrm>
            <a:off x="755650" y="476250"/>
            <a:ext cx="6870700" cy="838200"/>
          </a:xfrm>
          <a:prstGeom prst="rect">
            <a:avLst/>
          </a:prstGeom>
        </p:spPr>
        <p:txBody>
          <a:bodyPr/>
          <a:lstStyle/>
          <a:p>
            <a:pPr algn="l" defTabSz="914400">
              <a:defRPr sz="4000">
                <a:solidFill>
                  <a:srgbClr val="D2533C"/>
                </a:solidFill>
                <a:latin typeface="Arial"/>
                <a:ea typeface="Arial"/>
                <a:cs typeface="Arial"/>
                <a:sym typeface="Arial"/>
              </a:defRPr>
            </a:pPr>
            <a:r>
              <a:t>Clinical picture</a:t>
            </a:r>
            <a:r>
              <a:rPr b="1"/>
              <a:t> </a:t>
            </a:r>
          </a:p>
        </p:txBody>
      </p:sp>
      <p:sp>
        <p:nvSpPr>
          <p:cNvPr id="124" name="Regardless of cause, severe thrombocytopenia results in a typical pattern of bleeding:…"/>
          <p:cNvSpPr txBox="1"/>
          <p:nvPr>
            <p:ph type="body" sz="half" idx="4294967295"/>
          </p:nvPr>
        </p:nvSpPr>
        <p:spPr>
          <a:xfrm>
            <a:off x="533400" y="1600200"/>
            <a:ext cx="7696200" cy="2895600"/>
          </a:xfrm>
          <a:prstGeom prst="rect">
            <a:avLst/>
          </a:prstGeom>
        </p:spPr>
        <p:txBody>
          <a:bodyPr/>
          <a:lstStyle/>
          <a:p>
            <a:pPr marL="146050" indent="-146050" algn="just" defTabSz="731519">
              <a:lnSpc>
                <a:spcPct val="80000"/>
              </a:lnSpc>
              <a:spcBef>
                <a:spcPts val="500"/>
              </a:spcBef>
              <a:buClr>
                <a:srgbClr val="93A299"/>
              </a:buClr>
              <a:buSzPct val="85000"/>
              <a:defRPr sz="2200">
                <a:solidFill>
                  <a:srgbClr val="292934"/>
                </a:solidFill>
                <a:latin typeface="Arial"/>
                <a:ea typeface="Arial"/>
                <a:cs typeface="Arial"/>
                <a:sym typeface="Arial"/>
              </a:defRPr>
            </a:pPr>
            <a:r>
              <a:t>Regardless of cause, severe thrombocytopenia results in a typical pattern of bleeding: </a:t>
            </a:r>
          </a:p>
          <a:p>
            <a:pPr marL="146050" indent="-146050" algn="just" defTabSz="731519">
              <a:lnSpc>
                <a:spcPct val="80000"/>
              </a:lnSpc>
              <a:spcBef>
                <a:spcPts val="500"/>
              </a:spcBef>
              <a:buClr>
                <a:srgbClr val="93A299"/>
              </a:buClr>
              <a:buSzPct val="85000"/>
              <a:defRPr b="1" sz="2200">
                <a:solidFill>
                  <a:srgbClr val="292934"/>
                </a:solidFill>
                <a:latin typeface="Arial"/>
                <a:ea typeface="Arial"/>
                <a:cs typeface="Arial"/>
                <a:sym typeface="Arial"/>
              </a:defRPr>
            </a:pPr>
            <a:r>
              <a:t>multiple petechiae</a:t>
            </a:r>
            <a:r>
              <a:rPr b="0"/>
              <a:t> in the skin, often most evident on the lower legs; </a:t>
            </a:r>
          </a:p>
          <a:p>
            <a:pPr marL="146050" indent="-146050" algn="just" defTabSz="731519">
              <a:lnSpc>
                <a:spcPct val="80000"/>
              </a:lnSpc>
              <a:spcBef>
                <a:spcPts val="500"/>
              </a:spcBef>
              <a:buClr>
                <a:srgbClr val="93A299"/>
              </a:buClr>
              <a:buSzPct val="85000"/>
              <a:defRPr b="1" sz="2200">
                <a:solidFill>
                  <a:srgbClr val="292934"/>
                </a:solidFill>
                <a:latin typeface="Arial"/>
                <a:ea typeface="Arial"/>
                <a:cs typeface="Arial"/>
                <a:sym typeface="Arial"/>
              </a:defRPr>
            </a:pPr>
            <a:r>
              <a:t>scattered small ecchymoses</a:t>
            </a:r>
            <a:r>
              <a:rPr b="0"/>
              <a:t> at sites of minor trauma; </a:t>
            </a:r>
          </a:p>
          <a:p>
            <a:pPr marL="146050" indent="-146050" algn="just" defTabSz="731519">
              <a:lnSpc>
                <a:spcPct val="80000"/>
              </a:lnSpc>
              <a:spcBef>
                <a:spcPts val="500"/>
              </a:spcBef>
              <a:buClr>
                <a:srgbClr val="93A299"/>
              </a:buClr>
              <a:buSzPct val="85000"/>
              <a:defRPr b="1" sz="2200">
                <a:solidFill>
                  <a:srgbClr val="292934"/>
                </a:solidFill>
                <a:latin typeface="Arial"/>
                <a:ea typeface="Arial"/>
                <a:cs typeface="Arial"/>
                <a:sym typeface="Arial"/>
              </a:defRPr>
            </a:pPr>
            <a:r>
              <a:t>mucosal bleeding</a:t>
            </a:r>
            <a:r>
              <a:rPr b="0"/>
              <a:t> (epistaxis, bleeding in the GI and GU tracts, vaginal bleeding); and </a:t>
            </a:r>
          </a:p>
          <a:p>
            <a:pPr marL="146050" indent="-146050" algn="just" defTabSz="731519">
              <a:lnSpc>
                <a:spcPct val="80000"/>
              </a:lnSpc>
              <a:spcBef>
                <a:spcPts val="500"/>
              </a:spcBef>
              <a:buClr>
                <a:srgbClr val="93A299"/>
              </a:buClr>
              <a:buSzPct val="85000"/>
              <a:defRPr b="1" sz="2200">
                <a:solidFill>
                  <a:srgbClr val="292934"/>
                </a:solidFill>
                <a:latin typeface="Arial"/>
                <a:ea typeface="Arial"/>
                <a:cs typeface="Arial"/>
                <a:sym typeface="Arial"/>
              </a:defRPr>
            </a:pPr>
            <a:r>
              <a:t>excessive bleeding after surgery</a:t>
            </a:r>
            <a:r>
              <a:rPr b="0"/>
              <a:t>. Heavy GI bleeding and bleeding into the CNS may be life threatening.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Title 1"/>
          <p:cNvSpPr txBox="1"/>
          <p:nvPr>
            <p:ph type="title"/>
          </p:nvPr>
        </p:nvSpPr>
        <p:spPr>
          <a:xfrm>
            <a:off x="457200" y="274638"/>
            <a:ext cx="8229600" cy="1143001"/>
          </a:xfrm>
          <a:prstGeom prst="rect">
            <a:avLst/>
          </a:prstGeom>
        </p:spPr>
        <p:txBody>
          <a:bodyPr/>
          <a:lstStyle>
            <a:lvl1pPr>
              <a:defRPr>
                <a:solidFill>
                  <a:srgbClr val="941100"/>
                </a:solidFill>
              </a:defRPr>
            </a:lvl1pPr>
          </a:lstStyle>
          <a:p>
            <a:pPr/>
            <a:r>
              <a:t>Signs and Symptoms</a:t>
            </a:r>
          </a:p>
        </p:txBody>
      </p:sp>
      <p:sp>
        <p:nvSpPr>
          <p:cNvPr id="127" name="Content Placeholder 2"/>
          <p:cNvSpPr txBox="1"/>
          <p:nvPr>
            <p:ph type="body" idx="1"/>
          </p:nvPr>
        </p:nvSpPr>
        <p:spPr>
          <a:xfrm>
            <a:off x="457200" y="1600200"/>
            <a:ext cx="8229600" cy="4525963"/>
          </a:xfrm>
          <a:prstGeom prst="rect">
            <a:avLst/>
          </a:prstGeom>
        </p:spPr>
        <p:txBody>
          <a:bodyPr/>
          <a:lstStyle/>
          <a:p>
            <a:pPr marL="264031" indent="-264031" defTabSz="352042">
              <a:spcBef>
                <a:spcPts val="500"/>
              </a:spcBef>
              <a:defRPr sz="2400"/>
            </a:pPr>
            <a:r>
              <a:t>• Common Symptoms:</a:t>
            </a:r>
          </a:p>
          <a:p>
            <a:pPr marL="264031" indent="-264031" defTabSz="352042">
              <a:spcBef>
                <a:spcPts val="500"/>
              </a:spcBef>
              <a:defRPr sz="2400"/>
            </a:pPr>
            <a:r>
              <a:t>  - Petechiae, purpura</a:t>
            </a:r>
          </a:p>
          <a:p>
            <a:pPr marL="264031" indent="-264031" defTabSz="352042">
              <a:spcBef>
                <a:spcPts val="500"/>
              </a:spcBef>
              <a:defRPr sz="2400"/>
            </a:pPr>
            <a:r>
              <a:t>  - Mucosal bleeding (gums, nose)</a:t>
            </a:r>
          </a:p>
          <a:p>
            <a:pPr marL="264031" indent="-264031" defTabSz="352042">
              <a:spcBef>
                <a:spcPts val="500"/>
              </a:spcBef>
              <a:defRPr sz="2400"/>
            </a:pPr>
            <a:r>
              <a:t>  - Easy bruising</a:t>
            </a:r>
          </a:p>
          <a:p>
            <a:pPr marL="264031" indent="-264031" defTabSz="352042">
              <a:spcBef>
                <a:spcPts val="500"/>
              </a:spcBef>
              <a:defRPr sz="2400"/>
            </a:pPr>
            <a:r>
              <a:t>  - Heavy menstrual bleeding</a:t>
            </a:r>
          </a:p>
          <a:p>
            <a:pPr marL="264031" indent="-264031" defTabSz="352042">
              <a:spcBef>
                <a:spcPts val="500"/>
              </a:spcBef>
              <a:defRPr sz="2400"/>
            </a:pPr>
          </a:p>
          <a:p>
            <a:pPr marL="264031" indent="-264031" defTabSz="352042">
              <a:spcBef>
                <a:spcPts val="500"/>
              </a:spcBef>
              <a:defRPr sz="2400"/>
            </a:pPr>
            <a:r>
              <a:t>• Severe Symptoms:</a:t>
            </a:r>
          </a:p>
          <a:p>
            <a:pPr marL="264031" indent="-264031" defTabSz="352042">
              <a:spcBef>
                <a:spcPts val="500"/>
              </a:spcBef>
              <a:defRPr sz="2400"/>
            </a:pPr>
            <a:r>
              <a:t>  - Intracranial hemorrhage</a:t>
            </a:r>
          </a:p>
          <a:p>
            <a:pPr marL="264031" indent="-264031" defTabSz="352042">
              <a:spcBef>
                <a:spcPts val="500"/>
              </a:spcBef>
              <a:defRPr sz="2400"/>
            </a:pPr>
            <a:r>
              <a:t>  - Gastrointestinal bleeding</a:t>
            </a:r>
          </a:p>
          <a:p>
            <a:pPr marL="264031" indent="-264031" defTabSz="352042">
              <a:spcBef>
                <a:spcPts val="500"/>
              </a:spcBef>
              <a:defRPr sz="2400"/>
            </a:pPr>
            <a:r>
              <a:t>  - Hematuria</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9" name="image.png" descr="image.png"/>
          <p:cNvPicPr>
            <a:picLocks noChangeAspect="1"/>
          </p:cNvPicPr>
          <p:nvPr/>
        </p:nvPicPr>
        <p:blipFill>
          <a:blip r:embed="rId2">
            <a:extLst/>
          </a:blip>
          <a:stretch>
            <a:fillRect/>
          </a:stretch>
        </p:blipFill>
        <p:spPr>
          <a:xfrm>
            <a:off x="1041400" y="188912"/>
            <a:ext cx="7048500" cy="6119813"/>
          </a:xfrm>
          <a:prstGeom prst="rect">
            <a:avLst/>
          </a:prstGeom>
          <a:ln w="12700">
            <a:miter lim="400000"/>
          </a:ln>
        </p:spPr>
      </p:pic>
      <p:sp>
        <p:nvSpPr>
          <p:cNvPr id="130" name="Rectangle"/>
          <p:cNvSpPr/>
          <p:nvPr/>
        </p:nvSpPr>
        <p:spPr>
          <a:xfrm>
            <a:off x="6732586" y="5876925"/>
            <a:ext cx="1295402" cy="431800"/>
          </a:xfrm>
          <a:prstGeom prst="rect">
            <a:avLst/>
          </a:prstGeom>
          <a:solidFill>
            <a:srgbClr val="FFFFFF"/>
          </a:solidFill>
          <a:ln w="12700">
            <a:miter lim="400000"/>
          </a:ln>
        </p:spPr>
        <p:txBody>
          <a:bodyPr lIns="45718" tIns="45718" rIns="45718" bIns="45718"/>
          <a:lstStyle/>
          <a:p>
            <a:pPr defTabSz="914400">
              <a:defRPr>
                <a:solidFill>
                  <a:srgbClr val="292934"/>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Clinical picture"/>
          <p:cNvSpPr txBox="1"/>
          <p:nvPr>
            <p:ph type="title" idx="4294967295"/>
          </p:nvPr>
        </p:nvSpPr>
        <p:spPr>
          <a:xfrm>
            <a:off x="457200" y="533400"/>
            <a:ext cx="8229600" cy="990600"/>
          </a:xfrm>
          <a:prstGeom prst="rect">
            <a:avLst/>
          </a:prstGeom>
        </p:spPr>
        <p:txBody>
          <a:bodyPr/>
          <a:lstStyle>
            <a:lvl1pPr algn="l" defTabSz="914400">
              <a:defRPr sz="4000">
                <a:solidFill>
                  <a:srgbClr val="D2533C"/>
                </a:solidFill>
                <a:latin typeface="Arial"/>
                <a:ea typeface="Arial"/>
                <a:cs typeface="Arial"/>
                <a:sym typeface="Arial"/>
              </a:defRPr>
            </a:lvl1pPr>
          </a:lstStyle>
          <a:p>
            <a:pPr/>
            <a:r>
              <a:t>Clinical picture</a:t>
            </a:r>
          </a:p>
        </p:txBody>
      </p:sp>
      <p:sp>
        <p:nvSpPr>
          <p:cNvPr id="133" name="However, thrombocytopenia does not cause massive bleeding into tissues (eg, deep visceral hematomas or hemarthroses), which is characteristic of bleeding secondary to coagulation disorders"/>
          <p:cNvSpPr txBox="1"/>
          <p:nvPr>
            <p:ph type="body" idx="4294967295"/>
          </p:nvPr>
        </p:nvSpPr>
        <p:spPr>
          <a:xfrm>
            <a:off x="457200" y="1600200"/>
            <a:ext cx="8229600" cy="4876800"/>
          </a:xfrm>
          <a:prstGeom prst="rect">
            <a:avLst/>
          </a:prstGeom>
        </p:spPr>
        <p:txBody>
          <a:bodyPr/>
          <a:lstStyle/>
          <a:p>
            <a:pPr marL="182562" indent="-182562" defTabSz="914400">
              <a:buClr>
                <a:srgbClr val="93A299"/>
              </a:buClr>
              <a:buSzPct val="85000"/>
              <a:defRPr>
                <a:solidFill>
                  <a:srgbClr val="292934"/>
                </a:solidFill>
                <a:latin typeface="Arial"/>
                <a:ea typeface="Arial"/>
                <a:cs typeface="Arial"/>
                <a:sym typeface="Arial"/>
              </a:defRPr>
            </a:pPr>
            <a:r>
              <a:t>However, thrombocytopenia </a:t>
            </a:r>
            <a:r>
              <a:rPr b="1"/>
              <a:t>does not cause massive bleeding into tissues</a:t>
            </a:r>
            <a:r>
              <a:t> (eg, deep visceral hematomas or hemarthroses), which is characteristic of bleeding secondary to coagulation disorders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Etiology"/>
          <p:cNvSpPr txBox="1"/>
          <p:nvPr>
            <p:ph type="title" idx="4294967295"/>
          </p:nvPr>
        </p:nvSpPr>
        <p:spPr>
          <a:xfrm>
            <a:off x="755650" y="404812"/>
            <a:ext cx="6870700" cy="990601"/>
          </a:xfrm>
          <a:prstGeom prst="rect">
            <a:avLst/>
          </a:prstGeom>
        </p:spPr>
        <p:txBody>
          <a:bodyPr/>
          <a:lstStyle>
            <a:lvl1pPr algn="l" defTabSz="914400">
              <a:defRPr sz="4000">
                <a:solidFill>
                  <a:srgbClr val="D2533C"/>
                </a:solidFill>
                <a:latin typeface="Arial"/>
                <a:ea typeface="Arial"/>
                <a:cs typeface="Arial"/>
                <a:sym typeface="Arial"/>
              </a:defRPr>
            </a:lvl1pPr>
          </a:lstStyle>
          <a:p>
            <a:pPr/>
            <a:r>
              <a:t>Etiology </a:t>
            </a:r>
          </a:p>
        </p:txBody>
      </p:sp>
      <p:sp>
        <p:nvSpPr>
          <p:cNvPr id="136" name="Thrombocytopenia may be due to :…"/>
          <p:cNvSpPr txBox="1"/>
          <p:nvPr>
            <p:ph type="body" idx="4294967295"/>
          </p:nvPr>
        </p:nvSpPr>
        <p:spPr>
          <a:xfrm>
            <a:off x="685800" y="1600200"/>
            <a:ext cx="7696200" cy="4419600"/>
          </a:xfrm>
          <a:prstGeom prst="rect">
            <a:avLst/>
          </a:prstGeom>
        </p:spPr>
        <p:txBody>
          <a:bodyPr/>
          <a:lstStyle/>
          <a:p>
            <a:pPr marL="182562" indent="-182562" defTabSz="914400">
              <a:lnSpc>
                <a:spcPct val="90000"/>
              </a:lnSpc>
              <a:spcBef>
                <a:spcPts val="600"/>
              </a:spcBef>
              <a:buSzTx/>
              <a:buNone/>
              <a:defRPr sz="2600">
                <a:solidFill>
                  <a:srgbClr val="292934"/>
                </a:solidFill>
                <a:latin typeface="Arial"/>
                <a:ea typeface="Arial"/>
                <a:cs typeface="Arial"/>
                <a:sym typeface="Arial"/>
              </a:defRPr>
            </a:pPr>
            <a:r>
              <a:t>Thrombocytopenia may be due to :</a:t>
            </a:r>
          </a:p>
          <a:p>
            <a:pPr marL="182562" indent="-182562" defTabSz="914400">
              <a:lnSpc>
                <a:spcPct val="90000"/>
              </a:lnSpc>
              <a:spcBef>
                <a:spcPts val="600"/>
              </a:spcBef>
              <a:buSzTx/>
              <a:buNone/>
              <a:defRPr sz="2600">
                <a:solidFill>
                  <a:srgbClr val="292934"/>
                </a:solidFill>
                <a:latin typeface="Arial"/>
                <a:ea typeface="Arial"/>
                <a:cs typeface="Arial"/>
                <a:sym typeface="Arial"/>
              </a:defRPr>
            </a:pPr>
            <a:r>
              <a:t>1. Idiopathic (Immune) thrombocytopenic purpura.</a:t>
            </a:r>
          </a:p>
          <a:p>
            <a:pPr marL="182562" indent="-182562" defTabSz="914400">
              <a:lnSpc>
                <a:spcPct val="90000"/>
              </a:lnSpc>
              <a:spcBef>
                <a:spcPts val="600"/>
              </a:spcBef>
              <a:buSzTx/>
              <a:buNone/>
              <a:defRPr sz="2600">
                <a:solidFill>
                  <a:srgbClr val="292934"/>
                </a:solidFill>
                <a:latin typeface="Arial"/>
                <a:ea typeface="Arial"/>
                <a:cs typeface="Arial"/>
                <a:sym typeface="Arial"/>
              </a:defRPr>
            </a:pPr>
            <a:r>
              <a:t>2. Other immunologic causes : HIV , collagen vascular diseases (as SLE), lymphoproliferative disorders, drugs.</a:t>
            </a:r>
          </a:p>
          <a:p>
            <a:pPr marL="182562" indent="-182562" defTabSz="914400">
              <a:lnSpc>
                <a:spcPct val="90000"/>
              </a:lnSpc>
              <a:spcBef>
                <a:spcPts val="600"/>
              </a:spcBef>
              <a:buSzTx/>
              <a:buNone/>
              <a:defRPr sz="2600">
                <a:solidFill>
                  <a:srgbClr val="292934"/>
                </a:solidFill>
                <a:latin typeface="Arial"/>
                <a:ea typeface="Arial"/>
                <a:cs typeface="Arial"/>
                <a:sym typeface="Arial"/>
              </a:defRPr>
            </a:pPr>
            <a:r>
              <a:t>3. Heparin induced.</a:t>
            </a:r>
          </a:p>
          <a:p>
            <a:pPr marL="182562" indent="-182562" defTabSz="914400">
              <a:lnSpc>
                <a:spcPct val="90000"/>
              </a:lnSpc>
              <a:spcBef>
                <a:spcPts val="600"/>
              </a:spcBef>
              <a:buSzTx/>
              <a:buNone/>
              <a:defRPr sz="2600">
                <a:solidFill>
                  <a:srgbClr val="292934"/>
                </a:solidFill>
                <a:latin typeface="Arial"/>
                <a:ea typeface="Arial"/>
                <a:cs typeface="Arial"/>
                <a:sym typeface="Arial"/>
              </a:defRPr>
            </a:pPr>
            <a:r>
              <a:t>4. Non immunologic : Splenomegaly, Gram negative sepsis, ARDS.</a:t>
            </a:r>
          </a:p>
          <a:p>
            <a:pPr marL="182562" indent="-182562" defTabSz="914400">
              <a:lnSpc>
                <a:spcPct val="90000"/>
              </a:lnSpc>
              <a:spcBef>
                <a:spcPts val="600"/>
              </a:spcBef>
              <a:buSzTx/>
              <a:buNone/>
              <a:defRPr sz="2600">
                <a:solidFill>
                  <a:srgbClr val="292934"/>
                </a:solidFill>
                <a:latin typeface="Arial"/>
                <a:ea typeface="Arial"/>
                <a:cs typeface="Arial"/>
                <a:sym typeface="Arial"/>
              </a:defRPr>
            </a:pPr>
            <a:r>
              <a:t>5. Thrombotic thrombocytopenic purpura- Hemolytic uremic syndrome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Etiology"/>
          <p:cNvSpPr txBox="1"/>
          <p:nvPr>
            <p:ph type="title" idx="4294967295"/>
          </p:nvPr>
        </p:nvSpPr>
        <p:spPr>
          <a:xfrm>
            <a:off x="457200" y="533400"/>
            <a:ext cx="8229600" cy="990600"/>
          </a:xfrm>
          <a:prstGeom prst="rect">
            <a:avLst/>
          </a:prstGeom>
        </p:spPr>
        <p:txBody>
          <a:bodyPr/>
          <a:lstStyle>
            <a:lvl1pPr algn="l" defTabSz="914400">
              <a:defRPr sz="4000">
                <a:solidFill>
                  <a:srgbClr val="D2533C"/>
                </a:solidFill>
                <a:latin typeface="Arial"/>
                <a:ea typeface="Arial"/>
                <a:cs typeface="Arial"/>
                <a:sym typeface="Arial"/>
              </a:defRPr>
            </a:lvl1pPr>
          </a:lstStyle>
          <a:p>
            <a:pPr/>
            <a:r>
              <a:t>Etiology</a:t>
            </a:r>
          </a:p>
        </p:txBody>
      </p:sp>
      <p:sp>
        <p:nvSpPr>
          <p:cNvPr id="139" name="Also, etiology can be classified as follows according to the mechanism:…"/>
          <p:cNvSpPr txBox="1"/>
          <p:nvPr>
            <p:ph type="body" idx="4294967295"/>
          </p:nvPr>
        </p:nvSpPr>
        <p:spPr>
          <a:xfrm>
            <a:off x="685800" y="1600200"/>
            <a:ext cx="7696200" cy="3657600"/>
          </a:xfrm>
          <a:prstGeom prst="rect">
            <a:avLst/>
          </a:prstGeom>
        </p:spPr>
        <p:txBody>
          <a:bodyPr/>
          <a:lstStyle/>
          <a:p>
            <a:pPr marL="182562" indent="-182562" defTabSz="914400">
              <a:spcBef>
                <a:spcPts val="600"/>
              </a:spcBef>
              <a:buSzTx/>
              <a:buNone/>
              <a:defRPr sz="2800">
                <a:solidFill>
                  <a:srgbClr val="292934"/>
                </a:solidFill>
                <a:latin typeface="Arial"/>
                <a:ea typeface="Arial"/>
                <a:cs typeface="Arial"/>
                <a:sym typeface="Arial"/>
              </a:defRPr>
            </a:pPr>
            <a:r>
              <a:t>Also, etiology can be classified as follows according to the mechanism:</a:t>
            </a:r>
          </a:p>
          <a:p>
            <a:pPr marL="182561" indent="-182561" defTabSz="914400">
              <a:spcBef>
                <a:spcPts val="600"/>
              </a:spcBef>
              <a:buClr>
                <a:srgbClr val="93A299"/>
              </a:buClr>
              <a:buSzPct val="85000"/>
              <a:defRPr sz="2800">
                <a:solidFill>
                  <a:srgbClr val="292934"/>
                </a:solidFill>
                <a:latin typeface="Arial"/>
                <a:ea typeface="Arial"/>
                <a:cs typeface="Arial"/>
                <a:sym typeface="Arial"/>
              </a:defRPr>
            </a:pPr>
            <a:r>
              <a:t>Decreased platelet production</a:t>
            </a:r>
          </a:p>
          <a:p>
            <a:pPr marL="182561" indent="-182561" defTabSz="914400">
              <a:spcBef>
                <a:spcPts val="600"/>
              </a:spcBef>
              <a:buClr>
                <a:srgbClr val="93A299"/>
              </a:buClr>
              <a:buSzPct val="85000"/>
              <a:defRPr sz="2800">
                <a:solidFill>
                  <a:srgbClr val="292934"/>
                </a:solidFill>
                <a:latin typeface="Arial"/>
                <a:ea typeface="Arial"/>
                <a:cs typeface="Arial"/>
                <a:sym typeface="Arial"/>
              </a:defRPr>
            </a:pPr>
            <a:r>
              <a:t>Increased platelet destruction</a:t>
            </a:r>
          </a:p>
          <a:p>
            <a:pPr marL="182561" indent="-182561" defTabSz="914400">
              <a:spcBef>
                <a:spcPts val="600"/>
              </a:spcBef>
              <a:buClr>
                <a:srgbClr val="93A299"/>
              </a:buClr>
              <a:buSzPct val="85000"/>
              <a:defRPr sz="2800">
                <a:solidFill>
                  <a:srgbClr val="292934"/>
                </a:solidFill>
                <a:latin typeface="Arial"/>
                <a:ea typeface="Arial"/>
                <a:cs typeface="Arial"/>
                <a:sym typeface="Arial"/>
              </a:defRPr>
            </a:pPr>
            <a:r>
              <a:t>Dilutional Thrombocytopenia</a:t>
            </a:r>
          </a:p>
          <a:p>
            <a:pPr marL="182561" indent="-182561" defTabSz="914400">
              <a:spcBef>
                <a:spcPts val="600"/>
              </a:spcBef>
              <a:buClr>
                <a:srgbClr val="93A299"/>
              </a:buClr>
              <a:buSzPct val="85000"/>
              <a:defRPr sz="2800">
                <a:solidFill>
                  <a:srgbClr val="292934"/>
                </a:solidFill>
                <a:latin typeface="Arial"/>
                <a:ea typeface="Arial"/>
                <a:cs typeface="Arial"/>
                <a:sym typeface="Arial"/>
              </a:defRPr>
            </a:pPr>
            <a:r>
              <a:t>Splenomegaly or splenic sequestration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