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9C02-E44A-486D-A2C2-B042BAA345E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4FF2-B085-48B3-816B-4CF113C0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Algorithms for Activity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Fernandez, Ryan Austin</a:t>
            </a:r>
          </a:p>
          <a:p>
            <a:r>
              <a:rPr lang="en-US" dirty="0" smtClean="0"/>
              <a:t>Poblete, Clarisse Felicia 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of a solution</a:t>
            </a:r>
          </a:p>
          <a:p>
            <a:r>
              <a:rPr lang="en-US" dirty="0" smtClean="0"/>
              <a:t>Must have clear distinct parts e.g. bits, </a:t>
            </a:r>
            <a:r>
              <a:rPr lang="en-US" dirty="0" err="1" smtClean="0"/>
              <a:t>hashmap</a:t>
            </a:r>
            <a:endParaRPr lang="en-US" dirty="0"/>
          </a:p>
          <a:p>
            <a:r>
              <a:rPr lang="en-US" dirty="0" smtClean="0"/>
              <a:t>E.g. n-queens – a chromosome could look like the row of each queen on each column (1 4 3 2)</a:t>
            </a:r>
          </a:p>
        </p:txBody>
      </p:sp>
    </p:spTree>
    <p:extLst>
      <p:ext uri="{BB962C8B-B14F-4D97-AF65-F5344CB8AC3E}">
        <p14:creationId xmlns:p14="http://schemas.microsoft.com/office/powerpoint/2010/main" val="414568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Crossover – breeding of solutions</a:t>
            </a:r>
          </a:p>
          <a:p>
            <a:r>
              <a:rPr lang="en-US" dirty="0" smtClean="0"/>
              <a:t>Crossover point</a:t>
            </a:r>
          </a:p>
          <a:p>
            <a:endParaRPr lang="en-US" dirty="0"/>
          </a:p>
          <a:p>
            <a:r>
              <a:rPr lang="en-US" dirty="0" smtClean="0"/>
              <a:t>E.g. breed n-queens solutions </a:t>
            </a:r>
            <a:r>
              <a:rPr lang="en-US" dirty="0" smtClean="0">
                <a:solidFill>
                  <a:srgbClr val="00B050"/>
                </a:solidFill>
              </a:rPr>
              <a:t>4 1 3 2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2 4 3 1</a:t>
            </a:r>
            <a:endParaRPr lang="en-US" dirty="0"/>
          </a:p>
          <a:p>
            <a:r>
              <a:rPr lang="en-US" dirty="0" smtClean="0"/>
              <a:t>Result in </a:t>
            </a:r>
            <a:r>
              <a:rPr lang="en-US" dirty="0" smtClean="0">
                <a:solidFill>
                  <a:srgbClr val="00B050"/>
                </a:solidFill>
              </a:rPr>
              <a:t>4 1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3 1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2 4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145832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 – introducing randomness to a solution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E.g. mutate n-queens solution by randomly swapping two queens</a:t>
            </a:r>
            <a:endParaRPr lang="en-US" dirty="0"/>
          </a:p>
          <a:p>
            <a:r>
              <a:rPr lang="en-US" dirty="0" smtClean="0"/>
              <a:t>4 1 3 2 can mutate to 4 2 3 1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7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= randomize population</a:t>
            </a:r>
          </a:p>
          <a:p>
            <a:r>
              <a:rPr lang="en-US" dirty="0" smtClean="0"/>
              <a:t>while !termination condition</a:t>
            </a:r>
          </a:p>
          <a:p>
            <a:pPr lvl="1"/>
            <a:r>
              <a:rPr lang="en-US" dirty="0" smtClean="0"/>
              <a:t>Create new empty population</a:t>
            </a:r>
          </a:p>
          <a:p>
            <a:pPr lvl="1"/>
            <a:r>
              <a:rPr lang="en-US" dirty="0" smtClean="0"/>
              <a:t>Carry over elite clones from old population</a:t>
            </a:r>
          </a:p>
          <a:p>
            <a:pPr lvl="1"/>
            <a:r>
              <a:rPr lang="en-US" dirty="0" smtClean="0"/>
              <a:t>Breed the remainder of the population</a:t>
            </a:r>
          </a:p>
          <a:p>
            <a:pPr lvl="1"/>
            <a:r>
              <a:rPr lang="en-US" dirty="0" smtClean="0"/>
              <a:t>Mutate random members of the population</a:t>
            </a:r>
          </a:p>
          <a:p>
            <a:pPr lvl="1"/>
            <a:r>
              <a:rPr lang="en-US" dirty="0" smtClean="0"/>
              <a:t>Get best chromosome</a:t>
            </a:r>
          </a:p>
        </p:txBody>
      </p:sp>
    </p:spTree>
    <p:extLst>
      <p:ext uri="{BB962C8B-B14F-4D97-AF65-F5344CB8AC3E}">
        <p14:creationId xmlns:p14="http://schemas.microsoft.com/office/powerpoint/2010/main" val="22697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Termination Conditions</a:t>
            </a:r>
          </a:p>
          <a:p>
            <a:pPr lvl="1"/>
            <a:r>
              <a:rPr lang="en-US" dirty="0" smtClean="0"/>
              <a:t>Until a fitness threshold is reached</a:t>
            </a:r>
          </a:p>
          <a:p>
            <a:pPr lvl="1"/>
            <a:r>
              <a:rPr lang="en-US" dirty="0" smtClean="0"/>
              <a:t>Until a fixed number of generations is reached</a:t>
            </a:r>
          </a:p>
          <a:p>
            <a:pPr lvl="1"/>
            <a:r>
              <a:rPr lang="en-US" dirty="0" smtClean="0"/>
              <a:t>Until the best solution has remained unchanged for a fixed amount of generations</a:t>
            </a:r>
          </a:p>
        </p:txBody>
      </p:sp>
    </p:spTree>
    <p:extLst>
      <p:ext uri="{BB962C8B-B14F-4D97-AF65-F5344CB8AC3E}">
        <p14:creationId xmlns:p14="http://schemas.microsoft.com/office/powerpoint/2010/main" val="329020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Roulette Wheel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𝑐</m:t>
                            </m:r>
                          </m:e>
                          <m:sub>
                            <m:r>
                              <a:rPr lang="en-US" i="1"/>
                              <m:t>𝑓𝑖𝑡𝑛𝑒𝑠𝑠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𝑥</m:t>
                            </m:r>
                            <m:r>
                              <a:rPr lang="en-US" i="1"/>
                              <m:t>∈</m:t>
                            </m:r>
                            <m:r>
                              <a:rPr lang="en-US" i="1"/>
                              <m:t>𝑝𝑜𝑝𝑢𝑙𝑎𝑡𝑖𝑜𝑛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𝑓𝑖𝑡𝑛𝑒𝑠𝑠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E.g. Fitness = [1,10,33,6] -&gt; probabilities = [2%,20%,66%,12%]</a:t>
                </a:r>
              </a:p>
              <a:p>
                <a:r>
                  <a:rPr lang="en-US" dirty="0" smtClean="0"/>
                  <a:t>Tournament Selection</a:t>
                </a:r>
              </a:p>
              <a:p>
                <a:r>
                  <a:rPr lang="en-US" dirty="0" smtClean="0"/>
                  <a:t>Rank Selection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9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for optimization problems</a:t>
            </a:r>
          </a:p>
          <a:p>
            <a:r>
              <a:rPr lang="en-US" dirty="0" smtClean="0"/>
              <a:t>Usually used for complex problems e.g. NP-class of problems</a:t>
            </a:r>
          </a:p>
          <a:p>
            <a:r>
              <a:rPr lang="en-US" dirty="0" smtClean="0"/>
              <a:t>GA’s prefer certain schemata</a:t>
            </a:r>
          </a:p>
          <a:p>
            <a:pPr lvl="1"/>
            <a:r>
              <a:rPr lang="en-US" dirty="0" smtClean="0"/>
              <a:t>E.g. n-queens solution that follow the 1 2 * * schemata are better than those with a 4 * 4 * schemata</a:t>
            </a:r>
          </a:p>
          <a:p>
            <a:r>
              <a:rPr lang="en-US" dirty="0" smtClean="0"/>
              <a:t>Crowding</a:t>
            </a:r>
          </a:p>
        </p:txBody>
      </p:sp>
    </p:spTree>
    <p:extLst>
      <p:ext uri="{BB962C8B-B14F-4D97-AF65-F5344CB8AC3E}">
        <p14:creationId xmlns:p14="http://schemas.microsoft.com/office/powerpoint/2010/main" val="13922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Vs.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move from one hypothesis to another slowly</a:t>
            </a:r>
          </a:p>
          <a:p>
            <a:r>
              <a:rPr lang="en-US" dirty="0" smtClean="0"/>
              <a:t>GA may move quickly from one hypothesis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(</a:t>
            </a:r>
            <a:r>
              <a:rPr lang="en-US" dirty="0" smtClean="0"/>
              <a:t>Activity Scheduling)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Fitness</a:t>
            </a:r>
          </a:p>
          <a:p>
            <a:r>
              <a:rPr lang="en-US" dirty="0" smtClean="0"/>
              <a:t>1 / (punishment + 1)</a:t>
            </a:r>
          </a:p>
          <a:p>
            <a:r>
              <a:rPr lang="en-US" dirty="0" smtClean="0"/>
              <a:t>Punishment = sum of all conflicts</a:t>
            </a:r>
          </a:p>
          <a:p>
            <a:pPr lvl="1"/>
            <a:r>
              <a:rPr lang="en-US" dirty="0"/>
              <a:t>For each date and time conflict regardless of target group, add 2 punishment points.</a:t>
            </a:r>
          </a:p>
          <a:p>
            <a:pPr lvl="1"/>
            <a:r>
              <a:rPr lang="en-US" dirty="0"/>
              <a:t>For each date and time conflict with intersecting target groups, add 7 punishment points.</a:t>
            </a:r>
          </a:p>
          <a:p>
            <a:pPr lvl="1"/>
            <a:r>
              <a:rPr lang="en-US" dirty="0"/>
              <a:t>For each date and time conflict with same venue, add 10 punishment points.</a:t>
            </a:r>
          </a:p>
          <a:p>
            <a:pPr lvl="1"/>
            <a:r>
              <a:rPr lang="en-US" dirty="0"/>
              <a:t>For each pair of activities where one activity takes place after the other on the same day, add 3 punishment 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Punishment stacks up.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– assigned times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33414"/>
              </p:ext>
            </p:extLst>
          </p:nvPr>
        </p:nvGraphicFramePr>
        <p:xfrm>
          <a:off x="968189" y="2393575"/>
          <a:ext cx="10139083" cy="3510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8989"/>
                <a:gridCol w="3378989"/>
                <a:gridCol w="3381105"/>
              </a:tblGrid>
              <a:tr h="3854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Chromosome 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Chromosome 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08/12/16 14:00:00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08/19/16 13:00:00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09/01/16 12:30:00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09/08/16 12:45:00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08/15/16 08:00:00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09/01/16 10:45:00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09/03/16 11:30:00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effectLst/>
                        </a:rPr>
                        <a:t>09/05/16 12:00:00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8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Formal Definition of the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Analysis of the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9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75715"/>
              </p:ext>
            </p:extLst>
          </p:nvPr>
        </p:nvGraphicFramePr>
        <p:xfrm>
          <a:off x="968189" y="2393575"/>
          <a:ext cx="10139083" cy="3510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8989"/>
                <a:gridCol w="3378989"/>
                <a:gridCol w="3381105"/>
              </a:tblGrid>
              <a:tr h="3854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Chromosome 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Chromosome 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00B050"/>
                          </a:solidFill>
                          <a:effectLst/>
                        </a:rPr>
                        <a:t>08/12/16 14:00:00</a:t>
                      </a:r>
                      <a:endParaRPr lang="en-US" sz="2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C00000"/>
                          </a:solidFill>
                          <a:effectLst/>
                        </a:rPr>
                        <a:t>08/19/16 13:00:00</a:t>
                      </a:r>
                      <a:endParaRPr lang="en-US" sz="2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00B050"/>
                          </a:solidFill>
                          <a:effectLst/>
                        </a:rPr>
                        <a:t>09/01/16 12:30:00</a:t>
                      </a:r>
                      <a:endParaRPr lang="en-US" sz="2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C00000"/>
                          </a:solidFill>
                          <a:effectLst/>
                        </a:rPr>
                        <a:t>09/08/16 12:45:00</a:t>
                      </a:r>
                      <a:endParaRPr lang="en-US" sz="2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00B050"/>
                          </a:solidFill>
                          <a:effectLst/>
                        </a:rPr>
                        <a:t>08/15/16 08:00:00</a:t>
                      </a:r>
                      <a:endParaRPr lang="en-US" sz="2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C00000"/>
                          </a:solidFill>
                          <a:effectLst/>
                        </a:rPr>
                        <a:t>09/01/16 10:45:00</a:t>
                      </a:r>
                      <a:endParaRPr lang="en-US" sz="2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00B050"/>
                          </a:solidFill>
                          <a:effectLst/>
                        </a:rPr>
                        <a:t>09/03/16 11:30:00</a:t>
                      </a:r>
                      <a:endParaRPr lang="en-US" sz="2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C00000"/>
                          </a:solidFill>
                          <a:effectLst/>
                        </a:rPr>
                        <a:t>09/05/16 12:00:00</a:t>
                      </a:r>
                      <a:endParaRPr lang="en-US" sz="2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6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35560"/>
              </p:ext>
            </p:extLst>
          </p:nvPr>
        </p:nvGraphicFramePr>
        <p:xfrm>
          <a:off x="968189" y="2393575"/>
          <a:ext cx="10139083" cy="3669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8989"/>
                <a:gridCol w="3378989"/>
                <a:gridCol w="3381105"/>
              </a:tblGrid>
              <a:tr h="3854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Chromosome 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Chromosome 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00B050"/>
                          </a:solidFill>
                          <a:effectLst/>
                        </a:rPr>
                        <a:t>08/12/16 14:00:00</a:t>
                      </a:r>
                      <a:endParaRPr lang="en-US" sz="2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C00000"/>
                          </a:solidFill>
                          <a:effectLst/>
                        </a:rPr>
                        <a:t>08/19/16 13:00:00</a:t>
                      </a:r>
                      <a:endParaRPr lang="en-US" sz="2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00B050"/>
                          </a:solidFill>
                          <a:effectLst/>
                        </a:rPr>
                        <a:t>09/01/16 12:30:00</a:t>
                      </a:r>
                      <a:endParaRPr lang="en-US" sz="2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 dirty="0">
                          <a:solidFill>
                            <a:srgbClr val="C00000"/>
                          </a:solidFill>
                          <a:effectLst/>
                        </a:rPr>
                        <a:t>09/08/16 12:45:00</a:t>
                      </a:r>
                      <a:endParaRPr lang="en-US" sz="2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10" dirty="0" smtClean="0">
                          <a:solidFill>
                            <a:srgbClr val="C00000"/>
                          </a:solidFill>
                          <a:effectLst/>
                        </a:rPr>
                        <a:t>09/01/16 10:45:00</a:t>
                      </a:r>
                      <a:endParaRPr lang="en-US" sz="2800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10" dirty="0" smtClean="0">
                          <a:solidFill>
                            <a:srgbClr val="00B050"/>
                          </a:solidFill>
                          <a:effectLst/>
                        </a:rPr>
                        <a:t>08/15/16 08:00:00</a:t>
                      </a:r>
                      <a:endParaRPr lang="en-US" sz="28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9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10">
                          <a:effectLst/>
                        </a:rPr>
                        <a:t>Act 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10" dirty="0" smtClean="0">
                          <a:solidFill>
                            <a:srgbClr val="C00000"/>
                          </a:solidFill>
                          <a:effectLst/>
                        </a:rPr>
                        <a:t>09/05/16 12:00:00</a:t>
                      </a:r>
                      <a:endParaRPr lang="en-US" sz="2800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10" dirty="0" smtClean="0">
                          <a:solidFill>
                            <a:srgbClr val="00B050"/>
                          </a:solidFill>
                          <a:effectLst/>
                        </a:rPr>
                        <a:t>09/03/16 11:30:00</a:t>
                      </a:r>
                      <a:endParaRPr lang="en-US" sz="28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34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For each activity, with probability 0.7, randomize the schedule of that activity</a:t>
            </a:r>
          </a:p>
          <a:p>
            <a:pPr lvl="1"/>
            <a:r>
              <a:rPr lang="en-US" dirty="0" smtClean="0"/>
              <a:t>Choose a random date</a:t>
            </a:r>
          </a:p>
          <a:p>
            <a:pPr lvl="1"/>
            <a:r>
              <a:rPr lang="en-US" dirty="0" smtClean="0"/>
              <a:t>Choose a random timeslot</a:t>
            </a:r>
          </a:p>
          <a:p>
            <a:r>
              <a:rPr lang="en-US" dirty="0" smtClean="0"/>
              <a:t>Algorithm Parameters</a:t>
            </a:r>
          </a:p>
          <a:p>
            <a:pPr lvl="1"/>
            <a:r>
              <a:rPr lang="en-US" dirty="0" smtClean="0"/>
              <a:t>Population Size – 50</a:t>
            </a:r>
          </a:p>
          <a:p>
            <a:pPr lvl="1"/>
            <a:r>
              <a:rPr lang="en-US" dirty="0" smtClean="0"/>
              <a:t>Fitness Threshold – 0.14</a:t>
            </a:r>
          </a:p>
          <a:p>
            <a:pPr lvl="1"/>
            <a:r>
              <a:rPr lang="en-US" dirty="0" smtClean="0"/>
              <a:t>Elitism Rate – 0.2</a:t>
            </a:r>
          </a:p>
          <a:p>
            <a:pPr lvl="1"/>
            <a:r>
              <a:rPr lang="en-US" dirty="0" smtClean="0"/>
              <a:t>Mutation Rate – 0.4</a:t>
            </a:r>
          </a:p>
          <a:p>
            <a:pPr lvl="1"/>
            <a:r>
              <a:rPr lang="en-US" dirty="0" smtClean="0"/>
              <a:t>1000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8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Satisfactory</a:t>
            </a:r>
          </a:p>
          <a:p>
            <a:r>
              <a:rPr lang="en-US" dirty="0" smtClean="0"/>
              <a:t>Threshold allowed few acceptable</a:t>
            </a:r>
          </a:p>
          <a:p>
            <a:r>
              <a:rPr lang="en-US" dirty="0" smtClean="0"/>
              <a:t>GOSM for LSCS as test script</a:t>
            </a:r>
          </a:p>
          <a:p>
            <a:r>
              <a:rPr lang="en-US" dirty="0" smtClean="0"/>
              <a:t>Performed well with 22 activities</a:t>
            </a:r>
          </a:p>
        </p:txBody>
      </p:sp>
    </p:spTree>
    <p:extLst>
      <p:ext uri="{BB962C8B-B14F-4D97-AF65-F5344CB8AC3E}">
        <p14:creationId xmlns:p14="http://schemas.microsoft.com/office/powerpoint/2010/main" val="128892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Algorithm performs well in this context</a:t>
            </a:r>
          </a:p>
          <a:p>
            <a:r>
              <a:rPr lang="en-US" dirty="0" smtClean="0"/>
              <a:t>Implementation of the data model, algorithm, and system were successful.</a:t>
            </a:r>
          </a:p>
          <a:p>
            <a:r>
              <a:rPr lang="en-US" dirty="0" smtClean="0"/>
              <a:t>It is recommended to add more capabilities and constraints to the data model to better represent real life situations in scheduling.</a:t>
            </a:r>
          </a:p>
        </p:txBody>
      </p:sp>
    </p:spTree>
    <p:extLst>
      <p:ext uri="{BB962C8B-B14F-4D97-AF65-F5344CB8AC3E}">
        <p14:creationId xmlns:p14="http://schemas.microsoft.com/office/powerpoint/2010/main" val="160132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02"/>
            <a:ext cx="1021528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Corne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D., Fang, H.L. &amp;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Mellish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C. (1993). Solving the Modular Exam Scheduling Problem with Genetic Algorithms. Technical Report 622, Department of Artificial Intelligence, University of Edinburgh.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Czarn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A, et al. (2004). Statistical Exploratory Analysis of Genetic Algorithms.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IEEE Transactions on Evolutionary Computation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8(4). 405-421.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Omara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F.A. &amp;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Arafa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M.M. (2010). Genetic algorithms for task scheduling problem,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Journal of Parallel and Distributed Computing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70(1), 13-22, ISSN 0743-7315.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Jankovic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M. (2008). Making a Class Schedule Using a Genetic Algorithm. Retrieved July 4, 2016, from Code Project: http://www.codeproject.com/Articles/23111/Making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-a-Class- Schedule-Using-a-Genetic-Algorithm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Mitchell, T. (1997).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McGraw-Hill.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Russell, S. &amp;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Norvig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P. (2010). Artificial Intelligence: A Modern Approach, 3rd Ed. New Jersey: Prentice-Hall.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Sadegheih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A. (2006). Scheduling problem using genetic algorithm, simulated annealing and the effects of parameter values on GA performance,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Applied Mathematical Modelling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30(2), 147-154, ISSN 0307-904X.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Wall, M.B. (1996). A Genetic Algorithm for Resource-Constrained Scheduling. Massachusetts Institute of Technology.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Scheduling is a problem</a:t>
            </a:r>
          </a:p>
          <a:p>
            <a:r>
              <a:rPr lang="en-US" dirty="0" smtClean="0"/>
              <a:t>Evident in professional organizations in universities</a:t>
            </a:r>
          </a:p>
          <a:p>
            <a:r>
              <a:rPr lang="en-US" dirty="0" smtClean="0"/>
              <a:t>Complex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2893"/>
          </a:xfrm>
        </p:spPr>
        <p:txBody>
          <a:bodyPr/>
          <a:lstStyle/>
          <a:p>
            <a:r>
              <a:rPr lang="en-US" dirty="0" smtClean="0"/>
              <a:t>Genetic Algorithms</a:t>
            </a:r>
            <a:r>
              <a:rPr lang="en-US" baseline="30000" dirty="0" smtClean="0"/>
              <a:t>4,5</a:t>
            </a:r>
          </a:p>
          <a:p>
            <a:r>
              <a:rPr lang="en-US" dirty="0" smtClean="0"/>
              <a:t>Scheduling single set of exams for single set of students</a:t>
            </a:r>
            <a:r>
              <a:rPr lang="en-US" baseline="30000" dirty="0"/>
              <a:t>1</a:t>
            </a:r>
            <a:endParaRPr lang="en-US" dirty="0" smtClean="0"/>
          </a:p>
          <a:p>
            <a:r>
              <a:rPr lang="en-US" dirty="0" err="1" smtClean="0"/>
              <a:t>Hashmap</a:t>
            </a:r>
            <a:r>
              <a:rPr lang="en-US" dirty="0" smtClean="0"/>
              <a:t> chromosome (timeslots to classes)</a:t>
            </a:r>
            <a:r>
              <a:rPr lang="en-US" baseline="30000" dirty="0"/>
              <a:t>3</a:t>
            </a:r>
            <a:endParaRPr lang="en-US" dirty="0" smtClean="0"/>
          </a:p>
          <a:p>
            <a:r>
              <a:rPr lang="en-US" dirty="0" smtClean="0"/>
              <a:t>Two ply chromosome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572000"/>
            <a:ext cx="10515600" cy="203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572000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 </a:t>
            </a:r>
            <a:r>
              <a:rPr lang="en-US" sz="1400" dirty="0" err="1" smtClean="0"/>
              <a:t>Corne</a:t>
            </a:r>
            <a:r>
              <a:rPr lang="en-US" sz="1400" dirty="0" smtClean="0"/>
              <a:t>, D., Fang, H.L. &amp; </a:t>
            </a:r>
            <a:r>
              <a:rPr lang="en-US" sz="1400" dirty="0" err="1" smtClean="0"/>
              <a:t>Mellish</a:t>
            </a:r>
            <a:r>
              <a:rPr lang="en-US" sz="1400" dirty="0" smtClean="0"/>
              <a:t>, C. (1993). Solving the Modular Exam Scheduling Problem with Genetic Algorithms. Technical Report 622, Department of Artificial Intelligence, University of Edinburgh.</a:t>
            </a:r>
          </a:p>
          <a:p>
            <a:r>
              <a:rPr lang="en-US" sz="1400" dirty="0" smtClean="0"/>
              <a:t>2 </a:t>
            </a:r>
            <a:r>
              <a:rPr lang="en-US" sz="1400" dirty="0" err="1" smtClean="0"/>
              <a:t>Omara</a:t>
            </a:r>
            <a:r>
              <a:rPr lang="en-US" sz="1400" dirty="0" smtClean="0"/>
              <a:t>, F.A. &amp; </a:t>
            </a:r>
            <a:r>
              <a:rPr lang="en-US" sz="1400" dirty="0" err="1" smtClean="0"/>
              <a:t>Arafa</a:t>
            </a:r>
            <a:r>
              <a:rPr lang="en-US" sz="1400" dirty="0" smtClean="0"/>
              <a:t>, M.M. (2010). Genetic algorithms for task scheduling problem, Journal of Parallel and Distributed Computing, 70(1), 13-22, ISSN 0743-7315.</a:t>
            </a:r>
          </a:p>
          <a:p>
            <a:r>
              <a:rPr lang="en-US" sz="1400" dirty="0"/>
              <a:t>3</a:t>
            </a:r>
            <a:r>
              <a:rPr lang="en-US" sz="1400" dirty="0" smtClean="0"/>
              <a:t> </a:t>
            </a:r>
            <a:r>
              <a:rPr lang="en-US" sz="1400" dirty="0" err="1" smtClean="0"/>
              <a:t>Jankovic</a:t>
            </a:r>
            <a:r>
              <a:rPr lang="en-US" sz="1400" dirty="0" smtClean="0"/>
              <a:t>, M. (2008). Making a Class Schedule Using a Genetic Algorithm. Retrieved July 4, 2016, from Code Project: http://www.codeproject.com/Articles/23111/Making-a-Class- Schedule-Using-a-Genetic-Algorithm</a:t>
            </a:r>
          </a:p>
          <a:p>
            <a:r>
              <a:rPr lang="en-US" sz="1400" dirty="0"/>
              <a:t>4</a:t>
            </a:r>
            <a:r>
              <a:rPr lang="en-US" sz="1400" dirty="0" smtClean="0"/>
              <a:t> Mitchell, T. (1997). Machine learning. McGraw-Hill.</a:t>
            </a:r>
          </a:p>
          <a:p>
            <a:r>
              <a:rPr lang="en-US" sz="1400" dirty="0"/>
              <a:t>5</a:t>
            </a:r>
            <a:r>
              <a:rPr lang="en-US" sz="1400" dirty="0" smtClean="0"/>
              <a:t> Russell, S. &amp; </a:t>
            </a:r>
            <a:r>
              <a:rPr lang="en-US" sz="1400" dirty="0" err="1" smtClean="0"/>
              <a:t>Norvig</a:t>
            </a:r>
            <a:r>
              <a:rPr lang="en-US" sz="1400" dirty="0" smtClean="0"/>
              <a:t>, P. (2010). Artificial Intelligence: A Modern Approach, 3rd Ed. New Jersey: Prentice-Hall.</a:t>
            </a:r>
          </a:p>
        </p:txBody>
      </p:sp>
    </p:spTree>
    <p:extLst>
      <p:ext uri="{BB962C8B-B14F-4D97-AF65-F5344CB8AC3E}">
        <p14:creationId xmlns:p14="http://schemas.microsoft.com/office/powerpoint/2010/main" val="19255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the studies deal with a scheduling problem with tasks with target groups and venues with simple temporal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3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genetic algorithm effectively generate schedules with the previously mentioned constraints?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2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Genetic Algorithm</a:t>
            </a:r>
          </a:p>
          <a:p>
            <a:r>
              <a:rPr lang="en-US" dirty="0" smtClean="0"/>
              <a:t>Uses the concept of evolutionary genetics</a:t>
            </a:r>
          </a:p>
          <a:p>
            <a:r>
              <a:rPr lang="en-US" dirty="0" smtClean="0"/>
              <a:t>Answers come from sexual reproduction of previous candidates</a:t>
            </a:r>
          </a:p>
          <a:p>
            <a:r>
              <a:rPr lang="en-US" dirty="0" smtClean="0"/>
              <a:t>Can search complex problem spaces</a:t>
            </a:r>
          </a:p>
          <a:p>
            <a:r>
              <a:rPr lang="en-US" dirty="0" smtClean="0"/>
              <a:t>Can be programmed in parallel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3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components:</a:t>
            </a:r>
          </a:p>
          <a:p>
            <a:pPr lvl="1"/>
            <a:r>
              <a:rPr lang="en-US" dirty="0" smtClean="0"/>
              <a:t>Fitness</a:t>
            </a:r>
          </a:p>
          <a:p>
            <a:pPr lvl="1"/>
            <a:r>
              <a:rPr lang="en-US" dirty="0" smtClean="0"/>
              <a:t>Chromosomes</a:t>
            </a:r>
          </a:p>
          <a:p>
            <a:pPr lvl="2"/>
            <a:r>
              <a:rPr lang="en-US" dirty="0" smtClean="0"/>
              <a:t>Crossover</a:t>
            </a:r>
          </a:p>
          <a:p>
            <a:pPr lvl="2"/>
            <a:r>
              <a:rPr lang="en-US" dirty="0" smtClean="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140105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Fitness - How desirable a solution is</a:t>
            </a:r>
          </a:p>
          <a:p>
            <a:pPr marL="0" indent="0">
              <a:buNone/>
            </a:pPr>
            <a:r>
              <a:rPr lang="en-US" dirty="0" smtClean="0"/>
              <a:t>e.g. n-queens problem</a:t>
            </a:r>
          </a:p>
          <a:p>
            <a:pPr marL="0" indent="0">
              <a:buNone/>
            </a:pPr>
            <a:r>
              <a:rPr lang="en-US" dirty="0" smtClean="0"/>
              <a:t>Fitness is reciprocal of number of queens attacking each other.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04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1072</Words>
  <Application>Microsoft Office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Genetic Algorithms for Activity Scheduling</vt:lpstr>
      <vt:lpstr>Outline</vt:lpstr>
      <vt:lpstr>Introduction</vt:lpstr>
      <vt:lpstr>Review of Related Literature</vt:lpstr>
      <vt:lpstr>Research Gap</vt:lpstr>
      <vt:lpstr>Research Problem</vt:lpstr>
      <vt:lpstr>Formal Definition of the Algorithm</vt:lpstr>
      <vt:lpstr>Genetic Algorithm</vt:lpstr>
      <vt:lpstr>Fitness</vt:lpstr>
      <vt:lpstr>Chromosome</vt:lpstr>
      <vt:lpstr>Chromosome</vt:lpstr>
      <vt:lpstr>Chromosome</vt:lpstr>
      <vt:lpstr>The Algorithm</vt:lpstr>
      <vt:lpstr>The Algorithm</vt:lpstr>
      <vt:lpstr>Chromosome Selection</vt:lpstr>
      <vt:lpstr>Analysis</vt:lpstr>
      <vt:lpstr>Vs. Neural Networks</vt:lpstr>
      <vt:lpstr>Application (Activity Scheduling)</vt:lpstr>
      <vt:lpstr>Chromosome Design</vt:lpstr>
      <vt:lpstr>Chromosome Design</vt:lpstr>
      <vt:lpstr>Chromosome Design</vt:lpstr>
      <vt:lpstr>Chromosome Design</vt:lpstr>
      <vt:lpstr>Results and Analysis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for Activity Scheduling</dc:title>
  <dc:creator>Ryan Austin Fernandez</dc:creator>
  <cp:lastModifiedBy>Ryan Austin Fernandez</cp:lastModifiedBy>
  <cp:revision>6</cp:revision>
  <dcterms:created xsi:type="dcterms:W3CDTF">2016-08-24T12:10:27Z</dcterms:created>
  <dcterms:modified xsi:type="dcterms:W3CDTF">2016-08-24T12:48:08Z</dcterms:modified>
</cp:coreProperties>
</file>