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76" r:id="rId23"/>
    <p:sldId id="283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5" autoAdjust="0"/>
    <p:restoredTop sz="94660"/>
  </p:normalViewPr>
  <p:slideViewPr>
    <p:cSldViewPr snapToGrid="0">
      <p:cViewPr>
        <p:scale>
          <a:sx n="95" d="100"/>
          <a:sy n="95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749C02-E44A-486D-A2C2-B042BAA345E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 for Activity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2897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Encoding of a solution</a:t>
            </a:r>
          </a:p>
          <a:p>
            <a:pPr marL="0" indent="0">
              <a:buNone/>
            </a:pPr>
            <a:r>
              <a:rPr lang="en-US" sz="3200" dirty="0" smtClean="0"/>
              <a:t>Must have clear distinct </a:t>
            </a:r>
            <a:r>
              <a:rPr lang="en-US" sz="3200" dirty="0" smtClean="0"/>
              <a:t>parts e.g</a:t>
            </a:r>
            <a:r>
              <a:rPr lang="en-US" sz="3200" dirty="0" smtClean="0"/>
              <a:t>. </a:t>
            </a:r>
            <a:r>
              <a:rPr lang="en-US" sz="3200" dirty="0" smtClean="0"/>
              <a:t>bits, </a:t>
            </a:r>
            <a:r>
              <a:rPr lang="en-US" sz="3200" dirty="0" err="1" smtClean="0"/>
              <a:t>hashmap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</a:t>
            </a:r>
            <a:r>
              <a:rPr lang="en-US" sz="2400" b="1" dirty="0" smtClean="0"/>
              <a:t>. </a:t>
            </a:r>
            <a:r>
              <a:rPr lang="en-US" sz="2400" b="1" dirty="0" smtClean="0"/>
              <a:t>n-queens problem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/>
              <a:t>chromosome could look like the row of each queen on each column (1 4 3 2)</a:t>
            </a:r>
          </a:p>
        </p:txBody>
      </p:sp>
    </p:spTree>
    <p:extLst>
      <p:ext uri="{BB962C8B-B14F-4D97-AF65-F5344CB8AC3E}">
        <p14:creationId xmlns:p14="http://schemas.microsoft.com/office/powerpoint/2010/main" val="41456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Crossover: </a:t>
            </a:r>
            <a:r>
              <a:rPr lang="en-US" sz="3200" dirty="0" smtClean="0"/>
              <a:t>breeding </a:t>
            </a:r>
            <a:r>
              <a:rPr lang="en-US" sz="3200" dirty="0" smtClean="0"/>
              <a:t>of solutions</a:t>
            </a:r>
          </a:p>
          <a:p>
            <a:pPr lvl="2"/>
            <a:r>
              <a:rPr lang="en-US" sz="3000" dirty="0" smtClean="0"/>
              <a:t>Crossover </a:t>
            </a:r>
            <a:r>
              <a:rPr lang="en-US" sz="3000" dirty="0" smtClean="0"/>
              <a:t>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</a:t>
            </a:r>
            <a:r>
              <a:rPr lang="en-US" sz="2400" b="1" dirty="0" smtClean="0"/>
              <a:t>. </a:t>
            </a:r>
            <a:r>
              <a:rPr lang="en-US" sz="2400" b="1" dirty="0" smtClean="0"/>
              <a:t>n-queens problem</a:t>
            </a:r>
          </a:p>
          <a:p>
            <a:pPr marL="0" indent="0">
              <a:buNone/>
            </a:pPr>
            <a:r>
              <a:rPr lang="en-US" sz="2400" dirty="0" smtClean="0"/>
              <a:t>breed </a:t>
            </a:r>
            <a:r>
              <a:rPr lang="en-US" sz="2400" dirty="0" smtClean="0"/>
              <a:t>n-queens solutions </a:t>
            </a:r>
            <a:r>
              <a:rPr lang="en-US" sz="2400" dirty="0" smtClean="0">
                <a:solidFill>
                  <a:srgbClr val="00B050"/>
                </a:solidFill>
              </a:rPr>
              <a:t>4 1 3 2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2 4 3 1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esult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00B050"/>
                </a:solidFill>
              </a:rPr>
              <a:t>4 1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3 1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2 4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45832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Mutation: </a:t>
            </a:r>
            <a:r>
              <a:rPr lang="en-US" sz="3200" dirty="0" smtClean="0"/>
              <a:t>introducing </a:t>
            </a:r>
            <a:r>
              <a:rPr lang="en-US" sz="3200" dirty="0" smtClean="0"/>
              <a:t>randomness to </a:t>
            </a:r>
            <a:r>
              <a:rPr lang="en-US" sz="3200" dirty="0" smtClean="0"/>
              <a:t>a solution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</a:t>
            </a:r>
            <a:r>
              <a:rPr lang="en-US" sz="2400" b="1" dirty="0" smtClean="0"/>
              <a:t>. </a:t>
            </a:r>
            <a:r>
              <a:rPr lang="en-US" sz="2400" b="1" dirty="0" smtClean="0"/>
              <a:t>n-queens problem</a:t>
            </a:r>
          </a:p>
          <a:p>
            <a:pPr marL="0" indent="0">
              <a:buNone/>
            </a:pPr>
            <a:r>
              <a:rPr lang="en-US" sz="2400" dirty="0" smtClean="0"/>
              <a:t>mutate </a:t>
            </a:r>
            <a:r>
              <a:rPr lang="en-US" sz="2400" dirty="0" smtClean="0"/>
              <a:t>n-queens solution by randomly swapping two queens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 1 3 2 can mutate to 4 2 3 1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opulation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= randomize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population</a:t>
            </a:r>
          </a:p>
          <a:p>
            <a:pPr marL="0" indent="0">
              <a:buNone/>
            </a:pP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while !termination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condition</a:t>
            </a:r>
          </a:p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new empty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Carry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over elite clones from old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Breed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the remainder of the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Mutate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random members of the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Get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best chromosome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Termination Conditions</a:t>
            </a:r>
          </a:p>
          <a:p>
            <a:pPr lvl="1"/>
            <a:r>
              <a:rPr lang="en-US" sz="2800" dirty="0" smtClean="0"/>
              <a:t>Until a fitness threshold is reached</a:t>
            </a:r>
          </a:p>
          <a:p>
            <a:pPr lvl="1"/>
            <a:r>
              <a:rPr lang="en-US" sz="2800" dirty="0" smtClean="0"/>
              <a:t>Until a fixed number of generations is reached</a:t>
            </a:r>
          </a:p>
          <a:p>
            <a:pPr lvl="1"/>
            <a:r>
              <a:rPr lang="en-US" sz="2800" dirty="0" smtClean="0"/>
              <a:t>Until the best solution has remained unchanged for a fixed amount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329020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Roulette Wheel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𝑓𝑖𝑡𝑛𝑒𝑠𝑠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𝑝𝑜𝑝𝑢𝑙𝑎𝑡𝑖𝑜𝑛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𝑓𝑖𝑡𝑛𝑒𝑠𝑠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E.g. Fitness = [1,10,33,6] -&gt; probabilities = [2%,20%,66%,12%]</a:t>
                </a:r>
              </a:p>
              <a:p>
                <a:r>
                  <a:rPr lang="en-US" sz="2400" dirty="0" smtClean="0"/>
                  <a:t>Tournament Selection</a:t>
                </a:r>
              </a:p>
              <a:p>
                <a:r>
                  <a:rPr lang="en-US" sz="2400" dirty="0" smtClean="0"/>
                  <a:t>Rank Selection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  <a:blipFill rotWithShape="0">
                <a:blip r:embed="rId2"/>
                <a:stretch>
                  <a:fillRect l="-989" t="-1572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9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Commonly used for optimization problems</a:t>
            </a:r>
          </a:p>
          <a:p>
            <a:r>
              <a:rPr lang="en-US" sz="2400" dirty="0" smtClean="0"/>
              <a:t>Usually used for complex problems e.g. NP-class of problems</a:t>
            </a:r>
          </a:p>
          <a:p>
            <a:r>
              <a:rPr lang="en-US" sz="2400" dirty="0" smtClean="0"/>
              <a:t>GA’s prefer certain schemata</a:t>
            </a:r>
          </a:p>
          <a:p>
            <a:pPr lvl="1"/>
            <a:r>
              <a:rPr lang="en-US" sz="2000" dirty="0" smtClean="0"/>
              <a:t>E.g. n-queens solution that follow the 1 2 * * schemata are better than those with a 4 * 4 * schemata</a:t>
            </a:r>
          </a:p>
          <a:p>
            <a:r>
              <a:rPr lang="en-US" sz="2400" dirty="0" smtClean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13922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Vs.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Neural Networks move from one hypothesis to another slowly</a:t>
            </a:r>
          </a:p>
          <a:p>
            <a:r>
              <a:rPr lang="en-US" sz="2800" dirty="0" smtClean="0"/>
              <a:t>GA may move quickly from one hypothesis to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2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(Activity Scheduling)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Fitness</a:t>
            </a:r>
            <a:r>
              <a:rPr lang="en-US" dirty="0" smtClean="0"/>
              <a:t> = 1 </a:t>
            </a:r>
            <a:r>
              <a:rPr lang="en-US" dirty="0" smtClean="0"/>
              <a:t>/ (punishment + 1)</a:t>
            </a:r>
          </a:p>
          <a:p>
            <a:r>
              <a:rPr lang="en-US" b="1" dirty="0" smtClean="0"/>
              <a:t>Punishment</a:t>
            </a:r>
            <a:r>
              <a:rPr lang="en-US" dirty="0" smtClean="0"/>
              <a:t> = sum of all conflicts</a:t>
            </a:r>
          </a:p>
          <a:p>
            <a:pPr lvl="1"/>
            <a:r>
              <a:rPr lang="en-US" dirty="0"/>
              <a:t>For each date and time conflict regardless of target group, add 2 punishment points.</a:t>
            </a:r>
          </a:p>
          <a:p>
            <a:pPr lvl="1"/>
            <a:r>
              <a:rPr lang="en-US" dirty="0"/>
              <a:t>For each date and time conflict with intersecting target groups, add 7 punishment points.</a:t>
            </a:r>
          </a:p>
          <a:p>
            <a:pPr lvl="1"/>
            <a:r>
              <a:rPr lang="en-US" dirty="0"/>
              <a:t>For each date and time conflict with same venue, add 10 punishment points.</a:t>
            </a:r>
          </a:p>
          <a:p>
            <a:pPr lvl="1"/>
            <a:r>
              <a:rPr lang="en-US" dirty="0"/>
              <a:t>For each pair of activities where one activity takes place after the other on the same day, add 3 punishment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Punishment stacks </a:t>
            </a:r>
            <a:r>
              <a:rPr lang="en-US" dirty="0" smtClean="0"/>
              <a:t>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596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08/12/16 14:00:00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08/19/16 13:00:00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09/01/16 12:30:00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09/08/16 12:45:00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08/15/16 08:00:00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09/01/16 10:45:00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09/03/16 11:30:00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09/05/16 12:00:00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Formal Definition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Analysis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649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72383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3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9625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3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Mutation</a:t>
            </a:r>
          </a:p>
          <a:p>
            <a:pPr lvl="1"/>
            <a:r>
              <a:rPr lang="en-US" sz="2800" dirty="0" smtClean="0"/>
              <a:t>For each activity, with probability 0.7, randomize the schedule of that activity</a:t>
            </a:r>
          </a:p>
          <a:p>
            <a:pPr lvl="1"/>
            <a:r>
              <a:rPr lang="en-US" sz="2800" dirty="0" smtClean="0"/>
              <a:t>Choose a random date</a:t>
            </a:r>
          </a:p>
          <a:p>
            <a:pPr lvl="1"/>
            <a:r>
              <a:rPr lang="en-US" sz="2800" dirty="0" smtClean="0"/>
              <a:t>Choose a random </a:t>
            </a:r>
            <a:r>
              <a:rPr lang="en-US" sz="2800" dirty="0" smtClean="0"/>
              <a:t>timeslot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b="1" dirty="0" smtClean="0"/>
              <a:t>Algorithm </a:t>
            </a:r>
            <a:r>
              <a:rPr lang="en-US" sz="2900" b="1" dirty="0" smtClean="0"/>
              <a:t>Parameters</a:t>
            </a:r>
          </a:p>
          <a:p>
            <a:pPr lvl="1"/>
            <a:r>
              <a:rPr lang="en-US" sz="2900" dirty="0" smtClean="0"/>
              <a:t>Population </a:t>
            </a:r>
            <a:r>
              <a:rPr lang="en-US" sz="2900" dirty="0" smtClean="0"/>
              <a:t>Size:	50</a:t>
            </a:r>
            <a:endParaRPr lang="en-US" sz="2900" dirty="0" smtClean="0"/>
          </a:p>
          <a:p>
            <a:pPr lvl="1"/>
            <a:r>
              <a:rPr lang="en-US" sz="2900" dirty="0" smtClean="0"/>
              <a:t>Fitness </a:t>
            </a:r>
            <a:r>
              <a:rPr lang="en-US" sz="2900" dirty="0" smtClean="0"/>
              <a:t>Threshold: 0.14</a:t>
            </a:r>
            <a:endParaRPr lang="en-US" sz="2900" dirty="0" smtClean="0"/>
          </a:p>
          <a:p>
            <a:pPr lvl="1"/>
            <a:r>
              <a:rPr lang="en-US" sz="2900" dirty="0" smtClean="0"/>
              <a:t>Elitism </a:t>
            </a:r>
            <a:r>
              <a:rPr lang="en-US" sz="2900" dirty="0" smtClean="0"/>
              <a:t>Rate:</a:t>
            </a:r>
            <a:r>
              <a:rPr lang="en-US" sz="2900" dirty="0"/>
              <a:t> </a:t>
            </a:r>
            <a:r>
              <a:rPr lang="en-US" sz="2900" dirty="0" smtClean="0"/>
              <a:t>0.2</a:t>
            </a:r>
            <a:endParaRPr lang="en-US" sz="2900" dirty="0" smtClean="0"/>
          </a:p>
          <a:p>
            <a:pPr lvl="1"/>
            <a:r>
              <a:rPr lang="en-US" sz="2900" dirty="0" smtClean="0"/>
              <a:t>Mutation </a:t>
            </a:r>
            <a:r>
              <a:rPr lang="en-US" sz="2900" dirty="0" smtClean="0"/>
              <a:t>Rate:</a:t>
            </a:r>
            <a:r>
              <a:rPr lang="en-US" sz="2900" dirty="0"/>
              <a:t> </a:t>
            </a:r>
            <a:r>
              <a:rPr lang="en-US" sz="2900" dirty="0" smtClean="0"/>
              <a:t>0.4</a:t>
            </a:r>
            <a:endParaRPr lang="en-US" sz="2900" dirty="0" smtClean="0"/>
          </a:p>
          <a:p>
            <a:pPr lvl="1"/>
            <a:r>
              <a:rPr lang="en-US" sz="2900" dirty="0" smtClean="0"/>
              <a:t>1000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Satisfactory</a:t>
            </a:r>
          </a:p>
          <a:p>
            <a:r>
              <a:rPr lang="en-US" sz="2800" dirty="0" smtClean="0"/>
              <a:t>Threshold allowed few acceptable</a:t>
            </a:r>
          </a:p>
          <a:p>
            <a:r>
              <a:rPr lang="en-US" sz="2800" dirty="0" smtClean="0"/>
              <a:t>GOSM for LSCS as test script</a:t>
            </a:r>
          </a:p>
          <a:p>
            <a:r>
              <a:rPr lang="en-US" sz="2800" dirty="0" smtClean="0"/>
              <a:t>Performed well with 22 activities</a:t>
            </a:r>
          </a:p>
        </p:txBody>
      </p:sp>
    </p:spTree>
    <p:extLst>
      <p:ext uri="{BB962C8B-B14F-4D97-AF65-F5344CB8AC3E}">
        <p14:creationId xmlns:p14="http://schemas.microsoft.com/office/powerpoint/2010/main" val="128892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Genetic Algorithm performs well in this context</a:t>
            </a:r>
          </a:p>
          <a:p>
            <a:r>
              <a:rPr lang="en-US" sz="2800" dirty="0" smtClean="0"/>
              <a:t>Implementation of the data model, algorithm, and system were </a:t>
            </a:r>
            <a:r>
              <a:rPr lang="en-US" sz="2800" dirty="0" smtClean="0"/>
              <a:t>successful</a:t>
            </a:r>
            <a:endParaRPr lang="en-US" sz="2800" dirty="0" smtClean="0"/>
          </a:p>
          <a:p>
            <a:r>
              <a:rPr lang="en-US" sz="2800" dirty="0" smtClean="0"/>
              <a:t>It is recommended to add more capabilities and constraints to the data model to better represent real life situations in </a:t>
            </a:r>
            <a:r>
              <a:rPr lang="en-US" sz="2800" dirty="0" smtClean="0"/>
              <a:t>scheduling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132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2317941"/>
            <a:ext cx="772972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D., Fang, H.L.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Mellish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C. (1993). Solving the Modular Exam Scheduling Problem with Genetic Algorithms. Technical Report 622, Department of Artificial Intelligence, University of Edinburgh.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Czarn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A, et al. (2004). Statistical Exploratory Analysis of Genetic Algorithms.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8(4). 405-421.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Omara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F.A.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Arafa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M.M. (2010). Genetic algorithms for task scheduling problem,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Journal of Parallel and Distributed Computing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70(1), 13-22, ISSN 0743-7315.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Jankovic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M. (2008). Making a Class Schedule Using a Genetic Algorithm. Retrieved July 4, 2016, from Code Project: http://www.codeproject.com/Articles/23111/Making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-a-Class- Schedule-Using-a-Genetic-Algorithm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Mitchell, T. (1997).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McGraw-Hill.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Russell, S.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Norvig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P. (2010). Artificial Intelligence: A Modern Approach, 3rd Ed. New Jersey: Prentice-Hall.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Sadegheih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A. (2006). Scheduling problem using genetic algorithm, simulated annealing and the effects of parameter values on GA performance,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Applied Mathematical Modelling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30(2), 147-154, ISSN 0307-904X.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Wall, M.B. (1996). A Genetic Algorithm for Resource-Constrained Scheduling. Massachusetts Institute of Technology.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Scheduling is a problem</a:t>
            </a:r>
          </a:p>
          <a:p>
            <a:r>
              <a:rPr lang="en-US" sz="2800" dirty="0" smtClean="0"/>
              <a:t>Evident in professional organizations in universities</a:t>
            </a:r>
          </a:p>
          <a:p>
            <a:r>
              <a:rPr lang="en-US" sz="2800" dirty="0" smtClean="0"/>
              <a:t>Complex problem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3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07024"/>
            <a:ext cx="7729728" cy="25414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Genetic Algorithms</a:t>
            </a:r>
            <a:r>
              <a:rPr lang="en-US" sz="2800" baseline="30000" dirty="0" smtClean="0"/>
              <a:t>4,5</a:t>
            </a:r>
          </a:p>
          <a:p>
            <a:r>
              <a:rPr lang="en-US" sz="2800" dirty="0" smtClean="0"/>
              <a:t>Scheduling single set of exams for single set of students</a:t>
            </a:r>
            <a:r>
              <a:rPr lang="en-US" sz="2800" baseline="30000" dirty="0"/>
              <a:t>1</a:t>
            </a:r>
            <a:endParaRPr lang="en-US" sz="2800" dirty="0" smtClean="0"/>
          </a:p>
          <a:p>
            <a:r>
              <a:rPr lang="en-US" sz="2800" dirty="0" err="1" smtClean="0"/>
              <a:t>Hashmap</a:t>
            </a:r>
            <a:r>
              <a:rPr lang="en-US" sz="2800" dirty="0" smtClean="0"/>
              <a:t> chromosome (timeslots to classes)</a:t>
            </a:r>
            <a:r>
              <a:rPr lang="en-US" sz="2800" baseline="30000" dirty="0"/>
              <a:t>3</a:t>
            </a:r>
            <a:endParaRPr lang="en-US" sz="2800" dirty="0" smtClean="0"/>
          </a:p>
          <a:p>
            <a:r>
              <a:rPr lang="en-US" sz="2800" dirty="0" smtClean="0"/>
              <a:t>Two ply chromosome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572000"/>
            <a:ext cx="10515600" cy="203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47300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Corne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D., Fang, H.L.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Mellish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C. (1993). Solving the Modular Exam Scheduling Problem with Genetic Algorithms. Technical Report 622, Department of Artificial Intelligence, University of Edinburgh.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Omara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F.A.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Arafa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M.M. (2010). Genetic algorithms for task scheduling problem, Journal of Parallel and Distributed Computing, 70(1), 13-22, ISSN 0743-7315.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Jankovic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 (2008). Making a Class Schedule Using a Genetic Algorithm. Retrieved July 4, 2016, from Code Project: http://www.codeproject.com/Articles/23111/Making-a-Class- Schedule-Using-a-Genetic-Algorithm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Mitchell, T. (1997). Machine learning. McGraw-Hill.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Russell, S.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Norvig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P. (2010). Artificial Intelligence: A Modern Approach, 3rd Ed. New Jersey: Prentice-Hall.</a:t>
            </a:r>
          </a:p>
        </p:txBody>
      </p:sp>
    </p:spTree>
    <p:extLst>
      <p:ext uri="{BB962C8B-B14F-4D97-AF65-F5344CB8AC3E}">
        <p14:creationId xmlns:p14="http://schemas.microsoft.com/office/powerpoint/2010/main" val="1925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None of the studies deal with a scheduling problem with tasks with target groups and venues with simple temporal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4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a genetic algorithm effectively generate schedules with the previously mentioned constraints?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34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Genetic Algorithm</a:t>
            </a:r>
          </a:p>
          <a:p>
            <a:r>
              <a:rPr lang="en-US" sz="2800" dirty="0" smtClean="0"/>
              <a:t>Uses the concept of evolutionary genetics</a:t>
            </a:r>
          </a:p>
          <a:p>
            <a:r>
              <a:rPr lang="en-US" sz="2800" dirty="0" smtClean="0"/>
              <a:t>Answers come from sexual reproduction of previous candidates</a:t>
            </a:r>
          </a:p>
          <a:p>
            <a:r>
              <a:rPr lang="en-US" sz="2800" dirty="0" smtClean="0"/>
              <a:t>Can search complex problem spaces</a:t>
            </a:r>
          </a:p>
          <a:p>
            <a:r>
              <a:rPr lang="en-US" sz="2800" dirty="0" smtClean="0"/>
              <a:t>Can be programmed in parallel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5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components:</a:t>
            </a:r>
          </a:p>
          <a:p>
            <a:pPr lvl="1"/>
            <a:r>
              <a:rPr lang="en-US" sz="2800" dirty="0" smtClean="0"/>
              <a:t>Fitness</a:t>
            </a:r>
          </a:p>
          <a:p>
            <a:pPr lvl="1"/>
            <a:r>
              <a:rPr lang="en-US" sz="2800" dirty="0" smtClean="0"/>
              <a:t>Chromosomes</a:t>
            </a:r>
          </a:p>
          <a:p>
            <a:pPr lvl="2"/>
            <a:r>
              <a:rPr lang="en-US" sz="2800" dirty="0" smtClean="0"/>
              <a:t>Crossover</a:t>
            </a:r>
          </a:p>
          <a:p>
            <a:pPr lvl="2"/>
            <a:r>
              <a:rPr lang="en-US" sz="2800" dirty="0" smtClean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401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How </a:t>
            </a:r>
            <a:r>
              <a:rPr lang="en-US" sz="3200" dirty="0" smtClean="0"/>
              <a:t>desirable a solution is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b="1" dirty="0" smtClean="0"/>
              <a:t>e.g</a:t>
            </a:r>
            <a:r>
              <a:rPr lang="en-US" sz="2400" b="1" dirty="0" smtClean="0"/>
              <a:t>. n-queens </a:t>
            </a:r>
            <a:r>
              <a:rPr lang="en-US" sz="2400" b="1" dirty="0" smtClean="0"/>
              <a:t>problem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Fitness is reciprocal of number of queens attacking each other.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412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</TotalTime>
  <Words>1039</Words>
  <Application>Microsoft Macintosh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Consolas</vt:lpstr>
      <vt:lpstr>Gill Sans MT</vt:lpstr>
      <vt:lpstr>Times New Roman</vt:lpstr>
      <vt:lpstr>Arial</vt:lpstr>
      <vt:lpstr>Parcel</vt:lpstr>
      <vt:lpstr>Genetic Algorithms for Activity Scheduling</vt:lpstr>
      <vt:lpstr>Outline</vt:lpstr>
      <vt:lpstr>Introduction</vt:lpstr>
      <vt:lpstr>Review of Related Literature</vt:lpstr>
      <vt:lpstr>Research Gap</vt:lpstr>
      <vt:lpstr>Research Problem</vt:lpstr>
      <vt:lpstr>Formal Definition of the Algorithm</vt:lpstr>
      <vt:lpstr>Genetic Algorithm</vt:lpstr>
      <vt:lpstr>Fitness</vt:lpstr>
      <vt:lpstr>Chromosome</vt:lpstr>
      <vt:lpstr>Chromosome</vt:lpstr>
      <vt:lpstr>Chromosome</vt:lpstr>
      <vt:lpstr>The Algorithm</vt:lpstr>
      <vt:lpstr>The Algorithm</vt:lpstr>
      <vt:lpstr>Chromosome Selection</vt:lpstr>
      <vt:lpstr>Analysis</vt:lpstr>
      <vt:lpstr>Vs. Neural Networks</vt:lpstr>
      <vt:lpstr>Application (Activity Scheduling)</vt:lpstr>
      <vt:lpstr>Chromosome Design</vt:lpstr>
      <vt:lpstr>Chromosome Design</vt:lpstr>
      <vt:lpstr>Chromosome Design</vt:lpstr>
      <vt:lpstr>Chromosome Design</vt:lpstr>
      <vt:lpstr>Chromosome Design</vt:lpstr>
      <vt:lpstr>Results and Analysis</vt:lpstr>
      <vt:lpstr>Conclusion</vt:lpstr>
      <vt:lpstr>References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for Activity Scheduling</dc:title>
  <dc:creator>Ryan Austin Fernandez</dc:creator>
  <cp:lastModifiedBy>Clarisse Felicia  M. Poblete</cp:lastModifiedBy>
  <cp:revision>9</cp:revision>
  <dcterms:created xsi:type="dcterms:W3CDTF">2016-08-24T12:10:27Z</dcterms:created>
  <dcterms:modified xsi:type="dcterms:W3CDTF">2016-08-24T13:27:55Z</dcterms:modified>
</cp:coreProperties>
</file>