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85" r:id="rId14"/>
    <p:sldId id="267" r:id="rId15"/>
    <p:sldId id="286" r:id="rId16"/>
    <p:sldId id="268" r:id="rId17"/>
    <p:sldId id="277" r:id="rId18"/>
    <p:sldId id="269" r:id="rId19"/>
    <p:sldId id="270" r:id="rId20"/>
    <p:sldId id="271" r:id="rId21"/>
    <p:sldId id="272" r:id="rId22"/>
    <p:sldId id="273" r:id="rId23"/>
    <p:sldId id="281" r:id="rId24"/>
    <p:sldId id="282" r:id="rId25"/>
    <p:sldId id="276" r:id="rId26"/>
    <p:sldId id="283" r:id="rId27"/>
    <p:sldId id="278" r:id="rId28"/>
    <p:sldId id="279" r:id="rId29"/>
    <p:sldId id="280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5179"/>
  </p:normalViewPr>
  <p:slideViewPr>
    <p:cSldViewPr snapToGrid="0">
      <p:cViewPr varScale="1">
        <p:scale>
          <a:sx n="67" d="100"/>
          <a:sy n="67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F0DAE-9B24-0B45-BFEE-A2E70ECCF1FB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3604-3D0C-FE41-AC9A-29E9ED4D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3604-3D0C-FE41-AC9A-29E9ED4D0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3604-3D0C-FE41-AC9A-29E9ED4D0E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1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Algorithms for Activity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Fernandez, Ryan Austin</a:t>
            </a:r>
          </a:p>
          <a:p>
            <a:r>
              <a:rPr lang="en-US" dirty="0" smtClean="0"/>
              <a:t>Poblete, Clarisse Felicia 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8028970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Encoding of a solution</a:t>
            </a:r>
          </a:p>
          <a:p>
            <a:pPr marL="0" indent="0">
              <a:buNone/>
            </a:pPr>
            <a:r>
              <a:rPr lang="en-US" sz="3200" dirty="0" smtClean="0"/>
              <a:t>Must have clear distinct parts e.g. bits, </a:t>
            </a:r>
            <a:r>
              <a:rPr lang="en-US" sz="3200" dirty="0" err="1" smtClean="0"/>
              <a:t>hashmap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b="1" dirty="0"/>
              <a:t>e</a:t>
            </a:r>
            <a:r>
              <a:rPr lang="en-US" sz="2400" b="1" dirty="0" smtClean="0"/>
              <a:t>.g. n-queens problem</a:t>
            </a:r>
          </a:p>
          <a:p>
            <a:pPr marL="0" indent="0">
              <a:buNone/>
            </a:pPr>
            <a:r>
              <a:rPr lang="en-US" sz="2400" dirty="0" smtClean="0"/>
              <a:t>a chromosome could look like the row of each queen on each column (1 4 3 2)</a:t>
            </a:r>
          </a:p>
        </p:txBody>
      </p:sp>
    </p:spTree>
    <p:extLst>
      <p:ext uri="{BB962C8B-B14F-4D97-AF65-F5344CB8AC3E}">
        <p14:creationId xmlns:p14="http://schemas.microsoft.com/office/powerpoint/2010/main" val="414568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22422"/>
              </p:ext>
            </p:extLst>
          </p:nvPr>
        </p:nvGraphicFramePr>
        <p:xfrm>
          <a:off x="3269129" y="699346"/>
          <a:ext cx="5486400" cy="5486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1371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0" b="0" dirty="0" smtClean="0"/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US" sz="8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0" dirty="0" smtClean="0"/>
                        <a:t>♛</a:t>
                      </a:r>
                      <a:endParaRPr lang="en-US" sz="8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US" sz="8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0" dirty="0" smtClean="0"/>
                        <a:t>♛</a:t>
                      </a:r>
                      <a:endParaRPr lang="en-US" sz="8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US" sz="8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0" dirty="0" smtClean="0"/>
                        <a:t>♛</a:t>
                      </a:r>
                      <a:endParaRPr lang="en-US" sz="8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8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Crossover: </a:t>
            </a:r>
            <a:r>
              <a:rPr lang="en-US" sz="3200" dirty="0" smtClean="0"/>
              <a:t>breeding of solutions</a:t>
            </a:r>
          </a:p>
          <a:p>
            <a:pPr lvl="2"/>
            <a:r>
              <a:rPr lang="en-US" sz="3000" dirty="0" smtClean="0"/>
              <a:t>Crossover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e</a:t>
            </a:r>
            <a:r>
              <a:rPr lang="en-US" sz="2400" b="1" dirty="0" smtClean="0"/>
              <a:t>.g. n-queens problem</a:t>
            </a:r>
          </a:p>
          <a:p>
            <a:pPr marL="0" indent="0">
              <a:buNone/>
            </a:pPr>
            <a:r>
              <a:rPr lang="en-US" sz="2400" dirty="0" smtClean="0"/>
              <a:t>breed n-queens solutions </a:t>
            </a:r>
            <a:r>
              <a:rPr lang="en-US" sz="2400" dirty="0" smtClean="0">
                <a:solidFill>
                  <a:srgbClr val="00B050"/>
                </a:solidFill>
              </a:rPr>
              <a:t>4 1 3 2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2 4 3 1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esult in </a:t>
            </a:r>
            <a:r>
              <a:rPr lang="en-US" sz="2400" dirty="0" smtClean="0">
                <a:solidFill>
                  <a:srgbClr val="00B050"/>
                </a:solidFill>
              </a:rPr>
              <a:t>4 1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3 1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2 4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145832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90450"/>
              </p:ext>
            </p:extLst>
          </p:nvPr>
        </p:nvGraphicFramePr>
        <p:xfrm>
          <a:off x="485588" y="443852"/>
          <a:ext cx="2743200" cy="2804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smtClean="0">
                          <a:solidFill>
                            <a:srgbClr val="00B050"/>
                          </a:solidFill>
                        </a:rPr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rgbClr val="00B050"/>
                          </a:solidFill>
                        </a:rPr>
                        <a:t>♛</a:t>
                      </a:r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rgbClr val="00B050"/>
                          </a:solidFill>
                        </a:rPr>
                        <a:t>♛</a:t>
                      </a:r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rgbClr val="00B050"/>
                          </a:solidFill>
                        </a:rPr>
                        <a:t>♛</a:t>
                      </a:r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21354"/>
              </p:ext>
            </p:extLst>
          </p:nvPr>
        </p:nvGraphicFramePr>
        <p:xfrm>
          <a:off x="485588" y="3648734"/>
          <a:ext cx="2743200" cy="2804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smtClean="0">
                          <a:solidFill>
                            <a:srgbClr val="C00000"/>
                          </a:solidFill>
                        </a:rPr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smtClean="0">
                          <a:solidFill>
                            <a:srgbClr val="C00000"/>
                          </a:solidFill>
                        </a:rPr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rgbClr val="C00000"/>
                          </a:solidFill>
                        </a:rPr>
                        <a:t>♛</a:t>
                      </a:r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rgbClr val="C00000"/>
                          </a:solidFill>
                        </a:rPr>
                        <a:t>♛</a:t>
                      </a:r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679577" y="2743200"/>
            <a:ext cx="2850524" cy="141194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8097"/>
              </p:ext>
            </p:extLst>
          </p:nvPr>
        </p:nvGraphicFramePr>
        <p:xfrm>
          <a:off x="8940549" y="443852"/>
          <a:ext cx="2743200" cy="2804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smtClean="0">
                          <a:solidFill>
                            <a:srgbClr val="00B050"/>
                          </a:solidFill>
                        </a:rPr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smtClean="0">
                          <a:solidFill>
                            <a:srgbClr val="C00000"/>
                          </a:solidFill>
                        </a:rPr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rgbClr val="C00000"/>
                          </a:solidFill>
                        </a:rPr>
                        <a:t>♛</a:t>
                      </a:r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rgbClr val="00B050"/>
                          </a:solidFill>
                        </a:rPr>
                        <a:t>♛</a:t>
                      </a:r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78196"/>
              </p:ext>
            </p:extLst>
          </p:nvPr>
        </p:nvGraphicFramePr>
        <p:xfrm>
          <a:off x="8940549" y="3648734"/>
          <a:ext cx="2743200" cy="2804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smtClean="0">
                          <a:solidFill>
                            <a:srgbClr val="C00000"/>
                          </a:solidFill>
                        </a:rPr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rgbClr val="00B050"/>
                          </a:solidFill>
                        </a:rPr>
                        <a:t>♛</a:t>
                      </a:r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rgbClr val="00B050"/>
                          </a:solidFill>
                        </a:rPr>
                        <a:t>♛</a:t>
                      </a:r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40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rgbClr val="C00000"/>
                          </a:solidFill>
                        </a:rPr>
                        <a:t>♛</a:t>
                      </a:r>
                      <a:endParaRPr lang="en-US" sz="4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>
            <a:endCxn id="6" idx="2"/>
          </p:cNvCxnSpPr>
          <p:nvPr/>
        </p:nvCxnSpPr>
        <p:spPr>
          <a:xfrm flipH="1">
            <a:off x="10312149" y="443852"/>
            <a:ext cx="15192" cy="28041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6957" y="3648734"/>
            <a:ext cx="15192" cy="28041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5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Mutation: </a:t>
            </a:r>
            <a:r>
              <a:rPr lang="en-US" sz="3200" dirty="0" smtClean="0"/>
              <a:t>introducing randomness to a 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e</a:t>
            </a:r>
            <a:r>
              <a:rPr lang="en-US" sz="2400" b="1" dirty="0" smtClean="0"/>
              <a:t>.g. n-queens problem</a:t>
            </a:r>
          </a:p>
          <a:p>
            <a:pPr marL="0" indent="0">
              <a:buNone/>
            </a:pPr>
            <a:r>
              <a:rPr lang="en-US" sz="2400" dirty="0" smtClean="0"/>
              <a:t>mutate n-queens solution by randomly swapping two queens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4 1 3 2 can mutate to 4 2 3 1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7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98071"/>
              </p:ext>
            </p:extLst>
          </p:nvPr>
        </p:nvGraphicFramePr>
        <p:xfrm>
          <a:off x="889000" y="1398593"/>
          <a:ext cx="4023360" cy="402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05840"/>
                <a:gridCol w="1005840"/>
                <a:gridCol w="1005840"/>
                <a:gridCol w="1005840"/>
              </a:tblGrid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dirty="0" smtClean="0">
                          <a:solidFill>
                            <a:srgbClr val="C00000"/>
                          </a:solidFill>
                        </a:rPr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dirty="0" smtClean="0">
                          <a:solidFill>
                            <a:srgbClr val="00B050"/>
                          </a:solidFill>
                        </a:rPr>
                        <a:t>♛</a:t>
                      </a:r>
                      <a:endParaRPr lang="en-US" sz="60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dirty="0" smtClean="0"/>
                        <a:t>♛</a:t>
                      </a:r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dirty="0" smtClean="0"/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19443"/>
              </p:ext>
            </p:extLst>
          </p:nvPr>
        </p:nvGraphicFramePr>
        <p:xfrm>
          <a:off x="7253940" y="1398593"/>
          <a:ext cx="4023360" cy="402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05840"/>
                <a:gridCol w="1005840"/>
                <a:gridCol w="1005840"/>
                <a:gridCol w="1005840"/>
              </a:tblGrid>
              <a:tr h="100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dirty="0" smtClean="0">
                          <a:solidFill>
                            <a:srgbClr val="C00000"/>
                          </a:solidFill>
                        </a:rPr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dirty="0" smtClean="0">
                          <a:solidFill>
                            <a:srgbClr val="00B050"/>
                          </a:solidFill>
                        </a:rPr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ctr"/>
                      <a:endParaRPr lang="en-US" sz="6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dirty="0" smtClean="0"/>
                        <a:t>♛</a:t>
                      </a:r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dirty="0" smtClean="0"/>
                        <a:t>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7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opulation = randomize population</a:t>
            </a:r>
          </a:p>
          <a:p>
            <a:pPr marL="0" indent="0">
              <a:buNone/>
            </a:pP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while !termination condition</a:t>
            </a:r>
          </a:p>
          <a:p>
            <a:pPr marL="0" indent="0">
              <a:buNone/>
            </a:pP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Create new empty 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Carry over elite clones from old 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Breed the remainder of the 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Mutate random members of the 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Get best chromosome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3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Termination Conditions</a:t>
            </a:r>
          </a:p>
          <a:p>
            <a:pPr lvl="1"/>
            <a:r>
              <a:rPr lang="en-US" sz="2800" dirty="0" smtClean="0"/>
              <a:t>Until a fitness threshold is reached</a:t>
            </a:r>
          </a:p>
          <a:p>
            <a:pPr lvl="1"/>
            <a:r>
              <a:rPr lang="en-US" sz="2800" dirty="0" smtClean="0"/>
              <a:t>Until a fixed number of generations is reached</a:t>
            </a:r>
          </a:p>
          <a:p>
            <a:pPr lvl="1"/>
            <a:r>
              <a:rPr lang="en-US" sz="2800" dirty="0" smtClean="0"/>
              <a:t>Until the best solution has remained unchanged for a fixed amount of generations</a:t>
            </a:r>
          </a:p>
        </p:txBody>
      </p:sp>
    </p:spTree>
    <p:extLst>
      <p:ext uri="{BB962C8B-B14F-4D97-AF65-F5344CB8AC3E}">
        <p14:creationId xmlns:p14="http://schemas.microsoft.com/office/powerpoint/2010/main" val="329020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8015523" cy="310198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Roulette Wheel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𝑓𝑖𝑡𝑛𝑒𝑠𝑠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𝑝𝑜𝑝𝑢𝑙𝑎𝑡𝑖𝑜𝑛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𝑓𝑖𝑡𝑛𝑒𝑠𝑠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E.g. Fitness = [1,10,33,6] -&gt; probabilities = [2%,20%,66%,12%]</a:t>
                </a:r>
              </a:p>
              <a:p>
                <a:r>
                  <a:rPr lang="en-US" sz="2400" dirty="0" smtClean="0"/>
                  <a:t>Tournament Selection</a:t>
                </a:r>
              </a:p>
              <a:p>
                <a:r>
                  <a:rPr lang="en-US" sz="2400" dirty="0" smtClean="0"/>
                  <a:t>Rank Selection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8015523" cy="3101983"/>
              </a:xfrm>
              <a:blipFill rotWithShape="0">
                <a:blip r:embed="rId2"/>
                <a:stretch>
                  <a:fillRect l="-989" t="-1572" r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29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Commonly used for optimization problems</a:t>
            </a:r>
          </a:p>
          <a:p>
            <a:r>
              <a:rPr lang="en-US" sz="2400" dirty="0" smtClean="0"/>
              <a:t>Usually used for complex problems e.g. NP-class of problems</a:t>
            </a:r>
          </a:p>
          <a:p>
            <a:r>
              <a:rPr lang="en-US" sz="2400" dirty="0" smtClean="0"/>
              <a:t>GA’s prefer certain schemata</a:t>
            </a:r>
          </a:p>
          <a:p>
            <a:pPr lvl="1"/>
            <a:r>
              <a:rPr lang="en-US" sz="2000" dirty="0" smtClean="0"/>
              <a:t>E.g. n-queens solution that follow the 1 </a:t>
            </a:r>
            <a:r>
              <a:rPr lang="en-US" sz="2000" dirty="0" smtClean="0"/>
              <a:t>4 </a:t>
            </a:r>
            <a:r>
              <a:rPr lang="en-US" sz="2000" dirty="0" smtClean="0"/>
              <a:t>* * schemata are better than those with a 4 * 4 * schemata</a:t>
            </a:r>
          </a:p>
          <a:p>
            <a:r>
              <a:rPr lang="en-US" sz="2400" dirty="0" smtClean="0"/>
              <a:t>Crowding</a:t>
            </a:r>
          </a:p>
        </p:txBody>
      </p:sp>
    </p:spTree>
    <p:extLst>
      <p:ext uri="{BB962C8B-B14F-4D97-AF65-F5344CB8AC3E}">
        <p14:creationId xmlns:p14="http://schemas.microsoft.com/office/powerpoint/2010/main" val="139221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Formal Definition of the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Analysis of the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649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Vs.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Neural Networks move from one hypothesis to another slowly</a:t>
            </a:r>
          </a:p>
          <a:p>
            <a:r>
              <a:rPr lang="en-US" sz="2800" dirty="0" smtClean="0"/>
              <a:t>GA may move quickly from one hypothesis to another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02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(Activity Scheduling)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Fitness</a:t>
            </a:r>
            <a:r>
              <a:rPr lang="en-US" dirty="0" smtClean="0"/>
              <a:t> = 1 / (punishment + 1)</a:t>
            </a:r>
          </a:p>
          <a:p>
            <a:r>
              <a:rPr lang="en-US" b="1" dirty="0" smtClean="0"/>
              <a:t>Punishment</a:t>
            </a:r>
            <a:r>
              <a:rPr lang="en-US" dirty="0" smtClean="0"/>
              <a:t> = sum of all conflicts</a:t>
            </a:r>
          </a:p>
          <a:p>
            <a:pPr lvl="1"/>
            <a:r>
              <a:rPr lang="en-US" dirty="0"/>
              <a:t>For each date and time conflict regardless of target group, add 2 punishment points.</a:t>
            </a:r>
          </a:p>
          <a:p>
            <a:pPr lvl="1"/>
            <a:r>
              <a:rPr lang="en-US" dirty="0"/>
              <a:t>For each date and time conflict with intersecting target groups, add 7 punishment points.</a:t>
            </a:r>
          </a:p>
          <a:p>
            <a:pPr lvl="1"/>
            <a:r>
              <a:rPr lang="en-US" dirty="0"/>
              <a:t>For each date and time conflict with same venue, add 10 punishment points.</a:t>
            </a:r>
          </a:p>
          <a:p>
            <a:pPr lvl="1"/>
            <a:r>
              <a:rPr lang="en-US" dirty="0"/>
              <a:t>For each pair of activities where one activity takes place after the other on the same day, add 3 punishment 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Punishment stacks 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– assigned times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45965"/>
              </p:ext>
            </p:extLst>
          </p:nvPr>
        </p:nvGraphicFramePr>
        <p:xfrm>
          <a:off x="2231135" y="2433745"/>
          <a:ext cx="7729729" cy="34695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6923"/>
                <a:gridCol w="3328236"/>
                <a:gridCol w="3304570"/>
              </a:tblGrid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Chromosome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Chromosome 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08/12/16 14:00:00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08/19/16 13:00:00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2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09/01/16 12:30:00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09/08/16 12:45:00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3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08/15/16 08:00:00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09/01/16 10:45:00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4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09/03/16 11:30:00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09/05/16 12:00:00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78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– assigned times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72383"/>
              </p:ext>
            </p:extLst>
          </p:nvPr>
        </p:nvGraphicFramePr>
        <p:xfrm>
          <a:off x="2231135" y="2433745"/>
          <a:ext cx="7729729" cy="34695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6923"/>
                <a:gridCol w="3328236"/>
                <a:gridCol w="3304570"/>
              </a:tblGrid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Chromosome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Chromosome 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08/12/16 14:00:00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08/19/16 13:00:00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2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09/01/16 12:30:00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09/08/16 12:45:00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3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08/15/16 08:00:00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09/01/16 10:45:00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4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09/03/16 11:30:00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09/05/16 12:00:00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3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– assigned times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96255"/>
              </p:ext>
            </p:extLst>
          </p:nvPr>
        </p:nvGraphicFramePr>
        <p:xfrm>
          <a:off x="2231135" y="2433745"/>
          <a:ext cx="7729729" cy="34695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6923"/>
                <a:gridCol w="3328236"/>
                <a:gridCol w="3304570"/>
              </a:tblGrid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Chromosome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Chromosome 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08/12/16 14:00:00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08/19/16 13:00:00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2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09/01/16 12:30:00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09/08/16 12:45:00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3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C00000"/>
                          </a:solidFill>
                          <a:effectLst/>
                        </a:rPr>
                        <a:t>09/01/16 10:45:00</a:t>
                      </a:r>
                      <a:endParaRPr lang="en-US" sz="2400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00B050"/>
                          </a:solidFill>
                          <a:effectLst/>
                        </a:rPr>
                        <a:t>08/15/16 08:00:00</a:t>
                      </a:r>
                      <a:endParaRPr lang="en-US" sz="24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4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C00000"/>
                          </a:solidFill>
                          <a:effectLst/>
                        </a:rPr>
                        <a:t>09/05/16 12:00:00</a:t>
                      </a:r>
                      <a:endParaRPr lang="en-US" sz="2400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00B050"/>
                          </a:solidFill>
                          <a:effectLst/>
                        </a:rPr>
                        <a:t>09/03/16 11:30:00</a:t>
                      </a:r>
                      <a:endParaRPr lang="en-US" sz="24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93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Mutation</a:t>
            </a:r>
          </a:p>
          <a:p>
            <a:pPr lvl="1"/>
            <a:r>
              <a:rPr lang="en-US" sz="2800" dirty="0" smtClean="0"/>
              <a:t>For each activity, with probability 0.7, randomize the schedule of that activity</a:t>
            </a:r>
          </a:p>
          <a:p>
            <a:pPr lvl="1"/>
            <a:r>
              <a:rPr lang="en-US" sz="2800" dirty="0" smtClean="0"/>
              <a:t>Choose a random date</a:t>
            </a:r>
          </a:p>
          <a:p>
            <a:pPr lvl="1"/>
            <a:r>
              <a:rPr lang="en-US" sz="2800" dirty="0" smtClean="0"/>
              <a:t>Choose a random timeslot</a:t>
            </a:r>
            <a:endParaRPr lang="en-US" sz="2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87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b="1" dirty="0" smtClean="0"/>
              <a:t>Algorithm Parameters</a:t>
            </a:r>
          </a:p>
          <a:p>
            <a:pPr lvl="1"/>
            <a:r>
              <a:rPr lang="en-US" sz="2900" dirty="0" smtClean="0"/>
              <a:t>Population Size:	50</a:t>
            </a:r>
          </a:p>
          <a:p>
            <a:pPr lvl="1"/>
            <a:r>
              <a:rPr lang="en-US" sz="2900" dirty="0" smtClean="0"/>
              <a:t>Fitness Threshold: 0.14</a:t>
            </a:r>
          </a:p>
          <a:p>
            <a:pPr lvl="1"/>
            <a:r>
              <a:rPr lang="en-US" sz="2900" dirty="0" smtClean="0"/>
              <a:t>Elitism Rate:</a:t>
            </a:r>
            <a:r>
              <a:rPr lang="en-US" sz="2900" dirty="0"/>
              <a:t> </a:t>
            </a:r>
            <a:r>
              <a:rPr lang="en-US" sz="2900" dirty="0" smtClean="0"/>
              <a:t>0.2</a:t>
            </a:r>
          </a:p>
          <a:p>
            <a:pPr lvl="1"/>
            <a:r>
              <a:rPr lang="en-US" sz="2900" dirty="0" smtClean="0"/>
              <a:t>Mutation Rate:</a:t>
            </a:r>
            <a:r>
              <a:rPr lang="en-US" sz="2900" dirty="0"/>
              <a:t> </a:t>
            </a:r>
            <a:r>
              <a:rPr lang="en-US" sz="2900" dirty="0" smtClean="0"/>
              <a:t>0.4</a:t>
            </a:r>
          </a:p>
          <a:p>
            <a:pPr lvl="1"/>
            <a:r>
              <a:rPr lang="en-US" sz="2900" dirty="0"/>
              <a:t>Roulette Wheel Selection</a:t>
            </a:r>
          </a:p>
          <a:p>
            <a:pPr lvl="1"/>
            <a:r>
              <a:rPr lang="en-US" sz="2900" dirty="0" smtClean="0"/>
              <a:t>1000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Satisfactory</a:t>
            </a:r>
          </a:p>
          <a:p>
            <a:r>
              <a:rPr lang="en-US" sz="2800" dirty="0" smtClean="0"/>
              <a:t>Threshold allowed few acceptable</a:t>
            </a:r>
          </a:p>
          <a:p>
            <a:r>
              <a:rPr lang="en-US" sz="2800" dirty="0" smtClean="0"/>
              <a:t>GOSM for LSCS as test script</a:t>
            </a:r>
          </a:p>
          <a:p>
            <a:r>
              <a:rPr lang="en-US" sz="2800" dirty="0" smtClean="0"/>
              <a:t>Performed well with 22 activities</a:t>
            </a:r>
          </a:p>
        </p:txBody>
      </p:sp>
    </p:spTree>
    <p:extLst>
      <p:ext uri="{BB962C8B-B14F-4D97-AF65-F5344CB8AC3E}">
        <p14:creationId xmlns:p14="http://schemas.microsoft.com/office/powerpoint/2010/main" val="1288925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Genetic Algorithm performs well in this context</a:t>
            </a:r>
          </a:p>
          <a:p>
            <a:r>
              <a:rPr lang="en-US" sz="2800" dirty="0" smtClean="0"/>
              <a:t>Implementation of the data model, algorithm, and system were successful</a:t>
            </a:r>
          </a:p>
          <a:p>
            <a:r>
              <a:rPr lang="en-US" sz="2800" dirty="0" smtClean="0"/>
              <a:t>It is recommended to add more capabilities and constraints to the data model to better represent real life situations in scheduling</a:t>
            </a:r>
          </a:p>
        </p:txBody>
      </p:sp>
    </p:spTree>
    <p:extLst>
      <p:ext uri="{BB962C8B-B14F-4D97-AF65-F5344CB8AC3E}">
        <p14:creationId xmlns:p14="http://schemas.microsoft.com/office/powerpoint/2010/main" val="1601323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31136" y="2317941"/>
            <a:ext cx="772972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Corne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D., Fang, H.L. 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Mellish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C. (1993). Solving the Modular Exam Scheduling Problem with Genetic Algorithms. Technical Report 622, Department of Artificial Intelligence, University of Edinburgh.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Czarn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A, et al. (2004). Statistical Exploratory Analysis of Genetic Algorithms.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IEEE Transactions on Evolutionary Computation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8(4). 405-421.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Omara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F.A. 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Arafa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M.M. (2010). Genetic algorithms for task scheduling problem,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Journal of Parallel and Distributed Computing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70(1), 13-22, ISSN 0743-7315.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Jankovic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M. (2008). Making a Class Schedule Using a Genetic Algorithm. Retrieved July 4, 2016, from Code Project: http://www.codeproject.com/Articles/23111/Making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-a-Class- Schedule-Using-a-Genetic-Algorithm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Mitchell, T. (1997).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McGraw-Hill.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Russell, S. 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Norvig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P. (2010). Artificial Intelligence: A Modern Approach, 3rd Ed. New Jersey: Prentice-Hall.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Sadegheih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A. (2006). Scheduling problem using genetic algorithm, simulated annealing and the effects of parameter values on GA performance,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Applied Mathematical Modelling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30(2), 147-154, ISSN 0307-904X.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Wall, M.B. (1996). A Genetic Algorithm for Resource-Constrained Scheduling. Massachusetts Institute of Technology.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Activity Scheduling is a problem</a:t>
            </a:r>
          </a:p>
          <a:p>
            <a:r>
              <a:rPr lang="en-US" sz="2800" dirty="0" smtClean="0"/>
              <a:t>Evident in professional organizations in universities</a:t>
            </a:r>
          </a:p>
          <a:p>
            <a:r>
              <a:rPr lang="en-US" sz="2800" dirty="0" smtClean="0"/>
              <a:t>Complex problem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4357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3577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07024"/>
            <a:ext cx="7729728" cy="254149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Genetic Algorithms</a:t>
            </a:r>
            <a:r>
              <a:rPr lang="en-US" sz="2800" baseline="30000" dirty="0" smtClean="0"/>
              <a:t>4,5</a:t>
            </a:r>
          </a:p>
          <a:p>
            <a:r>
              <a:rPr lang="en-US" sz="2800" dirty="0" smtClean="0"/>
              <a:t>Scheduling single set of exams for single set of students</a:t>
            </a:r>
            <a:r>
              <a:rPr lang="en-US" sz="2800" baseline="30000" dirty="0"/>
              <a:t>1</a:t>
            </a:r>
            <a:endParaRPr lang="en-US" sz="2800" dirty="0" smtClean="0"/>
          </a:p>
          <a:p>
            <a:r>
              <a:rPr lang="en-US" sz="2800" dirty="0" err="1" smtClean="0"/>
              <a:t>Hashmap</a:t>
            </a:r>
            <a:r>
              <a:rPr lang="en-US" sz="2800" dirty="0" smtClean="0"/>
              <a:t> chromosome (timeslots to classes)</a:t>
            </a:r>
            <a:r>
              <a:rPr lang="en-US" sz="2800" baseline="30000" dirty="0"/>
              <a:t>3</a:t>
            </a:r>
            <a:endParaRPr lang="en-US" sz="2800" dirty="0" smtClean="0"/>
          </a:p>
          <a:p>
            <a:r>
              <a:rPr lang="en-US" sz="2800" dirty="0" smtClean="0"/>
              <a:t>Two ply chromosome</a:t>
            </a:r>
            <a:r>
              <a:rPr lang="en-US" sz="2800" baseline="30000" dirty="0" smtClean="0"/>
              <a:t>2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572000"/>
            <a:ext cx="10515600" cy="203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473005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Corne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D., Fang, H.L. &amp;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Mellish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C. (1993). Solving the Modular Exam Scheduling Problem with Genetic Algorithms. Technical Report 622, Department of Artificial Intelligence, University of Edinburgh.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Omara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F.A. &amp;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Arafa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M.M. (2010). Genetic algorithms for task scheduling problem, Journal of Parallel and Distributed Computing, 70(1), 13-22, ISSN 0743-7315.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Jankovic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M. (2008). Making a Class Schedule Using a Genetic Algorithm. Retrieved July 4, 2016, from Code Project: http://www.codeproject.com/Articles/23111/Making-a-Class- Schedule-Using-a-Genetic-Algorithm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Mitchell, T. (1997). Machine learning. McGraw-Hill.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Russell, S. &amp;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Norvig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P. (2010). Artificial Intelligence: A Modern Approach, 3rd Ed. New Jersey: Prentice-Hall.</a:t>
            </a:r>
          </a:p>
        </p:txBody>
      </p:sp>
    </p:spTree>
    <p:extLst>
      <p:ext uri="{BB962C8B-B14F-4D97-AF65-F5344CB8AC3E}">
        <p14:creationId xmlns:p14="http://schemas.microsoft.com/office/powerpoint/2010/main" val="19255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None of the studies deal with a scheduling problem with tasks with target groups and venues with simple temporal constraints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43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a genetic algorithm effectively generate schedules with the previously mentioned constraints?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342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Genetic Algorithm</a:t>
            </a:r>
          </a:p>
          <a:p>
            <a:r>
              <a:rPr lang="en-US" sz="2800" dirty="0" smtClean="0"/>
              <a:t>Uses the concept of evolutionary genetics</a:t>
            </a:r>
          </a:p>
          <a:p>
            <a:r>
              <a:rPr lang="en-US" sz="2800" dirty="0" smtClean="0"/>
              <a:t>Answers come from sexual reproduction of previous candidates</a:t>
            </a:r>
          </a:p>
          <a:p>
            <a:r>
              <a:rPr lang="en-US" sz="2800" dirty="0" smtClean="0"/>
              <a:t>Can search complex problem spaces</a:t>
            </a:r>
          </a:p>
          <a:p>
            <a:r>
              <a:rPr lang="en-US" sz="2800" dirty="0" smtClean="0"/>
              <a:t>Can be programmed to run in parallel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753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Main components:</a:t>
            </a:r>
          </a:p>
          <a:p>
            <a:pPr lvl="1"/>
            <a:r>
              <a:rPr lang="en-US" sz="2800" dirty="0" smtClean="0"/>
              <a:t>Fitness</a:t>
            </a:r>
          </a:p>
          <a:p>
            <a:pPr lvl="1"/>
            <a:r>
              <a:rPr lang="en-US" sz="2800" dirty="0" smtClean="0"/>
              <a:t>Chromosomes</a:t>
            </a:r>
          </a:p>
          <a:p>
            <a:pPr lvl="2"/>
            <a:r>
              <a:rPr lang="en-US" sz="2800" dirty="0" smtClean="0"/>
              <a:t>Crossover</a:t>
            </a:r>
          </a:p>
          <a:p>
            <a:pPr lvl="2"/>
            <a:r>
              <a:rPr lang="en-US" sz="2800" dirty="0" smtClean="0"/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140105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How desirable a solution is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400" b="1" dirty="0" smtClean="0"/>
              <a:t>e.g. n-queens problem</a:t>
            </a:r>
          </a:p>
          <a:p>
            <a:pPr marL="0" indent="0">
              <a:buNone/>
            </a:pPr>
            <a:r>
              <a:rPr lang="en-US" sz="2400" dirty="0" smtClean="0"/>
              <a:t>Fitness is reciprocal of number of queens attacking each other.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30412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992</TotalTime>
  <Words>1074</Words>
  <Application>Microsoft Office PowerPoint</Application>
  <PresentationFormat>Widescreen</PresentationFormat>
  <Paragraphs>214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Gill Sans MT</vt:lpstr>
      <vt:lpstr>Times New Roman</vt:lpstr>
      <vt:lpstr>Parcel</vt:lpstr>
      <vt:lpstr>Genetic Algorithms for Activity Scheduling</vt:lpstr>
      <vt:lpstr>Outline</vt:lpstr>
      <vt:lpstr>Introduction</vt:lpstr>
      <vt:lpstr>Review of Related Literature</vt:lpstr>
      <vt:lpstr>Research Gap</vt:lpstr>
      <vt:lpstr>Research Problem</vt:lpstr>
      <vt:lpstr>Formal Definition of the Algorithm</vt:lpstr>
      <vt:lpstr>Genetic Algorithm</vt:lpstr>
      <vt:lpstr>Fitness</vt:lpstr>
      <vt:lpstr>Chromosome</vt:lpstr>
      <vt:lpstr>PowerPoint Presentation</vt:lpstr>
      <vt:lpstr>Chromosome</vt:lpstr>
      <vt:lpstr>PowerPoint Presentation</vt:lpstr>
      <vt:lpstr>Chromosome</vt:lpstr>
      <vt:lpstr>PowerPoint Presentation</vt:lpstr>
      <vt:lpstr>The Algorithm</vt:lpstr>
      <vt:lpstr>The Algorithm</vt:lpstr>
      <vt:lpstr>Chromosome Selection</vt:lpstr>
      <vt:lpstr>Analysis</vt:lpstr>
      <vt:lpstr>Vs. Neural Networks</vt:lpstr>
      <vt:lpstr>Application (Activity Scheduling)</vt:lpstr>
      <vt:lpstr>Chromosome Design</vt:lpstr>
      <vt:lpstr>Chromosome Design</vt:lpstr>
      <vt:lpstr>Chromosome Design</vt:lpstr>
      <vt:lpstr>Chromosome Design</vt:lpstr>
      <vt:lpstr>Chromosome Design</vt:lpstr>
      <vt:lpstr>Results and Analysis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 for Activity Scheduling</dc:title>
  <dc:creator>Ryan Austin Fernandez</dc:creator>
  <cp:lastModifiedBy>Ryan Austin Fernandez</cp:lastModifiedBy>
  <cp:revision>16</cp:revision>
  <dcterms:created xsi:type="dcterms:W3CDTF">2016-08-24T12:10:27Z</dcterms:created>
  <dcterms:modified xsi:type="dcterms:W3CDTF">2016-08-25T07:57:05Z</dcterms:modified>
</cp:coreProperties>
</file>