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4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614A-23E8-4C05-8BF3-F936EA09168A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1D0-A27A-4378-BF45-E548AEEA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CSC105M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Fernandez, Ryan Austin</a:t>
            </a:r>
          </a:p>
          <a:p>
            <a:r>
              <a:rPr lang="en-US" dirty="0" smtClean="0"/>
              <a:t>Poblete, Clarisse Felicia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Pass or Fail</a:t>
            </a:r>
          </a:p>
          <a:p>
            <a:r>
              <a:rPr lang="en-US" dirty="0" smtClean="0"/>
              <a:t>Three techniques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 smtClean="0"/>
              <a:t>Bootstrap Aggregating</a:t>
            </a:r>
          </a:p>
          <a:p>
            <a:pPr lvl="1"/>
            <a:r>
              <a:rPr lang="en-US" dirty="0" smtClean="0"/>
              <a:t>80% of dataset with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correlations deem this unsuitable for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C4.5 Algorithm</a:t>
            </a:r>
          </a:p>
          <a:p>
            <a:r>
              <a:rPr lang="en-US" dirty="0" smtClean="0"/>
              <a:t>Using J48 Implementation in Weka</a:t>
            </a:r>
          </a:p>
          <a:p>
            <a:r>
              <a:rPr lang="en-US" dirty="0" smtClean="0"/>
              <a:t>Parse Decision Trees using Java</a:t>
            </a:r>
          </a:p>
          <a:p>
            <a:r>
              <a:rPr lang="en-US" dirty="0" smtClean="0"/>
              <a:t>Bagging via voting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0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Implementation of Backpropagation Algorithm</a:t>
            </a:r>
          </a:p>
          <a:p>
            <a:r>
              <a:rPr lang="en-US" dirty="0" smtClean="0"/>
              <a:t>Sigmoid Hidden Layer and Output Layer neurons</a:t>
            </a:r>
          </a:p>
          <a:p>
            <a:r>
              <a:rPr lang="en-US" dirty="0" smtClean="0"/>
              <a:t>One Output neuron for Pass, one for fail</a:t>
            </a:r>
          </a:p>
          <a:p>
            <a:r>
              <a:rPr lang="en-US" dirty="0" smtClean="0"/>
              <a:t>If Pass, Pass Neuron’s target is 0.9, Fail Neuron’s is 0.1</a:t>
            </a:r>
          </a:p>
          <a:p>
            <a:r>
              <a:rPr lang="en-US" dirty="0" smtClean="0"/>
              <a:t>If Fail, </a:t>
            </a:r>
            <a:r>
              <a:rPr lang="en-US" dirty="0" smtClean="0"/>
              <a:t>Pass Neuron’s target is 0.1, Fail Neuron’s is 0.9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62971"/>
              </p:ext>
            </p:extLst>
          </p:nvPr>
        </p:nvGraphicFramePr>
        <p:xfrm>
          <a:off x="982637" y="2361062"/>
          <a:ext cx="9608025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444"/>
                <a:gridCol w="2392906"/>
                <a:gridCol w="3202675"/>
              </a:tblGrid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Actual\Prediction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Fail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333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15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Fail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50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251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Accuracy: 89.9846%</a:t>
            </a:r>
          </a:p>
          <a:p>
            <a:r>
              <a:rPr lang="en-US" dirty="0" smtClean="0"/>
              <a:t>Classification Error: 10.0154%</a:t>
            </a:r>
          </a:p>
          <a:p>
            <a:r>
              <a:rPr lang="en-US" dirty="0" smtClean="0"/>
              <a:t>Sensitivity: 95.6897%</a:t>
            </a:r>
          </a:p>
          <a:p>
            <a:r>
              <a:rPr lang="en-US" dirty="0" smtClean="0"/>
              <a:t>Specificity: 83.3887%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83790"/>
              </p:ext>
            </p:extLst>
          </p:nvPr>
        </p:nvGraphicFramePr>
        <p:xfrm>
          <a:off x="982638" y="1690689"/>
          <a:ext cx="10371161" cy="4727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971"/>
                <a:gridCol w="1555845"/>
                <a:gridCol w="7109345"/>
              </a:tblGrid>
              <a:tr h="12101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Correct Predictions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Wrong Predictions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Rule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67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failures = 0 ^ higher = yes ^ Mjob != home ^ Walc &lt;= 3 ^ schoolsup = no ^ school = GP ^ internet = yes ^ age &lt;= 18 -&gt; Pass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067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higher = yes ^ failures = 0 ^ school = GP ^ nursery = yes ^ internet = yes ^ schoolsup = no ^ Dalc &lt;= 1 -&gt; Pass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067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failures = 0 ^ higher = yes ^ Mjob != home ^ Dalc &lt;= 2 ^ Fjob != teach ^ absences &lt;= 3 ^ health &lt;= 4 -&gt; Pass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37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failures &gt; 0 ^ age &lt;= 19 -&gt; Fail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337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failures &gt; 0 ^ </a:t>
                      </a:r>
                      <a:r>
                        <a:rPr lang="en-US" sz="2400" dirty="0" err="1">
                          <a:effectLst/>
                        </a:rPr>
                        <a:t>Medu</a:t>
                      </a:r>
                      <a:r>
                        <a:rPr lang="en-US" sz="2400" dirty="0">
                          <a:effectLst/>
                        </a:rPr>
                        <a:t> &lt;= 3 ^ </a:t>
                      </a:r>
                      <a:r>
                        <a:rPr lang="en-US" sz="2400" dirty="0" err="1">
                          <a:effectLst/>
                        </a:rPr>
                        <a:t>Fedu</a:t>
                      </a:r>
                      <a:r>
                        <a:rPr lang="en-US" sz="2400" dirty="0">
                          <a:effectLst/>
                        </a:rPr>
                        <a:t> &gt; 0 -&gt; Fail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27987"/>
              </p:ext>
            </p:extLst>
          </p:nvPr>
        </p:nvGraphicFramePr>
        <p:xfrm>
          <a:off x="982637" y="2361062"/>
          <a:ext cx="9608025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444"/>
                <a:gridCol w="2392906"/>
                <a:gridCol w="3202675"/>
              </a:tblGrid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Actual\Prediction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Fail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Pass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329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19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2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Fail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n-lt"/>
                          <a:ea typeface="+mn-ea"/>
                        </a:rPr>
                        <a:t>27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274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Accuracy: 92.9122%</a:t>
            </a:r>
          </a:p>
          <a:p>
            <a:r>
              <a:rPr lang="en-US" dirty="0" smtClean="0"/>
              <a:t>Classification Error: 7.0878%</a:t>
            </a:r>
          </a:p>
          <a:p>
            <a:r>
              <a:rPr lang="en-US" dirty="0" smtClean="0"/>
              <a:t>Sensitivity: 94.5402%</a:t>
            </a:r>
          </a:p>
          <a:p>
            <a:r>
              <a:rPr lang="en-US" dirty="0" smtClean="0"/>
              <a:t>Specificity: 91.0299%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/>
          <a:lstStyle/>
          <a:p>
            <a:r>
              <a:rPr lang="en-US" dirty="0" smtClean="0"/>
              <a:t>Student Alcohol Consumption Dataset</a:t>
            </a:r>
          </a:p>
          <a:p>
            <a:r>
              <a:rPr lang="en-US" dirty="0" smtClean="0"/>
              <a:t>UCI Machine Learning Repository</a:t>
            </a:r>
          </a:p>
          <a:p>
            <a:r>
              <a:rPr lang="en-US" dirty="0" smtClean="0"/>
              <a:t>650 instances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74845"/>
              </p:ext>
            </p:extLst>
          </p:nvPr>
        </p:nvGraphicFramePr>
        <p:xfrm>
          <a:off x="838200" y="2920621"/>
          <a:ext cx="10515600" cy="31308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320"/>
                <a:gridCol w="1421716"/>
                <a:gridCol w="7914564"/>
              </a:tblGrid>
              <a:tr h="264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Attr</a:t>
                      </a:r>
                      <a:r>
                        <a:rPr lang="en-US" sz="2400" dirty="0">
                          <a:effectLst/>
                        </a:rPr>
                        <a:t> #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Attribute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school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student's school (binary: 'GP' - Gabriel Pereira or 'MS' - Mousinho da Silveira)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sex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student's sex (binary: 'F' - female or 'M' - male)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student's age (numeric: from 15 to 22)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address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student's home address type (binary: 'U' - urban or 'R' - rural)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famsize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family size (binary: 'LE3' - less or equal to 3 or 'GT3' - greater than 3)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5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Interpretations, Findings,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overfitting in NN</a:t>
            </a:r>
          </a:p>
          <a:p>
            <a:r>
              <a:rPr lang="en-US" dirty="0" smtClean="0"/>
              <a:t>Neural Networks performed better</a:t>
            </a:r>
          </a:p>
          <a:p>
            <a:r>
              <a:rPr lang="en-US" dirty="0" smtClean="0"/>
              <a:t>Success in building an analytic model</a:t>
            </a:r>
          </a:p>
          <a:p>
            <a:r>
              <a:rPr lang="en-US" dirty="0" smtClean="0"/>
              <a:t>Possible use of SVM in future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indent="-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Amran</a:t>
            </a:r>
            <a:r>
              <a:rPr lang="en-US" dirty="0"/>
              <a:t>, H. &amp; </a:t>
            </a:r>
            <a:r>
              <a:rPr lang="en-US" dirty="0" err="1"/>
              <a:t>Pagnotta</a:t>
            </a:r>
            <a:r>
              <a:rPr lang="en-US" dirty="0"/>
              <a:t>, F. (2016). Using Data Mining to Predict Secondary </a:t>
            </a:r>
            <a:r>
              <a:rPr lang="en-US" dirty="0" smtClean="0"/>
              <a:t>School </a:t>
            </a:r>
            <a:r>
              <a:rPr lang="en-US" dirty="0"/>
              <a:t>Alcohol Consumption. </a:t>
            </a:r>
            <a:r>
              <a:rPr lang="en-US" i="1" dirty="0"/>
              <a:t>University of </a:t>
            </a:r>
            <a:r>
              <a:rPr lang="en-US" i="1" dirty="0" err="1"/>
              <a:t>Camerino</a:t>
            </a:r>
            <a:r>
              <a:rPr lang="en-US" i="1" dirty="0"/>
              <a:t>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 10.13140/RG.2.1.1465.8328</a:t>
            </a:r>
          </a:p>
          <a:p>
            <a:pPr marL="914400" indent="-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Baesens</a:t>
            </a:r>
            <a:r>
              <a:rPr lang="en-US" dirty="0"/>
              <a:t>, B. (2014). </a:t>
            </a:r>
            <a:r>
              <a:rPr lang="en-US" i="1" dirty="0"/>
              <a:t>Analytics in a Big Data World: The Essential Guide to Data </a:t>
            </a:r>
            <a:r>
              <a:rPr lang="en-US" i="1" dirty="0" smtClean="0"/>
              <a:t>Science </a:t>
            </a:r>
            <a:r>
              <a:rPr lang="en-US" i="1" dirty="0"/>
              <a:t>and its Applications. </a:t>
            </a:r>
            <a:r>
              <a:rPr lang="en-US" dirty="0"/>
              <a:t>NJ: John Wiley &amp; Sons.</a:t>
            </a:r>
          </a:p>
          <a:p>
            <a:pPr marL="914400" indent="-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Cortez</a:t>
            </a:r>
            <a:r>
              <a:rPr lang="en-US" dirty="0"/>
              <a:t>, P. &amp; Silva, A. (2008) Using Data Mining to Predict Secondary School Student </a:t>
            </a:r>
            <a:r>
              <a:rPr lang="en-US" dirty="0" smtClean="0"/>
              <a:t>Performance</a:t>
            </a:r>
            <a:r>
              <a:rPr lang="en-US" dirty="0"/>
              <a:t>. In A. Brito and J. Teixeira Eds., </a:t>
            </a:r>
            <a:r>
              <a:rPr lang="en-US" dirty="0" smtClean="0"/>
              <a:t>Proceedings </a:t>
            </a:r>
            <a:r>
              <a:rPr lang="en-US" dirty="0"/>
              <a:t>of 5th </a:t>
            </a:r>
            <a:r>
              <a:rPr lang="en-US" dirty="0" smtClean="0"/>
              <a:t>Future Business Technology </a:t>
            </a:r>
            <a:r>
              <a:rPr lang="en-US" dirty="0"/>
              <a:t>Conference pp. 5-12, Porto, Portugal, EUROSIS, ISBN 978-9077381-39-7.</a:t>
            </a:r>
          </a:p>
          <a:p>
            <a:pPr marL="914400" indent="-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Mitchell</a:t>
            </a:r>
            <a:r>
              <a:rPr lang="en-US" dirty="0"/>
              <a:t>, T. (1997). </a:t>
            </a:r>
            <a:r>
              <a:rPr lang="en-US" i="1" dirty="0"/>
              <a:t>Machine learning</a:t>
            </a:r>
            <a:r>
              <a:rPr lang="en-US" dirty="0"/>
              <a:t>. McGraw-Hill.</a:t>
            </a:r>
          </a:p>
          <a:p>
            <a:pPr marL="914400" indent="-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Stockburger</a:t>
            </a:r>
            <a:r>
              <a:rPr lang="en-US" dirty="0"/>
              <a:t>, D.W. (</a:t>
            </a:r>
            <a:r>
              <a:rPr lang="en-US" dirty="0" err="1"/>
              <a:t>n.d.</a:t>
            </a:r>
            <a:r>
              <a:rPr lang="en-US" dirty="0"/>
              <a:t>) Multiple Regression With Categorical Variables. Retrieved July 27, </a:t>
            </a:r>
            <a:r>
              <a:rPr lang="en-US" dirty="0" smtClean="0"/>
              <a:t>2016</a:t>
            </a:r>
            <a:r>
              <a:rPr lang="en-US" dirty="0"/>
              <a:t>, from Psychological Statistics at </a:t>
            </a:r>
            <a:r>
              <a:rPr lang="en-US" dirty="0" smtClean="0"/>
              <a:t>Missouri </a:t>
            </a:r>
            <a:r>
              <a:rPr lang="en-US" dirty="0"/>
              <a:t>State University: </a:t>
            </a:r>
            <a:r>
              <a:rPr lang="en-US" dirty="0" smtClean="0"/>
              <a:t>http</a:t>
            </a:r>
            <a:r>
              <a:rPr lang="en-US" dirty="0"/>
              <a:t>://www.psychstat.missouristate.edu/multibook/mlt08m.html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82164"/>
              </p:ext>
            </p:extLst>
          </p:nvPr>
        </p:nvGraphicFramePr>
        <p:xfrm>
          <a:off x="941696" y="1690686"/>
          <a:ext cx="10412104" cy="46962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713"/>
                <a:gridCol w="1167713"/>
                <a:gridCol w="8076678"/>
              </a:tblGrid>
              <a:tr h="2734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Pstatus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parent's cohabitation status (binary: 'T' - living together or 'A' - apart)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Medu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mother's education (numeric: 0 - none, 1 - primary education (4th grade), 2 5th to 9th grade, 3 secondary education or 4 higher education)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Fedu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father's education (numeric: 0 - none, 1 - primary education (4th grade), 2 5th to 9th grade, 3 secondary education or 4 higher education)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Mjob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mother's job (nominal: 'teacher', 'health' care related, civil 'services' (e.g. administrative or police), 'at_home' or 'other')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Fjob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father's job (nominal: 'teacher', 'health' care related, civil 'services' (e.g. administrative or police), '</a:t>
                      </a:r>
                      <a:r>
                        <a:rPr lang="en-US" sz="2400" dirty="0" err="1">
                          <a:effectLst/>
                        </a:rPr>
                        <a:t>at_home</a:t>
                      </a:r>
                      <a:r>
                        <a:rPr lang="en-US" sz="2400" dirty="0">
                          <a:effectLst/>
                        </a:rPr>
                        <a:t>' or 'other')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82698"/>
              </p:ext>
            </p:extLst>
          </p:nvPr>
        </p:nvGraphicFramePr>
        <p:xfrm>
          <a:off x="838200" y="1690689"/>
          <a:ext cx="10515600" cy="47439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320"/>
                <a:gridCol w="1449011"/>
                <a:gridCol w="7887269"/>
              </a:tblGrid>
              <a:tr h="812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11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reason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reason to choose this school (nominal: close to 'home', school 'reputation', 'course' preference or 'other')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12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guardian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student's guardian (nominal: 'mother', 'father' or 'other')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13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traveltime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home to school travel time (numeric: 1 - &lt;15 min., 2 - 15 to 30 min., 3 - 30 min. to 1 hour, or 4 - &gt;1 hour)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studytime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weekly study time (numeric: 1 - &lt;2 hours, 2 - 2 to 5 hours, 3 - 5 to 10 hours, or 4 - &gt;10 hours)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failures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number of past class failures (numeric: n if 1&lt;=n&lt;3, else 4)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16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schoolsup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extra educational support (binary: yes or no)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famsup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family educational support (binary: yes or no)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18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paid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extra paid classes within the course subject (Math or Portuguese) (binary: yes or no)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61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923695"/>
              </p:ext>
            </p:extLst>
          </p:nvPr>
        </p:nvGraphicFramePr>
        <p:xfrm>
          <a:off x="838200" y="1690695"/>
          <a:ext cx="10515600" cy="43048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320"/>
                <a:gridCol w="1476307"/>
                <a:gridCol w="7859973"/>
              </a:tblGrid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activities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extra-curricular activities (binary: yes or no)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nursery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attended nursery school (binary: yes or no)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wants to take higher education (binary: yes or no)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internet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Internet access at home (binary: yes or no)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romantic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with a romantic relationship (binary: yes or no)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famrel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quality of family relationships (numeric: from 1 - very bad to 5 - excellent)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freetime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free time after school (numeric: from 1 - very low to 5 - very high)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1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gout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going out with friends (numeric: from 1 - very low to 5 - very high)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6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00978"/>
              </p:ext>
            </p:extLst>
          </p:nvPr>
        </p:nvGraphicFramePr>
        <p:xfrm>
          <a:off x="838200" y="2074459"/>
          <a:ext cx="10515600" cy="42411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320"/>
                <a:gridCol w="1380773"/>
                <a:gridCol w="7955507"/>
              </a:tblGrid>
              <a:tr h="66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weekend alcohol consumption (numeric: from 1 - very low to 5 - very high)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8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health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current health status (numeric: from 1 - very bad to 5 - very good)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absences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 of school absences (numeric: from 0 to 93)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first period grade (numeric: from 0 to 20)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second period grade (numeric: from 0 to 20)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89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grade (numeric: from 0 to 20, output target)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0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Discrete</a:t>
            </a:r>
          </a:p>
          <a:p>
            <a:r>
              <a:rPr lang="en-US" dirty="0" smtClean="0"/>
              <a:t>Normalization for Regression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0197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– 1 or 0</a:t>
            </a:r>
          </a:p>
          <a:p>
            <a:r>
              <a:rPr lang="en-US" dirty="0" smtClean="0"/>
              <a:t>Nominal – n values -&gt; n – 1 attributes</a:t>
            </a:r>
          </a:p>
          <a:p>
            <a:r>
              <a:rPr lang="en-US" dirty="0" smtClean="0"/>
              <a:t>Ordinal – 1 to n</a:t>
            </a:r>
          </a:p>
          <a:p>
            <a:r>
              <a:rPr lang="en-US" dirty="0" smtClean="0"/>
              <a:t>Min/Max Standardization</a:t>
            </a:r>
          </a:p>
          <a:p>
            <a:endParaRPr lang="en-US" dirty="0"/>
          </a:p>
          <a:p>
            <a:r>
              <a:rPr lang="en-US" dirty="0" smtClean="0"/>
              <a:t>Final Grade &gt;= 12 -&gt; Pass</a:t>
            </a:r>
          </a:p>
          <a:p>
            <a:r>
              <a:rPr lang="en-US" dirty="0" smtClean="0"/>
              <a:t>Else,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Multicollinearity checks</a:t>
            </a:r>
          </a:p>
          <a:p>
            <a:pPr lvl="1"/>
            <a:r>
              <a:rPr lang="en-US" dirty="0" smtClean="0"/>
              <a:t>Low correlation coefficients across the board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C4.5 Algorithm prunes the features</a:t>
            </a:r>
          </a:p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Neural Networks are robust to noise.</a:t>
            </a:r>
          </a:p>
        </p:txBody>
      </p:sp>
    </p:spTree>
    <p:extLst>
      <p:ext uri="{BB962C8B-B14F-4D97-AF65-F5344CB8AC3E}">
        <p14:creationId xmlns:p14="http://schemas.microsoft.com/office/powerpoint/2010/main" val="1731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1227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CSC105M Final Project</vt:lpstr>
      <vt:lpstr>Dataset Description</vt:lpstr>
      <vt:lpstr>Dataset Description</vt:lpstr>
      <vt:lpstr>Dataset Description</vt:lpstr>
      <vt:lpstr>Dataset Description</vt:lpstr>
      <vt:lpstr>Dataset Description</vt:lpstr>
      <vt:lpstr>Data Preprocessing</vt:lpstr>
      <vt:lpstr>Data Preprocessing</vt:lpstr>
      <vt:lpstr>Feature Selection</vt:lpstr>
      <vt:lpstr>Visualization</vt:lpstr>
      <vt:lpstr>Analytics</vt:lpstr>
      <vt:lpstr>Regression</vt:lpstr>
      <vt:lpstr>Decision Trees</vt:lpstr>
      <vt:lpstr>Neural Network</vt:lpstr>
      <vt:lpstr>Interpretations, Findings, and Conclusions</vt:lpstr>
      <vt:lpstr>Interpretations, Findings, and Conclusions</vt:lpstr>
      <vt:lpstr>Interpretations, Findings, and Conclusions</vt:lpstr>
      <vt:lpstr>Interpretations, Findings, and Conclusions</vt:lpstr>
      <vt:lpstr>Interpretations, Findings, and Conclusions</vt:lpstr>
      <vt:lpstr>Interpretations, Findings, and 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CSC105M Final Project</dc:title>
  <dc:creator>Ryan Austin Fernandez</dc:creator>
  <cp:lastModifiedBy>Ryan Austin Fernandez</cp:lastModifiedBy>
  <cp:revision>6</cp:revision>
  <dcterms:created xsi:type="dcterms:W3CDTF">2016-08-24T11:08:27Z</dcterms:created>
  <dcterms:modified xsi:type="dcterms:W3CDTF">2016-08-24T13:33:13Z</dcterms:modified>
</cp:coreProperties>
</file>