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0" r:id="rId4"/>
    <p:sldId id="258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6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1" r:id="rId35"/>
    <p:sldId id="28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Trees and Association Rule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Fernandez, Ryan Austin</a:t>
            </a:r>
          </a:p>
          <a:p>
            <a:r>
              <a:rPr lang="en-US" dirty="0" smtClean="0"/>
              <a:t>Poblete, Clarisse Felicia 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20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31820" y="244699"/>
            <a:ext cx="4559121" cy="6439435"/>
          </a:xfrm>
        </p:spPr>
        <p:txBody>
          <a:bodyPr>
            <a:normAutofit/>
          </a:bodyPr>
          <a:lstStyle/>
          <a:p>
            <a:r>
              <a:rPr lang="en-US" dirty="0" smtClean="0"/>
              <a:t>Gain(</a:t>
            </a:r>
            <a:r>
              <a:rPr lang="en-US" dirty="0" err="1" smtClean="0"/>
              <a:t>S,Humidity</a:t>
            </a:r>
            <a:r>
              <a:rPr lang="en-US" dirty="0" smtClean="0"/>
              <a:t>) = 0.940 – (7/14(-3/7log</a:t>
            </a:r>
            <a:r>
              <a:rPr lang="en-US" baseline="-25000" dirty="0" smtClean="0"/>
              <a:t>2</a:t>
            </a:r>
            <a:r>
              <a:rPr lang="en-US" dirty="0" smtClean="0"/>
              <a:t>(3/7)-4/7log</a:t>
            </a:r>
            <a:r>
              <a:rPr lang="en-US" baseline="-25000" dirty="0" smtClean="0"/>
              <a:t>2</a:t>
            </a:r>
            <a:r>
              <a:rPr lang="en-US" dirty="0" smtClean="0"/>
              <a:t>(4/7))+7/14(-6/7log</a:t>
            </a:r>
            <a:r>
              <a:rPr lang="en-US" baseline="-25000" dirty="0" smtClean="0"/>
              <a:t>2</a:t>
            </a:r>
            <a:r>
              <a:rPr lang="en-US" dirty="0" smtClean="0"/>
              <a:t>(6/7)-1/7log</a:t>
            </a:r>
            <a:r>
              <a:rPr lang="en-US" baseline="-25000" dirty="0" smtClean="0"/>
              <a:t>2</a:t>
            </a:r>
            <a:r>
              <a:rPr lang="en-US" dirty="0" smtClean="0"/>
              <a:t>(1/7)))</a:t>
            </a:r>
          </a:p>
          <a:p>
            <a:r>
              <a:rPr lang="en-US" dirty="0"/>
              <a:t>	</a:t>
            </a:r>
            <a:r>
              <a:rPr lang="en-US" dirty="0" smtClean="0"/>
              <a:t>		= 0.940 – 						                      (7/14(0.985)+7/14(0.592))</a:t>
            </a:r>
          </a:p>
          <a:p>
            <a:r>
              <a:rPr lang="en-US" dirty="0"/>
              <a:t>	</a:t>
            </a:r>
            <a:r>
              <a:rPr lang="en-US" dirty="0" smtClean="0"/>
              <a:t>		= 0.940 – 0.789</a:t>
            </a:r>
          </a:p>
          <a:p>
            <a:r>
              <a:rPr lang="en-US" dirty="0"/>
              <a:t>	</a:t>
            </a:r>
            <a:r>
              <a:rPr lang="en-US" dirty="0" smtClean="0"/>
              <a:t>		= 0.151</a:t>
            </a:r>
          </a:p>
          <a:p>
            <a:r>
              <a:rPr lang="en-US" dirty="0" smtClean="0"/>
              <a:t>Gain(</a:t>
            </a:r>
            <a:r>
              <a:rPr lang="en-US" dirty="0" err="1" smtClean="0"/>
              <a:t>S,Wind</a:t>
            </a:r>
            <a:r>
              <a:rPr lang="en-US" dirty="0" smtClean="0"/>
              <a:t>) = 0.940 – (8/14(-6/8log</a:t>
            </a:r>
            <a:r>
              <a:rPr lang="en-US" baseline="-25000" dirty="0" smtClean="0"/>
              <a:t>2</a:t>
            </a:r>
            <a:r>
              <a:rPr lang="en-US" dirty="0" smtClean="0"/>
              <a:t>(6/8)-2/8log</a:t>
            </a:r>
            <a:r>
              <a:rPr lang="en-US" baseline="-25000" dirty="0" smtClean="0"/>
              <a:t>2</a:t>
            </a:r>
            <a:r>
              <a:rPr lang="en-US" dirty="0" smtClean="0"/>
              <a:t>(2/8)) + 6/14(-3/6log</a:t>
            </a:r>
            <a:r>
              <a:rPr lang="en-US" baseline="-25000" dirty="0" smtClean="0"/>
              <a:t>2</a:t>
            </a:r>
            <a:r>
              <a:rPr lang="en-US" dirty="0" smtClean="0"/>
              <a:t>(3/6) – 3/6log</a:t>
            </a:r>
            <a:r>
              <a:rPr lang="en-US" baseline="-25000" dirty="0" smtClean="0"/>
              <a:t>2</a:t>
            </a:r>
            <a:r>
              <a:rPr lang="en-US" dirty="0" smtClean="0"/>
              <a:t>(3/6)))</a:t>
            </a:r>
          </a:p>
          <a:p>
            <a:r>
              <a:rPr lang="en-US" dirty="0"/>
              <a:t>	</a:t>
            </a:r>
            <a:r>
              <a:rPr lang="en-US" dirty="0" smtClean="0"/>
              <a:t>	= 0.940 – (8/14(0.811) + 6/14)</a:t>
            </a:r>
          </a:p>
          <a:p>
            <a:r>
              <a:rPr lang="en-US" dirty="0" smtClean="0"/>
              <a:t>		= 0.940 – 0.892</a:t>
            </a:r>
          </a:p>
          <a:p>
            <a:r>
              <a:rPr lang="en-US" dirty="0"/>
              <a:t> </a:t>
            </a:r>
            <a:r>
              <a:rPr lang="en-US" dirty="0" smtClean="0"/>
              <a:t>		= 0.048</a:t>
            </a:r>
          </a:p>
          <a:p>
            <a:r>
              <a:rPr lang="en-US" dirty="0" smtClean="0"/>
              <a:t>Max Gain is with Outlook</a:t>
            </a:r>
          </a:p>
          <a:p>
            <a:r>
              <a:rPr lang="en-US" dirty="0" smtClean="0"/>
              <a:t>Split on Outlook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094" t="29709" r="48549" b="28917"/>
          <a:stretch/>
        </p:blipFill>
        <p:spPr>
          <a:xfrm>
            <a:off x="5123758" y="244698"/>
            <a:ext cx="6962758" cy="485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4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Tree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Repeat Algorithm on each branch, considering only temperature, humidity, and wind 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4282" t="33275" r="55494" b="51506"/>
          <a:stretch/>
        </p:blipFill>
        <p:spPr>
          <a:xfrm>
            <a:off x="7182303" y="1600200"/>
            <a:ext cx="4253949" cy="179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6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ID3 Characteristics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Hill-Climbing Search</a:t>
            </a:r>
          </a:p>
          <a:p>
            <a:r>
              <a:rPr lang="en-US" sz="2800" dirty="0" smtClean="0"/>
              <a:t>Prefers Shorter Trees</a:t>
            </a:r>
          </a:p>
          <a:p>
            <a:r>
              <a:rPr lang="en-US" sz="2800" dirty="0" smtClean="0"/>
              <a:t>Occam’s Razor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59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Issues</a:t>
            </a:r>
            <a:endParaRPr lang="en-US" sz="28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8010" t="29796" r="44941" b="28618"/>
          <a:stretch/>
        </p:blipFill>
        <p:spPr>
          <a:xfrm>
            <a:off x="2137892" y="344156"/>
            <a:ext cx="6955687" cy="438870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Overfitting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2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23127"/>
          </a:xfrm>
        </p:spPr>
        <p:txBody>
          <a:bodyPr/>
          <a:lstStyle/>
          <a:p>
            <a:r>
              <a:rPr lang="en-US" sz="2800" dirty="0" smtClean="0"/>
              <a:t>Continuous Data</a:t>
            </a:r>
          </a:p>
          <a:p>
            <a:pPr lvl="1"/>
            <a:r>
              <a:rPr lang="en-US" sz="2800" dirty="0" smtClean="0"/>
              <a:t>Compute Maximum Gain Partition</a:t>
            </a:r>
          </a:p>
          <a:p>
            <a:pPr lvl="1"/>
            <a:r>
              <a:rPr lang="en-US" sz="2800" dirty="0" smtClean="0"/>
              <a:t>Optimal Split at (26 + 28 / 2) = 27</a:t>
            </a:r>
          </a:p>
          <a:p>
            <a:pPr lvl="1"/>
            <a:r>
              <a:rPr lang="en-US" sz="2800" dirty="0" smtClean="0"/>
              <a:t>Two classes: &lt;= 27 and &gt; 27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010385"/>
              </p:ext>
            </p:extLst>
          </p:nvPr>
        </p:nvGraphicFramePr>
        <p:xfrm>
          <a:off x="1545844" y="4916796"/>
          <a:ext cx="869286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210"/>
                <a:gridCol w="962236"/>
                <a:gridCol w="962236"/>
                <a:gridCol w="962236"/>
                <a:gridCol w="962236"/>
                <a:gridCol w="962236"/>
                <a:gridCol w="962236"/>
                <a:gridCol w="962236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Value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55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Target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Gain at split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0.127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0.292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0.128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0.005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0.127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66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Gain Ratio</a:t>
            </a:r>
          </a:p>
          <a:p>
            <a:r>
              <a:rPr lang="en-US" sz="2400" dirty="0" smtClean="0"/>
              <a:t>Consider Date</a:t>
            </a:r>
          </a:p>
          <a:p>
            <a:r>
              <a:rPr lang="en-US" sz="2400" dirty="0" smtClean="0"/>
              <a:t>Gain = Entropy(S) – 1/n(0) //0 because each date has only one instance associated and thus one value 						//therefore, entropy = 0</a:t>
            </a:r>
          </a:p>
          <a:p>
            <a:r>
              <a:rPr lang="en-US" sz="2400" dirty="0" smtClean="0"/>
              <a:t>Consider </a:t>
            </a:r>
            <a:r>
              <a:rPr lang="en-US" sz="2400" dirty="0" err="1" smtClean="0"/>
              <a:t>SplitInformation</a:t>
            </a:r>
            <a:r>
              <a:rPr lang="en-US" sz="2400" dirty="0" smtClean="0"/>
              <a:t>(S,A) = Entropy(S) considering A as the target variable</a:t>
            </a:r>
          </a:p>
          <a:p>
            <a:r>
              <a:rPr lang="en-US" sz="2400" dirty="0" err="1" smtClean="0"/>
              <a:t>SplitInformation</a:t>
            </a:r>
            <a:r>
              <a:rPr lang="en-US" sz="2400" dirty="0" smtClean="0"/>
              <a:t>(</a:t>
            </a:r>
            <a:r>
              <a:rPr lang="en-US" sz="2400" dirty="0" err="1" smtClean="0"/>
              <a:t>S,Date</a:t>
            </a:r>
            <a:r>
              <a:rPr lang="en-US" sz="2400" dirty="0" smtClean="0"/>
              <a:t>) = 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V(</a:t>
            </a:r>
            <a:r>
              <a:rPr lang="en-US" sz="2400" dirty="0" err="1" smtClean="0"/>
              <a:t>S,Date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Use </a:t>
            </a:r>
            <a:r>
              <a:rPr lang="en-US" sz="2400" dirty="0" err="1" smtClean="0"/>
              <a:t>GainRatio</a:t>
            </a:r>
            <a:r>
              <a:rPr lang="en-US" sz="2400" dirty="0" smtClean="0"/>
              <a:t>(S,A) = Gain(S,A) / </a:t>
            </a:r>
            <a:r>
              <a:rPr lang="en-US" sz="2400" dirty="0" err="1" smtClean="0"/>
              <a:t>SplitInformation</a:t>
            </a:r>
            <a:r>
              <a:rPr lang="en-US" sz="2400" dirty="0" smtClean="0"/>
              <a:t>(S,A)</a:t>
            </a:r>
          </a:p>
          <a:p>
            <a:r>
              <a:rPr lang="en-US" sz="2400" dirty="0" smtClean="0"/>
              <a:t>The more entropy along A, the higher the divisor, the lower the </a:t>
            </a:r>
            <a:r>
              <a:rPr lang="en-US" sz="2400" dirty="0" err="1" smtClean="0"/>
              <a:t>GainRatio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2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Missing Values</a:t>
            </a:r>
          </a:p>
          <a:p>
            <a:pPr lvl="1"/>
            <a:r>
              <a:rPr lang="en-US" sz="2800" dirty="0" smtClean="0"/>
              <a:t>Two Approaches</a:t>
            </a:r>
          </a:p>
          <a:p>
            <a:pPr lvl="2"/>
            <a:r>
              <a:rPr lang="en-US" sz="2800" dirty="0" smtClean="0"/>
              <a:t>Give it the most frequent value</a:t>
            </a:r>
          </a:p>
          <a:p>
            <a:pPr lvl="2"/>
            <a:r>
              <a:rPr lang="en-US" sz="2800" dirty="0" smtClean="0"/>
              <a:t>Probabilistic Approach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96214" y="296214"/>
            <a:ext cx="4404575" cy="6426558"/>
          </a:xfrm>
        </p:spPr>
        <p:txBody>
          <a:bodyPr/>
          <a:lstStyle/>
          <a:p>
            <a:r>
              <a:rPr lang="en-US" dirty="0" smtClean="0"/>
              <a:t>Missing value for Wind</a:t>
            </a:r>
          </a:p>
          <a:p>
            <a:r>
              <a:rPr lang="en-US" dirty="0" smtClean="0"/>
              <a:t>8/13 of known instances are Weak</a:t>
            </a:r>
          </a:p>
          <a:p>
            <a:r>
              <a:rPr lang="en-US" dirty="0" smtClean="0"/>
              <a:t>5/13 are Strong</a:t>
            </a:r>
          </a:p>
          <a:p>
            <a:r>
              <a:rPr lang="en-US" dirty="0" smtClean="0"/>
              <a:t>Approach 1: Assign value Weak</a:t>
            </a:r>
          </a:p>
          <a:p>
            <a:r>
              <a:rPr lang="en-US" dirty="0" smtClean="0"/>
              <a:t>Approach 2: Give instance weight of 8/13 Weak and 5/13 Strong</a:t>
            </a:r>
          </a:p>
          <a:p>
            <a:r>
              <a:rPr lang="en-US" dirty="0" smtClean="0"/>
              <a:t>Gain computation becomes</a:t>
            </a:r>
          </a:p>
          <a:p>
            <a:r>
              <a:rPr lang="en-US" dirty="0" smtClean="0"/>
              <a:t>Gain(</a:t>
            </a:r>
            <a:r>
              <a:rPr lang="en-US" dirty="0" err="1" smtClean="0"/>
              <a:t>S,Wind</a:t>
            </a:r>
            <a:r>
              <a:rPr lang="en-US" dirty="0" smtClean="0"/>
              <a:t>) = </a:t>
            </a:r>
            <a:r>
              <a:rPr lang="en-US" dirty="0"/>
              <a:t>Gain(</a:t>
            </a:r>
            <a:r>
              <a:rPr lang="en-US" dirty="0" err="1"/>
              <a:t>S,Wind</a:t>
            </a:r>
            <a:r>
              <a:rPr lang="en-US" dirty="0"/>
              <a:t>) = 0.940 –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((</a:t>
            </a:r>
            <a:r>
              <a:rPr lang="en-US" b="1" u="sng" dirty="0" smtClean="0"/>
              <a:t>8 + 8/13</a:t>
            </a:r>
            <a:r>
              <a:rPr lang="en-US" dirty="0" smtClean="0"/>
              <a:t>)/14(-7/9log</a:t>
            </a:r>
            <a:r>
              <a:rPr lang="en-US" baseline="-25000" dirty="0" smtClean="0"/>
              <a:t>2</a:t>
            </a:r>
            <a:r>
              <a:rPr lang="en-US" dirty="0" smtClean="0"/>
              <a:t>(7/9)-				2/9log</a:t>
            </a:r>
            <a:r>
              <a:rPr lang="en-US" baseline="-25000" dirty="0" smtClean="0"/>
              <a:t>2</a:t>
            </a:r>
            <a:r>
              <a:rPr lang="en-US" dirty="0" smtClean="0"/>
              <a:t>(2/9)) </a:t>
            </a:r>
            <a:r>
              <a:rPr lang="en-US" dirty="0"/>
              <a:t>+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(5 + 5/13)</a:t>
            </a:r>
            <a:r>
              <a:rPr lang="en-US" dirty="0" smtClean="0"/>
              <a:t>/14</a:t>
            </a:r>
            <a:r>
              <a:rPr lang="en-US" dirty="0"/>
              <a:t>(-3/6log</a:t>
            </a:r>
            <a:r>
              <a:rPr lang="en-US" baseline="-25000" dirty="0"/>
              <a:t>2</a:t>
            </a:r>
            <a:r>
              <a:rPr lang="en-US" dirty="0"/>
              <a:t>(3/6) – </a:t>
            </a:r>
            <a:r>
              <a:rPr lang="en-US" dirty="0" smtClean="0"/>
              <a:t>			3/6log</a:t>
            </a:r>
            <a:r>
              <a:rPr lang="en-US" baseline="-25000" dirty="0" smtClean="0"/>
              <a:t>2</a:t>
            </a:r>
            <a:r>
              <a:rPr lang="en-US" dirty="0" smtClean="0"/>
              <a:t>(3/6</a:t>
            </a:r>
            <a:r>
              <a:rPr lang="en-US" dirty="0"/>
              <a:t>)))</a:t>
            </a:r>
          </a:p>
          <a:p>
            <a:r>
              <a:rPr lang="en-US" dirty="0"/>
              <a:t>		= 0.940 – (8/14(0.811) + 6/14)</a:t>
            </a:r>
          </a:p>
          <a:p>
            <a:r>
              <a:rPr lang="en-US" dirty="0"/>
              <a:t>		= 0.940 – </a:t>
            </a:r>
            <a:r>
              <a:rPr lang="en-US" dirty="0" smtClean="0"/>
              <a:t>0.855</a:t>
            </a:r>
            <a:endParaRPr lang="en-US" dirty="0"/>
          </a:p>
          <a:p>
            <a:r>
              <a:rPr lang="en-US" dirty="0"/>
              <a:t> 		= </a:t>
            </a:r>
            <a:r>
              <a:rPr lang="en-US" dirty="0" smtClean="0"/>
              <a:t>0.085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348" y="296214"/>
            <a:ext cx="7265658" cy="498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4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 smtClean="0"/>
                  <a:t>Cost</a:t>
                </a:r>
              </a:p>
              <a:p>
                <a:pPr lvl="1"/>
                <a:r>
                  <a:rPr lang="en-US" sz="2800" dirty="0" smtClean="0"/>
                  <a:t>Some attributes may cost more to collect</a:t>
                </a:r>
              </a:p>
              <a:p>
                <a:pPr lvl="1"/>
                <a:r>
                  <a:rPr lang="en-US" sz="2800" dirty="0" smtClean="0"/>
                  <a:t>Consider new value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𝐶𝑜𝑠𝑡𝐺𝑎𝑖𝑛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𝐺𝑎𝑖𝑛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𝐶𝑜𝑠𝑡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b="0" dirty="0" smtClean="0"/>
              </a:p>
              <a:p>
                <a:pPr lvl="1"/>
                <a:r>
                  <a:rPr lang="en-US" sz="2800" dirty="0" smtClean="0"/>
                  <a:t>Not flexible</a:t>
                </a:r>
              </a:p>
              <a:p>
                <a:pPr lvl="1"/>
                <a:r>
                  <a:rPr lang="en-US" sz="2800" dirty="0" smtClean="0"/>
                  <a:t>Weighted Formula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𝐶𝑜𝑠𝑡𝐺𝑎𝑖𝑛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𝐺𝑎𝑖𝑛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𝐶𝑜𝑠𝑡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 smtClean="0"/>
              </a:p>
              <a:p>
                <a:pPr lvl="2"/>
                <a:r>
                  <a:rPr lang="en-US" sz="2800" dirty="0" smtClean="0"/>
                  <a:t>W in interval [0,1] is weight of Cost(A)</a:t>
                </a:r>
                <a:endParaRPr lang="en-US" sz="28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84" t="-5008" b="-8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15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C4.5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Very Similar to ID3</a:t>
            </a:r>
          </a:p>
          <a:p>
            <a:r>
              <a:rPr lang="en-US" sz="2800" dirty="0" smtClean="0"/>
              <a:t>Differences</a:t>
            </a:r>
          </a:p>
          <a:p>
            <a:pPr lvl="1"/>
            <a:r>
              <a:rPr lang="en-US" sz="2800" dirty="0" smtClean="0"/>
              <a:t>Use </a:t>
            </a:r>
            <a:r>
              <a:rPr lang="en-US" sz="2800" dirty="0" err="1" smtClean="0"/>
              <a:t>GainRatio</a:t>
            </a:r>
            <a:r>
              <a:rPr lang="en-US" sz="2800" dirty="0" smtClean="0"/>
              <a:t> to choose an Attribute A</a:t>
            </a:r>
          </a:p>
          <a:p>
            <a:pPr lvl="1"/>
            <a:r>
              <a:rPr lang="en-US" sz="2800" dirty="0" err="1" smtClean="0"/>
              <a:t>Postpruning</a:t>
            </a:r>
            <a:r>
              <a:rPr lang="en-US" sz="2800" dirty="0" smtClean="0"/>
              <a:t> Rules</a:t>
            </a:r>
          </a:p>
          <a:p>
            <a:pPr lvl="1"/>
            <a:r>
              <a:rPr lang="en-US" sz="2800" dirty="0" smtClean="0"/>
              <a:t>Partitioning Continuous Data is supported</a:t>
            </a:r>
          </a:p>
          <a:p>
            <a:pPr lvl="1"/>
            <a:r>
              <a:rPr lang="en-US" sz="2800" dirty="0" smtClean="0"/>
              <a:t>Weighted Approach to Missing Valued instances</a:t>
            </a:r>
          </a:p>
        </p:txBody>
      </p:sp>
    </p:spTree>
    <p:extLst>
      <p:ext uri="{BB962C8B-B14F-4D97-AF65-F5344CB8AC3E}">
        <p14:creationId xmlns:p14="http://schemas.microsoft.com/office/powerpoint/2010/main" val="413683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Types of Analytics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Predictive Analytics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Descriptive Analytics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577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01" y="502276"/>
            <a:ext cx="6164653" cy="48617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Postpruning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544133" y="1198621"/>
            <a:ext cx="3860441" cy="545975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Using DFS, Generate the rules of the tree.</a:t>
            </a:r>
          </a:p>
          <a:p>
            <a:endParaRPr lang="en-US" sz="2800" dirty="0"/>
          </a:p>
          <a:p>
            <a:r>
              <a:rPr lang="en-US" sz="2800" dirty="0" smtClean="0"/>
              <a:t>If Outlook = Sunny ^ Humidity = High Then No</a:t>
            </a:r>
          </a:p>
          <a:p>
            <a:r>
              <a:rPr lang="en-US" sz="2800" dirty="0" smtClean="0"/>
              <a:t>If Outlook = Sunny ^ Humidity = Normal Then Yes</a:t>
            </a:r>
          </a:p>
          <a:p>
            <a:r>
              <a:rPr lang="en-US" sz="2800" dirty="0" smtClean="0"/>
              <a:t>If Outlook = Overcast Then Yes</a:t>
            </a:r>
          </a:p>
          <a:p>
            <a:r>
              <a:rPr lang="en-US" sz="2800" dirty="0" smtClean="0"/>
              <a:t>If Outlook = Rain ^ Wind = Strong Then No</a:t>
            </a:r>
          </a:p>
          <a:p>
            <a:r>
              <a:rPr lang="en-US" sz="2800" dirty="0"/>
              <a:t>If Outlook = Rain ^ Wind = </a:t>
            </a:r>
            <a:r>
              <a:rPr lang="en-US" sz="2800" dirty="0" smtClean="0"/>
              <a:t>Weak </a:t>
            </a:r>
            <a:r>
              <a:rPr lang="en-US" sz="2800" dirty="0"/>
              <a:t>Then </a:t>
            </a:r>
            <a:r>
              <a:rPr lang="en-US" sz="2800" dirty="0" smtClean="0"/>
              <a:t>Yes</a:t>
            </a:r>
            <a:endParaRPr lang="en-US" sz="2800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7322" t="33275" r="47556" b="28759"/>
          <a:stretch/>
        </p:blipFill>
        <p:spPr>
          <a:xfrm>
            <a:off x="4713668" y="502276"/>
            <a:ext cx="7387806" cy="44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1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01" y="502276"/>
            <a:ext cx="6164653" cy="48617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Postpruning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44133" y="1198621"/>
                <a:ext cx="3860441" cy="545975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 smtClean="0"/>
                  <a:t>For each rule, evaluate the accuracy using a pessimistic approach.</a:t>
                </a:r>
              </a:p>
              <a:p>
                <a:r>
                  <a:rPr lang="en-US" sz="2800" dirty="0" smtClean="0"/>
                  <a:t>Let p = accuracy in training set of rule r</a:t>
                </a:r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𝑃𝑒𝑠𝑠𝑖𝑚𝑖𝑠𝑡𝑖𝑐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𝐸𝑠𝑡𝑖𝑚𝑎𝑡𝑒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−1.96 ∗ 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2800" dirty="0" smtClean="0"/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sz="2800" dirty="0" smtClean="0"/>
                  <a:t> is the standard deviation of binomial distribution of rule r being true for any given instance.</a:t>
                </a:r>
              </a:p>
              <a:p>
                <a:endParaRPr lang="en-US" sz="2800" dirty="0"/>
              </a:p>
              <a:p>
                <a:r>
                  <a:rPr lang="en-US" sz="2800" dirty="0" smtClean="0"/>
                  <a:t>If Outlook = Sunny ^ Humidity = High Then No</a:t>
                </a:r>
              </a:p>
              <a:p>
                <a:r>
                  <a:rPr lang="en-US" sz="2800" dirty="0" smtClean="0"/>
                  <a:t>P.E. = 3</a:t>
                </a:r>
              </a:p>
              <a:p>
                <a:r>
                  <a:rPr lang="en-US" sz="2800" dirty="0" smtClean="0"/>
                  <a:t>If removing a clause in the precondition does not lower accuracy, remove it.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44133" y="1198621"/>
                <a:ext cx="3860441" cy="5459755"/>
              </a:xfrm>
              <a:blipFill rotWithShape="0">
                <a:blip r:embed="rId2"/>
                <a:stretch>
                  <a:fillRect l="-1262" t="-1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348" y="296214"/>
            <a:ext cx="7265658" cy="498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3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01" y="502276"/>
            <a:ext cx="6164653" cy="48617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Postpruning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544133" y="1198621"/>
            <a:ext cx="3860441" cy="545975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Original Rule</a:t>
            </a:r>
          </a:p>
          <a:p>
            <a:r>
              <a:rPr lang="en-US" sz="2800" dirty="0"/>
              <a:t>If Outlook = Sunny ^ Humidity = High Then No</a:t>
            </a:r>
          </a:p>
          <a:p>
            <a:r>
              <a:rPr lang="en-US" sz="2800" dirty="0"/>
              <a:t>P.E. = </a:t>
            </a:r>
            <a:r>
              <a:rPr lang="en-US" sz="2800" dirty="0" smtClean="0"/>
              <a:t>3</a:t>
            </a:r>
            <a:endParaRPr lang="en-US" sz="2800" dirty="0"/>
          </a:p>
          <a:p>
            <a:r>
              <a:rPr lang="en-US" sz="2800" dirty="0" smtClean="0"/>
              <a:t>Remove first clause</a:t>
            </a:r>
          </a:p>
          <a:p>
            <a:r>
              <a:rPr lang="en-US" sz="2800" dirty="0" smtClean="0"/>
              <a:t>If Humidity = High Then NO</a:t>
            </a:r>
          </a:p>
          <a:p>
            <a:r>
              <a:rPr lang="en-US" sz="2800" dirty="0" smtClean="0"/>
              <a:t>P.E. = 1.43 (lower estimate; reject)</a:t>
            </a:r>
          </a:p>
          <a:p>
            <a:r>
              <a:rPr lang="en-US" sz="2800" dirty="0" smtClean="0"/>
              <a:t>Remove second clause</a:t>
            </a:r>
          </a:p>
          <a:p>
            <a:r>
              <a:rPr lang="en-US" sz="2800" dirty="0" smtClean="0"/>
              <a:t>If Outlook = Sunny Then No</a:t>
            </a:r>
          </a:p>
          <a:p>
            <a:r>
              <a:rPr lang="en-US" sz="2800" dirty="0" smtClean="0"/>
              <a:t>P.E = 0.85 (lower value; reject)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348" y="296214"/>
            <a:ext cx="7265658" cy="498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1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Postpruning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Pruning is done to avoid overfitting the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318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 Mining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3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191" y="228600"/>
            <a:ext cx="4272567" cy="5054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Association Rule Mining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25191" y="914400"/>
                <a:ext cx="3950595" cy="551215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Support(X)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𝑅𝑒𝑐𝑜𝑟𝑑𝑠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𝑡h𝑎𝑡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𝑐𝑜𝑛𝑡𝑎𝑖𝑛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𝑅𝑒𝑐𝑜𝑟𝑑𝑠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Support(Beer) = 6/10 = 0.6</a:t>
                </a:r>
              </a:p>
              <a:p>
                <a:r>
                  <a:rPr lang="en-US" sz="2400" dirty="0" smtClean="0"/>
                  <a:t>Support(Water) = 2/10 = 0.2</a:t>
                </a:r>
              </a:p>
              <a:p>
                <a:r>
                  <a:rPr lang="en-US" sz="2400" dirty="0" smtClean="0"/>
                  <a:t>Support(Beer U Water) = 2/10 = 0.2</a:t>
                </a:r>
              </a:p>
              <a:p>
                <a:r>
                  <a:rPr lang="en-US" sz="2400" dirty="0" smtClean="0"/>
                  <a:t>Confidence(X-&gt;Y) 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𝑆𝑢𝑝𝑝𝑜𝑟𝑡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𝑆𝑢𝑝𝑝𝑜𝑟𝑡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Confidence(Beer-&gt;Water) 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= 0.2/0.6 = 0.33</a:t>
                </a:r>
              </a:p>
              <a:p>
                <a:r>
                  <a:rPr lang="en-US" sz="2400" dirty="0" smtClean="0"/>
                  <a:t>Confidence(Water-&gt;Beer) 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= 0.2/0.2 = 1.0</a:t>
                </a:r>
                <a:endParaRPr lang="en-US" sz="2400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25191" y="914400"/>
                <a:ext cx="3950595" cy="5512158"/>
              </a:xfrm>
              <a:blipFill rotWithShape="0">
                <a:blip r:embed="rId2"/>
                <a:stretch>
                  <a:fillRect l="-2315" t="-885" r="-2778" b="-27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4828" t="22491" r="29048" b="21699"/>
          <a:stretch/>
        </p:blipFill>
        <p:spPr>
          <a:xfrm>
            <a:off x="4765184" y="914400"/>
            <a:ext cx="7302321" cy="408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91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a minimum support </a:t>
            </a:r>
            <a:r>
              <a:rPr lang="en-US" sz="2800" dirty="0" err="1" smtClean="0"/>
              <a:t>minsup</a:t>
            </a:r>
            <a:r>
              <a:rPr lang="en-US" sz="2800" dirty="0" smtClean="0"/>
              <a:t> and a minimum confidence </a:t>
            </a:r>
            <a:r>
              <a:rPr lang="en-US" sz="2800" dirty="0" err="1" smtClean="0"/>
              <a:t>minconf</a:t>
            </a:r>
            <a:endParaRPr lang="en-US" sz="2800" dirty="0" smtClean="0"/>
          </a:p>
          <a:p>
            <a:r>
              <a:rPr lang="en-US" sz="2800" dirty="0" smtClean="0"/>
              <a:t>Find all subsets above </a:t>
            </a:r>
            <a:r>
              <a:rPr lang="en-US" sz="2800" dirty="0" err="1" smtClean="0"/>
              <a:t>minsup</a:t>
            </a:r>
            <a:endParaRPr lang="en-US" sz="2800" dirty="0" smtClean="0"/>
          </a:p>
          <a:p>
            <a:r>
              <a:rPr lang="en-US" sz="2800" dirty="0" smtClean="0"/>
              <a:t>For each subset k, find all nonempty subsets s</a:t>
            </a:r>
          </a:p>
          <a:p>
            <a:pPr lvl="1"/>
            <a:r>
              <a:rPr lang="en-US" sz="2800" dirty="0" smtClean="0"/>
              <a:t>Output all rules s -&gt; k – s above </a:t>
            </a:r>
            <a:r>
              <a:rPr lang="en-US" sz="2800" dirty="0" err="1" smtClean="0"/>
              <a:t>minconf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5392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Priori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𝑠𝑒𝑡𝑠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𝑆𝑢𝑝𝑝𝑜𝑟𝑡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𝑚𝑖𝑛𝑠𝑢𝑝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𝑆𝑢𝑝𝑝𝑜𝑟𝑡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𝑀𝑖𝑛𝑠𝑢𝑝</m:t>
                        </m:r>
                      </m:e>
                    </m:d>
                  </m:oMath>
                </a14:m>
                <a:endParaRPr lang="en-US" sz="2800" b="0" dirty="0" smtClean="0">
                  <a:ea typeface="Cambria Math" panose="02040503050406030204" pitchFamily="18" charset="0"/>
                </a:endParaRPr>
              </a:p>
              <a:p>
                <a:r>
                  <a:rPr lang="en-US" sz="2800" dirty="0" smtClean="0"/>
                  <a:t>Contrapositive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𝑠𝑒𝑡𝑠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𝑆𝑢𝑝𝑝𝑜𝑟𝑡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𝑚𝑖𝑛𝑠𝑢𝑝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𝑆𝑢𝑝𝑝𝑜𝑟𝑡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𝑀𝑖𝑛𝑠𝑢𝑝</m:t>
                        </m:r>
                      </m:e>
                    </m:d>
                  </m:oMath>
                </a14:m>
                <a:endParaRPr lang="en-US" sz="2800" dirty="0" smtClean="0">
                  <a:ea typeface="Cambria Math" panose="02040503050406030204" pitchFamily="18" charset="0"/>
                </a:endParaRPr>
              </a:p>
              <a:p>
                <a:r>
                  <a:rPr lang="en-US" sz="2800" dirty="0" smtClean="0">
                    <a:ea typeface="Cambria Math" panose="02040503050406030204" pitchFamily="18" charset="0"/>
                  </a:rPr>
                  <a:t>If a set does not meet </a:t>
                </a:r>
                <a:r>
                  <a:rPr lang="en-US" sz="2800" dirty="0" err="1" smtClean="0">
                    <a:ea typeface="Cambria Math" panose="02040503050406030204" pitchFamily="18" charset="0"/>
                  </a:rPr>
                  <a:t>minsup</a:t>
                </a:r>
                <a:r>
                  <a:rPr lang="en-US" sz="2800" dirty="0" smtClean="0">
                    <a:ea typeface="Cambria Math" panose="02040503050406030204" pitchFamily="18" charset="0"/>
                  </a:rPr>
                  <a:t>, all supersets do not meet </a:t>
                </a:r>
                <a:r>
                  <a:rPr lang="en-US" sz="2800" dirty="0" err="1" smtClean="0">
                    <a:ea typeface="Cambria Math" panose="02040503050406030204" pitchFamily="18" charset="0"/>
                  </a:rPr>
                  <a:t>minsup</a:t>
                </a:r>
                <a:endParaRPr lang="en-US" sz="2800" dirty="0" smtClean="0">
                  <a:ea typeface="Cambria Math" panose="02040503050406030204" pitchFamily="18" charset="0"/>
                </a:endParaRPr>
              </a:p>
              <a:p>
                <a:r>
                  <a:rPr lang="en-US" sz="2800" dirty="0" smtClean="0">
                    <a:ea typeface="Cambria Math" panose="02040503050406030204" pitchFamily="18" charset="0"/>
                  </a:rPr>
                  <a:t>The Algorithm</a:t>
                </a:r>
              </a:p>
              <a:p>
                <a:pPr lvl="1"/>
                <a:r>
                  <a:rPr lang="en-US" sz="2800" dirty="0" smtClean="0">
                    <a:ea typeface="Cambria Math" panose="02040503050406030204" pitchFamily="18" charset="0"/>
                  </a:rPr>
                  <a:t>Find all sets of cardinality above 1</a:t>
                </a:r>
              </a:p>
              <a:p>
                <a:pPr lvl="1"/>
                <a:r>
                  <a:rPr lang="en-US" sz="2800" dirty="0" smtClean="0">
                    <a:ea typeface="Cambria Math" panose="02040503050406030204" pitchFamily="18" charset="0"/>
                  </a:rPr>
                  <a:t>Keep considering supersets of the chosen sets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43" t="-4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099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05" y="216459"/>
            <a:ext cx="9569063" cy="644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03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28223"/>
            <a:ext cx="2314977" cy="4861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Lift Measure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85800" y="1155878"/>
            <a:ext cx="4233930" cy="5244921"/>
          </a:xfrm>
        </p:spPr>
        <p:txBody>
          <a:bodyPr>
            <a:noAutofit/>
          </a:bodyPr>
          <a:lstStyle/>
          <a:p>
            <a:r>
              <a:rPr lang="en-US" sz="2400" dirty="0" smtClean="0"/>
              <a:t>Choose a random person. What is the Support(coffee)? 90% = 0.9</a:t>
            </a:r>
          </a:p>
          <a:p>
            <a:r>
              <a:rPr lang="en-US" sz="2400" dirty="0" smtClean="0"/>
              <a:t>Support(tea)? 20% = 0.2</a:t>
            </a:r>
          </a:p>
          <a:p>
            <a:r>
              <a:rPr lang="en-US" sz="2400" dirty="0" smtClean="0"/>
              <a:t>Support(tea U coffee)? 15% = 0.15</a:t>
            </a:r>
          </a:p>
          <a:p>
            <a:r>
              <a:rPr lang="en-US" sz="2400" dirty="0" smtClean="0"/>
              <a:t>Confidence(tea-&gt;coffee) = 0.15/0.2 = 0.75 = 75</a:t>
            </a:r>
            <a:r>
              <a:rPr lang="en-US" sz="2400" dirty="0" smtClean="0"/>
              <a:t>%</a:t>
            </a:r>
          </a:p>
          <a:p>
            <a:r>
              <a:rPr lang="en-US" sz="2400" dirty="0" smtClean="0"/>
              <a:t>But</a:t>
            </a:r>
            <a:r>
              <a:rPr lang="en-US" sz="2400" dirty="0" smtClean="0"/>
              <a:t>… what is the chance of buying coffee?</a:t>
            </a:r>
          </a:p>
          <a:p>
            <a:r>
              <a:rPr lang="en-US" sz="2400" dirty="0" smtClean="0"/>
              <a:t>90% right</a:t>
            </a:r>
            <a:r>
              <a:rPr lang="en-US" sz="2400" dirty="0" smtClean="0"/>
              <a:t>?</a:t>
            </a:r>
            <a:endParaRPr lang="en-US" sz="2400" dirty="0" smtClean="0"/>
          </a:p>
          <a:p>
            <a:r>
              <a:rPr lang="en-US" sz="2400" dirty="0" smtClean="0"/>
              <a:t>Better to just guess</a:t>
            </a:r>
            <a:endParaRPr lang="en-US" sz="2400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/>
          <a:srcRect l="21116" t="34482" r="35237" b="39052"/>
          <a:stretch/>
        </p:blipFill>
        <p:spPr>
          <a:xfrm>
            <a:off x="5521387" y="1764406"/>
            <a:ext cx="6157817" cy="2099256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Picture Placeholder 7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1567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8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 Measure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𝐿𝑖𝑓𝑡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𝑆𝑢𝑝𝑝𝑜𝑟𝑡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𝑆𝑢𝑝𝑝𝑜𝑟𝑡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𝑆𝑢𝑝𝑝𝑜𝑟𝑡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𝐶𝑜𝑛𝑓𝑖𝑑𝑒𝑛𝑐𝑒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𝑆𝑢𝑝𝑝𝑜𝑟𝑡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If Lift &gt; 1, the rule is interesting enough (more interesting than a blind guess)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1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Filter out trivial rules</a:t>
            </a:r>
          </a:p>
          <a:p>
            <a:pPr lvl="1"/>
            <a:r>
              <a:rPr lang="en-US" sz="2800" dirty="0" smtClean="0"/>
              <a:t>Help from Business Expert</a:t>
            </a:r>
          </a:p>
          <a:p>
            <a:r>
              <a:rPr lang="en-US" sz="2800" dirty="0" smtClean="0"/>
              <a:t>Sensitivity Analysis</a:t>
            </a:r>
          </a:p>
          <a:p>
            <a:pPr lvl="1"/>
            <a:r>
              <a:rPr lang="en-US" sz="2800" dirty="0" smtClean="0"/>
              <a:t>Play with </a:t>
            </a:r>
            <a:r>
              <a:rPr lang="en-US" sz="2800" dirty="0" err="1" smtClean="0"/>
              <a:t>minsup</a:t>
            </a:r>
            <a:r>
              <a:rPr lang="en-US" sz="2800" dirty="0" smtClean="0"/>
              <a:t> and </a:t>
            </a:r>
            <a:r>
              <a:rPr lang="en-US" sz="2800" dirty="0" err="1" smtClean="0"/>
              <a:t>minconf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63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Decision Trees used for predicting discrete values</a:t>
            </a:r>
          </a:p>
          <a:p>
            <a:r>
              <a:rPr lang="en-US" sz="2800" dirty="0" smtClean="0"/>
              <a:t>Association Rules used for describing common patterns in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83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Weka</a:t>
            </a:r>
          </a:p>
          <a:p>
            <a:r>
              <a:rPr lang="en-US" dirty="0" smtClean="0"/>
              <a:t>Go to http://www.tinyurl.com/id3arm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09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Baesens</a:t>
            </a:r>
            <a:r>
              <a:rPr lang="en-US" dirty="0"/>
              <a:t>, B. (2014). Analytics in a Big Data World: The Essential Guide to Data Science and its </a:t>
            </a:r>
          </a:p>
          <a:p>
            <a:pPr marL="0" indent="0">
              <a:buNone/>
            </a:pPr>
            <a:r>
              <a:rPr lang="en-US" dirty="0"/>
              <a:t>     Applications. NJ: John Wiley &amp; Sons.</a:t>
            </a:r>
          </a:p>
          <a:p>
            <a:pPr marL="0" indent="0">
              <a:buNone/>
            </a:pPr>
            <a:r>
              <a:rPr lang="en-US" dirty="0"/>
              <a:t>C4.5 Algorithm. (</a:t>
            </a:r>
            <a:r>
              <a:rPr lang="en-US" dirty="0" err="1"/>
              <a:t>n.d.</a:t>
            </a:r>
            <a:r>
              <a:rPr lang="en-US" dirty="0"/>
              <a:t>). Retrieved July 6, 2016, In Wikipedia: https://en.wikipedia.org/wiki</a:t>
            </a:r>
          </a:p>
          <a:p>
            <a:pPr marL="0" indent="0">
              <a:buNone/>
            </a:pPr>
            <a:r>
              <a:rPr lang="en-US" dirty="0"/>
              <a:t>     /C4.5_algorithm</a:t>
            </a:r>
          </a:p>
          <a:p>
            <a:pPr marL="0" indent="0">
              <a:buNone/>
            </a:pPr>
            <a:r>
              <a:rPr lang="en-US" dirty="0" err="1"/>
              <a:t>Hssina</a:t>
            </a:r>
            <a:r>
              <a:rPr lang="en-US" dirty="0"/>
              <a:t>, B., </a:t>
            </a:r>
            <a:r>
              <a:rPr lang="en-US" dirty="0" err="1"/>
              <a:t>Merbouha</a:t>
            </a:r>
            <a:r>
              <a:rPr lang="en-US" dirty="0"/>
              <a:t>, A. et al. (</a:t>
            </a:r>
            <a:r>
              <a:rPr lang="en-US" dirty="0" err="1"/>
              <a:t>n.d.</a:t>
            </a:r>
            <a:r>
              <a:rPr lang="en-US" dirty="0"/>
              <a:t>) A comparative study of decision tree ID3 and C4.5. Sultan </a:t>
            </a:r>
            <a:r>
              <a:rPr lang="en-US" dirty="0" err="1"/>
              <a:t>Moulay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Slimane</a:t>
            </a:r>
            <a:r>
              <a:rPr lang="en-US" dirty="0"/>
              <a:t> University.</a:t>
            </a:r>
          </a:p>
          <a:p>
            <a:pPr marL="0" indent="0">
              <a:buNone/>
            </a:pPr>
            <a:r>
              <a:rPr lang="en-US" dirty="0"/>
              <a:t>Mitchell, T. (1997). Machine Learning. McGraw Hill.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5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011" y="350949"/>
            <a:ext cx="3744533" cy="563451"/>
          </a:xfrm>
        </p:spPr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557011" y="1068946"/>
            <a:ext cx="3899079" cy="556367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Approximates discrete valued targets</a:t>
            </a:r>
          </a:p>
          <a:p>
            <a:r>
              <a:rPr lang="en-US" sz="2800" dirty="0" smtClean="0"/>
              <a:t>If-then tree</a:t>
            </a:r>
          </a:p>
          <a:p>
            <a:r>
              <a:rPr lang="en-US" sz="2800" dirty="0" smtClean="0"/>
              <a:t>Nodes =&gt; attributes</a:t>
            </a:r>
          </a:p>
          <a:p>
            <a:r>
              <a:rPr lang="en-US" sz="2800" dirty="0" smtClean="0"/>
              <a:t>Leaf =&gt; values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322" t="33275" r="47304" b="29207"/>
          <a:stretch/>
        </p:blipFill>
        <p:spPr>
          <a:xfrm>
            <a:off x="4610638" y="753273"/>
            <a:ext cx="7440815" cy="443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5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Decisions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Attributes have discrete values (as much as possible)</a:t>
            </a:r>
          </a:p>
          <a:p>
            <a:r>
              <a:rPr lang="en-US" sz="2800" dirty="0" smtClean="0"/>
              <a:t>Target is discrete</a:t>
            </a:r>
          </a:p>
          <a:p>
            <a:endParaRPr lang="en-US" sz="2800" dirty="0"/>
          </a:p>
          <a:p>
            <a:r>
              <a:rPr lang="en-US" sz="2800" dirty="0" smtClean="0"/>
              <a:t>Other considerations</a:t>
            </a:r>
          </a:p>
          <a:p>
            <a:pPr lvl="1"/>
            <a:r>
              <a:rPr lang="en-US" sz="2800" dirty="0" smtClean="0"/>
              <a:t>Errors in training data</a:t>
            </a:r>
          </a:p>
          <a:p>
            <a:pPr lvl="1"/>
            <a:r>
              <a:rPr lang="en-US" sz="2800" dirty="0" smtClean="0"/>
              <a:t>Missing values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253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ID3 (Iterative </a:t>
            </a:r>
            <a:r>
              <a:rPr lang="en-US" dirty="0" err="1" smtClean="0"/>
              <a:t>Dichotomizer</a:t>
            </a:r>
            <a:r>
              <a:rPr lang="en-US" dirty="0" smtClean="0"/>
              <a:t> 3)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Invented by Ross Quinlan</a:t>
                </a:r>
              </a:p>
              <a:p>
                <a:r>
                  <a:rPr lang="en-US" sz="2800" dirty="0" smtClean="0"/>
                  <a:t>Necessary Formulae</a:t>
                </a:r>
              </a:p>
              <a:p>
                <a:pPr lvl="1"/>
                <a:r>
                  <a:rPr lang="en-US" sz="2800" dirty="0" smtClean="0"/>
                  <a:t>Entropy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𝑒𝑛𝑡𝑟𝑜𝑝𝑦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sz="28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𝑒𝑛𝑡𝑟𝑜𝑝𝑦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𝑚𝑢𝑙𝑡𝑖𝑝𝑙𝑒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𝑡𝑎𝑟𝑔𝑒𝑡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𝑣𝑎𝑙𝑢𝑒𝑠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15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ID3 (Iterative </a:t>
            </a:r>
            <a:r>
              <a:rPr lang="en-US" dirty="0" err="1" smtClean="0"/>
              <a:t>Dichotomizer</a:t>
            </a:r>
            <a:r>
              <a:rPr lang="en-US" dirty="0" smtClean="0"/>
              <a:t> 3)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sz="2800" dirty="0" smtClean="0"/>
                  <a:t>Gain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𝐺𝑎𝑖𝑛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𝑛𝑡𝑟𝑜𝑝𝑦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 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𝑉𝑎𝑙𝑢𝑒𝑠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𝐸𝑛𝑡𝑟𝑜𝑝𝑦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99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665409"/>
          </a:xfrm>
        </p:spPr>
        <p:txBody>
          <a:bodyPr/>
          <a:lstStyle/>
          <a:p>
            <a:r>
              <a:rPr lang="en-US" dirty="0" smtClean="0"/>
              <a:t>ID3 (Iterative </a:t>
            </a:r>
            <a:r>
              <a:rPr lang="en-US" dirty="0" err="1" smtClean="0"/>
              <a:t>Dichotomizer</a:t>
            </a:r>
            <a:r>
              <a:rPr lang="en-US" dirty="0" smtClean="0"/>
              <a:t>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75009"/>
            <a:ext cx="10131425" cy="5409126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sz="2800" dirty="0" smtClean="0"/>
              <a:t>ID3(</a:t>
            </a:r>
            <a:r>
              <a:rPr lang="en-US" sz="2800" dirty="0" err="1" smtClean="0"/>
              <a:t>Set,Target,Attributes</a:t>
            </a:r>
            <a:r>
              <a:rPr lang="en-US" sz="2800" dirty="0" smtClean="0"/>
              <a:t>) returns a DECISION TREE</a:t>
            </a:r>
          </a:p>
          <a:p>
            <a:pPr marL="457200" lvl="1" indent="0">
              <a:buNone/>
            </a:pPr>
            <a:r>
              <a:rPr lang="en-US" sz="2800" dirty="0" smtClean="0"/>
              <a:t>	Root = new node</a:t>
            </a:r>
          </a:p>
          <a:p>
            <a:pPr marL="457200" lvl="1" indent="0">
              <a:buNone/>
            </a:pPr>
            <a:r>
              <a:rPr lang="en-US" sz="2800" dirty="0" smtClean="0"/>
              <a:t>	If all Set[Target] are the same, return Root with value Set[Target]</a:t>
            </a:r>
          </a:p>
          <a:p>
            <a:pPr marL="457200" lvl="1" indent="0">
              <a:buNone/>
            </a:pPr>
            <a:r>
              <a:rPr lang="en-US" sz="2800" dirty="0" smtClean="0"/>
              <a:t>	If Attributes = {}, return Root with most common value of Set[Target]</a:t>
            </a:r>
          </a:p>
          <a:p>
            <a:pPr marL="457200" lvl="1" indent="0">
              <a:buNone/>
            </a:pPr>
            <a:r>
              <a:rPr lang="en-US" sz="2800" dirty="0" smtClean="0"/>
              <a:t>	Otherwise</a:t>
            </a:r>
          </a:p>
          <a:p>
            <a:pPr marL="457200" lvl="1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  <a:r>
              <a:rPr lang="en-US" sz="2800" dirty="0" smtClean="0"/>
              <a:t>A &lt;- A in Attributes where Gain(</a:t>
            </a:r>
            <a:r>
              <a:rPr lang="en-US" sz="2800" dirty="0" err="1" smtClean="0"/>
              <a:t>Set,A</a:t>
            </a:r>
            <a:r>
              <a:rPr lang="en-US" sz="2800" dirty="0" smtClean="0"/>
              <a:t>) is maximized</a:t>
            </a:r>
          </a:p>
          <a:p>
            <a:pPr marL="457200" lvl="1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  <a:r>
              <a:rPr lang="en-US" sz="2800" dirty="0" smtClean="0"/>
              <a:t>For each value v of A</a:t>
            </a:r>
          </a:p>
          <a:p>
            <a:pPr marL="457200" lvl="1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  <a:r>
              <a:rPr lang="en-US" sz="2800" dirty="0" smtClean="0"/>
              <a:t>	Add a new branch to Root where value is v</a:t>
            </a:r>
          </a:p>
          <a:p>
            <a:pPr marL="457200" lvl="1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Set</a:t>
            </a:r>
            <a:r>
              <a:rPr lang="en-US" sz="2800" baseline="-25000" dirty="0" err="1" smtClean="0"/>
              <a:t>v</a:t>
            </a:r>
            <a:r>
              <a:rPr lang="en-US" sz="2800" dirty="0" smtClean="0"/>
              <a:t> = cases in Set where A = v</a:t>
            </a:r>
          </a:p>
          <a:p>
            <a:pPr marL="457200" lvl="1" indent="0">
              <a:buNone/>
            </a:pPr>
            <a:r>
              <a:rPr lang="en-US" sz="2800" dirty="0" smtClean="0"/>
              <a:t>			If </a:t>
            </a:r>
            <a:r>
              <a:rPr lang="en-US" sz="2800" dirty="0" err="1" smtClean="0"/>
              <a:t>Set</a:t>
            </a:r>
            <a:r>
              <a:rPr lang="en-US" sz="2800" baseline="-25000" dirty="0" err="1" smtClean="0"/>
              <a:t>v</a:t>
            </a:r>
            <a:r>
              <a:rPr lang="en-US" sz="2800" dirty="0" smtClean="0"/>
              <a:t> = {}</a:t>
            </a:r>
          </a:p>
          <a:p>
            <a:pPr marL="457200" lvl="1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  <a:r>
              <a:rPr lang="en-US" sz="2800" dirty="0" smtClean="0"/>
              <a:t>		branch = new Node(most frequent value of Set[Target])</a:t>
            </a:r>
          </a:p>
          <a:p>
            <a:pPr marL="457200" lvl="1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  <a:r>
              <a:rPr lang="en-US" sz="2800" dirty="0" smtClean="0"/>
              <a:t>	else branch = ID3(</a:t>
            </a:r>
            <a:r>
              <a:rPr lang="en-US" sz="2800" dirty="0" err="1" smtClean="0"/>
              <a:t>Set</a:t>
            </a:r>
            <a:r>
              <a:rPr lang="en-US" sz="2800" baseline="-25000" dirty="0" err="1" smtClean="0"/>
              <a:t>v</a:t>
            </a:r>
            <a:r>
              <a:rPr lang="en-US" sz="2800" dirty="0" err="1" smtClean="0"/>
              <a:t>,Target,Attributes</a:t>
            </a:r>
            <a:r>
              <a:rPr lang="en-US" sz="2800" dirty="0" smtClean="0"/>
              <a:t> – {A})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4382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31820" y="244699"/>
            <a:ext cx="4559121" cy="643943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Base Case? No</a:t>
            </a:r>
          </a:p>
          <a:p>
            <a:r>
              <a:rPr lang="en-US" dirty="0" smtClean="0"/>
              <a:t>Compute gain</a:t>
            </a:r>
          </a:p>
          <a:p>
            <a:r>
              <a:rPr lang="en-US" dirty="0" smtClean="0"/>
              <a:t>Entropy(S) = -9/14log</a:t>
            </a:r>
            <a:r>
              <a:rPr lang="en-US" baseline="-25000" dirty="0" smtClean="0"/>
              <a:t>2</a:t>
            </a:r>
            <a:r>
              <a:rPr lang="en-US" dirty="0" smtClean="0"/>
              <a:t>(9/14) – 5/14log</a:t>
            </a:r>
            <a:r>
              <a:rPr lang="en-US" baseline="-25000" dirty="0" smtClean="0"/>
              <a:t>2</a:t>
            </a:r>
            <a:r>
              <a:rPr lang="en-US" dirty="0" smtClean="0"/>
              <a:t>(5/14)</a:t>
            </a:r>
          </a:p>
          <a:p>
            <a:r>
              <a:rPr lang="en-US" dirty="0"/>
              <a:t>	</a:t>
            </a:r>
            <a:r>
              <a:rPr lang="en-US" dirty="0" smtClean="0"/>
              <a:t>	= 0.940</a:t>
            </a:r>
          </a:p>
          <a:p>
            <a:r>
              <a:rPr lang="en-US" dirty="0" smtClean="0"/>
              <a:t>Gain(</a:t>
            </a:r>
            <a:r>
              <a:rPr lang="en-US" dirty="0" err="1" smtClean="0"/>
              <a:t>S,Outlook</a:t>
            </a:r>
            <a:r>
              <a:rPr lang="en-US" dirty="0" smtClean="0"/>
              <a:t>) = 0.940 – (5/14(-2/5log</a:t>
            </a:r>
            <a:r>
              <a:rPr lang="en-US" baseline="-25000" dirty="0" smtClean="0"/>
              <a:t>2</a:t>
            </a:r>
            <a:r>
              <a:rPr lang="en-US" dirty="0" smtClean="0"/>
              <a:t>(2/5)-3/5log</a:t>
            </a:r>
            <a:r>
              <a:rPr lang="en-US" baseline="-25000" dirty="0" smtClean="0"/>
              <a:t>2</a:t>
            </a:r>
            <a:r>
              <a:rPr lang="en-US" dirty="0" smtClean="0"/>
              <a:t>(3/5)) + 4/14(-4/4log</a:t>
            </a:r>
            <a:r>
              <a:rPr lang="en-US" baseline="-25000" dirty="0" smtClean="0"/>
              <a:t>2</a:t>
            </a:r>
            <a:r>
              <a:rPr lang="en-US" dirty="0" smtClean="0"/>
              <a:t>(4/4) – 0) + 5/14(-3/5log</a:t>
            </a:r>
            <a:r>
              <a:rPr lang="en-US" baseline="-25000" dirty="0" smtClean="0"/>
              <a:t>2</a:t>
            </a:r>
            <a:r>
              <a:rPr lang="en-US" dirty="0" smtClean="0"/>
              <a:t>(3/5)-2/5log</a:t>
            </a:r>
            <a:r>
              <a:rPr lang="en-US" baseline="-25000" dirty="0" smtClean="0"/>
              <a:t>2</a:t>
            </a:r>
            <a:r>
              <a:rPr lang="en-US" dirty="0" smtClean="0"/>
              <a:t>(2/5)))</a:t>
            </a:r>
          </a:p>
          <a:p>
            <a:r>
              <a:rPr lang="en-US" dirty="0"/>
              <a:t>	</a:t>
            </a:r>
            <a:r>
              <a:rPr lang="en-US" dirty="0" smtClean="0"/>
              <a:t>		= 0.940 – (5/14(0.970) + 0 + 					5/14(0.970))</a:t>
            </a:r>
          </a:p>
          <a:p>
            <a:r>
              <a:rPr lang="en-US" dirty="0"/>
              <a:t>	</a:t>
            </a:r>
            <a:r>
              <a:rPr lang="en-US" dirty="0" smtClean="0"/>
              <a:t>		= 0.940 – 0.693</a:t>
            </a:r>
          </a:p>
          <a:p>
            <a:r>
              <a:rPr lang="en-US" dirty="0"/>
              <a:t>	</a:t>
            </a:r>
            <a:r>
              <a:rPr lang="en-US" dirty="0" smtClean="0"/>
              <a:t>		= 0.247</a:t>
            </a:r>
          </a:p>
          <a:p>
            <a:r>
              <a:rPr lang="en-US" dirty="0" smtClean="0"/>
              <a:t>Gain(</a:t>
            </a:r>
            <a:r>
              <a:rPr lang="en-US" dirty="0" err="1" smtClean="0"/>
              <a:t>S,Temperature</a:t>
            </a:r>
            <a:r>
              <a:rPr lang="en-US" dirty="0" smtClean="0"/>
              <a:t>) = 0.940 – (4/14(-2/4log</a:t>
            </a:r>
            <a:r>
              <a:rPr lang="en-US" baseline="-25000" dirty="0" smtClean="0"/>
              <a:t>2</a:t>
            </a:r>
            <a:r>
              <a:rPr lang="en-US" dirty="0" smtClean="0"/>
              <a:t>(2/4) – 2/4log</a:t>
            </a:r>
            <a:r>
              <a:rPr lang="en-US" baseline="-25000" dirty="0" smtClean="0"/>
              <a:t>2</a:t>
            </a:r>
            <a:r>
              <a:rPr lang="en-US" dirty="0" smtClean="0"/>
              <a:t>(2/4)) + 6/14(-4/6log</a:t>
            </a:r>
            <a:r>
              <a:rPr lang="en-US" baseline="-25000" dirty="0" smtClean="0"/>
              <a:t>2</a:t>
            </a:r>
            <a:r>
              <a:rPr lang="en-US" dirty="0" smtClean="0"/>
              <a:t>(4/6)-2/6log</a:t>
            </a:r>
            <a:r>
              <a:rPr lang="en-US" baseline="-25000" dirty="0" smtClean="0"/>
              <a:t>2</a:t>
            </a:r>
            <a:r>
              <a:rPr lang="en-US" dirty="0" smtClean="0"/>
              <a:t>(2/6)) + 4/14(-3/4log</a:t>
            </a:r>
            <a:r>
              <a:rPr lang="en-US" baseline="-25000" dirty="0" smtClean="0"/>
              <a:t>2</a:t>
            </a:r>
            <a:r>
              <a:rPr lang="en-US" dirty="0" smtClean="0"/>
              <a:t>(3/4) – 1/4log</a:t>
            </a:r>
            <a:r>
              <a:rPr lang="en-US" baseline="-25000" dirty="0" smtClean="0"/>
              <a:t>2</a:t>
            </a:r>
            <a:r>
              <a:rPr lang="en-US" dirty="0" smtClean="0"/>
              <a:t>(1/4)))</a:t>
            </a:r>
          </a:p>
          <a:p>
            <a:r>
              <a:rPr lang="en-US" dirty="0"/>
              <a:t>	</a:t>
            </a:r>
            <a:r>
              <a:rPr lang="en-US" dirty="0" smtClean="0"/>
              <a:t>	= 0.940 – (4/14 + 6/14(0.918) + 				4/14(0.811))</a:t>
            </a:r>
          </a:p>
          <a:p>
            <a:r>
              <a:rPr lang="en-US" dirty="0" smtClean="0"/>
              <a:t>		= 0.940 – 0.911</a:t>
            </a:r>
          </a:p>
          <a:p>
            <a:r>
              <a:rPr lang="en-US" dirty="0"/>
              <a:t> </a:t>
            </a:r>
            <a:r>
              <a:rPr lang="en-US" dirty="0" smtClean="0"/>
              <a:t>		= 0.029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094" t="29709" r="48549" b="28917"/>
          <a:stretch/>
        </p:blipFill>
        <p:spPr>
          <a:xfrm>
            <a:off x="5123758" y="244698"/>
            <a:ext cx="6962758" cy="485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9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1003</TotalTime>
  <Words>751</Words>
  <Application>Microsoft Office PowerPoint</Application>
  <PresentationFormat>Widescreen</PresentationFormat>
  <Paragraphs>226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Celestial</vt:lpstr>
      <vt:lpstr>Decision Trees and Association Rule Mining</vt:lpstr>
      <vt:lpstr>Outline</vt:lpstr>
      <vt:lpstr>Decision Trees</vt:lpstr>
      <vt:lpstr>Decision Trees</vt:lpstr>
      <vt:lpstr>When to use Decisions trees</vt:lpstr>
      <vt:lpstr>ID3 (Iterative Dichotomizer 3)</vt:lpstr>
      <vt:lpstr>ID3 (Iterative Dichotomizer 3)</vt:lpstr>
      <vt:lpstr>ID3 (Iterative Dichotomizer 3)</vt:lpstr>
      <vt:lpstr>PowerPoint Presentation</vt:lpstr>
      <vt:lpstr>PowerPoint Presentation</vt:lpstr>
      <vt:lpstr>Current Tree</vt:lpstr>
      <vt:lpstr>ID3 Characteristics</vt:lpstr>
      <vt:lpstr>Issues</vt:lpstr>
      <vt:lpstr>Issues</vt:lpstr>
      <vt:lpstr>Issues</vt:lpstr>
      <vt:lpstr>Issues</vt:lpstr>
      <vt:lpstr>PowerPoint Presentation</vt:lpstr>
      <vt:lpstr>Issues</vt:lpstr>
      <vt:lpstr>C4.5 Algorithm</vt:lpstr>
      <vt:lpstr>Postpruning</vt:lpstr>
      <vt:lpstr>Postpruning</vt:lpstr>
      <vt:lpstr>Postpruning</vt:lpstr>
      <vt:lpstr>Postpruning </vt:lpstr>
      <vt:lpstr>Association Rule Mining</vt:lpstr>
      <vt:lpstr>Association Rule Mining</vt:lpstr>
      <vt:lpstr>The Algorithm</vt:lpstr>
      <vt:lpstr>A Priori Algorithm</vt:lpstr>
      <vt:lpstr>PowerPoint Presentation</vt:lpstr>
      <vt:lpstr>Lift Measure</vt:lpstr>
      <vt:lpstr>Lift Measure</vt:lpstr>
      <vt:lpstr>Postprocessing</vt:lpstr>
      <vt:lpstr>Conclusion</vt:lpstr>
      <vt:lpstr>Conclusion</vt:lpstr>
      <vt:lpstr>Tools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 and Association Rule Mining</dc:title>
  <dc:creator>Ryan Austin Fernandez</dc:creator>
  <cp:lastModifiedBy>Ryan Austin Fernandez</cp:lastModifiedBy>
  <cp:revision>26</cp:revision>
  <dcterms:created xsi:type="dcterms:W3CDTF">2016-07-06T01:24:52Z</dcterms:created>
  <dcterms:modified xsi:type="dcterms:W3CDTF">2016-07-17T12:30:55Z</dcterms:modified>
</cp:coreProperties>
</file>