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2"/>
  </p:notesMasterIdLst>
  <p:sldIdLst>
    <p:sldId id="282" r:id="rId2"/>
    <p:sldId id="257" r:id="rId3"/>
    <p:sldId id="259" r:id="rId4"/>
    <p:sldId id="286" r:id="rId5"/>
    <p:sldId id="284" r:id="rId6"/>
    <p:sldId id="260" r:id="rId7"/>
    <p:sldId id="261" r:id="rId8"/>
    <p:sldId id="262" r:id="rId9"/>
    <p:sldId id="263" r:id="rId10"/>
    <p:sldId id="265" r:id="rId11"/>
    <p:sldId id="277" r:id="rId12"/>
    <p:sldId id="281" r:id="rId13"/>
    <p:sldId id="278" r:id="rId14"/>
    <p:sldId id="285" r:id="rId15"/>
    <p:sldId id="279" r:id="rId16"/>
    <p:sldId id="280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Questrial" panose="020B060402020202020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354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25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7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24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7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81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0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83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1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1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4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0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20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3712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5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94715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2703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1630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9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405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6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34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084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661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1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874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6172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PH" sz="2800" b="0" i="0" u="none" strike="noStrike" cap="none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PH"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58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39880"/>
            <a:ext cx="8825658" cy="2677648"/>
          </a:xfrm>
        </p:spPr>
        <p:txBody>
          <a:bodyPr anchor="ctr"/>
          <a:lstStyle/>
          <a:p>
            <a:r>
              <a:rPr lang="en-PH" dirty="0"/>
              <a:t>Community Detection </a:t>
            </a:r>
            <a:r>
              <a:rPr lang="en-PH" dirty="0" smtClean="0"/>
              <a:t>on Facebook </a:t>
            </a:r>
            <a:r>
              <a:rPr lang="en-PH" dirty="0"/>
              <a:t>and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85635"/>
            <a:ext cx="8825658" cy="20863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PROPONENTS: Fernandez, Ryan Austin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Poblete, Clarisse Felicia M.</a:t>
            </a:r>
          </a:p>
          <a:p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en-US" dirty="0" smtClean="0">
                <a:solidFill>
                  <a:schemeClr val="bg1"/>
                </a:solidFill>
              </a:rPr>
              <a:t>                 SAN PEDRO, Marc Dominic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Tan, Johansson 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ADVISER:         </a:t>
            </a:r>
            <a:r>
              <a:rPr lang="en-US" dirty="0" err="1" smtClean="0">
                <a:solidFill>
                  <a:schemeClr val="bg1"/>
                </a:solidFill>
              </a:rPr>
              <a:t>Charibeth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K. Cheng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sz="3200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Objectives, Scope, and </a:t>
            </a:r>
            <a:r>
              <a:rPr lang="en-PH" sz="3200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Limitations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28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General </a:t>
            </a:r>
            <a:r>
              <a:rPr lang="en-PH" sz="28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To produce a visualization of the detected communities on data found on Facebook and Twitter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64540" lvl="0" indent="-457200">
              <a:lnSpc>
                <a:spcPct val="115000"/>
              </a:lnSpc>
              <a:spcBef>
                <a:spcPts val="0"/>
              </a:spcBef>
              <a:buSzPct val="100000"/>
              <a:buFont typeface="Century Gothic" panose="020B0502020202020204" pitchFamily="34" charset="0"/>
              <a:buChar char="►"/>
            </a:pPr>
            <a:r>
              <a:rPr lang="en-PH" sz="2800" dirty="0">
                <a:solidFill>
                  <a:schemeClr val="dk1"/>
                </a:solidFill>
              </a:rPr>
              <a:t>To build a corpus of social media </a:t>
            </a:r>
            <a:r>
              <a:rPr lang="en-PH" sz="2800" dirty="0" smtClean="0">
                <a:solidFill>
                  <a:schemeClr val="dk1"/>
                </a:solidFill>
              </a:rPr>
              <a:t>data</a:t>
            </a:r>
            <a:endParaRPr lang="en-PH" sz="2800" dirty="0">
              <a:solidFill>
                <a:schemeClr val="dk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►"/>
            </a:pPr>
            <a:r>
              <a:rPr lang="en-PH" sz="2800" dirty="0"/>
              <a:t>Searching for Facebook and Twitter API’s</a:t>
            </a:r>
            <a:endParaRPr lang="en-PH" sz="2800" dirty="0" smtClean="0"/>
          </a:p>
        </p:txBody>
      </p:sp>
    </p:spTree>
    <p:extLst>
      <p:ext uri="{BB962C8B-B14F-4D97-AF65-F5344CB8AC3E}">
        <p14:creationId xmlns:p14="http://schemas.microsoft.com/office/powerpoint/2010/main" val="2836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various techniques and algorithms in detecting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Identify </a:t>
            </a:r>
            <a:r>
              <a:rPr lang="en-PH" sz="2800" dirty="0"/>
              <a:t>the appropriate algorithms for clustering users into communities. </a:t>
            </a:r>
            <a:endParaRPr lang="en-PH" sz="2800" dirty="0" smtClean="0"/>
          </a:p>
          <a:p>
            <a:r>
              <a:rPr lang="en-PH" sz="2800" dirty="0" smtClean="0"/>
              <a:t>Limited </a:t>
            </a:r>
            <a:r>
              <a:rPr lang="en-PH" sz="2800" dirty="0"/>
              <a:t>to review of algorithms </a:t>
            </a:r>
            <a:r>
              <a:rPr lang="en-PH" sz="2800" dirty="0" smtClean="0"/>
              <a:t>in RRL</a:t>
            </a:r>
          </a:p>
        </p:txBody>
      </p:sp>
    </p:spTree>
    <p:extLst>
      <p:ext uri="{BB962C8B-B14F-4D97-AF65-F5344CB8AC3E}">
        <p14:creationId xmlns:p14="http://schemas.microsoft.com/office/powerpoint/2010/main" val="35285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Parameters that indicate user similarity</a:t>
            </a:r>
          </a:p>
          <a:p>
            <a:r>
              <a:rPr lang="en-PH" sz="2000" dirty="0" smtClean="0"/>
              <a:t>Limited </a:t>
            </a:r>
            <a:r>
              <a:rPr lang="en-PH" sz="2000" dirty="0"/>
              <a:t>to </a:t>
            </a:r>
            <a:endParaRPr lang="en-PH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/>
              <a:t>sentiment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000" dirty="0" smtClean="0"/>
              <a:t>elements </a:t>
            </a:r>
            <a:r>
              <a:rPr lang="en-PH" sz="2000" dirty="0"/>
              <a:t>which can be extracted from a user’s </a:t>
            </a:r>
            <a:r>
              <a:rPr lang="en-PH" sz="2000" dirty="0" smtClean="0"/>
              <a:t>profile/posts</a:t>
            </a:r>
          </a:p>
          <a:p>
            <a:r>
              <a:rPr lang="en-PH" sz="2000" dirty="0" smtClean="0"/>
              <a:t>Facebook </a:t>
            </a:r>
            <a:r>
              <a:rPr lang="en-PH" sz="2000" dirty="0"/>
              <a:t>specific </a:t>
            </a:r>
            <a:r>
              <a:rPr lang="en-PH" sz="2000" dirty="0" smtClean="0"/>
              <a:t>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</a:t>
            </a:r>
            <a:r>
              <a:rPr lang="en-US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the appropriate parameters to use in detecting the </a:t>
            </a:r>
            <a:r>
              <a:rPr lang="en-PH" sz="2800" dirty="0" smtClean="0"/>
              <a:t>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PH" sz="2800" dirty="0" smtClean="0"/>
              <a:t>Facebook </a:t>
            </a:r>
            <a:r>
              <a:rPr lang="en-PH" sz="2800" dirty="0"/>
              <a:t>specific </a:t>
            </a:r>
            <a:r>
              <a:rPr lang="en-PH" sz="2800" dirty="0" smtClean="0"/>
              <a:t>features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Group membership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Likes and reactions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Chat Messages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600" dirty="0" smtClean="0"/>
              <a:t>Event participation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0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To determine how to evaluate the correctness of the detected communities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Find </a:t>
            </a:r>
            <a:r>
              <a:rPr lang="en-PH" sz="2800" dirty="0"/>
              <a:t>appropriate metrics in determining the accuracy of detected </a:t>
            </a:r>
            <a:r>
              <a:rPr lang="en-PH" sz="2800" dirty="0" smtClean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4820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 #5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Objective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751840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PH" sz="2800" dirty="0">
                <a:solidFill>
                  <a:schemeClr val="dk1"/>
                </a:solidFill>
              </a:rPr>
              <a:t>To implement a tool for the visualization of detected communities using the gathered information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 and Limitations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PH" sz="2800" dirty="0"/>
              <a:t>Visualization for Facebook and Twitter communities</a:t>
            </a:r>
          </a:p>
        </p:txBody>
      </p:sp>
    </p:spTree>
    <p:extLst>
      <p:ext uri="{BB962C8B-B14F-4D97-AF65-F5344CB8AC3E}">
        <p14:creationId xmlns:p14="http://schemas.microsoft.com/office/powerpoint/2010/main" val="1164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PH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Significance of the </a:t>
            </a:r>
            <a: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Study</a:t>
            </a:r>
            <a:br>
              <a:rPr lang="en-PH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PH" sz="3200" b="0" i="0" u="none" strike="noStrike" cap="none" dirty="0" smtClean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Community </a:t>
            </a:r>
            <a:r>
              <a:rPr lang="en-PH" sz="3200" b="0" i="0" u="none" strike="noStrike" cap="none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Detection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Facebook data mining is a new domain</a:t>
            </a:r>
            <a:r>
              <a:rPr lang="en-PH" sz="28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lvl="0">
              <a:spcBef>
                <a:spcPts val="0"/>
              </a:spcBef>
            </a:pPr>
            <a:r>
              <a:rPr lang="en-PH" sz="2800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&lt;FB statistics here</a:t>
            </a:r>
            <a:r>
              <a:rPr lang="en-PH" sz="2800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&gt;</a:t>
            </a:r>
            <a:endParaRPr lang="en-PH" sz="2800" b="0" i="0" u="none" strike="noStrike" cap="none" dirty="0" smtClean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spcBef>
                <a:spcPts val="0"/>
              </a:spcBef>
            </a:pPr>
            <a:endParaRPr lang="en-PH" sz="28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This research can also be a very useful tool in the domains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viral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political endorsement.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Target Users and Domain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Interested companies may use the result of this research to improve their sales and marketing. </a:t>
            </a:r>
          </a:p>
          <a:p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 government may use this to gauge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public opinion on certain issues 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which geographical areas have a particular opinion.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Outline of the Presentation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Questrial"/>
              <a:buAutoNum type="arabicPeriod"/>
            </a:pPr>
            <a:r>
              <a:rPr lang="en-PH" sz="2800"/>
              <a:t>Overview of Current State of Technology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Research Objectives and Scope and Limitations</a:t>
            </a:r>
          </a:p>
          <a:p>
            <a:pPr marL="342900" marR="0" lvl="0" indent="-3784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lang="en-PH" sz="2800"/>
              <a:t>Significance of the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EE52A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Social Networks</a:t>
            </a:r>
            <a:endParaRPr lang="en-PH" sz="2800" dirty="0">
              <a:solidFill>
                <a:schemeClr val="lt1"/>
              </a:solidFill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PH" sz="3600" baseline="30000" dirty="0" smtClean="0">
                <a:latin typeface="Questrial" panose="020B0604020202020204" charset="0"/>
              </a:rPr>
              <a:t>Social Network (n.) -  </a:t>
            </a:r>
            <a:endParaRPr lang="en-PH" sz="3600" baseline="30000" dirty="0">
              <a:latin typeface="Questrial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000" dirty="0" smtClean="0">
                <a:solidFill>
                  <a:schemeClr val="lt1"/>
                </a:solidFill>
              </a:rPr>
              <a:t>Overview of the Current State of Technology</a:t>
            </a:r>
            <a:br>
              <a:rPr lang="en-PH" sz="3000" dirty="0" smtClean="0">
                <a:solidFill>
                  <a:schemeClr val="lt1"/>
                </a:solidFill>
              </a:rPr>
            </a:br>
            <a:r>
              <a:rPr lang="en-PH" sz="2800" dirty="0" smtClean="0">
                <a:solidFill>
                  <a:schemeClr val="lt1"/>
                </a:solidFill>
              </a:rPr>
              <a:t>Community </a:t>
            </a:r>
            <a:r>
              <a:rPr lang="en-PH" sz="2800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3" y="2617149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/>
              <a:t>Detecting networks of users with similarity to each other</a:t>
            </a:r>
          </a:p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200" dirty="0"/>
              <a:t>Multiple algorithms</a:t>
            </a:r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Greedy Modularity </a:t>
            </a:r>
            <a:r>
              <a:rPr lang="en-PH" sz="2200" dirty="0" smtClean="0"/>
              <a:t>Optimization</a:t>
            </a:r>
            <a:r>
              <a:rPr lang="en-PH" sz="2200" baseline="30000" dirty="0" smtClean="0"/>
              <a:t>1</a:t>
            </a:r>
            <a:endParaRPr lang="en-PH" sz="2200" baseline="30000" dirty="0"/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Clique Percolation </a:t>
            </a:r>
            <a:r>
              <a:rPr lang="en-PH" sz="2200" dirty="0" smtClean="0"/>
              <a:t>Method</a:t>
            </a:r>
            <a:r>
              <a:rPr lang="en-PH" sz="2200" baseline="30000" dirty="0" smtClean="0"/>
              <a:t>2</a:t>
            </a:r>
            <a:endParaRPr lang="en-PH" sz="2200" baseline="30000" dirty="0"/>
          </a:p>
          <a:p>
            <a:pPr marR="0" lvl="1" algn="l" rtl="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PH" sz="2200" dirty="0"/>
              <a:t>Vertex </a:t>
            </a:r>
            <a:r>
              <a:rPr lang="en-PH" sz="2200" dirty="0" smtClean="0"/>
              <a:t>Similarity</a:t>
            </a:r>
            <a:r>
              <a:rPr lang="en-PH" sz="2200" baseline="30000" dirty="0" smtClean="0"/>
              <a:t>2</a:t>
            </a:r>
            <a:endParaRPr lang="en-PH" sz="2200" baseline="300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595582"/>
            <a:ext cx="8825659" cy="89051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 err="1" smtClean="0"/>
              <a:t>Clauset</a:t>
            </a:r>
            <a:r>
              <a:rPr lang="en-PH" sz="1200" dirty="0"/>
              <a:t>, A., Newman, M. E. J., &amp; Moore, C. (2004, Dec). Finding </a:t>
            </a:r>
            <a:r>
              <a:rPr lang="en-PH" sz="1200" dirty="0" smtClean="0"/>
              <a:t>community structure </a:t>
            </a:r>
            <a:r>
              <a:rPr lang="en-PH" sz="1200" dirty="0"/>
              <a:t>in very large networks. Phys. Rev. E, 70 , 066111.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10.1103/PhysRevE.70.066111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2 Tang</a:t>
            </a:r>
            <a:r>
              <a:rPr lang="en-PH" sz="1200" dirty="0"/>
              <a:t>, L., &amp; Liu, H. (2010). Community detection and mining in social media</a:t>
            </a:r>
            <a:r>
              <a:rPr lang="en-PH" sz="1200" dirty="0" smtClean="0"/>
              <a:t>. Morgan </a:t>
            </a:r>
            <a:r>
              <a:rPr lang="en-PH" sz="1200" dirty="0"/>
              <a:t>&amp; Claypool. </a:t>
            </a:r>
            <a:r>
              <a:rPr lang="en-PH" sz="1200" dirty="0" err="1"/>
              <a:t>doi</a:t>
            </a:r>
            <a:r>
              <a:rPr lang="en-PH" sz="1200" dirty="0"/>
              <a:t>: 10.2200/S00298ED1V01Y201009DMK003</a:t>
            </a:r>
          </a:p>
        </p:txBody>
      </p:sp>
    </p:spTree>
    <p:extLst>
      <p:ext uri="{BB962C8B-B14F-4D97-AF65-F5344CB8AC3E}">
        <p14:creationId xmlns:p14="http://schemas.microsoft.com/office/powerpoint/2010/main" val="24609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dirty="0" smtClean="0">
                <a:solidFill>
                  <a:schemeClr val="lt1"/>
                </a:solidFill>
              </a:rPr>
              <a:t>Community </a:t>
            </a:r>
            <a:r>
              <a:rPr lang="en-PH" dirty="0">
                <a:solidFill>
                  <a:schemeClr val="lt1"/>
                </a:solidFill>
              </a:rPr>
              <a:t>Detection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idx="1"/>
          </p:nvPr>
        </p:nvSpPr>
        <p:spPr>
          <a:xfrm>
            <a:off x="1154954" y="2289602"/>
            <a:ext cx="8825659" cy="2432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PH" sz="2400" dirty="0" smtClean="0"/>
              <a:t>Multiple algorithms (cont.)</a:t>
            </a:r>
            <a:endParaRPr lang="en-PH" sz="24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/>
              <a:t>Hierarchical </a:t>
            </a:r>
            <a:r>
              <a:rPr lang="en-PH" sz="2400" dirty="0" smtClean="0"/>
              <a:t>Clustering</a:t>
            </a:r>
            <a:r>
              <a:rPr lang="en-PH" sz="2400" baseline="30000" dirty="0"/>
              <a:t>1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/>
              <a:t>Interest-based community </a:t>
            </a:r>
            <a:r>
              <a:rPr lang="en-PH" sz="2400" dirty="0" smtClean="0"/>
              <a:t>detection</a:t>
            </a:r>
            <a:r>
              <a:rPr lang="en-PH" sz="2400" baseline="30000" dirty="0" smtClean="0"/>
              <a:t>2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PH" sz="2400" dirty="0" smtClean="0"/>
              <a:t>k-means clustering</a:t>
            </a:r>
            <a:r>
              <a:rPr lang="en-PH" sz="2400" baseline="30000" dirty="0" smtClean="0"/>
              <a:t>3</a:t>
            </a: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91160">
              <a:spcBef>
                <a:spcPts val="0"/>
              </a:spcBef>
              <a:buSzPct val="100000"/>
              <a:buFont typeface="Noto Sans Symbols"/>
              <a:buChar char="●"/>
            </a:pPr>
            <a:endParaRPr lang="en-PH" sz="2200" dirty="0"/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1154954" y="5049672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Tang</a:t>
            </a:r>
            <a:r>
              <a:rPr lang="en-PH" sz="1200" dirty="0"/>
              <a:t>, L., &amp; Liu, H. (2010). Community detection and mining in social </a:t>
            </a:r>
            <a:r>
              <a:rPr lang="en-PH" sz="1200" dirty="0" smtClean="0"/>
              <a:t>media. Morgan </a:t>
            </a:r>
            <a:r>
              <a:rPr lang="en-PH" sz="1200" dirty="0"/>
              <a:t>&amp; Claypool.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10.2200/S00298ED1V01Y201009DMK003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2 Lim, K., &amp; </a:t>
            </a:r>
            <a:r>
              <a:rPr lang="en-PH" sz="1200" dirty="0" err="1"/>
              <a:t>Datta</a:t>
            </a:r>
            <a:r>
              <a:rPr lang="en-PH" sz="1200" dirty="0"/>
              <a:t>, A. (2012). Following the follower: Detecting communities </a:t>
            </a:r>
            <a:r>
              <a:rPr lang="en-PH" sz="1200" dirty="0" smtClean="0"/>
              <a:t>with common </a:t>
            </a:r>
            <a:r>
              <a:rPr lang="en-PH" sz="1200" dirty="0"/>
              <a:t>interests on twitter. In Proceedings of the 23rd ACM </a:t>
            </a:r>
            <a:r>
              <a:rPr lang="en-PH" sz="1200" dirty="0" smtClean="0"/>
              <a:t>conference on </a:t>
            </a:r>
            <a:r>
              <a:rPr lang="en-PH" sz="1200" dirty="0"/>
              <a:t>hypertext and social media (ht12) (Vol. 1, pp. 317{318). Association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Computing Machinery.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10.1145/2309996.2310052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</a:t>
            </a:r>
            <a:r>
              <a:rPr lang="en-PH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(Sentiment Analysis)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096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PH" sz="2400" dirty="0" smtClean="0"/>
              <a:t>Formula </a:t>
            </a:r>
            <a:r>
              <a:rPr lang="en-PH" sz="2400" dirty="0"/>
              <a:t>for text similarity based on topics in the </a:t>
            </a:r>
            <a:r>
              <a:rPr lang="en-PH" sz="2400" dirty="0" smtClean="0"/>
              <a:t>text</a:t>
            </a:r>
            <a:r>
              <a:rPr lang="en-PH" sz="2400" baseline="30000" dirty="0" smtClean="0"/>
              <a:t>1</a:t>
            </a:r>
            <a:endParaRPr lang="en-PH" sz="2400" dirty="0"/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/>
              <a:t>Similar </a:t>
            </a:r>
            <a:r>
              <a:rPr lang="en-PH" sz="2400" dirty="0"/>
              <a:t>word usage in communities </a:t>
            </a:r>
            <a:r>
              <a:rPr lang="en-PH" sz="2400" dirty="0" smtClean="0"/>
              <a:t>vie Euclidean Distance</a:t>
            </a:r>
            <a:r>
              <a:rPr lang="en-PH" sz="2400" baseline="30000" dirty="0" smtClean="0"/>
              <a:t>2</a:t>
            </a:r>
            <a:endParaRPr lang="en-PH" sz="2400" dirty="0"/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-PH" sz="2400" dirty="0" smtClean="0"/>
              <a:t>Naive </a:t>
            </a:r>
            <a:r>
              <a:rPr lang="en-PH" sz="2400" dirty="0"/>
              <a:t>Bayes Subjective/Objective Positive/Negative </a:t>
            </a:r>
            <a:r>
              <a:rPr lang="en-PH" sz="2400" dirty="0" smtClean="0"/>
              <a:t>Classifier</a:t>
            </a:r>
            <a:r>
              <a:rPr lang="en-PH" sz="2400" baseline="30000" dirty="0" smtClean="0"/>
              <a:t>3</a:t>
            </a:r>
            <a:endParaRPr lang="en-PH" sz="2400" dirty="0"/>
          </a:p>
          <a:p>
            <a:pPr marL="457200" lvl="0" indent="-406400">
              <a:spcBef>
                <a:spcPts val="0"/>
              </a:spcBef>
              <a:buSzPct val="100000"/>
            </a:pPr>
            <a:r>
              <a:rPr lang="en-PH" sz="2400" dirty="0" smtClean="0"/>
              <a:t>Cosine similarity</a:t>
            </a:r>
            <a:r>
              <a:rPr lang="en-PH" sz="2400" baseline="30000" dirty="0" smtClean="0"/>
              <a:t>4</a:t>
            </a: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17849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2 </a:t>
            </a:r>
            <a:r>
              <a:rPr lang="en-PH" sz="1200" dirty="0" err="1"/>
              <a:t>Bryden</a:t>
            </a:r>
            <a:r>
              <a:rPr lang="en-PH" sz="1200" dirty="0"/>
              <a:t>, J., Funk, S., &amp; Jansen, V. A. (2013). Word usage mirrors </a:t>
            </a:r>
            <a:r>
              <a:rPr lang="en-PH" sz="1200" dirty="0" smtClean="0"/>
              <a:t>community structure </a:t>
            </a:r>
            <a:r>
              <a:rPr lang="en-PH" sz="1200" dirty="0"/>
              <a:t>in the online social network twitter. EPJ Data Science, 2 (1), </a:t>
            </a:r>
            <a:r>
              <a:rPr lang="en-PH" sz="1200" dirty="0" smtClean="0"/>
              <a:t>1{9. </a:t>
            </a:r>
            <a:r>
              <a:rPr lang="en-PH" sz="1200" dirty="0" err="1" smtClean="0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10.1140/epjds15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</a:t>
            </a:r>
            <a:r>
              <a:rPr lang="en-PH" sz="1200" dirty="0" err="1"/>
              <a:t>Deitrick</a:t>
            </a:r>
            <a:r>
              <a:rPr lang="en-PH" sz="1200" dirty="0"/>
              <a:t>, W., &amp; Hu, W. (2013). Mutually enhancing community detection </a:t>
            </a:r>
            <a:r>
              <a:rPr lang="en-PH" sz="1200" dirty="0" smtClean="0"/>
              <a:t>and sentiment </a:t>
            </a:r>
            <a:r>
              <a:rPr lang="en-PH" sz="1200" dirty="0"/>
              <a:t>analysis on twitter networks</a:t>
            </a:r>
            <a:r>
              <a:rPr lang="en-PH" sz="1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4 </a:t>
            </a:r>
            <a:r>
              <a:rPr lang="en-PH" sz="1200" dirty="0" err="1"/>
              <a:t>Bakillah</a:t>
            </a:r>
            <a:r>
              <a:rPr lang="en-PH" sz="1200" dirty="0"/>
              <a:t>, M., Li, R.-Y., &amp; Liang, S. H. L. (2015, February). Geo-located </a:t>
            </a:r>
            <a:r>
              <a:rPr lang="en-PH" sz="1200" dirty="0" smtClean="0"/>
              <a:t>community detection </a:t>
            </a:r>
            <a:r>
              <a:rPr lang="en-PH" sz="1200" dirty="0"/>
              <a:t>in twitter with enhanced fast-greedy optimization of modularity</a:t>
            </a:r>
            <a:r>
              <a:rPr lang="en-PH" sz="1200" dirty="0" smtClean="0"/>
              <a:t>: The </a:t>
            </a:r>
            <a:r>
              <a:rPr lang="en-PH" sz="1200" dirty="0"/>
              <a:t>case study of typhoon </a:t>
            </a:r>
            <a:r>
              <a:rPr lang="en-PH" sz="1200" dirty="0" err="1"/>
              <a:t>haiyan</a:t>
            </a:r>
            <a:r>
              <a:rPr lang="en-PH" sz="1200" dirty="0"/>
              <a:t>. Int. J. </a:t>
            </a:r>
            <a:r>
              <a:rPr lang="en-PH" sz="1200" dirty="0" err="1"/>
              <a:t>Geogr</a:t>
            </a:r>
            <a:r>
              <a:rPr lang="en-PH" sz="1200" dirty="0"/>
              <a:t>. Inf. Sci., 29 (2</a:t>
            </a:r>
            <a:r>
              <a:rPr lang="en-PH" sz="1200" dirty="0" smtClean="0"/>
              <a:t>), 258{279</a:t>
            </a:r>
            <a:r>
              <a:rPr lang="en-PH" sz="1200" dirty="0"/>
              <a:t>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10.1080/13658816.2014.964247</a:t>
            </a:r>
            <a:endParaRPr lang="en-P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Similarity Parameters (Other Parameters)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2377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A majority of the studies dealt with Twitter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URL </a:t>
            </a:r>
            <a:r>
              <a:rPr lang="en-PH" sz="2400" dirty="0" smtClean="0"/>
              <a:t>Similarity</a:t>
            </a:r>
            <a:r>
              <a:rPr lang="en-PH" sz="2400" baseline="30000" dirty="0" smtClean="0"/>
              <a:t>1,2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Hashtag Similarity</a:t>
            </a:r>
            <a:r>
              <a:rPr lang="en-PH" sz="2400" baseline="30000" dirty="0" smtClean="0"/>
              <a:t>1,2</a:t>
            </a:r>
            <a:endParaRPr lang="en-PH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/>
              <a:t>Following </a:t>
            </a:r>
            <a:r>
              <a:rPr lang="en-PH" sz="2400" dirty="0" smtClean="0"/>
              <a:t>Similarity</a:t>
            </a:r>
            <a:r>
              <a:rPr lang="en-PH" sz="2400" baseline="30000" dirty="0" smtClean="0"/>
              <a:t>1,2,3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Retweeting Similarity</a:t>
            </a:r>
            <a:r>
              <a:rPr lang="en-PH" sz="2400" baseline="30000" dirty="0" smtClean="0"/>
              <a:t>1,2,3</a:t>
            </a:r>
            <a:r>
              <a:rPr lang="en-PH" sz="2400" dirty="0" smtClean="0"/>
              <a:t>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PH" sz="2400" dirty="0" smtClean="0"/>
              <a:t>Mentions</a:t>
            </a:r>
            <a:r>
              <a:rPr lang="en-PH" sz="2000" baseline="30000" dirty="0" smtClean="0"/>
              <a:t>1,2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PH" sz="2400"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2 </a:t>
            </a:r>
            <a:r>
              <a:rPr lang="en-PH" sz="1200" dirty="0" err="1"/>
              <a:t>Bakillah</a:t>
            </a:r>
            <a:r>
              <a:rPr lang="en-PH" sz="1200" dirty="0"/>
              <a:t>, M., Li, R.-Y., &amp; Liang, S. H. L. (2015, February). Geo-located </a:t>
            </a:r>
            <a:r>
              <a:rPr lang="en-PH" sz="1200" dirty="0" smtClean="0"/>
              <a:t>community detection </a:t>
            </a:r>
            <a:r>
              <a:rPr lang="en-PH" sz="1200" dirty="0"/>
              <a:t>in twitter with enhanced fast-greedy optimization of modularity</a:t>
            </a:r>
            <a:r>
              <a:rPr lang="en-PH" sz="1200" dirty="0" smtClean="0"/>
              <a:t>: The </a:t>
            </a:r>
            <a:r>
              <a:rPr lang="en-PH" sz="1200" dirty="0"/>
              <a:t>case study of typhoon </a:t>
            </a:r>
            <a:r>
              <a:rPr lang="en-PH" sz="1200" dirty="0" err="1"/>
              <a:t>haiyan</a:t>
            </a:r>
            <a:r>
              <a:rPr lang="en-PH" sz="1200" dirty="0"/>
              <a:t>. Int. J. </a:t>
            </a:r>
            <a:r>
              <a:rPr lang="en-PH" sz="1200" dirty="0" err="1"/>
              <a:t>Geogr</a:t>
            </a:r>
            <a:r>
              <a:rPr lang="en-PH" sz="1200" dirty="0"/>
              <a:t>. Inf. Sci., 29 (2</a:t>
            </a:r>
            <a:r>
              <a:rPr lang="en-PH" sz="1200" dirty="0" smtClean="0"/>
              <a:t>), 258{279</a:t>
            </a:r>
            <a:r>
              <a:rPr lang="en-PH" sz="1200" dirty="0"/>
              <a:t>. </a:t>
            </a:r>
            <a:r>
              <a:rPr lang="en-PH" sz="1200" dirty="0" err="1"/>
              <a:t>doi</a:t>
            </a:r>
            <a:r>
              <a:rPr lang="en-PH" sz="1200" dirty="0"/>
              <a:t>: </a:t>
            </a:r>
            <a:r>
              <a:rPr lang="en-PH" sz="1200" dirty="0" smtClean="0"/>
              <a:t>10.1080/13658816.2014.964247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PH" sz="1200" dirty="0"/>
              <a:t>3 </a:t>
            </a:r>
            <a:r>
              <a:rPr lang="en-PH" sz="1200" dirty="0" err="1"/>
              <a:t>Darmon</a:t>
            </a:r>
            <a:r>
              <a:rPr lang="en-PH" sz="1200" dirty="0"/>
              <a:t>, D., </a:t>
            </a:r>
            <a:r>
              <a:rPr lang="en-PH" sz="1200" dirty="0" err="1"/>
              <a:t>Omodei</a:t>
            </a:r>
            <a:r>
              <a:rPr lang="en-PH" sz="1200" dirty="0"/>
              <a:t>, E., &amp; Garland, J. (2015, 08). Followers are not </a:t>
            </a:r>
            <a:r>
              <a:rPr lang="en-PH" sz="1200" dirty="0" smtClean="0"/>
              <a:t>enough: A </a:t>
            </a:r>
            <a:r>
              <a:rPr lang="en-PH" sz="1200" dirty="0"/>
              <a:t>multifaceted approach to community detection in online social networks</a:t>
            </a:r>
            <a:r>
              <a:rPr lang="en-PH" sz="1200" dirty="0" smtClean="0"/>
              <a:t>. </a:t>
            </a:r>
            <a:r>
              <a:rPr lang="en-PH" sz="1200" dirty="0" err="1" smtClean="0"/>
              <a:t>PLoS</a:t>
            </a:r>
            <a:r>
              <a:rPr lang="en-PH" sz="1200" dirty="0" smtClean="0"/>
              <a:t> </a:t>
            </a:r>
            <a:r>
              <a:rPr lang="en-PH" sz="1200" dirty="0"/>
              <a:t>ONE, 10 (8), 1-20. </a:t>
            </a:r>
            <a:r>
              <a:rPr lang="en-PH" sz="1200" dirty="0" err="1"/>
              <a:t>doi</a:t>
            </a:r>
            <a:r>
              <a:rPr lang="en-PH" sz="1200" dirty="0"/>
              <a:t>: 10.1371/journal.pone.0134860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Evaluation Metrics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PH" sz="3000" dirty="0" smtClean="0"/>
              <a:t>Average </a:t>
            </a:r>
            <a:r>
              <a:rPr lang="en-PH" sz="3000" dirty="0"/>
              <a:t>number of mutual following links per user per community(FPUPC) to evaluate their </a:t>
            </a:r>
            <a:r>
              <a:rPr lang="en-PH" sz="3000" dirty="0" smtClean="0"/>
              <a:t>communities.</a:t>
            </a:r>
            <a:r>
              <a:rPr lang="en-PH" sz="3000" baseline="30000" dirty="0" smtClean="0"/>
              <a:t>1</a:t>
            </a:r>
            <a:endParaRPr lang="en-PH" sz="30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hape 268"/>
          <p:cNvSpPr txBox="1">
            <a:spLocks/>
          </p:cNvSpPr>
          <p:nvPr/>
        </p:nvSpPr>
        <p:spPr>
          <a:xfrm>
            <a:off x="1154954" y="5186088"/>
            <a:ext cx="8825659" cy="143642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PH" sz="1200" dirty="0" smtClean="0"/>
              <a:t>1 </a:t>
            </a:r>
            <a:r>
              <a:rPr lang="en-PH" sz="1200" dirty="0"/>
              <a:t>Zhang, Y., Wu, Y., &amp; Yang, Q. (2012). Community discovery in twitter </a:t>
            </a:r>
            <a:r>
              <a:rPr lang="en-PH" sz="1200" dirty="0" smtClean="0"/>
              <a:t>based on </a:t>
            </a:r>
            <a:r>
              <a:rPr lang="en-PH" sz="1200" dirty="0"/>
              <a:t>user interests. Journal of Computational Information Systems, 8 (3</a:t>
            </a:r>
            <a:r>
              <a:rPr lang="en-PH" sz="1200" dirty="0" smtClean="0"/>
              <a:t>), 991-1000.</a:t>
            </a:r>
            <a:endParaRPr lang="en-P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PH"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Research Problem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PH" sz="2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There has yet to be a community detection tool that integrates data from both Facebook and Twitter into the computation</a:t>
            </a:r>
            <a:r>
              <a:rPr lang="en-PH" sz="2800" b="0" i="0" u="none" strike="noStrike" cap="none" dirty="0" smtClean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2917</TotalTime>
  <Words>1026</Words>
  <Application>Microsoft Office PowerPoint</Application>
  <PresentationFormat>Widescreen</PresentationFormat>
  <Paragraphs>107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Century Gothic</vt:lpstr>
      <vt:lpstr>Questrial</vt:lpstr>
      <vt:lpstr>Arial</vt:lpstr>
      <vt:lpstr>Wingdings</vt:lpstr>
      <vt:lpstr>Wingdings 3</vt:lpstr>
      <vt:lpstr>Noto Sans Symbols</vt:lpstr>
      <vt:lpstr>Ion Boardroom</vt:lpstr>
      <vt:lpstr>Community Detection on Facebook and Twitter</vt:lpstr>
      <vt:lpstr>Outline of the Presentation</vt:lpstr>
      <vt:lpstr>Overview of the Current State of Technology Social Networks</vt:lpstr>
      <vt:lpstr>Overview of the Current State of Technology Community Detection</vt:lpstr>
      <vt:lpstr>Community Detection</vt:lpstr>
      <vt:lpstr>Similarity Parameters (Sentiment Analysis)</vt:lpstr>
      <vt:lpstr>Similarity Parameters (Other Parameters)</vt:lpstr>
      <vt:lpstr>Evaluation Metrics</vt:lpstr>
      <vt:lpstr>Research Problem</vt:lpstr>
      <vt:lpstr>Research Objectives, Scope, and Limitations General Objective</vt:lpstr>
      <vt:lpstr>Specific Objective #1</vt:lpstr>
      <vt:lpstr>Specific Objective #2</vt:lpstr>
      <vt:lpstr>Specific Objective #3</vt:lpstr>
      <vt:lpstr>Specific Objective #3</vt:lpstr>
      <vt:lpstr>Specific Objective #4</vt:lpstr>
      <vt:lpstr>Specific Objective #5</vt:lpstr>
      <vt:lpstr>Significance of the Study Community Detection</vt:lpstr>
      <vt:lpstr>Target Users and Domain</vt:lpstr>
      <vt:lpstr>Target Users and Domain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Social Networks Facebook and Twitter</dc:title>
  <dc:creator>Ryan Austin Fernandez</dc:creator>
  <cp:lastModifiedBy>Ryan Austin Fernandez</cp:lastModifiedBy>
  <cp:revision>10</cp:revision>
  <dcterms:modified xsi:type="dcterms:W3CDTF">2016-07-20T07:25:56Z</dcterms:modified>
</cp:coreProperties>
</file>