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9"/>
  </p:notesMasterIdLst>
  <p:sldIdLst>
    <p:sldId id="282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77" r:id="rId10"/>
    <p:sldId id="281" r:id="rId11"/>
    <p:sldId id="278" r:id="rId12"/>
    <p:sldId id="279" r:id="rId13"/>
    <p:sldId id="280" r:id="rId14"/>
    <p:sldId id="272" r:id="rId15"/>
    <p:sldId id="273" r:id="rId16"/>
    <p:sldId id="274" r:id="rId17"/>
    <p:sldId id="275" r:id="rId18"/>
  </p:sldIdLst>
  <p:sldSz cx="12192000" cy="6858000"/>
  <p:notesSz cx="6858000" cy="9144000"/>
  <p:embeddedFontLs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Questrial" panose="020B0604020202020204" charset="0"/>
      <p:regular r:id="rId24"/>
    </p:embeddedFont>
    <p:embeddedFont>
      <p:font typeface="Wingdings 3" panose="05040102010807070707" pitchFamily="18" charset="2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83542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7257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9675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568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2815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199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615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17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7941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1065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4372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24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8201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13712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784753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947155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827034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26689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163032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349395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44053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863505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17116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90347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40842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46617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21561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3874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61725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5803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339880"/>
            <a:ext cx="8825658" cy="2677648"/>
          </a:xfrm>
        </p:spPr>
        <p:txBody>
          <a:bodyPr/>
          <a:lstStyle/>
          <a:p>
            <a:r>
              <a:rPr lang="en-PH" dirty="0"/>
              <a:t>Community Detection in Social Networks Facebook and Twitter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185635"/>
            <a:ext cx="8825658" cy="2086376"/>
          </a:xfrm>
        </p:spPr>
        <p:txBody>
          <a:bodyPr>
            <a:normAutofit/>
          </a:bodyPr>
          <a:lstStyle/>
          <a:p>
            <a:r>
              <a:rPr lang="en-US" dirty="0" smtClean="0"/>
              <a:t>PROPONENTS: Fernandez, Ryan Austin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         Poblete, Clarisse Felicia M.</a:t>
            </a:r>
          </a:p>
          <a:p>
            <a:r>
              <a:rPr lang="en-US" dirty="0"/>
              <a:t>	 </a:t>
            </a:r>
            <a:r>
              <a:rPr lang="en-US" dirty="0" smtClean="0"/>
              <a:t>                 SAN PEDRO, Marc Dominic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Tan, Johansson E.</a:t>
            </a:r>
          </a:p>
          <a:p>
            <a:r>
              <a:rPr lang="en-US" dirty="0" smtClean="0"/>
              <a:t>ADVISER</a:t>
            </a:r>
            <a:r>
              <a:rPr lang="en-US" smtClean="0"/>
              <a:t>:         MS</a:t>
            </a:r>
            <a:r>
              <a:rPr lang="en-US" dirty="0" smtClean="0"/>
              <a:t>. </a:t>
            </a:r>
            <a:r>
              <a:rPr lang="en-US" dirty="0" err="1" smtClean="0"/>
              <a:t>Charibeth</a:t>
            </a:r>
            <a:r>
              <a:rPr lang="en-US" dirty="0" smtClean="0"/>
              <a:t> K.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355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Objective #2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 Objective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To determine the various techniques and algorithms in detecting </a:t>
            </a:r>
            <a:r>
              <a:rPr lang="en-PH" sz="2800" dirty="0" smtClean="0"/>
              <a:t>communities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Scope and Limitations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PH" sz="2800" dirty="0" smtClean="0"/>
              <a:t>Identify </a:t>
            </a:r>
            <a:r>
              <a:rPr lang="en-PH" sz="2800" dirty="0"/>
              <a:t>the appropriate algorithms for clustering users into communities. </a:t>
            </a:r>
            <a:endParaRPr lang="en-PH" sz="2800" dirty="0" smtClean="0"/>
          </a:p>
          <a:p>
            <a:r>
              <a:rPr lang="en-PH" sz="2800" dirty="0" smtClean="0"/>
              <a:t>Limited </a:t>
            </a:r>
            <a:r>
              <a:rPr lang="en-PH" sz="2800" dirty="0"/>
              <a:t>to review of algorithms </a:t>
            </a:r>
            <a:r>
              <a:rPr lang="en-PH" sz="2800" dirty="0" smtClean="0"/>
              <a:t>in RRL</a:t>
            </a:r>
          </a:p>
        </p:txBody>
      </p:sp>
    </p:spTree>
    <p:extLst>
      <p:ext uri="{BB962C8B-B14F-4D97-AF65-F5344CB8AC3E}">
        <p14:creationId xmlns:p14="http://schemas.microsoft.com/office/powerpoint/2010/main" val="3528530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Objective #</a:t>
            </a:r>
            <a:r>
              <a:rPr lang="en-US" dirty="0"/>
              <a:t>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 Objective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To determine the appropriate parameters to use in detecting the </a:t>
            </a:r>
            <a:r>
              <a:rPr lang="en-PH" sz="2800" dirty="0" smtClean="0"/>
              <a:t>communities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Scope and Limitations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PH" sz="2000" dirty="0" smtClean="0"/>
              <a:t>Parameters that indicate user similarity</a:t>
            </a:r>
          </a:p>
          <a:p>
            <a:r>
              <a:rPr lang="en-PH" sz="2000" dirty="0" smtClean="0"/>
              <a:t>Limited </a:t>
            </a:r>
            <a:r>
              <a:rPr lang="en-PH" sz="2000" dirty="0"/>
              <a:t>to </a:t>
            </a:r>
            <a:endParaRPr lang="en-PH" sz="2000" dirty="0" smtClean="0"/>
          </a:p>
          <a:p>
            <a:pPr lvl="1"/>
            <a:r>
              <a:rPr lang="en-PH" sz="2000" dirty="0" smtClean="0"/>
              <a:t>sentiment analysis</a:t>
            </a:r>
          </a:p>
          <a:p>
            <a:pPr lvl="1"/>
            <a:r>
              <a:rPr lang="en-PH" sz="2000" dirty="0" smtClean="0"/>
              <a:t>elements </a:t>
            </a:r>
            <a:r>
              <a:rPr lang="en-PH" sz="2000" dirty="0"/>
              <a:t>which can be extracted from a user’s </a:t>
            </a:r>
            <a:r>
              <a:rPr lang="en-PH" sz="2000" dirty="0" smtClean="0"/>
              <a:t>profile/posts</a:t>
            </a:r>
          </a:p>
          <a:p>
            <a:r>
              <a:rPr lang="en-PH" sz="2000" dirty="0" smtClean="0"/>
              <a:t>Facebook </a:t>
            </a:r>
            <a:r>
              <a:rPr lang="en-PH" sz="2000" dirty="0"/>
              <a:t>specific </a:t>
            </a:r>
            <a:r>
              <a:rPr lang="en-PH" sz="2000" dirty="0" smtClean="0"/>
              <a:t>features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8216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Objective #4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 Objective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To determine how to evaluate the correctness of the detected communities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Scope and Limitations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PH" sz="2800" dirty="0" smtClean="0"/>
              <a:t>Find </a:t>
            </a:r>
            <a:r>
              <a:rPr lang="en-PH" sz="2800" dirty="0"/>
              <a:t>appropriate metrics in determining the accuracy of detected </a:t>
            </a:r>
            <a:r>
              <a:rPr lang="en-PH" sz="2800" dirty="0" smtClean="0"/>
              <a:t>communities</a:t>
            </a:r>
          </a:p>
        </p:txBody>
      </p:sp>
    </p:spTree>
    <p:extLst>
      <p:ext uri="{BB962C8B-B14F-4D97-AF65-F5344CB8AC3E}">
        <p14:creationId xmlns:p14="http://schemas.microsoft.com/office/powerpoint/2010/main" val="482001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Objective #5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 Objective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 indent="-48260">
              <a:lnSpc>
                <a:spcPct val="115000"/>
              </a:lnSpc>
              <a:spcBef>
                <a:spcPts val="0"/>
              </a:spcBef>
              <a:buSzPct val="100000"/>
              <a:buFont typeface="Questrial"/>
              <a:buChar char="●"/>
            </a:pPr>
            <a:r>
              <a:rPr lang="en-PH" sz="2800" dirty="0">
                <a:solidFill>
                  <a:schemeClr val="dk1"/>
                </a:solidFill>
              </a:rPr>
              <a:t>To implement a tool for the visualization of detected communities using the gathered information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Scope and Limitations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Noto Sans Symbols"/>
              <a:buChar char="●"/>
            </a:pPr>
            <a:r>
              <a:rPr lang="en-PH" sz="2800" dirty="0"/>
              <a:t>Visualization for Facebook and Twitter communities</a:t>
            </a:r>
          </a:p>
        </p:txBody>
      </p:sp>
    </p:spTree>
    <p:extLst>
      <p:ext uri="{BB962C8B-B14F-4D97-AF65-F5344CB8AC3E}">
        <p14:creationId xmlns:p14="http://schemas.microsoft.com/office/powerpoint/2010/main" val="1164063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</a:pPr>
            <a:r>
              <a:rPr lang="en-PH" dirty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Significance of the </a:t>
            </a:r>
            <a:r>
              <a:rPr lang="en-PH" dirty="0" smtClean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Study</a:t>
            </a:r>
            <a:br>
              <a:rPr lang="en-PH" dirty="0" smtClean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PH" sz="3200" b="0" i="0" u="none" strike="noStrike" cap="none" dirty="0" smtClean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Community </a:t>
            </a:r>
            <a:r>
              <a:rPr lang="en-PH" sz="3200" b="0" i="0" u="none" strike="noStrike" cap="none" dirty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Detection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PH" sz="2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Facebook data mining is a new domain.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PH" sz="2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This research can also contribute to the notion that community detection is a relevant field of study in this day and age.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36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Target Users and Domain</a:t>
            </a:r>
          </a:p>
        </p:txBody>
      </p:sp>
      <p:sp>
        <p:nvSpPr>
          <p:cNvPr id="367" name="Shape 36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PH" sz="2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This research can also be a very useful tool in the domains of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PH" sz="2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viral marketing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PH" sz="2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political endorsement.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36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Target Users and Domain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PH" sz="2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Interested companies may use the result of this research to improve their sales and marketing. 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PH" sz="2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The government may use this to gauge 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PH" sz="2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public opinion on certain issues 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PH" sz="2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which geographical areas have a particular opinion. 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2800" b="0" i="0" u="none" strike="noStrike" cap="non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40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Thank You!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EE52A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36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Outline of the Presentation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Questrial"/>
              <a:buAutoNum type="arabicPeriod"/>
            </a:pPr>
            <a:r>
              <a:rPr lang="en-PH" sz="2800"/>
              <a:t>Overview of Current State of Technology</a:t>
            </a:r>
          </a:p>
          <a:p>
            <a:pPr marL="342900" marR="0" lvl="0" indent="-3784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AutoNum type="arabicPeriod"/>
            </a:pPr>
            <a:r>
              <a:rPr lang="en-PH" sz="2800"/>
              <a:t>Research Objectives and Scope and Limitations</a:t>
            </a:r>
          </a:p>
          <a:p>
            <a:pPr marL="342900" marR="0" lvl="0" indent="-3784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AutoNum type="arabicPeriod"/>
            </a:pPr>
            <a:r>
              <a:rPr lang="en-PH" sz="2800"/>
              <a:t>Significance of the Study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3000" dirty="0" smtClean="0">
                <a:solidFill>
                  <a:schemeClr val="lt1"/>
                </a:solidFill>
              </a:rPr>
              <a:t>Overview of the Current State of Technology</a:t>
            </a:r>
            <a:br>
              <a:rPr lang="en-PH" sz="3000" dirty="0" smtClean="0">
                <a:solidFill>
                  <a:schemeClr val="lt1"/>
                </a:solidFill>
              </a:rPr>
            </a:br>
            <a:r>
              <a:rPr lang="en-PH" sz="2800" dirty="0" smtClean="0">
                <a:solidFill>
                  <a:schemeClr val="lt1"/>
                </a:solidFill>
              </a:rPr>
              <a:t>Community </a:t>
            </a:r>
            <a:r>
              <a:rPr lang="en-PH" sz="2800" dirty="0">
                <a:solidFill>
                  <a:schemeClr val="lt1"/>
                </a:solidFill>
              </a:rPr>
              <a:t>Detection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91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-PH" sz="2200" dirty="0"/>
              <a:t>Detecting networks of users with similarity to each other</a:t>
            </a:r>
          </a:p>
          <a:p>
            <a:pPr marL="342900" marR="0" lvl="0" indent="-3911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-PH" sz="2200" dirty="0"/>
              <a:t>Multiple algorithms</a:t>
            </a: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PH" sz="2200" dirty="0"/>
              <a:t>Greedy Modularity Optimization (</a:t>
            </a:r>
            <a:r>
              <a:rPr lang="en-PH" sz="2200" dirty="0" err="1"/>
              <a:t>Clauset</a:t>
            </a:r>
            <a:r>
              <a:rPr lang="en-PH" sz="2200" dirty="0"/>
              <a:t> et al., 2004)</a:t>
            </a: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PH" sz="2200" dirty="0"/>
              <a:t>Clique Percolation Method (Tang &amp; Liu, 2010)</a:t>
            </a: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PH" sz="2200" dirty="0"/>
              <a:t>Vertex Similarity (Tang &amp; Liu, 2010)</a:t>
            </a: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PH" sz="2200" dirty="0"/>
              <a:t>Hierarchical Clustering (Tang &amp; Liu, 2010)</a:t>
            </a: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PH" sz="2200" dirty="0" smtClean="0"/>
              <a:t>Interest-based </a:t>
            </a:r>
            <a:r>
              <a:rPr lang="en-PH" sz="2200" dirty="0"/>
              <a:t>community detection (Lim &amp; </a:t>
            </a:r>
            <a:r>
              <a:rPr lang="en-PH" sz="2200" dirty="0" err="1"/>
              <a:t>Datta</a:t>
            </a:r>
            <a:r>
              <a:rPr lang="en-PH" sz="2200" dirty="0"/>
              <a:t>, 2012</a:t>
            </a:r>
            <a:r>
              <a:rPr lang="en-PH" sz="2200" dirty="0" smtClean="0"/>
              <a:t>)</a:t>
            </a: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PH" sz="2200" dirty="0" smtClean="0"/>
              <a:t>k-means clustering (Zhang et al., 2012)</a:t>
            </a:r>
            <a:endParaRPr lang="en-PH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/>
              <a:t>Similarity Parameters (Sentiment Analysis)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PH" sz="2800"/>
              <a:t>Zhang et al. (2012) proposed a formula for text similarity based on topics in the text</a:t>
            </a:r>
          </a:p>
          <a:p>
            <a:pPr marL="457200" lvl="0" indent="-406400" rtl="0">
              <a:spcBef>
                <a:spcPts val="0"/>
              </a:spcBef>
              <a:buSzPct val="100000"/>
            </a:pPr>
            <a:r>
              <a:rPr lang="en-PH" sz="2800"/>
              <a:t>Bryden et al. (2013) identified similar word usage in communities (Euclidean Distance)</a:t>
            </a:r>
          </a:p>
          <a:p>
            <a:pPr marL="457200" lvl="0" indent="-406400" rtl="0">
              <a:spcBef>
                <a:spcPts val="0"/>
              </a:spcBef>
              <a:buSzPct val="100000"/>
            </a:pPr>
            <a:r>
              <a:rPr lang="en-PH" sz="2800"/>
              <a:t>Deitrick et al. (2013) used a Naive Bayes Subjective/Objective Positive/Negative Classifier</a:t>
            </a:r>
          </a:p>
          <a:p>
            <a:pPr marL="457200" lvl="0" indent="-406400">
              <a:spcBef>
                <a:spcPts val="0"/>
              </a:spcBef>
              <a:buSzPct val="100000"/>
            </a:pPr>
            <a:r>
              <a:rPr lang="en-PH" sz="2800"/>
              <a:t>Bakillah et al. (2015) defined cosine similarity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/>
              <a:t>Similarity Parameters (Other Parameters)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PH" sz="2400"/>
              <a:t>A majority of the studies dealt with Twitter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PH" sz="2400"/>
              <a:t>URL Similarity (Zhang et al., 2012; Bakillah et al., 2014)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PH" sz="2400"/>
              <a:t>Hashtag Similarity (Zhang et al., 2012; Bakillah et al., 2014)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PH" sz="2400"/>
              <a:t>Following Similarity(Zhang et al., 2012; Bakillah et al., 2014; Darmon et al., 2015)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PH" sz="2400"/>
              <a:t>Retweeting Similarity (Zhang et al., 2012; Bakillah et al., 2014; Darmon et al., 2015)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PH" sz="2400"/>
              <a:t>Mentions (Zhang et al., 2012; Bakillah et al., 2014)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/>
              <a:t>Evaluation Metrics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-PH" sz="3000"/>
              <a:t>Zhang et al. (2012) used the average number of mutual following links per user per community(FPUPC) to evaluate their communities.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36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Research Problem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PH" sz="2800" b="0" i="0" u="none" strike="noStrike" cap="none" dirty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There has yet to be a community detection tool that integrates data from both Facebook and Twitter into the computation.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</a:pPr>
            <a:r>
              <a:rPr lang="en-PH" sz="3200" dirty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Research Objectives, Scope, and </a:t>
            </a:r>
            <a:r>
              <a:rPr lang="en-PH" sz="3200" dirty="0" smtClean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Limitations</a:t>
            </a:r>
            <a:r>
              <a:rPr lang="en-PH" dirty="0" smtClean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/>
            </a:r>
            <a:br>
              <a:rPr lang="en-PH" dirty="0" smtClean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PH" sz="2800" b="0" i="0" u="none" strike="noStrike" cap="none" dirty="0" smtClean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General </a:t>
            </a:r>
            <a:r>
              <a:rPr lang="en-PH" sz="2800" b="0" i="0" u="none" strike="noStrike" cap="none" dirty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Objective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PH" sz="2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To produce a visualization of the detected communities on data found on Facebook and Twitter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Objective #1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 Objective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 indent="-35560">
              <a:lnSpc>
                <a:spcPct val="115000"/>
              </a:lnSpc>
              <a:spcBef>
                <a:spcPts val="0"/>
              </a:spcBef>
              <a:buSzPct val="100000"/>
              <a:buFont typeface="Questrial"/>
              <a:buChar char="●"/>
            </a:pPr>
            <a:r>
              <a:rPr lang="en-PH" sz="2800" dirty="0">
                <a:solidFill>
                  <a:schemeClr val="dk1"/>
                </a:solidFill>
              </a:rPr>
              <a:t>To build a corpus of social media data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Scope and Limitations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Searching for Facebook and Twitter API’s</a:t>
            </a:r>
            <a:endParaRPr lang="en-PH" sz="2800" dirty="0" smtClean="0"/>
          </a:p>
        </p:txBody>
      </p:sp>
    </p:spTree>
    <p:extLst>
      <p:ext uri="{BB962C8B-B14F-4D97-AF65-F5344CB8AC3E}">
        <p14:creationId xmlns:p14="http://schemas.microsoft.com/office/powerpoint/2010/main" val="2836005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</TotalTime>
  <Words>604</Words>
  <Application>Microsoft Office PowerPoint</Application>
  <PresentationFormat>Widescreen</PresentationFormat>
  <Paragraphs>80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Century Gothic</vt:lpstr>
      <vt:lpstr>Questrial</vt:lpstr>
      <vt:lpstr>Arial</vt:lpstr>
      <vt:lpstr>Wingdings 3</vt:lpstr>
      <vt:lpstr>Noto Sans Symbols</vt:lpstr>
      <vt:lpstr>Ion Boardroom</vt:lpstr>
      <vt:lpstr>Community Detection in Social Networks Facebook and Twitter</vt:lpstr>
      <vt:lpstr>Outline of the Presentation</vt:lpstr>
      <vt:lpstr>Overview of the Current State of Technology Community Detection</vt:lpstr>
      <vt:lpstr>Similarity Parameters (Sentiment Analysis)</vt:lpstr>
      <vt:lpstr>Similarity Parameters (Other Parameters)</vt:lpstr>
      <vt:lpstr>Evaluation Metrics</vt:lpstr>
      <vt:lpstr>Research Problem</vt:lpstr>
      <vt:lpstr>Research Objectives, Scope, and Limitations General Objective</vt:lpstr>
      <vt:lpstr>Specific Objective #1</vt:lpstr>
      <vt:lpstr>Specific Objective #2</vt:lpstr>
      <vt:lpstr>Specific Objective #3</vt:lpstr>
      <vt:lpstr>Specific Objective #4</vt:lpstr>
      <vt:lpstr>Specific Objective #5</vt:lpstr>
      <vt:lpstr>Significance of the Study Community Detection</vt:lpstr>
      <vt:lpstr>Target Users and Domain</vt:lpstr>
      <vt:lpstr>Target Users and Domain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Detection in Social Networks Facebook and Twitter</dc:title>
  <dc:creator>Ryan Austin Fernandez</dc:creator>
  <cp:lastModifiedBy>Ryan Austin Fernandez</cp:lastModifiedBy>
  <cp:revision>3</cp:revision>
  <dcterms:modified xsi:type="dcterms:W3CDTF">2016-07-18T07:10:41Z</dcterms:modified>
</cp:coreProperties>
</file>