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4" r:id="rId6"/>
    <p:sldId id="263" r:id="rId7"/>
    <p:sldId id="260" r:id="rId8"/>
    <p:sldId id="262"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4B5DF3AB-D922-407A-9F1B-F099910C6C4B}" type="datetimeFigureOut">
              <a:rPr lang="en-US" smtClean="0"/>
              <a:t>2/1/2015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67D8F79-3837-479C-BB4E-4101A11ED50E}"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5DF3AB-D922-407A-9F1B-F099910C6C4B}" type="datetimeFigureOut">
              <a:rPr lang="en-US" smtClean="0"/>
              <a:t>2/1/2015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7D8F79-3837-479C-BB4E-4101A11ED50E}"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5DF3AB-D922-407A-9F1B-F099910C6C4B}" type="datetimeFigureOut">
              <a:rPr lang="en-US" smtClean="0"/>
              <a:t>2/1/2015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7D8F79-3837-479C-BB4E-4101A11ED50E}"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5DF3AB-D922-407A-9F1B-F099910C6C4B}" type="datetimeFigureOut">
              <a:rPr lang="en-US" smtClean="0"/>
              <a:t>2/1/2015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7D8F79-3837-479C-BB4E-4101A11ED50E}"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4B5DF3AB-D922-407A-9F1B-F099910C6C4B}" type="datetimeFigureOut">
              <a:rPr lang="en-US" smtClean="0"/>
              <a:t>2/1/2015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67D8F79-3837-479C-BB4E-4101A11ED50E}"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5DF3AB-D922-407A-9F1B-F099910C6C4B}" type="datetimeFigureOut">
              <a:rPr lang="en-US" smtClean="0"/>
              <a:t>2/1/2015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767D8F79-3837-479C-BB4E-4101A11ED50E}"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B5DF3AB-D922-407A-9F1B-F099910C6C4B}" type="datetimeFigureOut">
              <a:rPr lang="en-US" smtClean="0"/>
              <a:t>2/1/2015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767D8F79-3837-479C-BB4E-4101A11ED50E}"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B5DF3AB-D922-407A-9F1B-F099910C6C4B}" type="datetimeFigureOut">
              <a:rPr lang="en-US" smtClean="0"/>
              <a:t>2/1/2015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67D8F79-3837-479C-BB4E-4101A11ED50E}"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B5DF3AB-D922-407A-9F1B-F099910C6C4B}" type="datetimeFigureOut">
              <a:rPr lang="en-US" smtClean="0"/>
              <a:t>2/1/2015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67D8F79-3837-479C-BB4E-4101A11ED50E}"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4B5DF3AB-D922-407A-9F1B-F099910C6C4B}" type="datetimeFigureOut">
              <a:rPr lang="en-US" smtClean="0"/>
              <a:t>2/1/2015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67D8F79-3837-479C-BB4E-4101A11ED50E}"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4B5DF3AB-D922-407A-9F1B-F099910C6C4B}" type="datetimeFigureOut">
              <a:rPr lang="en-US" smtClean="0"/>
              <a:t>2/1/2015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67D8F79-3837-479C-BB4E-4101A11ED50E}"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B5DF3AB-D922-407A-9F1B-F099910C6C4B}" type="datetimeFigureOut">
              <a:rPr lang="en-US" smtClean="0"/>
              <a:t>2/1/2015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67D8F79-3837-479C-BB4E-4101A11ED50E}"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SystemScape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Revised Problem Analysis Worksheet, User Stories, Revised Business Process, and Inspection Report</a:t>
            </a:r>
            <a:endParaRPr lang="en-US" dirty="0"/>
          </a:p>
        </p:txBody>
      </p:sp>
    </p:spTree>
    <p:extLst>
      <p:ext uri="{BB962C8B-B14F-4D97-AF65-F5344CB8AC3E}">
        <p14:creationId xmlns:p14="http://schemas.microsoft.com/office/powerpoint/2010/main" val="43678275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4879023"/>
              </p:ext>
            </p:extLst>
          </p:nvPr>
        </p:nvGraphicFramePr>
        <p:xfrm>
          <a:off x="34636" y="0"/>
          <a:ext cx="9109363" cy="6858000"/>
        </p:xfrm>
        <a:graphic>
          <a:graphicData uri="http://schemas.openxmlformats.org/drawingml/2006/table">
            <a:tbl>
              <a:tblPr>
                <a:tableStyleId>{5C22544A-7EE6-4342-B048-85BDC9FD1C3A}</a:tableStyleId>
              </a:tblPr>
              <a:tblGrid>
                <a:gridCol w="1409183"/>
                <a:gridCol w="3850090"/>
                <a:gridCol w="3850090"/>
              </a:tblGrid>
              <a:tr h="6858000">
                <a:tc>
                  <a:txBody>
                    <a:bodyPr/>
                    <a:lstStyle/>
                    <a:p>
                      <a:pPr marL="0" marR="0">
                        <a:lnSpc>
                          <a:spcPct val="115000"/>
                        </a:lnSpc>
                        <a:spcBef>
                          <a:spcPts val="0"/>
                        </a:spcBef>
                        <a:spcAft>
                          <a:spcPts val="0"/>
                        </a:spcAft>
                      </a:pPr>
                      <a:r>
                        <a:rPr lang="en-US" sz="1800" dirty="0">
                          <a:effectLst/>
                        </a:rPr>
                        <a:t>US # </a:t>
                      </a:r>
                      <a:r>
                        <a:rPr lang="en-US" sz="1800" dirty="0" smtClean="0">
                          <a:effectLst/>
                        </a:rPr>
                        <a:t>2</a:t>
                      </a:r>
                      <a:endParaRPr lang="en-US" sz="18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a:effectLst/>
                        </a:rPr>
                        <a:t>The user story isn’t stated in the same way as the other user stories.</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The pre-condition isn't stated in the same way as the rest of the document.</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I # 1 - 4 aren’t stated in the same tense as the other interactions in other user stories.</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1 - 2 aren’t stated in the same way as the other acceptance criteria in the other user stories.</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1 - 2 aren’t stated in the same tense as the rest of the document.</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2 isn’t consistent in its voice.</a:t>
                      </a:r>
                      <a:endParaRPr lang="en-US" sz="18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dirty="0">
                          <a:effectLst/>
                        </a:rPr>
                        <a:t>Replace “should be able to have” with “has”.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Replace “must already be” with “is”.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State the interactions in simple present tense.</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Remove the unnecessary “Test if” at the beginning so that it may represent the criteria itself rather than the action to take to test it.</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State the acceptance criteria in simple present tense.</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State the entire acceptance criterion in active voice.</a:t>
                      </a:r>
                      <a:endParaRPr lang="en-US" sz="18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7384182"/>
              </p:ext>
            </p:extLst>
          </p:nvPr>
        </p:nvGraphicFramePr>
        <p:xfrm>
          <a:off x="0" y="0"/>
          <a:ext cx="9144000" cy="6857999"/>
        </p:xfrm>
        <a:graphic>
          <a:graphicData uri="http://schemas.openxmlformats.org/drawingml/2006/table">
            <a:tbl>
              <a:tblPr bandRow="1">
                <a:tableStyleId>{5C22544A-7EE6-4342-B048-85BDC9FD1C3A}</a:tableStyleId>
              </a:tblPr>
              <a:tblGrid>
                <a:gridCol w="3770393"/>
                <a:gridCol w="5373607"/>
              </a:tblGrid>
              <a:tr h="895787">
                <a:tc gridSpan="2">
                  <a:txBody>
                    <a:bodyPr/>
                    <a:lstStyle/>
                    <a:p>
                      <a:pPr marL="0" marR="0">
                        <a:lnSpc>
                          <a:spcPct val="115000"/>
                        </a:lnSpc>
                        <a:spcBef>
                          <a:spcPts val="0"/>
                        </a:spcBef>
                        <a:spcAft>
                          <a:spcPts val="0"/>
                        </a:spcAft>
                      </a:pPr>
                      <a:r>
                        <a:rPr lang="en-US" sz="1600">
                          <a:effectLst/>
                        </a:rPr>
                        <a:t>User Story #3: A technician should have access to the inventory, so that I can add and edit information in the said inventory.</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627051">
                <a:tc>
                  <a:txBody>
                    <a:bodyPr/>
                    <a:lstStyle/>
                    <a:p>
                      <a:pPr marL="0" marR="0">
                        <a:lnSpc>
                          <a:spcPct val="115000"/>
                        </a:lnSpc>
                        <a:spcBef>
                          <a:spcPts val="0"/>
                        </a:spcBef>
                        <a:spcAft>
                          <a:spcPts val="0"/>
                        </a:spcAft>
                      </a:pPr>
                      <a:r>
                        <a:rPr lang="en-US" sz="1600">
                          <a:effectLst/>
                        </a:rPr>
                        <a:t>Estimate (Days):  1</a:t>
                      </a:r>
                      <a:endParaRPr lang="en-US" sz="16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600">
                          <a:effectLst/>
                        </a:rPr>
                        <a:t>Priority: 10</a:t>
                      </a:r>
                      <a:endParaRPr lang="en-US" sz="1600">
                        <a:solidFill>
                          <a:srgbClr val="000000"/>
                        </a:solidFill>
                        <a:effectLst/>
                        <a:latin typeface="Arial"/>
                        <a:ea typeface="Arial"/>
                      </a:endParaRPr>
                    </a:p>
                  </a:txBody>
                  <a:tcPr marL="68580" marR="68580" marT="0" marB="0" anchor="ctr"/>
                </a:tc>
              </a:tr>
              <a:tr h="627051">
                <a:tc gridSpan="2">
                  <a:txBody>
                    <a:bodyPr/>
                    <a:lstStyle/>
                    <a:p>
                      <a:pPr marL="0" marR="0">
                        <a:lnSpc>
                          <a:spcPct val="115000"/>
                        </a:lnSpc>
                        <a:spcBef>
                          <a:spcPts val="0"/>
                        </a:spcBef>
                        <a:spcAft>
                          <a:spcPts val="0"/>
                        </a:spcAft>
                      </a:pPr>
                      <a:r>
                        <a:rPr lang="en-US" sz="1600">
                          <a:effectLst/>
                        </a:rPr>
                        <a:t>Pre-condition:  The technician must already be registered to the database.</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438782">
                <a:tc gridSpan="2">
                  <a:txBody>
                    <a:bodyPr/>
                    <a:lstStyle/>
                    <a:p>
                      <a:pPr marL="0" marR="0">
                        <a:lnSpc>
                          <a:spcPct val="115000"/>
                        </a:lnSpc>
                        <a:spcBef>
                          <a:spcPts val="0"/>
                        </a:spcBef>
                        <a:spcAft>
                          <a:spcPts val="0"/>
                        </a:spcAft>
                      </a:pPr>
                      <a:r>
                        <a:rPr lang="en-US" sz="1600">
                          <a:effectLst/>
                        </a:rPr>
                        <a:t>Interaction: </a:t>
                      </a:r>
                    </a:p>
                    <a:p>
                      <a:pPr marL="342900" lvl="0" indent="-342900">
                        <a:lnSpc>
                          <a:spcPct val="115000"/>
                        </a:lnSpc>
                        <a:buFont typeface="+mj-lt"/>
                        <a:buAutoNum type="arabicPeriod"/>
                      </a:pPr>
                      <a:r>
                        <a:rPr lang="en-US" sz="1600" u="none" strike="noStrike">
                          <a:effectLst/>
                        </a:rPr>
                        <a:t>The technician will start up the system.</a:t>
                      </a:r>
                    </a:p>
                    <a:p>
                      <a:pPr marL="342900" lvl="0" indent="-342900">
                        <a:lnSpc>
                          <a:spcPct val="115000"/>
                        </a:lnSpc>
                        <a:buFont typeface="+mj-lt"/>
                        <a:buAutoNum type="arabicPeriod"/>
                      </a:pPr>
                      <a:r>
                        <a:rPr lang="en-US" sz="1600" u="none" strike="noStrike">
                          <a:effectLst/>
                        </a:rPr>
                        <a:t>On startup, the system will prompt the technician for his password and username.</a:t>
                      </a:r>
                    </a:p>
                    <a:p>
                      <a:pPr marL="342900" lvl="0" indent="-342900">
                        <a:lnSpc>
                          <a:spcPct val="115000"/>
                        </a:lnSpc>
                        <a:buFont typeface="+mj-lt"/>
                        <a:buAutoNum type="arabicPeriod"/>
                      </a:pPr>
                      <a:r>
                        <a:rPr lang="en-US" sz="1600" u="none" strike="noStrike">
                          <a:effectLst/>
                        </a:rPr>
                        <a:t>The technician will input the password and his username and presses the Enter key.</a:t>
                      </a:r>
                    </a:p>
                    <a:p>
                      <a:pPr marL="342900" lvl="0" indent="-342900">
                        <a:lnSpc>
                          <a:spcPct val="115000"/>
                        </a:lnSpc>
                        <a:buFont typeface="+mj-lt"/>
                        <a:buAutoNum type="arabicPeriod"/>
                      </a:pPr>
                      <a:r>
                        <a:rPr lang="en-US" sz="1600" u="none" strike="noStrike">
                          <a:effectLst/>
                        </a:rPr>
                        <a:t>If the password and username is correct. The screen, which only includes the inventory module, that is only for the technicians will show up.</a:t>
                      </a:r>
                      <a:endParaRPr lang="en-US" sz="1600" u="none" strike="noStrike">
                        <a:solidFill>
                          <a:srgbClr val="000000"/>
                        </a:solidFill>
                        <a:effectLst/>
                        <a:latin typeface="Arial"/>
                      </a:endParaRPr>
                    </a:p>
                  </a:txBody>
                  <a:tcPr marL="68580" marR="68580" marT="0" marB="0" anchor="ctr"/>
                </a:tc>
                <a:tc hMerge="1">
                  <a:txBody>
                    <a:bodyPr/>
                    <a:lstStyle/>
                    <a:p>
                      <a:endParaRPr lang="en-US"/>
                    </a:p>
                  </a:txBody>
                  <a:tcPr/>
                </a:tc>
              </a:tr>
              <a:tr h="597192">
                <a:tc gridSpan="2">
                  <a:txBody>
                    <a:bodyPr/>
                    <a:lstStyle/>
                    <a:p>
                      <a:pPr marL="0" marR="0">
                        <a:lnSpc>
                          <a:spcPct val="115000"/>
                        </a:lnSpc>
                        <a:spcBef>
                          <a:spcPts val="0"/>
                        </a:spcBef>
                        <a:spcAft>
                          <a:spcPts val="0"/>
                        </a:spcAft>
                      </a:pPr>
                      <a:r>
                        <a:rPr lang="en-US" sz="1600">
                          <a:effectLst/>
                        </a:rPr>
                        <a:t>Post-condition:  The technician can add and edit information in the inventory.</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1672136">
                <a:tc gridSpan="2">
                  <a:txBody>
                    <a:bodyPr/>
                    <a:lstStyle/>
                    <a:p>
                      <a:pPr marL="0" marR="0">
                        <a:lnSpc>
                          <a:spcPct val="115000"/>
                        </a:lnSpc>
                        <a:spcBef>
                          <a:spcPts val="0"/>
                        </a:spcBef>
                        <a:spcAft>
                          <a:spcPts val="0"/>
                        </a:spcAft>
                      </a:pPr>
                      <a:r>
                        <a:rPr lang="en-US" sz="1600" dirty="0">
                          <a:effectLst/>
                        </a:rPr>
                        <a:t>Acceptance Criteria:</a:t>
                      </a:r>
                    </a:p>
                    <a:p>
                      <a:pPr marL="342900" lvl="0" indent="-342900">
                        <a:lnSpc>
                          <a:spcPct val="115000"/>
                        </a:lnSpc>
                        <a:buFont typeface="+mj-lt"/>
                        <a:buAutoNum type="arabicPeriod"/>
                      </a:pPr>
                      <a:r>
                        <a:rPr lang="en-US" sz="1600" dirty="0">
                          <a:effectLst/>
                        </a:rPr>
                        <a:t>Test if the screen for the Inventory module will show up if both the password and username is correct.</a:t>
                      </a:r>
                    </a:p>
                    <a:p>
                      <a:pPr marL="342900" lvl="0" indent="-342900">
                        <a:lnSpc>
                          <a:spcPct val="115000"/>
                        </a:lnSpc>
                        <a:buFont typeface="+mj-lt"/>
                        <a:buAutoNum type="arabicPeriod"/>
                      </a:pPr>
                      <a:r>
                        <a:rPr lang="en-US" sz="1600" dirty="0">
                          <a:effectLst/>
                        </a:rPr>
                        <a:t>Test if the screen for the Inventory  module will not show up if the password or username is incorrect and the user will be prompted for the correct password and username.</a:t>
                      </a:r>
                      <a:endParaRPr lang="en-US" sz="1600"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0753132"/>
              </p:ext>
            </p:extLst>
          </p:nvPr>
        </p:nvGraphicFramePr>
        <p:xfrm>
          <a:off x="6927" y="0"/>
          <a:ext cx="9137072" cy="6858000"/>
        </p:xfrm>
        <a:graphic>
          <a:graphicData uri="http://schemas.openxmlformats.org/drawingml/2006/table">
            <a:tbl>
              <a:tblPr>
                <a:tableStyleId>{5C22544A-7EE6-4342-B048-85BDC9FD1C3A}</a:tableStyleId>
              </a:tblPr>
              <a:tblGrid>
                <a:gridCol w="1413470"/>
                <a:gridCol w="3861801"/>
                <a:gridCol w="3861801"/>
              </a:tblGrid>
              <a:tr h="6858000">
                <a:tc>
                  <a:txBody>
                    <a:bodyPr/>
                    <a:lstStyle/>
                    <a:p>
                      <a:pPr marL="0" marR="0">
                        <a:lnSpc>
                          <a:spcPct val="115000"/>
                        </a:lnSpc>
                        <a:spcBef>
                          <a:spcPts val="0"/>
                        </a:spcBef>
                        <a:spcAft>
                          <a:spcPts val="0"/>
                        </a:spcAft>
                      </a:pPr>
                      <a:r>
                        <a:rPr lang="en-US" sz="1200" dirty="0">
                          <a:effectLst/>
                        </a:rPr>
                        <a:t>US # </a:t>
                      </a:r>
                      <a:r>
                        <a:rPr lang="en-US" sz="1200" dirty="0" smtClean="0">
                          <a:effectLst/>
                        </a:rPr>
                        <a:t>3</a:t>
                      </a:r>
                      <a:endParaRPr lang="en-US" sz="1200" dirty="0">
                        <a:solidFill>
                          <a:srgbClr val="000000"/>
                        </a:solidFill>
                        <a:effectLst/>
                        <a:latin typeface="Arial"/>
                        <a:ea typeface="Arial"/>
                      </a:endParaRPr>
                    </a:p>
                  </a:txBody>
                  <a:tcPr marL="28573" marR="28573" marT="28573" marB="28573"/>
                </a:tc>
                <a:tc>
                  <a:txBody>
                    <a:bodyPr/>
                    <a:lstStyle/>
                    <a:p>
                      <a:pPr marL="0" marR="0">
                        <a:lnSpc>
                          <a:spcPct val="115000"/>
                        </a:lnSpc>
                        <a:spcBef>
                          <a:spcPts val="0"/>
                        </a:spcBef>
                        <a:spcAft>
                          <a:spcPts val="0"/>
                        </a:spcAft>
                      </a:pPr>
                      <a:r>
                        <a:rPr lang="en-US" sz="1200">
                          <a:effectLst/>
                        </a:rPr>
                        <a:t>The user story isn’t stated in the same way as the other user stories.</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The user story uses the wrong pronoun.</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The pre-condition isn't stated in the same way as the rest of the document.</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I # 1 - 2 &amp; 4 aren’t stated in the same tense as the other interactions in other user stories.</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I # 3 inconsistent in its verb tenses.</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I # 3 is stated in a way that is redundant and difficult to understand.</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AC # 1 - 2 aren’t stated in the same way as the other acceptance criteria in the other user stories.</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AC # 1 - 2 aren’t stated in the same tense as the rest of the document.</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AC # 2 isn’t consistent in its voice.</a:t>
                      </a:r>
                      <a:endParaRPr lang="en-US" sz="1200">
                        <a:solidFill>
                          <a:srgbClr val="000000"/>
                        </a:solidFill>
                        <a:effectLst/>
                        <a:latin typeface="Arial"/>
                        <a:ea typeface="Arial"/>
                      </a:endParaRPr>
                    </a:p>
                  </a:txBody>
                  <a:tcPr marL="28573" marR="28573" marT="28573" marB="28573"/>
                </a:tc>
                <a:tc>
                  <a:txBody>
                    <a:bodyPr/>
                    <a:lstStyle/>
                    <a:p>
                      <a:pPr marL="0" marR="0">
                        <a:lnSpc>
                          <a:spcPct val="115000"/>
                        </a:lnSpc>
                        <a:spcBef>
                          <a:spcPts val="0"/>
                        </a:spcBef>
                        <a:spcAft>
                          <a:spcPts val="0"/>
                        </a:spcAft>
                      </a:pPr>
                      <a:r>
                        <a:rPr lang="en-US" sz="1200" dirty="0">
                          <a:effectLst/>
                        </a:rPr>
                        <a:t>Replace “should have access to” to “can access”.</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Replace “I” with “s/he”.</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Replace “must already be” with “is”.</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State the interactions in simple present tense.</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State the entire interaction in simple present tense.</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Replace the entire “If the password and username is correct. The screen, which only includes the inventory module, that is only for the technicians will show up.” with “If the password and username are correct, the screen, including only the inventory module, shows up.”</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Remove the unnecessary “Test if” at the beginning so that it may represent the criteria itself rather than the action to take to test it.</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State the acceptance criteria in simple present tense.</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State the entire acceptance criterion in active voice.</a:t>
                      </a:r>
                      <a:endParaRPr lang="en-US" sz="1200" dirty="0">
                        <a:solidFill>
                          <a:srgbClr val="000000"/>
                        </a:solidFill>
                        <a:effectLst/>
                        <a:latin typeface="Arial"/>
                        <a:ea typeface="Arial"/>
                      </a:endParaRPr>
                    </a:p>
                  </a:txBody>
                  <a:tcPr marL="28573" marR="28573" marT="28573" marB="28573"/>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046459"/>
              </p:ext>
            </p:extLst>
          </p:nvPr>
        </p:nvGraphicFramePr>
        <p:xfrm>
          <a:off x="0" y="13855"/>
          <a:ext cx="9144000" cy="6844145"/>
        </p:xfrm>
        <a:graphic>
          <a:graphicData uri="http://schemas.openxmlformats.org/drawingml/2006/table">
            <a:tbl>
              <a:tblPr bandRow="1">
                <a:tableStyleId>{5C22544A-7EE6-4342-B048-85BDC9FD1C3A}</a:tableStyleId>
              </a:tblPr>
              <a:tblGrid>
                <a:gridCol w="3770393"/>
                <a:gridCol w="5373607"/>
              </a:tblGrid>
              <a:tr h="622525">
                <a:tc gridSpan="2">
                  <a:txBody>
                    <a:bodyPr/>
                    <a:lstStyle/>
                    <a:p>
                      <a:pPr marL="0" marR="0">
                        <a:lnSpc>
                          <a:spcPct val="115000"/>
                        </a:lnSpc>
                        <a:spcBef>
                          <a:spcPts val="0"/>
                        </a:spcBef>
                        <a:spcAft>
                          <a:spcPts val="0"/>
                        </a:spcAft>
                      </a:pPr>
                      <a:r>
                        <a:rPr lang="en-US" sz="1400">
                          <a:effectLst/>
                        </a:rPr>
                        <a:t>User Story #4: The manager can  record customer details to keep track of customers and their corresponding purchases</a:t>
                      </a:r>
                      <a:endParaRPr lang="en-US" sz="1400">
                        <a:solidFill>
                          <a:srgbClr val="000000"/>
                        </a:solidFill>
                        <a:effectLst/>
                        <a:latin typeface="Arial"/>
                        <a:ea typeface="Arial"/>
                      </a:endParaRPr>
                    </a:p>
                  </a:txBody>
                  <a:tcPr marL="73025" marR="73025" marT="0" marB="0" anchor="ctr"/>
                </a:tc>
                <a:tc hMerge="1">
                  <a:txBody>
                    <a:bodyPr/>
                    <a:lstStyle/>
                    <a:p>
                      <a:endParaRPr lang="en-US"/>
                    </a:p>
                  </a:txBody>
                  <a:tcPr/>
                </a:tc>
              </a:tr>
              <a:tr h="435767">
                <a:tc>
                  <a:txBody>
                    <a:bodyPr/>
                    <a:lstStyle/>
                    <a:p>
                      <a:pPr marL="0" marR="0">
                        <a:lnSpc>
                          <a:spcPct val="115000"/>
                        </a:lnSpc>
                        <a:spcBef>
                          <a:spcPts val="0"/>
                        </a:spcBef>
                        <a:spcAft>
                          <a:spcPts val="0"/>
                        </a:spcAft>
                      </a:pPr>
                      <a:r>
                        <a:rPr lang="en-US" sz="1400">
                          <a:effectLst/>
                        </a:rPr>
                        <a:t>Estimate (Days): 2 </a:t>
                      </a:r>
                      <a:endParaRPr lang="en-US" sz="1400">
                        <a:solidFill>
                          <a:srgbClr val="000000"/>
                        </a:solidFill>
                        <a:effectLst/>
                        <a:latin typeface="Arial"/>
                        <a:ea typeface="Arial"/>
                      </a:endParaRPr>
                    </a:p>
                  </a:txBody>
                  <a:tcPr marL="73025" marR="73025" marT="0" marB="0" anchor="ctr"/>
                </a:tc>
                <a:tc>
                  <a:txBody>
                    <a:bodyPr/>
                    <a:lstStyle/>
                    <a:p>
                      <a:pPr marL="0" marR="0">
                        <a:lnSpc>
                          <a:spcPct val="115000"/>
                        </a:lnSpc>
                        <a:spcBef>
                          <a:spcPts val="0"/>
                        </a:spcBef>
                        <a:spcAft>
                          <a:spcPts val="0"/>
                        </a:spcAft>
                      </a:pPr>
                      <a:r>
                        <a:rPr lang="en-US" sz="1400">
                          <a:effectLst/>
                        </a:rPr>
                        <a:t>Priority: 40</a:t>
                      </a:r>
                      <a:endParaRPr lang="en-US" sz="1400">
                        <a:solidFill>
                          <a:srgbClr val="000000"/>
                        </a:solidFill>
                        <a:effectLst/>
                        <a:latin typeface="Arial"/>
                        <a:ea typeface="Arial"/>
                      </a:endParaRPr>
                    </a:p>
                  </a:txBody>
                  <a:tcPr marL="73025" marR="73025" marT="0" marB="0" anchor="ctr"/>
                </a:tc>
              </a:tr>
              <a:tr h="549379">
                <a:tc gridSpan="2">
                  <a:txBody>
                    <a:bodyPr/>
                    <a:lstStyle/>
                    <a:p>
                      <a:pPr marL="0" marR="0">
                        <a:lnSpc>
                          <a:spcPct val="115000"/>
                        </a:lnSpc>
                        <a:spcBef>
                          <a:spcPts val="0"/>
                        </a:spcBef>
                        <a:spcAft>
                          <a:spcPts val="0"/>
                        </a:spcAft>
                      </a:pPr>
                      <a:r>
                        <a:rPr lang="en-US" sz="1400">
                          <a:effectLst/>
                        </a:rPr>
                        <a:t>Pre-condition:   There must be a centralized database where data can be managed and updated.  The manager must also be logged in.</a:t>
                      </a:r>
                      <a:endParaRPr lang="en-US" sz="1400">
                        <a:solidFill>
                          <a:srgbClr val="000000"/>
                        </a:solidFill>
                        <a:effectLst/>
                        <a:latin typeface="Arial"/>
                        <a:ea typeface="Arial"/>
                      </a:endParaRPr>
                    </a:p>
                  </a:txBody>
                  <a:tcPr marL="73025" marR="73025" marT="0" marB="0" anchor="ctr"/>
                </a:tc>
                <a:tc hMerge="1">
                  <a:txBody>
                    <a:bodyPr/>
                    <a:lstStyle/>
                    <a:p>
                      <a:endParaRPr lang="en-US"/>
                    </a:p>
                  </a:txBody>
                  <a:tcPr/>
                </a:tc>
              </a:tr>
              <a:tr h="1981186">
                <a:tc gridSpan="2">
                  <a:txBody>
                    <a:bodyPr/>
                    <a:lstStyle/>
                    <a:p>
                      <a:pPr marL="0" marR="0">
                        <a:lnSpc>
                          <a:spcPct val="115000"/>
                        </a:lnSpc>
                        <a:spcBef>
                          <a:spcPts val="0"/>
                        </a:spcBef>
                        <a:spcAft>
                          <a:spcPts val="0"/>
                        </a:spcAft>
                      </a:pPr>
                      <a:r>
                        <a:rPr lang="en-US" sz="1400">
                          <a:effectLst/>
                        </a:rPr>
                        <a:t>Interaction: </a:t>
                      </a:r>
                    </a:p>
                    <a:p>
                      <a:pPr marL="342900" lvl="0" indent="-342900">
                        <a:lnSpc>
                          <a:spcPct val="115000"/>
                        </a:lnSpc>
                        <a:buFont typeface="+mj-lt"/>
                        <a:buAutoNum type="arabicPeriod"/>
                      </a:pPr>
                      <a:r>
                        <a:rPr lang="en-US" sz="1400" u="none" strike="noStrike">
                          <a:effectLst/>
                        </a:rPr>
                        <a:t>The manager logs in.</a:t>
                      </a:r>
                    </a:p>
                    <a:p>
                      <a:pPr marL="342900" lvl="0" indent="-342900">
                        <a:lnSpc>
                          <a:spcPct val="115000"/>
                        </a:lnSpc>
                        <a:buFont typeface="+mj-lt"/>
                        <a:buAutoNum type="arabicPeriod"/>
                      </a:pPr>
                      <a:r>
                        <a:rPr lang="en-US" sz="1400" u="none" strike="noStrike">
                          <a:effectLst/>
                        </a:rPr>
                        <a:t>The manager can click a button to view list of customers.</a:t>
                      </a:r>
                    </a:p>
                    <a:p>
                      <a:pPr marL="342900" lvl="0" indent="-342900">
                        <a:lnSpc>
                          <a:spcPct val="115000"/>
                        </a:lnSpc>
                        <a:buFont typeface="+mj-lt"/>
                        <a:buAutoNum type="arabicPeriod"/>
                      </a:pPr>
                      <a:r>
                        <a:rPr lang="en-US" sz="1400" u="none" strike="noStrike">
                          <a:effectLst/>
                        </a:rPr>
                        <a:t>The manager can click a button to add customers.</a:t>
                      </a:r>
                    </a:p>
                    <a:p>
                      <a:pPr marL="342900" lvl="0" indent="-342900">
                        <a:lnSpc>
                          <a:spcPct val="115000"/>
                        </a:lnSpc>
                        <a:buFont typeface="+mj-lt"/>
                        <a:buAutoNum type="arabicPeriod"/>
                      </a:pPr>
                      <a:r>
                        <a:rPr lang="en-US" sz="1400" u="none" strike="noStrike">
                          <a:effectLst/>
                        </a:rPr>
                        <a:t>A form is shown for customer details that the manager must fill up.</a:t>
                      </a:r>
                    </a:p>
                    <a:p>
                      <a:pPr marL="342900" lvl="0" indent="-342900">
                        <a:lnSpc>
                          <a:spcPct val="115000"/>
                        </a:lnSpc>
                        <a:buFont typeface="+mj-lt"/>
                        <a:buAutoNum type="arabicPeriod"/>
                      </a:pPr>
                      <a:r>
                        <a:rPr lang="en-US" sz="1400" u="none" strike="noStrike">
                          <a:effectLst/>
                        </a:rPr>
                        <a:t>The manager clicks a button to add the customer details.</a:t>
                      </a:r>
                    </a:p>
                    <a:p>
                      <a:pPr marL="342900" lvl="0" indent="-342900">
                        <a:lnSpc>
                          <a:spcPct val="115000"/>
                        </a:lnSpc>
                        <a:buFont typeface="+mj-lt"/>
                        <a:buAutoNum type="arabicPeriod"/>
                      </a:pPr>
                      <a:r>
                        <a:rPr lang="en-US" sz="1400" u="none" strike="noStrike">
                          <a:effectLst/>
                        </a:rPr>
                        <a:t>The system adds the details to the database.</a:t>
                      </a:r>
                      <a:endParaRPr lang="en-US" sz="1400" u="none" strike="noStrike">
                        <a:solidFill>
                          <a:srgbClr val="000000"/>
                        </a:solidFill>
                        <a:effectLst/>
                        <a:latin typeface="Arial"/>
                      </a:endParaRPr>
                    </a:p>
                  </a:txBody>
                  <a:tcPr marL="73025" marR="73025" marT="0" marB="0" anchor="ctr"/>
                </a:tc>
                <a:tc hMerge="1">
                  <a:txBody>
                    <a:bodyPr/>
                    <a:lstStyle/>
                    <a:p>
                      <a:endParaRPr lang="en-US"/>
                    </a:p>
                  </a:txBody>
                  <a:tcPr/>
                </a:tc>
              </a:tr>
              <a:tr h="415017">
                <a:tc gridSpan="2">
                  <a:txBody>
                    <a:bodyPr/>
                    <a:lstStyle/>
                    <a:p>
                      <a:pPr marL="0" marR="0">
                        <a:lnSpc>
                          <a:spcPct val="115000"/>
                        </a:lnSpc>
                        <a:spcBef>
                          <a:spcPts val="0"/>
                        </a:spcBef>
                        <a:spcAft>
                          <a:spcPts val="0"/>
                        </a:spcAft>
                      </a:pPr>
                      <a:r>
                        <a:rPr lang="en-US" sz="1400">
                          <a:effectLst/>
                        </a:rPr>
                        <a:t>Post-condition: The manager is able to see the new customer in the list of customers.</a:t>
                      </a:r>
                      <a:endParaRPr lang="en-US" sz="1400">
                        <a:solidFill>
                          <a:srgbClr val="000000"/>
                        </a:solidFill>
                        <a:effectLst/>
                        <a:latin typeface="Arial"/>
                        <a:ea typeface="Arial"/>
                      </a:endParaRPr>
                    </a:p>
                  </a:txBody>
                  <a:tcPr marL="73025" marR="73025" marT="0" marB="0" anchor="ctr"/>
                </a:tc>
                <a:tc hMerge="1">
                  <a:txBody>
                    <a:bodyPr/>
                    <a:lstStyle/>
                    <a:p>
                      <a:endParaRPr lang="en-US"/>
                    </a:p>
                  </a:txBody>
                  <a:tcPr/>
                </a:tc>
              </a:tr>
              <a:tr h="2840271">
                <a:tc gridSpan="2">
                  <a:txBody>
                    <a:bodyPr/>
                    <a:lstStyle/>
                    <a:p>
                      <a:pPr marL="0" marR="0">
                        <a:lnSpc>
                          <a:spcPct val="115000"/>
                        </a:lnSpc>
                        <a:spcBef>
                          <a:spcPts val="0"/>
                        </a:spcBef>
                        <a:spcAft>
                          <a:spcPts val="0"/>
                        </a:spcAft>
                      </a:pPr>
                      <a:r>
                        <a:rPr lang="en-US" sz="1400" dirty="0">
                          <a:effectLst/>
                        </a:rPr>
                        <a:t>Acceptance Criteria:</a:t>
                      </a:r>
                    </a:p>
                    <a:p>
                      <a:pPr marL="342900" lvl="0" indent="-342900">
                        <a:lnSpc>
                          <a:spcPct val="115000"/>
                        </a:lnSpc>
                        <a:buFont typeface="+mj-lt"/>
                        <a:buAutoNum type="arabicPeriod"/>
                      </a:pPr>
                      <a:r>
                        <a:rPr lang="en-US" sz="1400" u="none" strike="noStrike" dirty="0">
                          <a:effectLst/>
                        </a:rPr>
                        <a:t>The user should be prompted with an information message first for the user to check if the information to be added is correct.</a:t>
                      </a:r>
                    </a:p>
                    <a:p>
                      <a:pPr marL="342900" lvl="0" indent="-342900">
                        <a:lnSpc>
                          <a:spcPct val="115000"/>
                        </a:lnSpc>
                        <a:buFont typeface="+mj-lt"/>
                        <a:buAutoNum type="arabicPeriod"/>
                      </a:pPr>
                      <a:r>
                        <a:rPr lang="en-US" sz="1400" u="none" strike="noStrike" dirty="0">
                          <a:effectLst/>
                        </a:rPr>
                        <a:t>The user should be prompted with a warning message if there will be any significant information that were left blank upon submission. </a:t>
                      </a:r>
                    </a:p>
                    <a:p>
                      <a:pPr marL="342900" lvl="0" indent="-342900">
                        <a:lnSpc>
                          <a:spcPct val="115000"/>
                        </a:lnSpc>
                        <a:buFont typeface="+mj-lt"/>
                        <a:buAutoNum type="arabicPeriod"/>
                      </a:pPr>
                      <a:r>
                        <a:rPr lang="en-US" sz="1400" u="none" strike="noStrike" dirty="0">
                          <a:effectLst/>
                        </a:rPr>
                        <a:t>The user should be prompted with a warning message if the customer is already added to the database.</a:t>
                      </a:r>
                    </a:p>
                    <a:p>
                      <a:pPr marL="342900" lvl="0" indent="-342900">
                        <a:lnSpc>
                          <a:spcPct val="115000"/>
                        </a:lnSpc>
                        <a:buFont typeface="+mj-lt"/>
                        <a:buAutoNum type="arabicPeriod"/>
                      </a:pPr>
                      <a:r>
                        <a:rPr lang="en-US" sz="1400" u="none" strike="noStrike" dirty="0">
                          <a:effectLst/>
                        </a:rPr>
                        <a:t>The user should be prompted with a confirmation message once a customer has been successfully added to the database.</a:t>
                      </a:r>
                    </a:p>
                    <a:p>
                      <a:pPr marL="342900" lvl="0" indent="-342900">
                        <a:lnSpc>
                          <a:spcPct val="115000"/>
                        </a:lnSpc>
                        <a:buFont typeface="+mj-lt"/>
                        <a:buAutoNum type="arabicPeriod"/>
                      </a:pPr>
                      <a:r>
                        <a:rPr lang="en-US" sz="1400" u="none" strike="noStrike" dirty="0">
                          <a:effectLst/>
                        </a:rPr>
                        <a:t>The interface that will be used for the user to view the list of customers must be updated automatically once the updates in the database are done. </a:t>
                      </a:r>
                      <a:endParaRPr lang="en-US" sz="1400" u="none" strike="noStrike" dirty="0">
                        <a:solidFill>
                          <a:srgbClr val="000000"/>
                        </a:solidFill>
                        <a:effectLst/>
                        <a:latin typeface="Arial"/>
                      </a:endParaRPr>
                    </a:p>
                  </a:txBody>
                  <a:tcPr marL="73025" marR="73025"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9179703"/>
              </p:ext>
            </p:extLst>
          </p:nvPr>
        </p:nvGraphicFramePr>
        <p:xfrm>
          <a:off x="-13856" y="6927"/>
          <a:ext cx="9157855" cy="6851073"/>
        </p:xfrm>
        <a:graphic>
          <a:graphicData uri="http://schemas.openxmlformats.org/drawingml/2006/table">
            <a:tbl>
              <a:tblPr>
                <a:tableStyleId>{5C22544A-7EE6-4342-B048-85BDC9FD1C3A}</a:tableStyleId>
              </a:tblPr>
              <a:tblGrid>
                <a:gridCol w="1416685"/>
                <a:gridCol w="3870585"/>
                <a:gridCol w="3870585"/>
              </a:tblGrid>
              <a:tr h="6851073">
                <a:tc>
                  <a:txBody>
                    <a:bodyPr/>
                    <a:lstStyle/>
                    <a:p>
                      <a:pPr marL="0" marR="0">
                        <a:lnSpc>
                          <a:spcPct val="115000"/>
                        </a:lnSpc>
                        <a:spcBef>
                          <a:spcPts val="0"/>
                        </a:spcBef>
                        <a:spcAft>
                          <a:spcPts val="0"/>
                        </a:spcAft>
                      </a:pPr>
                      <a:r>
                        <a:rPr lang="en-US" sz="2000" dirty="0">
                          <a:effectLst/>
                        </a:rPr>
                        <a:t>US # </a:t>
                      </a:r>
                      <a:r>
                        <a:rPr lang="en-US" sz="2000" dirty="0" smtClean="0">
                          <a:effectLst/>
                        </a:rPr>
                        <a:t>4</a:t>
                      </a:r>
                      <a:endParaRPr lang="en-US" sz="20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000">
                          <a:effectLst/>
                        </a:rPr>
                        <a:t>The pre-condition isn't stated in the same way as the rest of the document.</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I # 2 - 3 indicate a possible action rather than an actual action, which is inconsistent with the rest of the interactions.</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AC # 1 - 5 aren’t stated in the same tense as the rest of the document.</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AC # 1 - 5 isn’t stated in the same voice as the rest of the document.</a:t>
                      </a:r>
                      <a:endParaRPr lang="en-US" sz="20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000" dirty="0">
                          <a:effectLst/>
                        </a:rPr>
                        <a:t>Use “is” instead of “must”.</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Replace “can click” with “clicks”.</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State the acceptance criteria in simple present tense.</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State the acceptance criteria in active voice.</a:t>
                      </a:r>
                      <a:endParaRPr lang="en-US" sz="20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1900814"/>
              </p:ext>
            </p:extLst>
          </p:nvPr>
        </p:nvGraphicFramePr>
        <p:xfrm>
          <a:off x="-20782" y="0"/>
          <a:ext cx="9164782" cy="6858000"/>
        </p:xfrm>
        <a:graphic>
          <a:graphicData uri="http://schemas.openxmlformats.org/drawingml/2006/table">
            <a:tbl>
              <a:tblPr bandRow="1">
                <a:tableStyleId>{5C22544A-7EE6-4342-B048-85BDC9FD1C3A}</a:tableStyleId>
              </a:tblPr>
              <a:tblGrid>
                <a:gridCol w="3778962"/>
                <a:gridCol w="5385820"/>
              </a:tblGrid>
              <a:tr h="623785">
                <a:tc gridSpan="2">
                  <a:txBody>
                    <a:bodyPr/>
                    <a:lstStyle/>
                    <a:p>
                      <a:pPr marL="0" marR="0">
                        <a:lnSpc>
                          <a:spcPct val="115000"/>
                        </a:lnSpc>
                        <a:spcBef>
                          <a:spcPts val="0"/>
                        </a:spcBef>
                        <a:spcAft>
                          <a:spcPts val="0"/>
                        </a:spcAft>
                      </a:pPr>
                      <a:r>
                        <a:rPr lang="en-US" sz="1400">
                          <a:effectLst/>
                        </a:rPr>
                        <a:t>User Story #5: The manager can record supplier details to have a directory of suppliers where the company could get their purchases as well as contact for any inquiries</a:t>
                      </a:r>
                      <a:endParaRPr lang="en-US" sz="1400">
                        <a:solidFill>
                          <a:srgbClr val="000000"/>
                        </a:solidFill>
                        <a:effectLst/>
                        <a:latin typeface="Arial"/>
                        <a:ea typeface="Arial"/>
                      </a:endParaRPr>
                    </a:p>
                  </a:txBody>
                  <a:tcPr marL="73025" marR="73025" marT="0" marB="0" anchor="ctr"/>
                </a:tc>
                <a:tc hMerge="1">
                  <a:txBody>
                    <a:bodyPr/>
                    <a:lstStyle/>
                    <a:p>
                      <a:endParaRPr lang="en-US"/>
                    </a:p>
                  </a:txBody>
                  <a:tcPr/>
                </a:tc>
              </a:tr>
              <a:tr h="436650">
                <a:tc>
                  <a:txBody>
                    <a:bodyPr/>
                    <a:lstStyle/>
                    <a:p>
                      <a:pPr marL="0" marR="0">
                        <a:lnSpc>
                          <a:spcPct val="115000"/>
                        </a:lnSpc>
                        <a:spcBef>
                          <a:spcPts val="0"/>
                        </a:spcBef>
                        <a:spcAft>
                          <a:spcPts val="0"/>
                        </a:spcAft>
                      </a:pPr>
                      <a:r>
                        <a:rPr lang="en-US" sz="1400">
                          <a:effectLst/>
                        </a:rPr>
                        <a:t>Estimate (Days): 2 </a:t>
                      </a:r>
                      <a:endParaRPr lang="en-US" sz="1400">
                        <a:solidFill>
                          <a:srgbClr val="000000"/>
                        </a:solidFill>
                        <a:effectLst/>
                        <a:latin typeface="Arial"/>
                        <a:ea typeface="Arial"/>
                      </a:endParaRPr>
                    </a:p>
                  </a:txBody>
                  <a:tcPr marL="73025" marR="73025" marT="0" marB="0" anchor="ctr"/>
                </a:tc>
                <a:tc>
                  <a:txBody>
                    <a:bodyPr/>
                    <a:lstStyle/>
                    <a:p>
                      <a:pPr marL="0" marR="0">
                        <a:lnSpc>
                          <a:spcPct val="115000"/>
                        </a:lnSpc>
                        <a:spcBef>
                          <a:spcPts val="0"/>
                        </a:spcBef>
                        <a:spcAft>
                          <a:spcPts val="0"/>
                        </a:spcAft>
                      </a:pPr>
                      <a:r>
                        <a:rPr lang="en-US" sz="1400">
                          <a:effectLst/>
                        </a:rPr>
                        <a:t>Priority: 50</a:t>
                      </a:r>
                      <a:endParaRPr lang="en-US" sz="1400">
                        <a:solidFill>
                          <a:srgbClr val="000000"/>
                        </a:solidFill>
                        <a:effectLst/>
                        <a:latin typeface="Arial"/>
                        <a:ea typeface="Arial"/>
                      </a:endParaRPr>
                    </a:p>
                  </a:txBody>
                  <a:tcPr marL="73025" marR="73025" marT="0" marB="0" anchor="ctr"/>
                </a:tc>
              </a:tr>
              <a:tr h="550491">
                <a:tc gridSpan="2">
                  <a:txBody>
                    <a:bodyPr/>
                    <a:lstStyle/>
                    <a:p>
                      <a:pPr marL="0" marR="0">
                        <a:lnSpc>
                          <a:spcPct val="115000"/>
                        </a:lnSpc>
                        <a:spcBef>
                          <a:spcPts val="0"/>
                        </a:spcBef>
                        <a:spcAft>
                          <a:spcPts val="0"/>
                        </a:spcAft>
                      </a:pPr>
                      <a:r>
                        <a:rPr lang="en-US" sz="1400">
                          <a:effectLst/>
                        </a:rPr>
                        <a:t>Pre-condition:   There must be a centralized database where data can be managed and updated.  The manager must also be logged in.</a:t>
                      </a:r>
                      <a:endParaRPr lang="en-US" sz="1400">
                        <a:solidFill>
                          <a:srgbClr val="000000"/>
                        </a:solidFill>
                        <a:effectLst/>
                        <a:latin typeface="Arial"/>
                        <a:ea typeface="Arial"/>
                      </a:endParaRPr>
                    </a:p>
                  </a:txBody>
                  <a:tcPr marL="73025" marR="73025" marT="0" marB="0" anchor="ctr"/>
                </a:tc>
                <a:tc hMerge="1">
                  <a:txBody>
                    <a:bodyPr/>
                    <a:lstStyle/>
                    <a:p>
                      <a:endParaRPr lang="en-US"/>
                    </a:p>
                  </a:txBody>
                  <a:tcPr/>
                </a:tc>
              </a:tr>
              <a:tr h="1985197">
                <a:tc gridSpan="2">
                  <a:txBody>
                    <a:bodyPr/>
                    <a:lstStyle/>
                    <a:p>
                      <a:pPr marL="0" marR="0">
                        <a:lnSpc>
                          <a:spcPct val="115000"/>
                        </a:lnSpc>
                        <a:spcBef>
                          <a:spcPts val="0"/>
                        </a:spcBef>
                        <a:spcAft>
                          <a:spcPts val="0"/>
                        </a:spcAft>
                      </a:pPr>
                      <a:r>
                        <a:rPr lang="en-US" sz="1400">
                          <a:effectLst/>
                        </a:rPr>
                        <a:t>Interaction: </a:t>
                      </a:r>
                    </a:p>
                    <a:p>
                      <a:pPr marL="342900" lvl="0" indent="-342900">
                        <a:lnSpc>
                          <a:spcPct val="115000"/>
                        </a:lnSpc>
                        <a:buFont typeface="+mj-lt"/>
                        <a:buAutoNum type="arabicPeriod"/>
                      </a:pPr>
                      <a:r>
                        <a:rPr lang="en-US" sz="1400" u="none" strike="noStrike">
                          <a:effectLst/>
                        </a:rPr>
                        <a:t>The manager logs in.</a:t>
                      </a:r>
                    </a:p>
                    <a:p>
                      <a:pPr marL="342900" lvl="0" indent="-342900">
                        <a:lnSpc>
                          <a:spcPct val="115000"/>
                        </a:lnSpc>
                        <a:buFont typeface="+mj-lt"/>
                        <a:buAutoNum type="arabicPeriod"/>
                      </a:pPr>
                      <a:r>
                        <a:rPr lang="en-US" sz="1400" u="none" strike="noStrike">
                          <a:effectLst/>
                        </a:rPr>
                        <a:t>The manager can click a button to view list of suppliers.</a:t>
                      </a:r>
                    </a:p>
                    <a:p>
                      <a:pPr marL="342900" lvl="0" indent="-342900">
                        <a:lnSpc>
                          <a:spcPct val="115000"/>
                        </a:lnSpc>
                        <a:buFont typeface="+mj-lt"/>
                        <a:buAutoNum type="arabicPeriod"/>
                      </a:pPr>
                      <a:r>
                        <a:rPr lang="en-US" sz="1400" u="none" strike="noStrike">
                          <a:effectLst/>
                        </a:rPr>
                        <a:t>The manager can click a button to add supplier.</a:t>
                      </a:r>
                    </a:p>
                    <a:p>
                      <a:pPr marL="342900" lvl="0" indent="-342900">
                        <a:lnSpc>
                          <a:spcPct val="115000"/>
                        </a:lnSpc>
                        <a:buFont typeface="+mj-lt"/>
                        <a:buAutoNum type="arabicPeriod"/>
                      </a:pPr>
                      <a:r>
                        <a:rPr lang="en-US" sz="1400" u="none" strike="noStrike">
                          <a:effectLst/>
                        </a:rPr>
                        <a:t>A form is shown for supplier details that the manager must fill up.</a:t>
                      </a:r>
                    </a:p>
                    <a:p>
                      <a:pPr marL="342900" lvl="0" indent="-342900">
                        <a:lnSpc>
                          <a:spcPct val="115000"/>
                        </a:lnSpc>
                        <a:buFont typeface="+mj-lt"/>
                        <a:buAutoNum type="arabicPeriod"/>
                      </a:pPr>
                      <a:r>
                        <a:rPr lang="en-US" sz="1400" u="none" strike="noStrike">
                          <a:effectLst/>
                        </a:rPr>
                        <a:t>The manager clicks a button to add the supplier details.</a:t>
                      </a:r>
                    </a:p>
                    <a:p>
                      <a:pPr marL="342900" lvl="0" indent="-342900">
                        <a:lnSpc>
                          <a:spcPct val="115000"/>
                        </a:lnSpc>
                        <a:buFont typeface="+mj-lt"/>
                        <a:buAutoNum type="arabicPeriod"/>
                      </a:pPr>
                      <a:r>
                        <a:rPr lang="en-US" sz="1400" u="none" strike="noStrike">
                          <a:effectLst/>
                        </a:rPr>
                        <a:t>The system adds the details to the database.</a:t>
                      </a:r>
                      <a:endParaRPr lang="en-US" sz="1400" u="none" strike="noStrike">
                        <a:solidFill>
                          <a:srgbClr val="000000"/>
                        </a:solidFill>
                        <a:effectLst/>
                        <a:latin typeface="Arial"/>
                      </a:endParaRPr>
                    </a:p>
                  </a:txBody>
                  <a:tcPr marL="73025" marR="73025" marT="0" marB="0" anchor="ctr"/>
                </a:tc>
                <a:tc hMerge="1">
                  <a:txBody>
                    <a:bodyPr/>
                    <a:lstStyle/>
                    <a:p>
                      <a:endParaRPr lang="en-US"/>
                    </a:p>
                  </a:txBody>
                  <a:tcPr/>
                </a:tc>
              </a:tr>
              <a:tr h="415857">
                <a:tc gridSpan="2">
                  <a:txBody>
                    <a:bodyPr/>
                    <a:lstStyle/>
                    <a:p>
                      <a:pPr marL="0" marR="0">
                        <a:lnSpc>
                          <a:spcPct val="115000"/>
                        </a:lnSpc>
                        <a:spcBef>
                          <a:spcPts val="0"/>
                        </a:spcBef>
                        <a:spcAft>
                          <a:spcPts val="0"/>
                        </a:spcAft>
                      </a:pPr>
                      <a:r>
                        <a:rPr lang="en-US" sz="1400">
                          <a:effectLst/>
                        </a:rPr>
                        <a:t>Post-condition: The manager is able to see the new supplier in the list of suppliers.</a:t>
                      </a:r>
                      <a:endParaRPr lang="en-US" sz="1400">
                        <a:solidFill>
                          <a:srgbClr val="000000"/>
                        </a:solidFill>
                        <a:effectLst/>
                        <a:latin typeface="Arial"/>
                        <a:ea typeface="Arial"/>
                      </a:endParaRPr>
                    </a:p>
                  </a:txBody>
                  <a:tcPr marL="73025" marR="73025" marT="0" marB="0" anchor="ctr"/>
                </a:tc>
                <a:tc hMerge="1">
                  <a:txBody>
                    <a:bodyPr/>
                    <a:lstStyle/>
                    <a:p>
                      <a:endParaRPr lang="en-US"/>
                    </a:p>
                  </a:txBody>
                  <a:tcPr/>
                </a:tc>
              </a:tr>
              <a:tr h="2846020">
                <a:tc gridSpan="2">
                  <a:txBody>
                    <a:bodyPr/>
                    <a:lstStyle/>
                    <a:p>
                      <a:pPr marL="0" marR="0">
                        <a:lnSpc>
                          <a:spcPct val="115000"/>
                        </a:lnSpc>
                        <a:spcBef>
                          <a:spcPts val="0"/>
                        </a:spcBef>
                        <a:spcAft>
                          <a:spcPts val="0"/>
                        </a:spcAft>
                      </a:pPr>
                      <a:r>
                        <a:rPr lang="en-US" sz="1400" dirty="0">
                          <a:effectLst/>
                        </a:rPr>
                        <a:t>Acceptance Criteria:</a:t>
                      </a:r>
                    </a:p>
                    <a:p>
                      <a:pPr marL="342900" lvl="0" indent="-342900">
                        <a:lnSpc>
                          <a:spcPct val="115000"/>
                        </a:lnSpc>
                        <a:buFont typeface="+mj-lt"/>
                        <a:buAutoNum type="arabicPeriod"/>
                      </a:pPr>
                      <a:r>
                        <a:rPr lang="en-US" sz="1400" u="none" strike="noStrike" dirty="0">
                          <a:effectLst/>
                        </a:rPr>
                        <a:t>The user should be prompted with an information message first for the user to check if the information to be added is correct.</a:t>
                      </a:r>
                    </a:p>
                    <a:p>
                      <a:pPr marL="342900" lvl="0" indent="-342900">
                        <a:lnSpc>
                          <a:spcPct val="115000"/>
                        </a:lnSpc>
                        <a:buFont typeface="+mj-lt"/>
                        <a:buAutoNum type="arabicPeriod"/>
                      </a:pPr>
                      <a:r>
                        <a:rPr lang="en-US" sz="1400" u="none" strike="noStrike" dirty="0">
                          <a:effectLst/>
                        </a:rPr>
                        <a:t>The user should be prompted with a warning message if there will be any significant information that were left blank upon submission. </a:t>
                      </a:r>
                    </a:p>
                    <a:p>
                      <a:pPr marL="342900" lvl="0" indent="-342900">
                        <a:lnSpc>
                          <a:spcPct val="115000"/>
                        </a:lnSpc>
                        <a:buFont typeface="+mj-lt"/>
                        <a:buAutoNum type="arabicPeriod"/>
                      </a:pPr>
                      <a:r>
                        <a:rPr lang="en-US" sz="1400" u="none" strike="noStrike" dirty="0">
                          <a:effectLst/>
                        </a:rPr>
                        <a:t>The user should be prompted with a warning message if the supplier is already added to the database.</a:t>
                      </a:r>
                    </a:p>
                    <a:p>
                      <a:pPr marL="342900" lvl="0" indent="-342900">
                        <a:lnSpc>
                          <a:spcPct val="115000"/>
                        </a:lnSpc>
                        <a:buFont typeface="+mj-lt"/>
                        <a:buAutoNum type="arabicPeriod"/>
                      </a:pPr>
                      <a:r>
                        <a:rPr lang="en-US" sz="1400" u="none" strike="noStrike" dirty="0">
                          <a:effectLst/>
                        </a:rPr>
                        <a:t>The user should be prompted with a confirmation message once a supplier has been successfully added to the database.</a:t>
                      </a:r>
                    </a:p>
                    <a:p>
                      <a:pPr marL="342900" lvl="0" indent="-342900">
                        <a:lnSpc>
                          <a:spcPct val="115000"/>
                        </a:lnSpc>
                        <a:buFont typeface="+mj-lt"/>
                        <a:buAutoNum type="arabicPeriod"/>
                      </a:pPr>
                      <a:r>
                        <a:rPr lang="en-US" sz="1400" u="none" strike="noStrike" dirty="0">
                          <a:effectLst/>
                        </a:rPr>
                        <a:t>The interface that will be used for the user to view the list of suppliers must be updated automatically once the updates in the database are done. </a:t>
                      </a:r>
                      <a:endParaRPr lang="en-US" sz="1400" u="none" strike="noStrike" dirty="0">
                        <a:solidFill>
                          <a:srgbClr val="000000"/>
                        </a:solidFill>
                        <a:effectLst/>
                        <a:latin typeface="Arial"/>
                      </a:endParaRPr>
                    </a:p>
                  </a:txBody>
                  <a:tcPr marL="73025" marR="73025"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7857629"/>
              </p:ext>
            </p:extLst>
          </p:nvPr>
        </p:nvGraphicFramePr>
        <p:xfrm>
          <a:off x="0" y="0"/>
          <a:ext cx="9143999" cy="6858000"/>
        </p:xfrm>
        <a:graphic>
          <a:graphicData uri="http://schemas.openxmlformats.org/drawingml/2006/table">
            <a:tbl>
              <a:tblPr>
                <a:tableStyleId>{5C22544A-7EE6-4342-B048-85BDC9FD1C3A}</a:tableStyleId>
              </a:tblPr>
              <a:tblGrid>
                <a:gridCol w="1414541"/>
                <a:gridCol w="3864729"/>
                <a:gridCol w="3864729"/>
              </a:tblGrid>
              <a:tr h="6858000">
                <a:tc>
                  <a:txBody>
                    <a:bodyPr/>
                    <a:lstStyle/>
                    <a:p>
                      <a:pPr marL="0" marR="0">
                        <a:lnSpc>
                          <a:spcPct val="115000"/>
                        </a:lnSpc>
                        <a:spcBef>
                          <a:spcPts val="0"/>
                        </a:spcBef>
                        <a:spcAft>
                          <a:spcPts val="0"/>
                        </a:spcAft>
                      </a:pPr>
                      <a:r>
                        <a:rPr lang="en-US" sz="2000" dirty="0">
                          <a:effectLst/>
                        </a:rPr>
                        <a:t>US # </a:t>
                      </a:r>
                      <a:r>
                        <a:rPr lang="en-US" sz="2000" dirty="0" smtClean="0">
                          <a:effectLst/>
                        </a:rPr>
                        <a:t>5</a:t>
                      </a:r>
                      <a:endParaRPr lang="en-US" sz="20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000">
                          <a:effectLst/>
                        </a:rPr>
                        <a:t>The pre-condition isn't stated in the same way as the rest of the document.</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I # 2 - 3 indicate a possible action rather than an actual action, which is inconsistent with the rest of the interactions.</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AC # 1 - 5 aren’t stated in the same tense as the rest of the document.</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AC # 1 - 5 isn’t stated in the same voice as the rest of the document.</a:t>
                      </a:r>
                      <a:endParaRPr lang="en-US" sz="20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000" dirty="0">
                          <a:effectLst/>
                        </a:rPr>
                        <a:t>Use “is” instead of “must”.</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Replace “can click” with “clicks”.</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State the acceptance criteria in simple present tense.</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State the acceptance criteria in active voice.</a:t>
                      </a:r>
                      <a:endParaRPr lang="en-US" sz="20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763463"/>
              </p:ext>
            </p:extLst>
          </p:nvPr>
        </p:nvGraphicFramePr>
        <p:xfrm>
          <a:off x="-27710" y="0"/>
          <a:ext cx="9171709" cy="6858000"/>
        </p:xfrm>
        <a:graphic>
          <a:graphicData uri="http://schemas.openxmlformats.org/drawingml/2006/table">
            <a:tbl>
              <a:tblPr bandRow="1">
                <a:tableStyleId>{5C22544A-7EE6-4342-B048-85BDC9FD1C3A}</a:tableStyleId>
              </a:tblPr>
              <a:tblGrid>
                <a:gridCol w="3781819"/>
                <a:gridCol w="5389890"/>
              </a:tblGrid>
              <a:tr h="995476">
                <a:tc gridSpan="2">
                  <a:txBody>
                    <a:bodyPr/>
                    <a:lstStyle/>
                    <a:p>
                      <a:pPr marL="0" marR="0">
                        <a:lnSpc>
                          <a:spcPct val="115000"/>
                        </a:lnSpc>
                        <a:spcBef>
                          <a:spcPts val="0"/>
                        </a:spcBef>
                        <a:spcAft>
                          <a:spcPts val="0"/>
                        </a:spcAft>
                      </a:pPr>
                      <a:r>
                        <a:rPr lang="en-US" sz="1600">
                          <a:effectLst/>
                        </a:rPr>
                        <a:t>User Story #6: The manager can canvas suppliers to identify the most beneficial bid for supply purchases.</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696833">
                <a:tc>
                  <a:txBody>
                    <a:bodyPr/>
                    <a:lstStyle/>
                    <a:p>
                      <a:pPr marL="0" marR="0">
                        <a:lnSpc>
                          <a:spcPct val="115000"/>
                        </a:lnSpc>
                        <a:spcBef>
                          <a:spcPts val="0"/>
                        </a:spcBef>
                        <a:spcAft>
                          <a:spcPts val="0"/>
                        </a:spcAft>
                      </a:pPr>
                      <a:r>
                        <a:rPr lang="en-US" sz="1600">
                          <a:effectLst/>
                        </a:rPr>
                        <a:t>Estimate (Days): 2 </a:t>
                      </a:r>
                      <a:endParaRPr lang="en-US" sz="16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600">
                          <a:effectLst/>
                        </a:rPr>
                        <a:t>Priority: 60</a:t>
                      </a:r>
                      <a:endParaRPr lang="en-US" sz="1600">
                        <a:solidFill>
                          <a:srgbClr val="000000"/>
                        </a:solidFill>
                        <a:effectLst/>
                        <a:latin typeface="Arial"/>
                        <a:ea typeface="Arial"/>
                      </a:endParaRPr>
                    </a:p>
                  </a:txBody>
                  <a:tcPr marL="68580" marR="68580" marT="0" marB="0" anchor="ctr"/>
                </a:tc>
              </a:tr>
              <a:tr h="696833">
                <a:tc gridSpan="2">
                  <a:txBody>
                    <a:bodyPr/>
                    <a:lstStyle/>
                    <a:p>
                      <a:pPr marL="0" marR="0">
                        <a:lnSpc>
                          <a:spcPct val="115000"/>
                        </a:lnSpc>
                        <a:spcBef>
                          <a:spcPts val="0"/>
                        </a:spcBef>
                        <a:spcAft>
                          <a:spcPts val="0"/>
                        </a:spcAft>
                      </a:pPr>
                      <a:r>
                        <a:rPr lang="en-US" sz="1600">
                          <a:effectLst/>
                        </a:rPr>
                        <a:t>Pre-condition:  The manager must be logged in.</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710184">
                <a:tc gridSpan="2">
                  <a:txBody>
                    <a:bodyPr/>
                    <a:lstStyle/>
                    <a:p>
                      <a:pPr marL="0" marR="0">
                        <a:lnSpc>
                          <a:spcPct val="115000"/>
                        </a:lnSpc>
                        <a:spcBef>
                          <a:spcPts val="0"/>
                        </a:spcBef>
                        <a:spcAft>
                          <a:spcPts val="0"/>
                        </a:spcAft>
                      </a:pPr>
                      <a:r>
                        <a:rPr lang="en-US" sz="1600">
                          <a:effectLst/>
                        </a:rPr>
                        <a:t>Interaction: </a:t>
                      </a:r>
                    </a:p>
                    <a:p>
                      <a:pPr marL="342900" lvl="0" indent="-342900">
                        <a:lnSpc>
                          <a:spcPct val="115000"/>
                        </a:lnSpc>
                        <a:buFont typeface="+mj-lt"/>
                        <a:buAutoNum type="arabicPeriod"/>
                      </a:pPr>
                      <a:r>
                        <a:rPr lang="en-US" sz="1600" u="none" strike="noStrike">
                          <a:effectLst/>
                        </a:rPr>
                        <a:t>The manager logs in.</a:t>
                      </a:r>
                    </a:p>
                    <a:p>
                      <a:pPr marL="342900" lvl="0" indent="-342900">
                        <a:lnSpc>
                          <a:spcPct val="115000"/>
                        </a:lnSpc>
                        <a:buFont typeface="+mj-lt"/>
                        <a:buAutoNum type="arabicPeriod"/>
                      </a:pPr>
                      <a:r>
                        <a:rPr lang="en-US" sz="1600" u="none" strike="noStrike">
                          <a:effectLst/>
                        </a:rPr>
                        <a:t>The manager can click a button to view suppliers and their bids.</a:t>
                      </a:r>
                    </a:p>
                    <a:p>
                      <a:pPr marL="342900" lvl="0" indent="-342900">
                        <a:lnSpc>
                          <a:spcPct val="115000"/>
                        </a:lnSpc>
                        <a:buFont typeface="+mj-lt"/>
                        <a:buAutoNum type="arabicPeriod"/>
                      </a:pPr>
                      <a:r>
                        <a:rPr lang="en-US" sz="1600" u="none" strike="noStrike">
                          <a:effectLst/>
                        </a:rPr>
                        <a:t>There are comboboxes and checkboxes to filter the bids.</a:t>
                      </a:r>
                    </a:p>
                    <a:p>
                      <a:pPr marL="342900" lvl="0" indent="-342900">
                        <a:lnSpc>
                          <a:spcPct val="115000"/>
                        </a:lnSpc>
                        <a:buFont typeface="+mj-lt"/>
                        <a:buAutoNum type="arabicPeriod"/>
                      </a:pPr>
                      <a:r>
                        <a:rPr lang="en-US" sz="1600" u="none" strike="noStrike">
                          <a:effectLst/>
                        </a:rPr>
                        <a:t>Clicking the bids pop up additional details about it and a button to accept the bid.</a:t>
                      </a:r>
                    </a:p>
                    <a:p>
                      <a:pPr marL="342900" lvl="0" indent="-342900">
                        <a:lnSpc>
                          <a:spcPct val="115000"/>
                        </a:lnSpc>
                        <a:buFont typeface="+mj-lt"/>
                        <a:buAutoNum type="arabicPeriod"/>
                      </a:pPr>
                      <a:r>
                        <a:rPr lang="en-US" sz="1600" u="none" strike="noStrike">
                          <a:effectLst/>
                        </a:rPr>
                        <a:t>If the button is clicked, the manager is redirected to the create purchase order page.  </a:t>
                      </a:r>
                      <a:endParaRPr lang="en-US" sz="1600" u="none" strike="noStrike">
                        <a:solidFill>
                          <a:srgbClr val="000000"/>
                        </a:solidFill>
                        <a:effectLst/>
                        <a:latin typeface="Arial"/>
                      </a:endParaRPr>
                    </a:p>
                  </a:txBody>
                  <a:tcPr marL="68580" marR="68580" marT="0" marB="0" anchor="ctr"/>
                </a:tc>
                <a:tc hMerge="1">
                  <a:txBody>
                    <a:bodyPr/>
                    <a:lstStyle/>
                    <a:p>
                      <a:endParaRPr lang="en-US"/>
                    </a:p>
                  </a:txBody>
                  <a:tcPr/>
                </a:tc>
              </a:tr>
              <a:tr h="663651">
                <a:tc gridSpan="2">
                  <a:txBody>
                    <a:bodyPr/>
                    <a:lstStyle/>
                    <a:p>
                      <a:pPr marL="0" marR="0">
                        <a:lnSpc>
                          <a:spcPct val="115000"/>
                        </a:lnSpc>
                        <a:spcBef>
                          <a:spcPts val="0"/>
                        </a:spcBef>
                        <a:spcAft>
                          <a:spcPts val="0"/>
                        </a:spcAft>
                      </a:pPr>
                      <a:r>
                        <a:rPr lang="en-US" sz="1600">
                          <a:effectLst/>
                        </a:rPr>
                        <a:t>Post-condition:   </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1095023">
                <a:tc gridSpan="2">
                  <a:txBody>
                    <a:bodyPr/>
                    <a:lstStyle/>
                    <a:p>
                      <a:pPr marL="0" marR="0">
                        <a:lnSpc>
                          <a:spcPct val="115000"/>
                        </a:lnSpc>
                        <a:spcBef>
                          <a:spcPts val="0"/>
                        </a:spcBef>
                        <a:spcAft>
                          <a:spcPts val="0"/>
                        </a:spcAft>
                      </a:pPr>
                      <a:r>
                        <a:rPr lang="en-US" sz="1600" dirty="0">
                          <a:effectLst/>
                        </a:rPr>
                        <a:t>Acceptance Criteria:</a:t>
                      </a:r>
                    </a:p>
                    <a:p>
                      <a:pPr marL="342900" lvl="0" indent="-342900">
                        <a:lnSpc>
                          <a:spcPct val="115000"/>
                        </a:lnSpc>
                        <a:buFont typeface="+mj-lt"/>
                        <a:buAutoNum type="arabicPeriod"/>
                      </a:pPr>
                      <a:r>
                        <a:rPr lang="en-US" sz="1600" u="none" strike="noStrike" dirty="0">
                          <a:effectLst/>
                        </a:rPr>
                        <a:t>The filters must correctly filter the data based on the criteria.</a:t>
                      </a:r>
                      <a:endParaRPr lang="en-US" sz="1600" u="none" strike="noStrike"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2798527"/>
              </p:ext>
            </p:extLst>
          </p:nvPr>
        </p:nvGraphicFramePr>
        <p:xfrm>
          <a:off x="0" y="0"/>
          <a:ext cx="9143999" cy="6877205"/>
        </p:xfrm>
        <a:graphic>
          <a:graphicData uri="http://schemas.openxmlformats.org/drawingml/2006/table">
            <a:tbl>
              <a:tblPr>
                <a:tableStyleId>{5C22544A-7EE6-4342-B048-85BDC9FD1C3A}</a:tableStyleId>
              </a:tblPr>
              <a:tblGrid>
                <a:gridCol w="1414541"/>
                <a:gridCol w="3864729"/>
                <a:gridCol w="3864729"/>
              </a:tblGrid>
              <a:tr h="6858000">
                <a:tc>
                  <a:txBody>
                    <a:bodyPr/>
                    <a:lstStyle/>
                    <a:p>
                      <a:pPr marL="0" marR="0">
                        <a:lnSpc>
                          <a:spcPct val="115000"/>
                        </a:lnSpc>
                        <a:spcBef>
                          <a:spcPts val="0"/>
                        </a:spcBef>
                        <a:spcAft>
                          <a:spcPts val="0"/>
                        </a:spcAft>
                      </a:pPr>
                      <a:r>
                        <a:rPr lang="en-US" sz="1300">
                          <a:effectLst/>
                        </a:rPr>
                        <a:t>US # 6 (p. 5)</a:t>
                      </a:r>
                      <a:endParaRPr lang="en-US" sz="1300">
                        <a:solidFill>
                          <a:srgbClr val="000000"/>
                        </a:solidFill>
                        <a:effectLst/>
                        <a:latin typeface="Arial"/>
                        <a:ea typeface="Arial"/>
                      </a:endParaRPr>
                    </a:p>
                  </a:txBody>
                  <a:tcPr marL="30335" marR="30335" marT="30335" marB="30335"/>
                </a:tc>
                <a:tc>
                  <a:txBody>
                    <a:bodyPr/>
                    <a:lstStyle/>
                    <a:p>
                      <a:pPr marL="0" marR="0">
                        <a:lnSpc>
                          <a:spcPct val="115000"/>
                        </a:lnSpc>
                        <a:spcBef>
                          <a:spcPts val="0"/>
                        </a:spcBef>
                        <a:spcAft>
                          <a:spcPts val="0"/>
                        </a:spcAft>
                      </a:pPr>
                      <a:r>
                        <a:rPr lang="en-US" sz="1300">
                          <a:effectLst/>
                        </a:rPr>
                        <a:t>The pre-condition isn't stated in the same way as the rest of the document.</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I # 2 indicates a possible action rather than an actual action, which is inconsistent with the rest of the interactions.</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I # 3 doesn’t indicate any interaction.</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I # 4 indicates a possible action rather than an actual action.</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I # 4 isn’t stated in the same way as the rest of the interactions.</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I # 4 can be separated into two separate actions.</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I # 5 doesn’t clearly state which button is being referred to.</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AC # 1 isn’t stated in the same way as the rest of the acceptance criteria.</a:t>
                      </a:r>
                    </a:p>
                    <a:p>
                      <a:pPr marL="0" marR="0">
                        <a:lnSpc>
                          <a:spcPct val="115000"/>
                        </a:lnSpc>
                        <a:spcBef>
                          <a:spcPts val="0"/>
                        </a:spcBef>
                        <a:spcAft>
                          <a:spcPts val="0"/>
                        </a:spcAft>
                      </a:pPr>
                      <a:r>
                        <a:rPr lang="en-US" sz="1300">
                          <a:effectLst/>
                        </a:rPr>
                        <a:t> </a:t>
                      </a:r>
                    </a:p>
                    <a:p>
                      <a:pPr marL="0" marR="0">
                        <a:lnSpc>
                          <a:spcPct val="115000"/>
                        </a:lnSpc>
                        <a:spcBef>
                          <a:spcPts val="0"/>
                        </a:spcBef>
                        <a:spcAft>
                          <a:spcPts val="0"/>
                        </a:spcAft>
                      </a:pPr>
                      <a:r>
                        <a:rPr lang="en-US" sz="1300">
                          <a:effectLst/>
                        </a:rPr>
                        <a:t>There is no post condition.</a:t>
                      </a:r>
                      <a:endParaRPr lang="en-US" sz="1300">
                        <a:solidFill>
                          <a:srgbClr val="000000"/>
                        </a:solidFill>
                        <a:effectLst/>
                        <a:latin typeface="Arial"/>
                        <a:ea typeface="Arial"/>
                      </a:endParaRPr>
                    </a:p>
                  </a:txBody>
                  <a:tcPr marL="30335" marR="30335" marT="30335" marB="30335"/>
                </a:tc>
                <a:tc>
                  <a:txBody>
                    <a:bodyPr/>
                    <a:lstStyle/>
                    <a:p>
                      <a:pPr marL="0" marR="0">
                        <a:lnSpc>
                          <a:spcPct val="115000"/>
                        </a:lnSpc>
                        <a:spcBef>
                          <a:spcPts val="0"/>
                        </a:spcBef>
                        <a:spcAft>
                          <a:spcPts val="0"/>
                        </a:spcAft>
                      </a:pPr>
                      <a:r>
                        <a:rPr lang="en-US" sz="1300" dirty="0">
                          <a:effectLst/>
                        </a:rPr>
                        <a:t>Use “is” instead of “must”.</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Replace “can click” with “clicks”.</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Replace “There are” with “The screen displays”.</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Replace “Clicking the bids pop up additional details about it and a button to accept the bid.” with two new interactions which are “The manager clicks a bid.” and “The screen displays a pop-up window containing additional bid details and a button to accept the bid.</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(Refer to last recommendation)</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(Refer to last recommendation)</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Replace “the button” with “the button to accept the bid.</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Remove “must”.</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 </a:t>
                      </a:r>
                    </a:p>
                    <a:p>
                      <a:pPr marL="0" marR="0">
                        <a:lnSpc>
                          <a:spcPct val="115000"/>
                        </a:lnSpc>
                        <a:spcBef>
                          <a:spcPts val="0"/>
                        </a:spcBef>
                        <a:spcAft>
                          <a:spcPts val="0"/>
                        </a:spcAft>
                      </a:pPr>
                      <a:r>
                        <a:rPr lang="en-US" sz="1300" dirty="0">
                          <a:effectLst/>
                        </a:rPr>
                        <a:t>Indicate a post condition.</a:t>
                      </a:r>
                      <a:endParaRPr lang="en-US" sz="1300" dirty="0">
                        <a:solidFill>
                          <a:srgbClr val="000000"/>
                        </a:solidFill>
                        <a:effectLst/>
                        <a:latin typeface="Arial"/>
                        <a:ea typeface="Arial"/>
                      </a:endParaRPr>
                    </a:p>
                  </a:txBody>
                  <a:tcPr marL="30335" marR="30335" marT="30335" marB="30335"/>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8368430"/>
              </p:ext>
            </p:extLst>
          </p:nvPr>
        </p:nvGraphicFramePr>
        <p:xfrm>
          <a:off x="0" y="0"/>
          <a:ext cx="9144000" cy="6858000"/>
        </p:xfrm>
        <a:graphic>
          <a:graphicData uri="http://schemas.openxmlformats.org/drawingml/2006/table">
            <a:tbl>
              <a:tblPr bandRow="1">
                <a:tableStyleId>{5C22544A-7EE6-4342-B048-85BDC9FD1C3A}</a:tableStyleId>
              </a:tblPr>
              <a:tblGrid>
                <a:gridCol w="3770393"/>
                <a:gridCol w="5373607"/>
              </a:tblGrid>
              <a:tr h="902566">
                <a:tc gridSpan="2">
                  <a:txBody>
                    <a:bodyPr/>
                    <a:lstStyle/>
                    <a:p>
                      <a:pPr marL="0" marR="0">
                        <a:lnSpc>
                          <a:spcPct val="115000"/>
                        </a:lnSpc>
                        <a:spcBef>
                          <a:spcPts val="0"/>
                        </a:spcBef>
                        <a:spcAft>
                          <a:spcPts val="0"/>
                        </a:spcAft>
                      </a:pPr>
                      <a:r>
                        <a:rPr lang="en-US" sz="1800">
                          <a:effectLst/>
                        </a:rPr>
                        <a:t>User Story #7: The manager can create  purchase orders so that s/he can monitor purchase transactions between the suppliers and the clients</a:t>
                      </a:r>
                      <a:endParaRPr lang="en-US" sz="1800">
                        <a:solidFill>
                          <a:srgbClr val="000000"/>
                        </a:solidFill>
                        <a:effectLst/>
                        <a:latin typeface="Arial"/>
                        <a:ea typeface="Arial"/>
                      </a:endParaRPr>
                    </a:p>
                  </a:txBody>
                  <a:tcPr marL="73025" marR="73025" marT="0" marB="0" anchor="ctr"/>
                </a:tc>
                <a:tc hMerge="1">
                  <a:txBody>
                    <a:bodyPr/>
                    <a:lstStyle/>
                    <a:p>
                      <a:endParaRPr lang="en-US"/>
                    </a:p>
                  </a:txBody>
                  <a:tcPr/>
                </a:tc>
              </a:tr>
              <a:tr h="631796">
                <a:tc>
                  <a:txBody>
                    <a:bodyPr/>
                    <a:lstStyle/>
                    <a:p>
                      <a:pPr marL="0" marR="0">
                        <a:lnSpc>
                          <a:spcPct val="115000"/>
                        </a:lnSpc>
                        <a:spcBef>
                          <a:spcPts val="0"/>
                        </a:spcBef>
                        <a:spcAft>
                          <a:spcPts val="0"/>
                        </a:spcAft>
                      </a:pPr>
                      <a:r>
                        <a:rPr lang="en-US" sz="1800">
                          <a:effectLst/>
                        </a:rPr>
                        <a:t>Estimate (Days): 2 </a:t>
                      </a:r>
                      <a:endParaRPr lang="en-US" sz="1800">
                        <a:solidFill>
                          <a:srgbClr val="000000"/>
                        </a:solidFill>
                        <a:effectLst/>
                        <a:latin typeface="Arial"/>
                        <a:ea typeface="Arial"/>
                      </a:endParaRPr>
                    </a:p>
                  </a:txBody>
                  <a:tcPr marL="73025" marR="73025" marT="0" marB="0" anchor="ctr"/>
                </a:tc>
                <a:tc>
                  <a:txBody>
                    <a:bodyPr/>
                    <a:lstStyle/>
                    <a:p>
                      <a:pPr marL="0" marR="0">
                        <a:lnSpc>
                          <a:spcPct val="115000"/>
                        </a:lnSpc>
                        <a:spcBef>
                          <a:spcPts val="0"/>
                        </a:spcBef>
                        <a:spcAft>
                          <a:spcPts val="0"/>
                        </a:spcAft>
                      </a:pPr>
                      <a:r>
                        <a:rPr lang="en-US" sz="1800">
                          <a:effectLst/>
                        </a:rPr>
                        <a:t>Priority: 20</a:t>
                      </a:r>
                      <a:endParaRPr lang="en-US" sz="1800">
                        <a:solidFill>
                          <a:srgbClr val="000000"/>
                        </a:solidFill>
                        <a:effectLst/>
                        <a:latin typeface="Arial"/>
                        <a:ea typeface="Arial"/>
                      </a:endParaRPr>
                    </a:p>
                  </a:txBody>
                  <a:tcPr marL="73025" marR="73025" marT="0" marB="0" anchor="ctr"/>
                </a:tc>
              </a:tr>
              <a:tr h="631796">
                <a:tc gridSpan="2">
                  <a:txBody>
                    <a:bodyPr/>
                    <a:lstStyle/>
                    <a:p>
                      <a:pPr marL="0" marR="0">
                        <a:lnSpc>
                          <a:spcPct val="115000"/>
                        </a:lnSpc>
                        <a:spcBef>
                          <a:spcPts val="0"/>
                        </a:spcBef>
                        <a:spcAft>
                          <a:spcPts val="0"/>
                        </a:spcAft>
                      </a:pPr>
                      <a:r>
                        <a:rPr lang="en-US" sz="1800">
                          <a:effectLst/>
                        </a:rPr>
                        <a:t>Pre-condition:  The manager must be logged in.</a:t>
                      </a:r>
                      <a:endParaRPr lang="en-US" sz="1800">
                        <a:solidFill>
                          <a:srgbClr val="000000"/>
                        </a:solidFill>
                        <a:effectLst/>
                        <a:latin typeface="Arial"/>
                        <a:ea typeface="Arial"/>
                      </a:endParaRPr>
                    </a:p>
                  </a:txBody>
                  <a:tcPr marL="73025" marR="73025" marT="0" marB="0" anchor="ctr"/>
                </a:tc>
                <a:tc hMerge="1">
                  <a:txBody>
                    <a:bodyPr/>
                    <a:lstStyle/>
                    <a:p>
                      <a:endParaRPr lang="en-US"/>
                    </a:p>
                  </a:txBody>
                  <a:tcPr/>
                </a:tc>
              </a:tr>
              <a:tr h="2872418">
                <a:tc gridSpan="2">
                  <a:txBody>
                    <a:bodyPr/>
                    <a:lstStyle/>
                    <a:p>
                      <a:pPr marL="0" marR="0">
                        <a:lnSpc>
                          <a:spcPct val="115000"/>
                        </a:lnSpc>
                        <a:spcBef>
                          <a:spcPts val="0"/>
                        </a:spcBef>
                        <a:spcAft>
                          <a:spcPts val="0"/>
                        </a:spcAft>
                      </a:pPr>
                      <a:r>
                        <a:rPr lang="en-US" sz="1800">
                          <a:effectLst/>
                        </a:rPr>
                        <a:t>Interaction: </a:t>
                      </a:r>
                    </a:p>
                    <a:p>
                      <a:pPr marL="342900" lvl="0" indent="-342900">
                        <a:lnSpc>
                          <a:spcPct val="115000"/>
                        </a:lnSpc>
                        <a:buFont typeface="+mj-lt"/>
                        <a:buAutoNum type="arabicPeriod"/>
                      </a:pPr>
                      <a:r>
                        <a:rPr lang="en-US" sz="1800" u="none" strike="noStrike">
                          <a:effectLst/>
                        </a:rPr>
                        <a:t>The manager logs in.</a:t>
                      </a:r>
                    </a:p>
                    <a:p>
                      <a:pPr marL="342900" lvl="0" indent="-342900">
                        <a:lnSpc>
                          <a:spcPct val="115000"/>
                        </a:lnSpc>
                        <a:buFont typeface="+mj-lt"/>
                        <a:buAutoNum type="arabicPeriod"/>
                      </a:pPr>
                      <a:r>
                        <a:rPr lang="en-US" sz="1800" u="none" strike="noStrike">
                          <a:effectLst/>
                        </a:rPr>
                        <a:t>The manager clicks a button to view list of purchase orders.</a:t>
                      </a:r>
                    </a:p>
                    <a:p>
                      <a:pPr marL="342900" lvl="0" indent="-342900">
                        <a:lnSpc>
                          <a:spcPct val="115000"/>
                        </a:lnSpc>
                        <a:buFont typeface="+mj-lt"/>
                        <a:buAutoNum type="arabicPeriod"/>
                      </a:pPr>
                      <a:r>
                        <a:rPr lang="en-US" sz="1800" u="none" strike="noStrike">
                          <a:effectLst/>
                        </a:rPr>
                        <a:t>The manager clicks a button to create purchase orders.</a:t>
                      </a:r>
                    </a:p>
                    <a:p>
                      <a:pPr marL="342900" lvl="0" indent="-342900">
                        <a:lnSpc>
                          <a:spcPct val="115000"/>
                        </a:lnSpc>
                        <a:buFont typeface="+mj-lt"/>
                        <a:buAutoNum type="arabicPeriod"/>
                      </a:pPr>
                      <a:r>
                        <a:rPr lang="en-US" sz="1800" u="none" strike="noStrike">
                          <a:effectLst/>
                        </a:rPr>
                        <a:t>The system shows a form for purchase order details that the manager must fill up.</a:t>
                      </a:r>
                    </a:p>
                    <a:p>
                      <a:pPr marL="342900" lvl="0" indent="-342900">
                        <a:lnSpc>
                          <a:spcPct val="115000"/>
                        </a:lnSpc>
                        <a:buFont typeface="+mj-lt"/>
                        <a:buAutoNum type="arabicPeriod"/>
                      </a:pPr>
                      <a:r>
                        <a:rPr lang="en-US" sz="1800" u="none" strike="noStrike">
                          <a:effectLst/>
                        </a:rPr>
                        <a:t>The manager clicks a button to add the purchase orders.</a:t>
                      </a:r>
                    </a:p>
                    <a:p>
                      <a:pPr marL="342900" lvl="0" indent="-342900">
                        <a:lnSpc>
                          <a:spcPct val="115000"/>
                        </a:lnSpc>
                        <a:buFont typeface="+mj-lt"/>
                        <a:buAutoNum type="arabicPeriod"/>
                      </a:pPr>
                      <a:r>
                        <a:rPr lang="en-US" sz="1800" u="none" strike="noStrike">
                          <a:effectLst/>
                        </a:rPr>
                        <a:t>The system adds the details to the database.</a:t>
                      </a:r>
                      <a:endParaRPr lang="en-US" sz="1800" u="none" strike="noStrike">
                        <a:solidFill>
                          <a:srgbClr val="000000"/>
                        </a:solidFill>
                        <a:effectLst/>
                        <a:latin typeface="Arial"/>
                      </a:endParaRPr>
                    </a:p>
                  </a:txBody>
                  <a:tcPr marL="73025" marR="73025" marT="0" marB="0" anchor="ctr"/>
                </a:tc>
                <a:tc hMerge="1">
                  <a:txBody>
                    <a:bodyPr/>
                    <a:lstStyle/>
                    <a:p>
                      <a:endParaRPr lang="en-US"/>
                    </a:p>
                  </a:txBody>
                  <a:tcPr/>
                </a:tc>
              </a:tr>
              <a:tr h="796516">
                <a:tc gridSpan="2">
                  <a:txBody>
                    <a:bodyPr/>
                    <a:lstStyle/>
                    <a:p>
                      <a:pPr marL="0" marR="0">
                        <a:lnSpc>
                          <a:spcPct val="115000"/>
                        </a:lnSpc>
                        <a:spcBef>
                          <a:spcPts val="0"/>
                        </a:spcBef>
                        <a:spcAft>
                          <a:spcPts val="0"/>
                        </a:spcAft>
                      </a:pPr>
                      <a:r>
                        <a:rPr lang="en-US" sz="1800">
                          <a:effectLst/>
                        </a:rPr>
                        <a:t>Post-condition:  The manager must see the new purchase order in the list of purchase orders. The manager must be able to view the added purchase order.</a:t>
                      </a:r>
                      <a:endParaRPr lang="en-US" sz="1800">
                        <a:solidFill>
                          <a:srgbClr val="000000"/>
                        </a:solidFill>
                        <a:effectLst/>
                        <a:latin typeface="Arial"/>
                        <a:ea typeface="Arial"/>
                      </a:endParaRPr>
                    </a:p>
                  </a:txBody>
                  <a:tcPr marL="73025" marR="73025" marT="0" marB="0" anchor="ctr"/>
                </a:tc>
                <a:tc hMerge="1">
                  <a:txBody>
                    <a:bodyPr/>
                    <a:lstStyle/>
                    <a:p>
                      <a:endParaRPr lang="en-US"/>
                    </a:p>
                  </a:txBody>
                  <a:tcPr/>
                </a:tc>
              </a:tr>
              <a:tr h="1022908">
                <a:tc gridSpan="2">
                  <a:txBody>
                    <a:bodyPr/>
                    <a:lstStyle/>
                    <a:p>
                      <a:pPr marL="0" marR="0">
                        <a:lnSpc>
                          <a:spcPct val="115000"/>
                        </a:lnSpc>
                        <a:spcBef>
                          <a:spcPts val="0"/>
                        </a:spcBef>
                        <a:spcAft>
                          <a:spcPts val="0"/>
                        </a:spcAft>
                      </a:pPr>
                      <a:r>
                        <a:rPr lang="en-US" sz="1800" dirty="0">
                          <a:effectLst/>
                        </a:rPr>
                        <a:t>Acceptance Criteria:</a:t>
                      </a:r>
                    </a:p>
                    <a:p>
                      <a:pPr marL="342900" lvl="0" indent="-342900">
                        <a:lnSpc>
                          <a:spcPct val="115000"/>
                        </a:lnSpc>
                        <a:buFont typeface="+mj-lt"/>
                        <a:buAutoNum type="arabicPeriod"/>
                      </a:pPr>
                      <a:r>
                        <a:rPr lang="en-US" sz="1800" u="none" strike="noStrike" dirty="0">
                          <a:effectLst/>
                        </a:rPr>
                        <a:t>The added details in the database must reflect what was entered in the form.</a:t>
                      </a:r>
                      <a:endParaRPr lang="en-US" sz="1800" u="none" strike="noStrike" dirty="0">
                        <a:solidFill>
                          <a:srgbClr val="000000"/>
                        </a:solidFill>
                        <a:effectLst/>
                        <a:latin typeface="Arial"/>
                      </a:endParaRPr>
                    </a:p>
                  </a:txBody>
                  <a:tcPr marL="73025" marR="73025"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Problem Analysis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45571118"/>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882076"/>
              </p:ext>
            </p:extLst>
          </p:nvPr>
        </p:nvGraphicFramePr>
        <p:xfrm>
          <a:off x="34636" y="0"/>
          <a:ext cx="9109363" cy="6781800"/>
        </p:xfrm>
        <a:graphic>
          <a:graphicData uri="http://schemas.openxmlformats.org/drawingml/2006/table">
            <a:tbl>
              <a:tblPr>
                <a:tableStyleId>{5C22544A-7EE6-4342-B048-85BDC9FD1C3A}</a:tableStyleId>
              </a:tblPr>
              <a:tblGrid>
                <a:gridCol w="1409183"/>
                <a:gridCol w="3850090"/>
                <a:gridCol w="3850090"/>
              </a:tblGrid>
              <a:tr h="6781800">
                <a:tc>
                  <a:txBody>
                    <a:bodyPr/>
                    <a:lstStyle/>
                    <a:p>
                      <a:pPr marL="0" marR="0">
                        <a:lnSpc>
                          <a:spcPct val="115000"/>
                        </a:lnSpc>
                        <a:spcBef>
                          <a:spcPts val="0"/>
                        </a:spcBef>
                        <a:spcAft>
                          <a:spcPts val="0"/>
                        </a:spcAft>
                      </a:pPr>
                      <a:r>
                        <a:rPr lang="en-US" sz="2400" dirty="0">
                          <a:effectLst/>
                        </a:rPr>
                        <a:t>US # </a:t>
                      </a:r>
                      <a:r>
                        <a:rPr lang="en-US" sz="2400" dirty="0" smtClean="0">
                          <a:effectLst/>
                        </a:rPr>
                        <a:t>7</a:t>
                      </a:r>
                      <a:endParaRPr lang="en-US" sz="24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400">
                          <a:effectLst/>
                        </a:rPr>
                        <a:t>The pre-condition isn't stated in the same way as the rest of the document.</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The post condition isn’t stated in the same way as the rest of the post conditions.</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AC # 1 isn’t stated in the same way as the rest of the acceptance criteria.</a:t>
                      </a:r>
                      <a:endParaRPr lang="en-US" sz="24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400" dirty="0">
                          <a:effectLst/>
                        </a:rPr>
                        <a:t>Replace “must be” with “is”</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Replace “must see” with “sees” and “must be” with “is”.</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Remove “must”.</a:t>
                      </a:r>
                      <a:endParaRPr lang="en-US" sz="24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4418583"/>
              </p:ext>
            </p:extLst>
          </p:nvPr>
        </p:nvGraphicFramePr>
        <p:xfrm>
          <a:off x="0" y="-20782"/>
          <a:ext cx="9144000" cy="6878782"/>
        </p:xfrm>
        <a:graphic>
          <a:graphicData uri="http://schemas.openxmlformats.org/drawingml/2006/table">
            <a:tbl>
              <a:tblPr bandRow="1">
                <a:tableStyleId>{5C22544A-7EE6-4342-B048-85BDC9FD1C3A}</a:tableStyleId>
              </a:tblPr>
              <a:tblGrid>
                <a:gridCol w="3770393"/>
                <a:gridCol w="5373607"/>
              </a:tblGrid>
              <a:tr h="639886">
                <a:tc gridSpan="2">
                  <a:txBody>
                    <a:bodyPr/>
                    <a:lstStyle/>
                    <a:p>
                      <a:pPr marL="0" marR="0">
                        <a:lnSpc>
                          <a:spcPct val="115000"/>
                        </a:lnSpc>
                        <a:spcBef>
                          <a:spcPts val="0"/>
                        </a:spcBef>
                        <a:spcAft>
                          <a:spcPts val="0"/>
                        </a:spcAft>
                      </a:pPr>
                      <a:r>
                        <a:rPr lang="en-US" sz="1600">
                          <a:effectLst/>
                        </a:rPr>
                        <a:t>User Story #8: The manager can edit purchase orders to modify incorrect values and inconsistencies.</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447920">
                <a:tc>
                  <a:txBody>
                    <a:bodyPr/>
                    <a:lstStyle/>
                    <a:p>
                      <a:pPr marL="0" marR="0">
                        <a:lnSpc>
                          <a:spcPct val="115000"/>
                        </a:lnSpc>
                        <a:spcBef>
                          <a:spcPts val="0"/>
                        </a:spcBef>
                        <a:spcAft>
                          <a:spcPts val="0"/>
                        </a:spcAft>
                      </a:pPr>
                      <a:r>
                        <a:rPr lang="en-US" sz="1600">
                          <a:effectLst/>
                        </a:rPr>
                        <a:t>Estimate (Days): 2 </a:t>
                      </a:r>
                      <a:endParaRPr lang="en-US" sz="16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600">
                          <a:effectLst/>
                        </a:rPr>
                        <a:t>Priority: 30</a:t>
                      </a:r>
                      <a:endParaRPr lang="en-US" sz="1600">
                        <a:solidFill>
                          <a:srgbClr val="000000"/>
                        </a:solidFill>
                        <a:effectLst/>
                        <a:latin typeface="Arial"/>
                        <a:ea typeface="Arial"/>
                      </a:endParaRPr>
                    </a:p>
                  </a:txBody>
                  <a:tcPr marL="68580" marR="68580" marT="0" marB="0" anchor="ctr"/>
                </a:tc>
              </a:tr>
              <a:tr h="564701">
                <a:tc gridSpan="2">
                  <a:txBody>
                    <a:bodyPr/>
                    <a:lstStyle/>
                    <a:p>
                      <a:pPr marL="0" marR="0">
                        <a:lnSpc>
                          <a:spcPct val="115000"/>
                        </a:lnSpc>
                        <a:spcBef>
                          <a:spcPts val="0"/>
                        </a:spcBef>
                        <a:spcAft>
                          <a:spcPts val="0"/>
                        </a:spcAft>
                      </a:pPr>
                      <a:r>
                        <a:rPr lang="en-US" sz="1600">
                          <a:effectLst/>
                        </a:rPr>
                        <a:t>Pre-condition:   There must be a centralized database where data can be managed and updated.  The manager must also be logged in.</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036439">
                <a:tc gridSpan="2">
                  <a:txBody>
                    <a:bodyPr/>
                    <a:lstStyle/>
                    <a:p>
                      <a:pPr marL="0" marR="0">
                        <a:lnSpc>
                          <a:spcPct val="115000"/>
                        </a:lnSpc>
                        <a:spcBef>
                          <a:spcPts val="0"/>
                        </a:spcBef>
                        <a:spcAft>
                          <a:spcPts val="0"/>
                        </a:spcAft>
                      </a:pPr>
                      <a:r>
                        <a:rPr lang="en-US" sz="1600">
                          <a:effectLst/>
                        </a:rPr>
                        <a:t>Interaction: </a:t>
                      </a:r>
                    </a:p>
                    <a:p>
                      <a:pPr marL="342900" lvl="0" indent="-342900">
                        <a:lnSpc>
                          <a:spcPct val="115000"/>
                        </a:lnSpc>
                        <a:buFont typeface="+mj-lt"/>
                        <a:buAutoNum type="arabicPeriod"/>
                      </a:pPr>
                      <a:r>
                        <a:rPr lang="en-US" sz="1600" u="none" strike="noStrike">
                          <a:effectLst/>
                        </a:rPr>
                        <a:t>The manager logs in.</a:t>
                      </a:r>
                    </a:p>
                    <a:p>
                      <a:pPr marL="342900" lvl="0" indent="-342900">
                        <a:lnSpc>
                          <a:spcPct val="115000"/>
                        </a:lnSpc>
                        <a:buFont typeface="+mj-lt"/>
                        <a:buAutoNum type="arabicPeriod"/>
                      </a:pPr>
                      <a:r>
                        <a:rPr lang="en-US" sz="1600" u="none" strike="noStrike">
                          <a:effectLst/>
                        </a:rPr>
                        <a:t>The manager can click a button to view list of purchase orders.</a:t>
                      </a:r>
                    </a:p>
                    <a:p>
                      <a:pPr marL="342900" lvl="0" indent="-342900">
                        <a:lnSpc>
                          <a:spcPct val="115000"/>
                        </a:lnSpc>
                        <a:buFont typeface="+mj-lt"/>
                        <a:buAutoNum type="arabicPeriod"/>
                      </a:pPr>
                      <a:r>
                        <a:rPr lang="en-US" sz="1600" u="none" strike="noStrike">
                          <a:effectLst/>
                        </a:rPr>
                        <a:t>The manager can click a button to edit a purchase order.</a:t>
                      </a:r>
                    </a:p>
                    <a:p>
                      <a:pPr marL="342900" lvl="0" indent="-342900">
                        <a:lnSpc>
                          <a:spcPct val="115000"/>
                        </a:lnSpc>
                        <a:buFont typeface="+mj-lt"/>
                        <a:buAutoNum type="arabicPeriod"/>
                      </a:pPr>
                      <a:r>
                        <a:rPr lang="en-US" sz="1600" u="none" strike="noStrike">
                          <a:effectLst/>
                        </a:rPr>
                        <a:t>A form is shown for purchase order details that the manager can modify.</a:t>
                      </a:r>
                    </a:p>
                    <a:p>
                      <a:pPr marL="342900" lvl="0" indent="-342900">
                        <a:lnSpc>
                          <a:spcPct val="115000"/>
                        </a:lnSpc>
                        <a:buFont typeface="+mj-lt"/>
                        <a:buAutoNum type="arabicPeriod"/>
                      </a:pPr>
                      <a:r>
                        <a:rPr lang="en-US" sz="1600" u="none" strike="noStrike">
                          <a:effectLst/>
                        </a:rPr>
                        <a:t>The manager clicks a button to edit the details.</a:t>
                      </a:r>
                    </a:p>
                    <a:p>
                      <a:pPr marL="342900" lvl="0" indent="-342900">
                        <a:lnSpc>
                          <a:spcPct val="115000"/>
                        </a:lnSpc>
                        <a:buFont typeface="+mj-lt"/>
                        <a:buAutoNum type="arabicPeriod"/>
                      </a:pPr>
                      <a:r>
                        <a:rPr lang="en-US" sz="1600" u="none" strike="noStrike">
                          <a:effectLst/>
                        </a:rPr>
                        <a:t>The system pushes the details modified to the database.</a:t>
                      </a:r>
                      <a:endParaRPr lang="en-US" sz="1600" u="none" strike="noStrike">
                        <a:solidFill>
                          <a:srgbClr val="000000"/>
                        </a:solidFill>
                        <a:effectLst/>
                        <a:latin typeface="Arial"/>
                      </a:endParaRPr>
                    </a:p>
                  </a:txBody>
                  <a:tcPr marL="68580" marR="68580" marT="0" marB="0" anchor="ctr"/>
                </a:tc>
                <a:tc hMerge="1">
                  <a:txBody>
                    <a:bodyPr/>
                    <a:lstStyle/>
                    <a:p>
                      <a:endParaRPr lang="en-US"/>
                    </a:p>
                  </a:txBody>
                  <a:tcPr/>
                </a:tc>
              </a:tr>
              <a:tr h="564701">
                <a:tc gridSpan="2">
                  <a:txBody>
                    <a:bodyPr/>
                    <a:lstStyle/>
                    <a:p>
                      <a:pPr marL="0" marR="0">
                        <a:lnSpc>
                          <a:spcPct val="115000"/>
                        </a:lnSpc>
                        <a:spcBef>
                          <a:spcPts val="0"/>
                        </a:spcBef>
                        <a:spcAft>
                          <a:spcPts val="0"/>
                        </a:spcAft>
                      </a:pPr>
                      <a:r>
                        <a:rPr lang="en-US" sz="1600">
                          <a:effectLst/>
                        </a:rPr>
                        <a:t>Post-condition: The manager is able to see the purchase order in the list of purchase orders. Upon viewing its details, the details should already be updated.</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625135">
                <a:tc gridSpan="2">
                  <a:txBody>
                    <a:bodyPr/>
                    <a:lstStyle/>
                    <a:p>
                      <a:pPr marL="0" marR="0">
                        <a:lnSpc>
                          <a:spcPct val="115000"/>
                        </a:lnSpc>
                        <a:spcBef>
                          <a:spcPts val="0"/>
                        </a:spcBef>
                        <a:spcAft>
                          <a:spcPts val="0"/>
                        </a:spcAft>
                      </a:pPr>
                      <a:r>
                        <a:rPr lang="en-US" sz="1600" dirty="0">
                          <a:effectLst/>
                        </a:rPr>
                        <a:t>Acceptance Criteria:</a:t>
                      </a:r>
                    </a:p>
                    <a:p>
                      <a:pPr marL="342900" lvl="0" indent="-342900">
                        <a:lnSpc>
                          <a:spcPct val="115000"/>
                        </a:lnSpc>
                        <a:buFont typeface="+mj-lt"/>
                        <a:buAutoNum type="arabicPeriod"/>
                      </a:pPr>
                      <a:r>
                        <a:rPr lang="en-US" sz="1600" u="none" strike="noStrike" dirty="0">
                          <a:effectLst/>
                        </a:rPr>
                        <a:t>The user should be prompted with an information message first for the user to check if the edited information is correct.</a:t>
                      </a:r>
                    </a:p>
                    <a:p>
                      <a:pPr marL="342900" lvl="0" indent="-342900">
                        <a:lnSpc>
                          <a:spcPct val="115000"/>
                        </a:lnSpc>
                        <a:buFont typeface="+mj-lt"/>
                        <a:buAutoNum type="arabicPeriod"/>
                      </a:pPr>
                      <a:r>
                        <a:rPr lang="en-US" sz="1600" u="none" strike="noStrike" dirty="0">
                          <a:effectLst/>
                        </a:rPr>
                        <a:t>The user should be prompted with a warning message if there will be any significant information that were left blank upon submission. </a:t>
                      </a:r>
                    </a:p>
                    <a:p>
                      <a:pPr marL="342900" lvl="0" indent="-342900">
                        <a:lnSpc>
                          <a:spcPct val="115000"/>
                        </a:lnSpc>
                        <a:buFont typeface="+mj-lt"/>
                        <a:buAutoNum type="arabicPeriod"/>
                      </a:pPr>
                      <a:r>
                        <a:rPr lang="en-US" sz="1600" u="none" strike="noStrike" dirty="0">
                          <a:effectLst/>
                        </a:rPr>
                        <a:t>The user should be prompted with a confirmation message once the edited information has been successfully updated in the database.</a:t>
                      </a:r>
                    </a:p>
                    <a:p>
                      <a:pPr marL="342900" lvl="0" indent="-342900">
                        <a:lnSpc>
                          <a:spcPct val="115000"/>
                        </a:lnSpc>
                        <a:buFont typeface="+mj-lt"/>
                        <a:buAutoNum type="arabicPeriod"/>
                      </a:pPr>
                      <a:r>
                        <a:rPr lang="en-US" sz="1600" u="none" strike="noStrike" dirty="0">
                          <a:effectLst/>
                        </a:rPr>
                        <a:t>The interface that will be used for the user to view the list of purchase orders must be updated automatically once the updates in the database are done. </a:t>
                      </a:r>
                      <a:endParaRPr lang="en-US" sz="1600" u="none" strike="noStrike"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4785683"/>
              </p:ext>
            </p:extLst>
          </p:nvPr>
        </p:nvGraphicFramePr>
        <p:xfrm>
          <a:off x="0" y="13855"/>
          <a:ext cx="9143999" cy="6844145"/>
        </p:xfrm>
        <a:graphic>
          <a:graphicData uri="http://schemas.openxmlformats.org/drawingml/2006/table">
            <a:tbl>
              <a:tblPr>
                <a:tableStyleId>{5C22544A-7EE6-4342-B048-85BDC9FD1C3A}</a:tableStyleId>
              </a:tblPr>
              <a:tblGrid>
                <a:gridCol w="1414541"/>
                <a:gridCol w="3864729"/>
                <a:gridCol w="3864729"/>
              </a:tblGrid>
              <a:tr h="6844145">
                <a:tc>
                  <a:txBody>
                    <a:bodyPr/>
                    <a:lstStyle/>
                    <a:p>
                      <a:pPr marL="0" marR="0">
                        <a:lnSpc>
                          <a:spcPct val="115000"/>
                        </a:lnSpc>
                        <a:spcBef>
                          <a:spcPts val="0"/>
                        </a:spcBef>
                        <a:spcAft>
                          <a:spcPts val="0"/>
                        </a:spcAft>
                      </a:pPr>
                      <a:r>
                        <a:rPr lang="en-US" sz="1800" dirty="0">
                          <a:effectLst/>
                        </a:rPr>
                        <a:t>US # </a:t>
                      </a:r>
                      <a:r>
                        <a:rPr lang="en-US" sz="1800" dirty="0" smtClean="0">
                          <a:effectLst/>
                        </a:rPr>
                        <a:t>8</a:t>
                      </a:r>
                      <a:endParaRPr lang="en-US" sz="18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a:effectLst/>
                        </a:rPr>
                        <a:t>The pre-condition isn't stated in the same way as the rest of the document.</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I # 2 - 3 indicate a possible action rather than an actual action, which is inconsistent with the rest of the interactions.</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I # 4 isn’t stated in the same voice as the rest of the interactions.</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1 - 4 aren’t stated in the same way as the rest of the acceptance criteria.</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1 - 4 aren’t stated in the same voice as the rest of the acceptance criteria.</a:t>
                      </a:r>
                      <a:endParaRPr lang="en-US" sz="18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dirty="0">
                          <a:effectLst/>
                        </a:rPr>
                        <a:t>Replace “must be” with “is” and “must also be” with “also is”.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Replace “can click” with “clicks”.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State the interaction in active voice.</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Use “is” instead of “should be” and “must be”.</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State the acceptance criteria in active voice.</a:t>
                      </a:r>
                      <a:endParaRPr lang="en-US" sz="18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6157262"/>
              </p:ext>
            </p:extLst>
          </p:nvPr>
        </p:nvGraphicFramePr>
        <p:xfrm>
          <a:off x="0" y="0"/>
          <a:ext cx="9144000" cy="6858001"/>
        </p:xfrm>
        <a:graphic>
          <a:graphicData uri="http://schemas.openxmlformats.org/drawingml/2006/table">
            <a:tbl>
              <a:tblPr bandRow="1">
                <a:tableStyleId>{5C22544A-7EE6-4342-B048-85BDC9FD1C3A}</a:tableStyleId>
              </a:tblPr>
              <a:tblGrid>
                <a:gridCol w="3770393"/>
                <a:gridCol w="5373607"/>
              </a:tblGrid>
              <a:tr h="568961">
                <a:tc gridSpan="2">
                  <a:txBody>
                    <a:bodyPr/>
                    <a:lstStyle/>
                    <a:p>
                      <a:pPr marL="0" marR="0">
                        <a:lnSpc>
                          <a:spcPct val="115000"/>
                        </a:lnSpc>
                        <a:spcBef>
                          <a:spcPts val="0"/>
                        </a:spcBef>
                        <a:spcAft>
                          <a:spcPts val="0"/>
                        </a:spcAft>
                      </a:pPr>
                      <a:r>
                        <a:rPr lang="en-US" sz="1400">
                          <a:effectLst/>
                        </a:rPr>
                        <a:t>User Story #9: The manager can monitor purchase contract expiry dates so that I can renew the contract in order to repair or to replace an equipment when complications arise.</a:t>
                      </a:r>
                      <a:endParaRPr lang="en-US" sz="1400">
                        <a:solidFill>
                          <a:srgbClr val="000000"/>
                        </a:solidFill>
                        <a:effectLst/>
                        <a:latin typeface="Arial"/>
                        <a:ea typeface="Arial"/>
                      </a:endParaRPr>
                    </a:p>
                  </a:txBody>
                  <a:tcPr marL="67739" marR="67739" marT="0" marB="0" anchor="ctr"/>
                </a:tc>
                <a:tc hMerge="1">
                  <a:txBody>
                    <a:bodyPr/>
                    <a:lstStyle/>
                    <a:p>
                      <a:endParaRPr lang="en-US"/>
                    </a:p>
                  </a:txBody>
                  <a:tcPr/>
                </a:tc>
              </a:tr>
              <a:tr h="398273">
                <a:tc>
                  <a:txBody>
                    <a:bodyPr/>
                    <a:lstStyle/>
                    <a:p>
                      <a:pPr marL="0" marR="0">
                        <a:lnSpc>
                          <a:spcPct val="115000"/>
                        </a:lnSpc>
                        <a:spcBef>
                          <a:spcPts val="0"/>
                        </a:spcBef>
                        <a:spcAft>
                          <a:spcPts val="0"/>
                        </a:spcAft>
                      </a:pPr>
                      <a:r>
                        <a:rPr lang="en-US" sz="1400">
                          <a:effectLst/>
                        </a:rPr>
                        <a:t>Estimate (Days):  2</a:t>
                      </a:r>
                      <a:endParaRPr lang="en-US" sz="1400">
                        <a:solidFill>
                          <a:srgbClr val="000000"/>
                        </a:solidFill>
                        <a:effectLst/>
                        <a:latin typeface="Arial"/>
                        <a:ea typeface="Arial"/>
                      </a:endParaRPr>
                    </a:p>
                  </a:txBody>
                  <a:tcPr marL="67739" marR="67739" marT="0" marB="0" anchor="ctr"/>
                </a:tc>
                <a:tc>
                  <a:txBody>
                    <a:bodyPr/>
                    <a:lstStyle/>
                    <a:p>
                      <a:pPr marL="0" marR="0">
                        <a:lnSpc>
                          <a:spcPct val="115000"/>
                        </a:lnSpc>
                        <a:spcBef>
                          <a:spcPts val="0"/>
                        </a:spcBef>
                        <a:spcAft>
                          <a:spcPts val="0"/>
                        </a:spcAft>
                      </a:pPr>
                      <a:r>
                        <a:rPr lang="en-US" sz="1400">
                          <a:effectLst/>
                        </a:rPr>
                        <a:t>Priority: 20</a:t>
                      </a:r>
                      <a:endParaRPr lang="en-US" sz="1400">
                        <a:solidFill>
                          <a:srgbClr val="000000"/>
                        </a:solidFill>
                        <a:effectLst/>
                        <a:latin typeface="Arial"/>
                        <a:ea typeface="Arial"/>
                      </a:endParaRPr>
                    </a:p>
                  </a:txBody>
                  <a:tcPr marL="67739" marR="67739" marT="0" marB="0" anchor="ctr"/>
                </a:tc>
              </a:tr>
              <a:tr h="785167">
                <a:tc gridSpan="2">
                  <a:txBody>
                    <a:bodyPr/>
                    <a:lstStyle/>
                    <a:p>
                      <a:pPr marL="0" marR="0">
                        <a:lnSpc>
                          <a:spcPct val="115000"/>
                        </a:lnSpc>
                        <a:spcBef>
                          <a:spcPts val="0"/>
                        </a:spcBef>
                        <a:spcAft>
                          <a:spcPts val="0"/>
                        </a:spcAft>
                      </a:pPr>
                      <a:r>
                        <a:rPr lang="en-US" sz="1400">
                          <a:effectLst/>
                        </a:rPr>
                        <a:t>Pre-condition:  There must be a centralized database where data can be managed and updated. The manager must also be logged in. Items that are added to the inventory that are classified as I.T. assets are the only ones that can have an involvement with this feature. </a:t>
                      </a:r>
                      <a:endParaRPr lang="en-US" sz="1400">
                        <a:solidFill>
                          <a:srgbClr val="000000"/>
                        </a:solidFill>
                        <a:effectLst/>
                        <a:latin typeface="Arial"/>
                        <a:ea typeface="Arial"/>
                      </a:endParaRPr>
                    </a:p>
                  </a:txBody>
                  <a:tcPr marL="67739" marR="67739" marT="0" marB="0" anchor="ctr"/>
                </a:tc>
                <a:tc hMerge="1">
                  <a:txBody>
                    <a:bodyPr/>
                    <a:lstStyle/>
                    <a:p>
                      <a:endParaRPr lang="en-US"/>
                    </a:p>
                  </a:txBody>
                  <a:tcPr/>
                </a:tc>
              </a:tr>
              <a:tr h="2098174">
                <a:tc gridSpan="2">
                  <a:txBody>
                    <a:bodyPr/>
                    <a:lstStyle/>
                    <a:p>
                      <a:pPr marL="0" marR="0">
                        <a:lnSpc>
                          <a:spcPct val="115000"/>
                        </a:lnSpc>
                        <a:spcBef>
                          <a:spcPts val="0"/>
                        </a:spcBef>
                        <a:spcAft>
                          <a:spcPts val="0"/>
                        </a:spcAft>
                      </a:pPr>
                      <a:r>
                        <a:rPr lang="en-US" sz="1400">
                          <a:effectLst/>
                        </a:rPr>
                        <a:t>Interaction: </a:t>
                      </a:r>
                    </a:p>
                    <a:p>
                      <a:pPr marL="342900" lvl="0" indent="-342900">
                        <a:lnSpc>
                          <a:spcPct val="115000"/>
                        </a:lnSpc>
                        <a:buFont typeface="+mj-lt"/>
                        <a:buAutoNum type="arabicPeriod"/>
                      </a:pPr>
                      <a:r>
                        <a:rPr lang="en-US" sz="1400" u="none" strike="noStrike">
                          <a:effectLst/>
                        </a:rPr>
                        <a:t>The manager logs in.</a:t>
                      </a:r>
                    </a:p>
                    <a:p>
                      <a:pPr marL="342900" lvl="0" indent="-342900">
                        <a:lnSpc>
                          <a:spcPct val="115000"/>
                        </a:lnSpc>
                        <a:buFont typeface="+mj-lt"/>
                        <a:buAutoNum type="arabicPeriod"/>
                      </a:pPr>
                      <a:r>
                        <a:rPr lang="en-US" sz="1400" u="none" strike="noStrike">
                          <a:effectLst/>
                        </a:rPr>
                        <a:t>The manager can click a button to add an item to the inventory.</a:t>
                      </a:r>
                    </a:p>
                    <a:p>
                      <a:pPr marL="342900" lvl="0" indent="-342900">
                        <a:lnSpc>
                          <a:spcPct val="115000"/>
                        </a:lnSpc>
                        <a:buFont typeface="+mj-lt"/>
                        <a:buAutoNum type="arabicPeriod"/>
                      </a:pPr>
                      <a:r>
                        <a:rPr lang="en-US" sz="1400" u="none" strike="noStrike">
                          <a:effectLst/>
                        </a:rPr>
                        <a:t>If the item is classified as an I.T. asset, a form is shown for the contract details that the manager must fill up.</a:t>
                      </a:r>
                    </a:p>
                    <a:p>
                      <a:pPr marL="342900" lvl="0" indent="-342900">
                        <a:lnSpc>
                          <a:spcPct val="115000"/>
                        </a:lnSpc>
                        <a:buFont typeface="+mj-lt"/>
                        <a:buAutoNum type="arabicPeriod"/>
                      </a:pPr>
                      <a:r>
                        <a:rPr lang="en-US" sz="1400" u="none" strike="noStrike">
                          <a:effectLst/>
                        </a:rPr>
                        <a:t>The system adds the details to the database.</a:t>
                      </a:r>
                    </a:p>
                    <a:p>
                      <a:pPr marL="342900" lvl="0" indent="-342900">
                        <a:lnSpc>
                          <a:spcPct val="115000"/>
                        </a:lnSpc>
                        <a:buFont typeface="+mj-lt"/>
                        <a:buAutoNum type="arabicPeriod"/>
                      </a:pPr>
                      <a:r>
                        <a:rPr lang="en-US" sz="1400" u="none" strike="noStrike">
                          <a:effectLst/>
                        </a:rPr>
                        <a:t>There is a portion of the screen dedicated for notifications.</a:t>
                      </a:r>
                    </a:p>
                    <a:p>
                      <a:pPr marL="342900" lvl="0" indent="-342900">
                        <a:lnSpc>
                          <a:spcPct val="115000"/>
                        </a:lnSpc>
                        <a:buFont typeface="+mj-lt"/>
                        <a:buAutoNum type="arabicPeriod"/>
                      </a:pPr>
                      <a:r>
                        <a:rPr lang="en-US" sz="1400" u="none" strike="noStrike">
                          <a:effectLst/>
                        </a:rPr>
                        <a:t>Notifications on items with near contract expiry dates are displayed.</a:t>
                      </a:r>
                      <a:endParaRPr lang="en-US" sz="1400" u="none" strike="noStrike">
                        <a:solidFill>
                          <a:srgbClr val="000000"/>
                        </a:solidFill>
                        <a:effectLst/>
                        <a:latin typeface="Arial"/>
                      </a:endParaRPr>
                    </a:p>
                  </a:txBody>
                  <a:tcPr marL="67739" marR="67739" marT="0" marB="0" anchor="ctr"/>
                </a:tc>
                <a:tc hMerge="1">
                  <a:txBody>
                    <a:bodyPr/>
                    <a:lstStyle/>
                    <a:p>
                      <a:endParaRPr lang="en-US"/>
                    </a:p>
                  </a:txBody>
                  <a:tcPr/>
                </a:tc>
              </a:tr>
              <a:tr h="379308">
                <a:tc gridSpan="2">
                  <a:txBody>
                    <a:bodyPr/>
                    <a:lstStyle/>
                    <a:p>
                      <a:pPr marL="0" marR="0">
                        <a:lnSpc>
                          <a:spcPct val="115000"/>
                        </a:lnSpc>
                        <a:spcBef>
                          <a:spcPts val="0"/>
                        </a:spcBef>
                        <a:spcAft>
                          <a:spcPts val="0"/>
                        </a:spcAft>
                      </a:pPr>
                      <a:r>
                        <a:rPr lang="en-US" sz="1400">
                          <a:effectLst/>
                        </a:rPr>
                        <a:t>Post-condition: Notifications are seen when the manager logs in.</a:t>
                      </a:r>
                      <a:endParaRPr lang="en-US" sz="1400">
                        <a:solidFill>
                          <a:srgbClr val="000000"/>
                        </a:solidFill>
                        <a:effectLst/>
                        <a:latin typeface="Arial"/>
                        <a:ea typeface="Arial"/>
                      </a:endParaRPr>
                    </a:p>
                  </a:txBody>
                  <a:tcPr marL="67739" marR="67739" marT="0" marB="0" anchor="ctr"/>
                </a:tc>
                <a:tc hMerge="1">
                  <a:txBody>
                    <a:bodyPr/>
                    <a:lstStyle/>
                    <a:p>
                      <a:endParaRPr lang="en-US"/>
                    </a:p>
                  </a:txBody>
                  <a:tcPr/>
                </a:tc>
              </a:tr>
              <a:tr h="2628118">
                <a:tc gridSpan="2">
                  <a:txBody>
                    <a:bodyPr/>
                    <a:lstStyle/>
                    <a:p>
                      <a:pPr marL="0" marR="0">
                        <a:lnSpc>
                          <a:spcPct val="115000"/>
                        </a:lnSpc>
                        <a:spcBef>
                          <a:spcPts val="0"/>
                        </a:spcBef>
                        <a:spcAft>
                          <a:spcPts val="0"/>
                        </a:spcAft>
                      </a:pPr>
                      <a:r>
                        <a:rPr lang="en-US" sz="1400" dirty="0">
                          <a:effectLst/>
                        </a:rPr>
                        <a:t>Acceptance Criteria:</a:t>
                      </a:r>
                    </a:p>
                    <a:p>
                      <a:pPr marL="342900" lvl="0" indent="-342900">
                        <a:lnSpc>
                          <a:spcPct val="115000"/>
                        </a:lnSpc>
                        <a:buFont typeface="+mj-lt"/>
                        <a:buAutoNum type="arabicPeriod"/>
                      </a:pPr>
                      <a:r>
                        <a:rPr lang="en-US" sz="1400" u="none" strike="noStrike" dirty="0">
                          <a:effectLst/>
                        </a:rPr>
                        <a:t>If an item is classified as an I.T. asset, a form should appear for the contract details that the manager must fill up.</a:t>
                      </a:r>
                    </a:p>
                    <a:p>
                      <a:pPr marL="342900" lvl="0" indent="-342900">
                        <a:lnSpc>
                          <a:spcPct val="115000"/>
                        </a:lnSpc>
                        <a:buFont typeface="+mj-lt"/>
                        <a:buAutoNum type="arabicPeriod"/>
                      </a:pPr>
                      <a:r>
                        <a:rPr lang="en-US" sz="1400" u="none" strike="noStrike" dirty="0">
                          <a:effectLst/>
                        </a:rPr>
                        <a:t>The user will be prompted with an information message first for the user to check if the information is correct.</a:t>
                      </a:r>
                    </a:p>
                    <a:p>
                      <a:pPr marL="342900" lvl="0" indent="-342900">
                        <a:lnSpc>
                          <a:spcPct val="115000"/>
                        </a:lnSpc>
                        <a:buFont typeface="+mj-lt"/>
                        <a:buAutoNum type="arabicPeriod"/>
                      </a:pPr>
                      <a:r>
                        <a:rPr lang="en-US" sz="1400" u="none" strike="noStrike" dirty="0">
                          <a:effectLst/>
                        </a:rPr>
                        <a:t>The user will be prompted with a warning message if there will be any significant information that were left blank upon submission.</a:t>
                      </a:r>
                    </a:p>
                    <a:p>
                      <a:pPr marL="342900" lvl="0" indent="-342900">
                        <a:lnSpc>
                          <a:spcPct val="115000"/>
                        </a:lnSpc>
                        <a:buFont typeface="+mj-lt"/>
                        <a:buAutoNum type="arabicPeriod"/>
                      </a:pPr>
                      <a:r>
                        <a:rPr lang="en-US" sz="1400" u="none" strike="noStrike" dirty="0">
                          <a:effectLst/>
                        </a:rPr>
                        <a:t>The user will be prompted with a confirmation message once the information has been successfully added in the database.</a:t>
                      </a:r>
                    </a:p>
                    <a:p>
                      <a:pPr marL="342900" lvl="0" indent="-342900">
                        <a:lnSpc>
                          <a:spcPct val="115000"/>
                        </a:lnSpc>
                        <a:buFont typeface="+mj-lt"/>
                        <a:buAutoNum type="arabicPeriod"/>
                      </a:pPr>
                      <a:r>
                        <a:rPr lang="en-US" sz="1400" u="none" strike="noStrike" dirty="0">
                          <a:effectLst/>
                        </a:rPr>
                        <a:t>Only items with contract expiry dates within two weeks are displayed.</a:t>
                      </a:r>
                      <a:endParaRPr lang="en-US" sz="1400" u="none" strike="noStrike" dirty="0">
                        <a:solidFill>
                          <a:srgbClr val="000000"/>
                        </a:solidFill>
                        <a:effectLst/>
                        <a:latin typeface="Arial"/>
                      </a:endParaRPr>
                    </a:p>
                  </a:txBody>
                  <a:tcPr marL="67739" marR="67739"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3410689"/>
              </p:ext>
            </p:extLst>
          </p:nvPr>
        </p:nvGraphicFramePr>
        <p:xfrm>
          <a:off x="-27710" y="0"/>
          <a:ext cx="9171709" cy="6914846"/>
        </p:xfrm>
        <a:graphic>
          <a:graphicData uri="http://schemas.openxmlformats.org/drawingml/2006/table">
            <a:tbl>
              <a:tblPr>
                <a:tableStyleId>{5C22544A-7EE6-4342-B048-85BDC9FD1C3A}</a:tableStyleId>
              </a:tblPr>
              <a:tblGrid>
                <a:gridCol w="1418827"/>
                <a:gridCol w="3876441"/>
                <a:gridCol w="3876441"/>
              </a:tblGrid>
              <a:tr h="6858000">
                <a:tc>
                  <a:txBody>
                    <a:bodyPr/>
                    <a:lstStyle/>
                    <a:p>
                      <a:pPr marL="0" marR="0">
                        <a:lnSpc>
                          <a:spcPct val="115000"/>
                        </a:lnSpc>
                        <a:spcBef>
                          <a:spcPts val="0"/>
                        </a:spcBef>
                        <a:spcAft>
                          <a:spcPts val="0"/>
                        </a:spcAft>
                      </a:pPr>
                      <a:r>
                        <a:rPr lang="en-US" sz="1400" dirty="0">
                          <a:effectLst/>
                        </a:rPr>
                        <a:t>US # </a:t>
                      </a:r>
                      <a:r>
                        <a:rPr lang="en-US" sz="1400" dirty="0" smtClean="0">
                          <a:effectLst/>
                        </a:rPr>
                        <a:t>9</a:t>
                      </a:r>
                      <a:endParaRPr lang="en-US" sz="1400" dirty="0">
                        <a:solidFill>
                          <a:srgbClr val="000000"/>
                        </a:solidFill>
                        <a:effectLst/>
                        <a:latin typeface="Arial"/>
                        <a:ea typeface="Arial"/>
                      </a:endParaRPr>
                    </a:p>
                  </a:txBody>
                  <a:tcPr marL="32328" marR="32328" marT="32328" marB="32328"/>
                </a:tc>
                <a:tc>
                  <a:txBody>
                    <a:bodyPr/>
                    <a:lstStyle/>
                    <a:p>
                      <a:pPr marL="0" marR="0">
                        <a:lnSpc>
                          <a:spcPct val="115000"/>
                        </a:lnSpc>
                        <a:spcBef>
                          <a:spcPts val="0"/>
                        </a:spcBef>
                        <a:spcAft>
                          <a:spcPts val="0"/>
                        </a:spcAft>
                      </a:pPr>
                      <a:r>
                        <a:rPr lang="en-US" sz="1400">
                          <a:effectLst/>
                        </a:rPr>
                        <a:t>The user story uses the wrong pronoun</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The pre-condition isn't stated in the same way as the rest of the document.</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I # 2 indicate a possible action rather than an actual action, which is inconsistent with the rest of the interactions.</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I # 3 &amp; 6 aren’t stated in the same voice as the rest of the acceptance criteria.</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I # 5 doesn’t indicate any interaction.</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The post condition isn’t stated in the same tense as the rest of the post conditions.</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AC # 1 isn’t stated in the same way as the rest of the acceptance criteria</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AC # 2 - 4 isn’t stated in the same tense as the rest of the acceptance criteria.</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AC # 2 - 4 isn’t stated in the same voice as the rest of the acceptance criteria.</a:t>
                      </a:r>
                      <a:endParaRPr lang="en-US" sz="1400">
                        <a:solidFill>
                          <a:srgbClr val="000000"/>
                        </a:solidFill>
                        <a:effectLst/>
                        <a:latin typeface="Arial"/>
                        <a:ea typeface="Arial"/>
                      </a:endParaRPr>
                    </a:p>
                  </a:txBody>
                  <a:tcPr marL="32328" marR="32328" marT="32328" marB="32328"/>
                </a:tc>
                <a:tc>
                  <a:txBody>
                    <a:bodyPr/>
                    <a:lstStyle/>
                    <a:p>
                      <a:pPr marL="0" marR="0">
                        <a:lnSpc>
                          <a:spcPct val="115000"/>
                        </a:lnSpc>
                        <a:spcBef>
                          <a:spcPts val="0"/>
                        </a:spcBef>
                        <a:spcAft>
                          <a:spcPts val="0"/>
                        </a:spcAft>
                      </a:pPr>
                      <a:r>
                        <a:rPr lang="en-US" sz="1400" dirty="0">
                          <a:effectLst/>
                        </a:rPr>
                        <a:t>Replace “I” with s/he.</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Replace “must be” with “is” and “must also be” with “also is”.</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Replace “can click” with “clicks”.</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State the acceptance criteria in active voice.</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Replace “There is a portion of the screen dedicated for notifications.” with “The screen displays notifications in a dedicated portion.”</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State the post condition in active voice.</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Replace “should appear” with “appears”.</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State the acceptance criteria in simple present tense.</a:t>
                      </a:r>
                    </a:p>
                    <a:p>
                      <a:pPr marL="0" marR="0">
                        <a:lnSpc>
                          <a:spcPct val="115000"/>
                        </a:lnSpc>
                        <a:spcBef>
                          <a:spcPts val="0"/>
                        </a:spcBef>
                        <a:spcAft>
                          <a:spcPts val="0"/>
                        </a:spcAft>
                      </a:pPr>
                      <a:r>
                        <a:rPr lang="en-US" sz="1400" dirty="0">
                          <a:effectLst/>
                        </a:rPr>
                        <a:t> </a:t>
                      </a:r>
                    </a:p>
                    <a:p>
                      <a:pPr marL="0" marR="0">
                        <a:lnSpc>
                          <a:spcPct val="115000"/>
                        </a:lnSpc>
                        <a:spcBef>
                          <a:spcPts val="0"/>
                        </a:spcBef>
                        <a:spcAft>
                          <a:spcPts val="0"/>
                        </a:spcAft>
                      </a:pPr>
                      <a:r>
                        <a:rPr lang="en-US" sz="1400" dirty="0">
                          <a:effectLst/>
                        </a:rPr>
                        <a:t>State the acceptance criteria in active voice.</a:t>
                      </a:r>
                      <a:endParaRPr lang="en-US" sz="1400" dirty="0">
                        <a:solidFill>
                          <a:srgbClr val="000000"/>
                        </a:solidFill>
                        <a:effectLst/>
                        <a:latin typeface="Arial"/>
                        <a:ea typeface="Arial"/>
                      </a:endParaRPr>
                    </a:p>
                  </a:txBody>
                  <a:tcPr marL="32328" marR="32328" marT="32328" marB="32328"/>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443744"/>
              </p:ext>
            </p:extLst>
          </p:nvPr>
        </p:nvGraphicFramePr>
        <p:xfrm>
          <a:off x="0" y="6926"/>
          <a:ext cx="9144000" cy="6851073"/>
        </p:xfrm>
        <a:graphic>
          <a:graphicData uri="http://schemas.openxmlformats.org/drawingml/2006/table">
            <a:tbl>
              <a:tblPr bandRow="1">
                <a:tableStyleId>{5C22544A-7EE6-4342-B048-85BDC9FD1C3A}</a:tableStyleId>
              </a:tblPr>
              <a:tblGrid>
                <a:gridCol w="3770393"/>
                <a:gridCol w="5373607"/>
              </a:tblGrid>
              <a:tr h="1113693">
                <a:tc gridSpan="2">
                  <a:txBody>
                    <a:bodyPr/>
                    <a:lstStyle/>
                    <a:p>
                      <a:pPr marL="0" marR="0">
                        <a:lnSpc>
                          <a:spcPct val="115000"/>
                        </a:lnSpc>
                        <a:spcBef>
                          <a:spcPts val="0"/>
                        </a:spcBef>
                        <a:spcAft>
                          <a:spcPts val="0"/>
                        </a:spcAft>
                      </a:pPr>
                      <a:r>
                        <a:rPr lang="en-US" sz="2000">
                          <a:effectLst/>
                        </a:rPr>
                        <a:t>User Story #10: The manager can monitor the item warranty expiry dates to monitor the fee of maintaining the item which increases without the warranty</a:t>
                      </a:r>
                      <a:endParaRPr lang="en-US" sz="2000">
                        <a:solidFill>
                          <a:srgbClr val="000000"/>
                        </a:solidFill>
                        <a:effectLst/>
                        <a:latin typeface="Arial"/>
                        <a:ea typeface="Arial"/>
                      </a:endParaRPr>
                    </a:p>
                  </a:txBody>
                  <a:tcPr marL="68580" marR="68580" marT="0" marB="0" anchor="ctr"/>
                </a:tc>
                <a:tc hMerge="1">
                  <a:txBody>
                    <a:bodyPr/>
                    <a:lstStyle/>
                    <a:p>
                      <a:endParaRPr lang="en-US"/>
                    </a:p>
                  </a:txBody>
                  <a:tcPr/>
                </a:tc>
              </a:tr>
              <a:tr h="779585">
                <a:tc>
                  <a:txBody>
                    <a:bodyPr/>
                    <a:lstStyle/>
                    <a:p>
                      <a:pPr marL="0" marR="0">
                        <a:lnSpc>
                          <a:spcPct val="115000"/>
                        </a:lnSpc>
                        <a:spcBef>
                          <a:spcPts val="0"/>
                        </a:spcBef>
                        <a:spcAft>
                          <a:spcPts val="0"/>
                        </a:spcAft>
                      </a:pPr>
                      <a:r>
                        <a:rPr lang="en-US" sz="2000">
                          <a:effectLst/>
                        </a:rPr>
                        <a:t>Estimate (Days): 2</a:t>
                      </a:r>
                      <a:endParaRPr lang="en-US" sz="20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2000">
                          <a:effectLst/>
                        </a:rPr>
                        <a:t>Priority: 20</a:t>
                      </a:r>
                      <a:endParaRPr lang="en-US" sz="2000">
                        <a:solidFill>
                          <a:srgbClr val="000000"/>
                        </a:solidFill>
                        <a:effectLst/>
                        <a:latin typeface="Arial"/>
                        <a:ea typeface="Arial"/>
                      </a:endParaRPr>
                    </a:p>
                  </a:txBody>
                  <a:tcPr marL="68580" marR="68580" marT="0" marB="0" anchor="ctr"/>
                </a:tc>
              </a:tr>
              <a:tr h="982836">
                <a:tc gridSpan="2">
                  <a:txBody>
                    <a:bodyPr/>
                    <a:lstStyle/>
                    <a:p>
                      <a:pPr marL="0" marR="0">
                        <a:lnSpc>
                          <a:spcPct val="115000"/>
                        </a:lnSpc>
                        <a:spcBef>
                          <a:spcPts val="0"/>
                        </a:spcBef>
                        <a:spcAft>
                          <a:spcPts val="0"/>
                        </a:spcAft>
                      </a:pPr>
                      <a:r>
                        <a:rPr lang="en-US" sz="2000">
                          <a:effectLst/>
                        </a:rPr>
                        <a:t>Pre-condition:  There must be a centralized database where data can be managed and updated. The manager must also be logged in.</a:t>
                      </a:r>
                      <a:endParaRPr lang="en-US" sz="2000">
                        <a:solidFill>
                          <a:srgbClr val="000000"/>
                        </a:solidFill>
                        <a:effectLst/>
                        <a:latin typeface="Arial"/>
                        <a:ea typeface="Arial"/>
                      </a:endParaRPr>
                    </a:p>
                  </a:txBody>
                  <a:tcPr marL="68580" marR="68580" marT="0" marB="0" anchor="ctr"/>
                </a:tc>
                <a:tc hMerge="1">
                  <a:txBody>
                    <a:bodyPr/>
                    <a:lstStyle/>
                    <a:p>
                      <a:endParaRPr lang="en-US"/>
                    </a:p>
                  </a:txBody>
                  <a:tcPr/>
                </a:tc>
              </a:tr>
              <a:tr h="2007434">
                <a:tc gridSpan="2">
                  <a:txBody>
                    <a:bodyPr/>
                    <a:lstStyle/>
                    <a:p>
                      <a:pPr marL="0" marR="0">
                        <a:lnSpc>
                          <a:spcPct val="115000"/>
                        </a:lnSpc>
                        <a:spcBef>
                          <a:spcPts val="0"/>
                        </a:spcBef>
                        <a:spcAft>
                          <a:spcPts val="0"/>
                        </a:spcAft>
                      </a:pPr>
                      <a:r>
                        <a:rPr lang="en-US" sz="2000">
                          <a:effectLst/>
                        </a:rPr>
                        <a:t>Interaction: </a:t>
                      </a:r>
                    </a:p>
                    <a:p>
                      <a:pPr marL="342900" lvl="0" indent="-342900">
                        <a:lnSpc>
                          <a:spcPct val="115000"/>
                        </a:lnSpc>
                        <a:buFont typeface="+mj-lt"/>
                        <a:buAutoNum type="arabicPeriod"/>
                      </a:pPr>
                      <a:r>
                        <a:rPr lang="en-US" sz="2000" u="none" strike="noStrike">
                          <a:effectLst/>
                        </a:rPr>
                        <a:t>The manager logs in.</a:t>
                      </a:r>
                    </a:p>
                    <a:p>
                      <a:pPr marL="342900" lvl="0" indent="-342900">
                        <a:lnSpc>
                          <a:spcPct val="115000"/>
                        </a:lnSpc>
                        <a:buFont typeface="+mj-lt"/>
                        <a:buAutoNum type="arabicPeriod"/>
                      </a:pPr>
                      <a:r>
                        <a:rPr lang="en-US" sz="2000" u="none" strike="noStrike">
                          <a:effectLst/>
                        </a:rPr>
                        <a:t>There is a portion of the screen dedicated to notifications.</a:t>
                      </a:r>
                    </a:p>
                    <a:p>
                      <a:pPr marL="342900" lvl="0" indent="-342900">
                        <a:lnSpc>
                          <a:spcPct val="115000"/>
                        </a:lnSpc>
                        <a:buFont typeface="+mj-lt"/>
                        <a:buAutoNum type="arabicPeriod"/>
                      </a:pPr>
                      <a:r>
                        <a:rPr lang="en-US" sz="2000" u="none" strike="noStrike">
                          <a:effectLst/>
                        </a:rPr>
                        <a:t>Notifications on items with near warranty expiry dates are displayed.</a:t>
                      </a:r>
                      <a:endParaRPr lang="en-US" sz="2000" u="none" strike="noStrike">
                        <a:solidFill>
                          <a:srgbClr val="000000"/>
                        </a:solidFill>
                        <a:effectLst/>
                        <a:latin typeface="Arial"/>
                      </a:endParaRPr>
                    </a:p>
                  </a:txBody>
                  <a:tcPr marL="68580" marR="68580" marT="0" marB="0" anchor="ctr"/>
                </a:tc>
                <a:tc hMerge="1">
                  <a:txBody>
                    <a:bodyPr/>
                    <a:lstStyle/>
                    <a:p>
                      <a:endParaRPr lang="en-US"/>
                    </a:p>
                  </a:txBody>
                  <a:tcPr/>
                </a:tc>
              </a:tr>
              <a:tr h="742462">
                <a:tc gridSpan="2">
                  <a:txBody>
                    <a:bodyPr/>
                    <a:lstStyle/>
                    <a:p>
                      <a:pPr marL="0" marR="0">
                        <a:lnSpc>
                          <a:spcPct val="115000"/>
                        </a:lnSpc>
                        <a:spcBef>
                          <a:spcPts val="0"/>
                        </a:spcBef>
                        <a:spcAft>
                          <a:spcPts val="0"/>
                        </a:spcAft>
                      </a:pPr>
                      <a:r>
                        <a:rPr lang="en-US" sz="2000">
                          <a:effectLst/>
                        </a:rPr>
                        <a:t>Post-condition: Notifications are seen when the manager logs in.</a:t>
                      </a:r>
                      <a:endParaRPr lang="en-US" sz="2000">
                        <a:solidFill>
                          <a:srgbClr val="000000"/>
                        </a:solidFill>
                        <a:effectLst/>
                        <a:latin typeface="Arial"/>
                        <a:ea typeface="Arial"/>
                      </a:endParaRPr>
                    </a:p>
                  </a:txBody>
                  <a:tcPr marL="68580" marR="68580" marT="0" marB="0" anchor="ctr"/>
                </a:tc>
                <a:tc hMerge="1">
                  <a:txBody>
                    <a:bodyPr/>
                    <a:lstStyle/>
                    <a:p>
                      <a:endParaRPr lang="en-US"/>
                    </a:p>
                  </a:txBody>
                  <a:tcPr/>
                </a:tc>
              </a:tr>
              <a:tr h="1225063">
                <a:tc gridSpan="2">
                  <a:txBody>
                    <a:bodyPr/>
                    <a:lstStyle/>
                    <a:p>
                      <a:pPr marL="0" marR="0">
                        <a:lnSpc>
                          <a:spcPct val="115000"/>
                        </a:lnSpc>
                        <a:spcBef>
                          <a:spcPts val="0"/>
                        </a:spcBef>
                        <a:spcAft>
                          <a:spcPts val="0"/>
                        </a:spcAft>
                      </a:pPr>
                      <a:r>
                        <a:rPr lang="en-US" sz="2000" dirty="0">
                          <a:effectLst/>
                        </a:rPr>
                        <a:t>Acceptance Criteria:</a:t>
                      </a:r>
                    </a:p>
                    <a:p>
                      <a:pPr marL="342900" lvl="0" indent="-342900">
                        <a:lnSpc>
                          <a:spcPct val="115000"/>
                        </a:lnSpc>
                        <a:buFont typeface="+mj-lt"/>
                        <a:buAutoNum type="arabicPeriod"/>
                      </a:pPr>
                      <a:r>
                        <a:rPr lang="en-US" sz="2000" u="none" strike="noStrike" dirty="0">
                          <a:effectLst/>
                        </a:rPr>
                        <a:t>Only items with warranty expiry dates within two weeks are displayed.</a:t>
                      </a:r>
                      <a:endParaRPr lang="en-US" sz="2000" u="none" strike="noStrike"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5135867"/>
              </p:ext>
            </p:extLst>
          </p:nvPr>
        </p:nvGraphicFramePr>
        <p:xfrm>
          <a:off x="0" y="6927"/>
          <a:ext cx="9143999" cy="6851073"/>
        </p:xfrm>
        <a:graphic>
          <a:graphicData uri="http://schemas.openxmlformats.org/drawingml/2006/table">
            <a:tbl>
              <a:tblPr>
                <a:tableStyleId>{5C22544A-7EE6-4342-B048-85BDC9FD1C3A}</a:tableStyleId>
              </a:tblPr>
              <a:tblGrid>
                <a:gridCol w="1414541"/>
                <a:gridCol w="3864729"/>
                <a:gridCol w="3864729"/>
              </a:tblGrid>
              <a:tr h="6851073">
                <a:tc>
                  <a:txBody>
                    <a:bodyPr/>
                    <a:lstStyle/>
                    <a:p>
                      <a:pPr marL="0" marR="0">
                        <a:lnSpc>
                          <a:spcPct val="115000"/>
                        </a:lnSpc>
                        <a:spcBef>
                          <a:spcPts val="0"/>
                        </a:spcBef>
                        <a:spcAft>
                          <a:spcPts val="0"/>
                        </a:spcAft>
                      </a:pPr>
                      <a:r>
                        <a:rPr lang="en-US" sz="2400" dirty="0">
                          <a:effectLst/>
                        </a:rPr>
                        <a:t>US # </a:t>
                      </a:r>
                      <a:r>
                        <a:rPr lang="en-US" sz="2400" dirty="0" smtClean="0">
                          <a:effectLst/>
                        </a:rPr>
                        <a:t>10</a:t>
                      </a:r>
                      <a:endParaRPr lang="en-US" sz="24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400">
                          <a:effectLst/>
                        </a:rPr>
                        <a:t>The pre-condition isn't stated in the same way as the rest of the document.</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I # 2 doesn’t indicate any interaction.</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I # 3 isn’t stated in the same voice as the rest of the interactions.</a:t>
                      </a:r>
                      <a:endParaRPr lang="en-US" sz="24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400" dirty="0">
                          <a:effectLst/>
                        </a:rPr>
                        <a:t>Replace “must be” with “is” and “must also be” with “also is”.</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Replace “There is a portion of the screen dedicated for notifications.” with “The screen displays notifications in a dedicated portion.”</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State the interaction in active voice.</a:t>
                      </a:r>
                      <a:endParaRPr lang="en-US" sz="24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5075739"/>
              </p:ext>
            </p:extLst>
          </p:nvPr>
        </p:nvGraphicFramePr>
        <p:xfrm>
          <a:off x="0" y="0"/>
          <a:ext cx="9144000" cy="6858001"/>
        </p:xfrm>
        <a:graphic>
          <a:graphicData uri="http://schemas.openxmlformats.org/drawingml/2006/table">
            <a:tbl>
              <a:tblPr bandRow="1">
                <a:tableStyleId>{5C22544A-7EE6-4342-B048-85BDC9FD1C3A}</a:tableStyleId>
              </a:tblPr>
              <a:tblGrid>
                <a:gridCol w="3770393"/>
                <a:gridCol w="5373607"/>
              </a:tblGrid>
              <a:tr h="769697">
                <a:tc gridSpan="2">
                  <a:txBody>
                    <a:bodyPr/>
                    <a:lstStyle/>
                    <a:p>
                      <a:pPr marL="0" marR="0">
                        <a:lnSpc>
                          <a:spcPct val="115000"/>
                        </a:lnSpc>
                        <a:spcBef>
                          <a:spcPts val="0"/>
                        </a:spcBef>
                        <a:spcAft>
                          <a:spcPts val="0"/>
                        </a:spcAft>
                      </a:pPr>
                      <a:r>
                        <a:rPr lang="en-US" sz="1600">
                          <a:effectLst/>
                        </a:rPr>
                        <a:t>User Story #11: The manager can assign items to its corresponding project and employees to record the project and employees assigned in the handling of the item.</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538788">
                <a:tc>
                  <a:txBody>
                    <a:bodyPr/>
                    <a:lstStyle/>
                    <a:p>
                      <a:pPr marL="0" marR="0">
                        <a:lnSpc>
                          <a:spcPct val="115000"/>
                        </a:lnSpc>
                        <a:spcBef>
                          <a:spcPts val="0"/>
                        </a:spcBef>
                        <a:spcAft>
                          <a:spcPts val="0"/>
                        </a:spcAft>
                      </a:pPr>
                      <a:r>
                        <a:rPr lang="en-US" sz="1600">
                          <a:effectLst/>
                        </a:rPr>
                        <a:t>Estimate (Days): 2</a:t>
                      </a:r>
                      <a:endParaRPr lang="en-US" sz="16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600">
                          <a:effectLst/>
                        </a:rPr>
                        <a:t>Priority: 20</a:t>
                      </a:r>
                      <a:endParaRPr lang="en-US" sz="1600">
                        <a:solidFill>
                          <a:srgbClr val="000000"/>
                        </a:solidFill>
                        <a:effectLst/>
                        <a:latin typeface="Arial"/>
                        <a:ea typeface="Arial"/>
                      </a:endParaRPr>
                    </a:p>
                  </a:txBody>
                  <a:tcPr marL="68580" marR="68580" marT="0" marB="0" anchor="ctr"/>
                </a:tc>
              </a:tr>
              <a:tr h="679258">
                <a:tc gridSpan="2">
                  <a:txBody>
                    <a:bodyPr/>
                    <a:lstStyle/>
                    <a:p>
                      <a:pPr marL="0" marR="0">
                        <a:lnSpc>
                          <a:spcPct val="115000"/>
                        </a:lnSpc>
                        <a:spcBef>
                          <a:spcPts val="0"/>
                        </a:spcBef>
                        <a:spcAft>
                          <a:spcPts val="0"/>
                        </a:spcAft>
                      </a:pPr>
                      <a:r>
                        <a:rPr lang="en-US" sz="1600">
                          <a:effectLst/>
                        </a:rPr>
                        <a:t>Pre-condition:  There must be a centralized database where data can be managed and updated. The manager must also be logged in.</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803621">
                <a:tc gridSpan="2">
                  <a:txBody>
                    <a:bodyPr/>
                    <a:lstStyle/>
                    <a:p>
                      <a:pPr marL="0" marR="0">
                        <a:lnSpc>
                          <a:spcPct val="115000"/>
                        </a:lnSpc>
                        <a:spcBef>
                          <a:spcPts val="0"/>
                        </a:spcBef>
                        <a:spcAft>
                          <a:spcPts val="0"/>
                        </a:spcAft>
                      </a:pPr>
                      <a:r>
                        <a:rPr lang="en-US" sz="1600">
                          <a:effectLst/>
                        </a:rPr>
                        <a:t>Interaction: </a:t>
                      </a:r>
                    </a:p>
                    <a:p>
                      <a:pPr marL="342900" lvl="0" indent="-342900">
                        <a:lnSpc>
                          <a:spcPct val="115000"/>
                        </a:lnSpc>
                        <a:buFont typeface="+mj-lt"/>
                        <a:buAutoNum type="arabicPeriod"/>
                      </a:pPr>
                      <a:r>
                        <a:rPr lang="en-US" sz="1600" u="none" strike="noStrike">
                          <a:effectLst/>
                        </a:rPr>
                        <a:t>The manager logs in.</a:t>
                      </a:r>
                    </a:p>
                    <a:p>
                      <a:pPr marL="342900" lvl="0" indent="-342900">
                        <a:lnSpc>
                          <a:spcPct val="115000"/>
                        </a:lnSpc>
                        <a:buFont typeface="+mj-lt"/>
                        <a:buAutoNum type="arabicPeriod"/>
                      </a:pPr>
                      <a:r>
                        <a:rPr lang="en-US" sz="1600" u="none" strike="noStrike">
                          <a:effectLst/>
                        </a:rPr>
                        <a:t>The manager clicks a button to view the inventory.</a:t>
                      </a:r>
                    </a:p>
                    <a:p>
                      <a:pPr marL="342900" lvl="0" indent="-342900">
                        <a:lnSpc>
                          <a:spcPct val="115000"/>
                        </a:lnSpc>
                        <a:buFont typeface="+mj-lt"/>
                        <a:buAutoNum type="arabicPeriod"/>
                      </a:pPr>
                      <a:r>
                        <a:rPr lang="en-US" sz="1600" u="none" strike="noStrike">
                          <a:effectLst/>
                        </a:rPr>
                        <a:t>The manager clicks an item to view its details.</a:t>
                      </a:r>
                    </a:p>
                    <a:p>
                      <a:pPr marL="342900" lvl="0" indent="-342900">
                        <a:lnSpc>
                          <a:spcPct val="115000"/>
                        </a:lnSpc>
                        <a:buFont typeface="+mj-lt"/>
                        <a:buAutoNum type="arabicPeriod"/>
                      </a:pPr>
                      <a:r>
                        <a:rPr lang="en-US" sz="1600" u="none" strike="noStrike">
                          <a:effectLst/>
                        </a:rPr>
                        <a:t>The manager selects from a combobox to assign it to an employee.</a:t>
                      </a:r>
                    </a:p>
                    <a:p>
                      <a:pPr marL="342900" lvl="0" indent="-342900">
                        <a:lnSpc>
                          <a:spcPct val="115000"/>
                        </a:lnSpc>
                        <a:buFont typeface="+mj-lt"/>
                        <a:buAutoNum type="arabicPeriod"/>
                      </a:pPr>
                      <a:r>
                        <a:rPr lang="en-US" sz="1600" u="none" strike="noStrike">
                          <a:effectLst/>
                        </a:rPr>
                        <a:t>The manager selects from a combobox to assign it to a project.</a:t>
                      </a:r>
                    </a:p>
                    <a:p>
                      <a:pPr marL="342900" lvl="0" indent="-342900">
                        <a:lnSpc>
                          <a:spcPct val="115000"/>
                        </a:lnSpc>
                        <a:buFont typeface="+mj-lt"/>
                        <a:buAutoNum type="arabicPeriod"/>
                      </a:pPr>
                      <a:r>
                        <a:rPr lang="en-US" sz="1600" u="none" strike="noStrike">
                          <a:effectLst/>
                        </a:rPr>
                        <a:t>The manager clicks a button so save all changes.</a:t>
                      </a:r>
                    </a:p>
                    <a:p>
                      <a:pPr marL="342900" lvl="0" indent="-342900">
                        <a:lnSpc>
                          <a:spcPct val="115000"/>
                        </a:lnSpc>
                        <a:buFont typeface="+mj-lt"/>
                        <a:buAutoNum type="arabicPeriod"/>
                      </a:pPr>
                      <a:r>
                        <a:rPr lang="en-US" sz="1600" u="none" strike="noStrike">
                          <a:effectLst/>
                        </a:rPr>
                        <a:t>The system saves the data in the database.</a:t>
                      </a:r>
                      <a:endParaRPr lang="en-US" sz="1600" u="none" strike="noStrike">
                        <a:solidFill>
                          <a:srgbClr val="000000"/>
                        </a:solidFill>
                        <a:effectLst/>
                        <a:latin typeface="Arial"/>
                      </a:endParaRPr>
                    </a:p>
                  </a:txBody>
                  <a:tcPr marL="68580" marR="68580" marT="0" marB="0" anchor="ctr"/>
                </a:tc>
                <a:tc hMerge="1">
                  <a:txBody>
                    <a:bodyPr/>
                    <a:lstStyle/>
                    <a:p>
                      <a:endParaRPr lang="en-US"/>
                    </a:p>
                  </a:txBody>
                  <a:tcPr/>
                </a:tc>
              </a:tr>
              <a:tr h="679258">
                <a:tc gridSpan="2">
                  <a:txBody>
                    <a:bodyPr/>
                    <a:lstStyle/>
                    <a:p>
                      <a:pPr marL="0" marR="0">
                        <a:lnSpc>
                          <a:spcPct val="115000"/>
                        </a:lnSpc>
                        <a:spcBef>
                          <a:spcPts val="0"/>
                        </a:spcBef>
                        <a:spcAft>
                          <a:spcPts val="0"/>
                        </a:spcAft>
                      </a:pPr>
                      <a:r>
                        <a:rPr lang="en-US" sz="1600">
                          <a:effectLst/>
                        </a:rPr>
                        <a:t>Post-condition: Upon viewing the item, it should display the correct employee and project. The employees must be able to view that a project has been assigned to them.</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1387379">
                <a:tc gridSpan="2">
                  <a:txBody>
                    <a:bodyPr/>
                    <a:lstStyle/>
                    <a:p>
                      <a:pPr marL="0" marR="0">
                        <a:lnSpc>
                          <a:spcPct val="115000"/>
                        </a:lnSpc>
                        <a:spcBef>
                          <a:spcPts val="0"/>
                        </a:spcBef>
                        <a:spcAft>
                          <a:spcPts val="0"/>
                        </a:spcAft>
                      </a:pPr>
                      <a:r>
                        <a:rPr lang="en-US" sz="1600" dirty="0">
                          <a:effectLst/>
                        </a:rPr>
                        <a:t>Acceptance Criteria:</a:t>
                      </a:r>
                    </a:p>
                    <a:p>
                      <a:pPr marL="342900" lvl="0" indent="-342900">
                        <a:lnSpc>
                          <a:spcPct val="115000"/>
                        </a:lnSpc>
                        <a:buFont typeface="+mj-lt"/>
                        <a:buAutoNum type="arabicPeriod"/>
                      </a:pPr>
                      <a:r>
                        <a:rPr lang="en-US" sz="1600" u="none" strike="noStrike" dirty="0">
                          <a:effectLst/>
                        </a:rPr>
                        <a:t>If the item is already assigned to an employee/project, </a:t>
                      </a:r>
                      <a:r>
                        <a:rPr lang="en-US" sz="1600" u="none" strike="noStrike" dirty="0" err="1">
                          <a:effectLst/>
                        </a:rPr>
                        <a:t>promt</a:t>
                      </a:r>
                      <a:r>
                        <a:rPr lang="en-US" sz="1600" u="none" strike="noStrike" dirty="0">
                          <a:effectLst/>
                        </a:rPr>
                        <a:t> the user with a warning message before continuing to replace the previous data.</a:t>
                      </a:r>
                    </a:p>
                    <a:p>
                      <a:pPr marL="342900" lvl="0" indent="-342900">
                        <a:lnSpc>
                          <a:spcPct val="115000"/>
                        </a:lnSpc>
                        <a:buFont typeface="+mj-lt"/>
                        <a:buAutoNum type="arabicPeriod"/>
                      </a:pPr>
                      <a:r>
                        <a:rPr lang="en-US" sz="1600" u="none" strike="noStrike" dirty="0">
                          <a:effectLst/>
                        </a:rPr>
                        <a:t>If the data has been saved, prompt the user with a completion message.</a:t>
                      </a:r>
                      <a:endParaRPr lang="en-US" sz="1600" u="none" strike="noStrike"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1484864"/>
              </p:ext>
            </p:extLst>
          </p:nvPr>
        </p:nvGraphicFramePr>
        <p:xfrm>
          <a:off x="0" y="6927"/>
          <a:ext cx="9143999" cy="6851073"/>
        </p:xfrm>
        <a:graphic>
          <a:graphicData uri="http://schemas.openxmlformats.org/drawingml/2006/table">
            <a:tbl>
              <a:tblPr>
                <a:tableStyleId>{5C22544A-7EE6-4342-B048-85BDC9FD1C3A}</a:tableStyleId>
              </a:tblPr>
              <a:tblGrid>
                <a:gridCol w="1414541"/>
                <a:gridCol w="3864729"/>
                <a:gridCol w="3864729"/>
              </a:tblGrid>
              <a:tr h="6851073">
                <a:tc>
                  <a:txBody>
                    <a:bodyPr/>
                    <a:lstStyle/>
                    <a:p>
                      <a:pPr marL="0" marR="0">
                        <a:lnSpc>
                          <a:spcPct val="115000"/>
                        </a:lnSpc>
                        <a:spcBef>
                          <a:spcPts val="0"/>
                        </a:spcBef>
                        <a:spcAft>
                          <a:spcPts val="0"/>
                        </a:spcAft>
                      </a:pPr>
                      <a:r>
                        <a:rPr lang="en-US" sz="2000" dirty="0">
                          <a:effectLst/>
                        </a:rPr>
                        <a:t>US # </a:t>
                      </a:r>
                      <a:r>
                        <a:rPr lang="en-US" sz="2000" dirty="0" smtClean="0">
                          <a:effectLst/>
                        </a:rPr>
                        <a:t>11</a:t>
                      </a:r>
                      <a:endParaRPr lang="en-US" sz="20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000">
                          <a:effectLst/>
                        </a:rPr>
                        <a:t>The pre-condition isn't stated in the same way as the rest of the document.</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I # 6 There is a typographical error.</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The post condition doesn’t clearly indicate what it is referring to.</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The post condition isn’t stated in the same way as the rest of the post conditions.</a:t>
                      </a:r>
                    </a:p>
                    <a:p>
                      <a:pPr marL="0" marR="0">
                        <a:lnSpc>
                          <a:spcPct val="115000"/>
                        </a:lnSpc>
                        <a:spcBef>
                          <a:spcPts val="0"/>
                        </a:spcBef>
                        <a:spcAft>
                          <a:spcPts val="0"/>
                        </a:spcAft>
                      </a:pPr>
                      <a:r>
                        <a:rPr lang="en-US" sz="2000">
                          <a:effectLst/>
                        </a:rPr>
                        <a:t>There is a typographical error.</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AC # 1 - 2 don’t indicate the doers of the actions.</a:t>
                      </a:r>
                      <a:endParaRPr lang="en-US" sz="20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000" dirty="0">
                          <a:effectLst/>
                        </a:rPr>
                        <a:t>Replace “must be” with “is” and “must also be” with “also is”.</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Replace “so” with “to”.</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Replace “it” with “the system” or “the screen”.</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Replace “should display” with “displays” and “must be” with “are”.</a:t>
                      </a:r>
                    </a:p>
                    <a:p>
                      <a:pPr marL="0" marR="0">
                        <a:lnSpc>
                          <a:spcPct val="115000"/>
                        </a:lnSpc>
                        <a:spcBef>
                          <a:spcPts val="0"/>
                        </a:spcBef>
                        <a:spcAft>
                          <a:spcPts val="0"/>
                        </a:spcAft>
                      </a:pPr>
                      <a:r>
                        <a:rPr lang="en-US" sz="2000" dirty="0">
                          <a:effectLst/>
                        </a:rPr>
                        <a:t>Replace “</a:t>
                      </a:r>
                      <a:r>
                        <a:rPr lang="en-US" sz="2000" dirty="0" err="1">
                          <a:effectLst/>
                        </a:rPr>
                        <a:t>promt</a:t>
                      </a:r>
                      <a:r>
                        <a:rPr lang="en-US" sz="2000" dirty="0">
                          <a:effectLst/>
                        </a:rPr>
                        <a:t>” with “prompt”.</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Replace “prompt” with “The system prompts”.</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Indicate the doer of the action</a:t>
                      </a:r>
                      <a:endParaRPr lang="en-US" sz="20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1752040"/>
              </p:ext>
            </p:extLst>
          </p:nvPr>
        </p:nvGraphicFramePr>
        <p:xfrm>
          <a:off x="0" y="13854"/>
          <a:ext cx="9144000" cy="6844145"/>
        </p:xfrm>
        <a:graphic>
          <a:graphicData uri="http://schemas.openxmlformats.org/drawingml/2006/table">
            <a:tbl>
              <a:tblPr bandRow="1">
                <a:tableStyleId>{5C22544A-7EE6-4342-B048-85BDC9FD1C3A}</a:tableStyleId>
              </a:tblPr>
              <a:tblGrid>
                <a:gridCol w="3770393"/>
                <a:gridCol w="5373607"/>
              </a:tblGrid>
              <a:tr h="1035161">
                <a:tc gridSpan="2">
                  <a:txBody>
                    <a:bodyPr/>
                    <a:lstStyle/>
                    <a:p>
                      <a:pPr marL="0" marR="0">
                        <a:lnSpc>
                          <a:spcPct val="115000"/>
                        </a:lnSpc>
                        <a:spcBef>
                          <a:spcPts val="0"/>
                        </a:spcBef>
                        <a:spcAft>
                          <a:spcPts val="0"/>
                        </a:spcAft>
                      </a:pPr>
                      <a:r>
                        <a:rPr lang="en-US" sz="2000">
                          <a:effectLst/>
                        </a:rPr>
                        <a:t>User Story #12: The manager can review the inventory to monitor purchases and corresponding details.</a:t>
                      </a:r>
                      <a:endParaRPr lang="en-US" sz="2000">
                        <a:solidFill>
                          <a:srgbClr val="000000"/>
                        </a:solidFill>
                        <a:effectLst/>
                        <a:latin typeface="Arial"/>
                        <a:ea typeface="Arial"/>
                      </a:endParaRPr>
                    </a:p>
                  </a:txBody>
                  <a:tcPr marL="68580" marR="68580" marT="0" marB="0" anchor="ctr"/>
                </a:tc>
                <a:tc hMerge="1">
                  <a:txBody>
                    <a:bodyPr/>
                    <a:lstStyle/>
                    <a:p>
                      <a:endParaRPr lang="en-US"/>
                    </a:p>
                  </a:txBody>
                  <a:tcPr/>
                </a:tc>
              </a:tr>
              <a:tr h="724613">
                <a:tc>
                  <a:txBody>
                    <a:bodyPr/>
                    <a:lstStyle/>
                    <a:p>
                      <a:pPr marL="0" marR="0">
                        <a:lnSpc>
                          <a:spcPct val="115000"/>
                        </a:lnSpc>
                        <a:spcBef>
                          <a:spcPts val="0"/>
                        </a:spcBef>
                        <a:spcAft>
                          <a:spcPts val="0"/>
                        </a:spcAft>
                      </a:pPr>
                      <a:r>
                        <a:rPr lang="en-US" sz="2000">
                          <a:effectLst/>
                        </a:rPr>
                        <a:t>Estimate (Days): 2</a:t>
                      </a:r>
                      <a:endParaRPr lang="en-US" sz="20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2000">
                          <a:effectLst/>
                        </a:rPr>
                        <a:t>Priority: 20</a:t>
                      </a:r>
                      <a:endParaRPr lang="en-US" sz="2000">
                        <a:solidFill>
                          <a:srgbClr val="000000"/>
                        </a:solidFill>
                        <a:effectLst/>
                        <a:latin typeface="Arial"/>
                        <a:ea typeface="Arial"/>
                      </a:endParaRPr>
                    </a:p>
                  </a:txBody>
                  <a:tcPr marL="68580" marR="68580" marT="0" marB="0" anchor="ctr"/>
                </a:tc>
              </a:tr>
              <a:tr h="913531">
                <a:tc gridSpan="2">
                  <a:txBody>
                    <a:bodyPr/>
                    <a:lstStyle/>
                    <a:p>
                      <a:pPr marL="0" marR="0">
                        <a:lnSpc>
                          <a:spcPct val="115000"/>
                        </a:lnSpc>
                        <a:spcBef>
                          <a:spcPts val="0"/>
                        </a:spcBef>
                        <a:spcAft>
                          <a:spcPts val="0"/>
                        </a:spcAft>
                      </a:pPr>
                      <a:r>
                        <a:rPr lang="en-US" sz="2000">
                          <a:effectLst/>
                        </a:rPr>
                        <a:t>Pre-condition:  There must be a centralized database where data can be managed and updated. The manager must also be logged in.</a:t>
                      </a:r>
                      <a:endParaRPr lang="en-US" sz="2000">
                        <a:solidFill>
                          <a:srgbClr val="000000"/>
                        </a:solidFill>
                        <a:effectLst/>
                        <a:latin typeface="Arial"/>
                        <a:ea typeface="Arial"/>
                      </a:endParaRPr>
                    </a:p>
                  </a:txBody>
                  <a:tcPr marL="68580" marR="68580" marT="0" marB="0" anchor="ctr"/>
                </a:tc>
                <a:tc hMerge="1">
                  <a:txBody>
                    <a:bodyPr/>
                    <a:lstStyle/>
                    <a:p>
                      <a:endParaRPr lang="en-US"/>
                    </a:p>
                  </a:txBody>
                  <a:tcPr/>
                </a:tc>
              </a:tr>
              <a:tr h="2342054">
                <a:tc gridSpan="2">
                  <a:txBody>
                    <a:bodyPr/>
                    <a:lstStyle/>
                    <a:p>
                      <a:pPr marL="0" marR="0">
                        <a:lnSpc>
                          <a:spcPct val="115000"/>
                        </a:lnSpc>
                        <a:spcBef>
                          <a:spcPts val="0"/>
                        </a:spcBef>
                        <a:spcAft>
                          <a:spcPts val="0"/>
                        </a:spcAft>
                      </a:pPr>
                      <a:r>
                        <a:rPr lang="en-US" sz="2000">
                          <a:effectLst/>
                        </a:rPr>
                        <a:t>Interaction: </a:t>
                      </a:r>
                    </a:p>
                    <a:p>
                      <a:pPr marL="342900" lvl="0" indent="-342900">
                        <a:lnSpc>
                          <a:spcPct val="115000"/>
                        </a:lnSpc>
                        <a:buFont typeface="+mj-lt"/>
                        <a:buAutoNum type="arabicPeriod"/>
                      </a:pPr>
                      <a:r>
                        <a:rPr lang="en-US" sz="2000" u="none" strike="noStrike">
                          <a:effectLst/>
                        </a:rPr>
                        <a:t>The manager logs in.</a:t>
                      </a:r>
                    </a:p>
                    <a:p>
                      <a:pPr marL="342900" lvl="0" indent="-342900">
                        <a:lnSpc>
                          <a:spcPct val="115000"/>
                        </a:lnSpc>
                        <a:buFont typeface="+mj-lt"/>
                        <a:buAutoNum type="arabicPeriod"/>
                      </a:pPr>
                      <a:r>
                        <a:rPr lang="en-US" sz="2000" u="none" strike="noStrike">
                          <a:effectLst/>
                        </a:rPr>
                        <a:t>The manager clicks a button to view the inventory.</a:t>
                      </a:r>
                    </a:p>
                    <a:p>
                      <a:pPr marL="342900" lvl="0" indent="-342900">
                        <a:lnSpc>
                          <a:spcPct val="115000"/>
                        </a:lnSpc>
                        <a:buFont typeface="+mj-lt"/>
                        <a:buAutoNum type="arabicPeriod"/>
                      </a:pPr>
                      <a:r>
                        <a:rPr lang="en-US" sz="2000" u="none" strike="noStrike">
                          <a:effectLst/>
                        </a:rPr>
                        <a:t>The manager may filter the items.</a:t>
                      </a:r>
                    </a:p>
                    <a:p>
                      <a:pPr marL="342900" lvl="0" indent="-342900">
                        <a:lnSpc>
                          <a:spcPct val="115000"/>
                        </a:lnSpc>
                        <a:buFont typeface="+mj-lt"/>
                        <a:buAutoNum type="arabicPeriod"/>
                      </a:pPr>
                      <a:r>
                        <a:rPr lang="en-US" sz="2000" u="none" strike="noStrike">
                          <a:effectLst/>
                        </a:rPr>
                        <a:t>The manager clicks an item to view its details.</a:t>
                      </a:r>
                      <a:endParaRPr lang="en-US" sz="2000" u="none" strike="noStrike">
                        <a:solidFill>
                          <a:srgbClr val="000000"/>
                        </a:solidFill>
                        <a:effectLst/>
                        <a:latin typeface="Arial"/>
                      </a:endParaRPr>
                    </a:p>
                  </a:txBody>
                  <a:tcPr marL="68580" marR="68580" marT="0" marB="0" anchor="ctr"/>
                </a:tc>
                <a:tc hMerge="1">
                  <a:txBody>
                    <a:bodyPr/>
                    <a:lstStyle/>
                    <a:p>
                      <a:endParaRPr lang="en-US"/>
                    </a:p>
                  </a:txBody>
                  <a:tcPr/>
                </a:tc>
              </a:tr>
              <a:tr h="690108">
                <a:tc gridSpan="2">
                  <a:txBody>
                    <a:bodyPr/>
                    <a:lstStyle/>
                    <a:p>
                      <a:pPr marL="0" marR="0">
                        <a:lnSpc>
                          <a:spcPct val="115000"/>
                        </a:lnSpc>
                        <a:spcBef>
                          <a:spcPts val="0"/>
                        </a:spcBef>
                        <a:spcAft>
                          <a:spcPts val="0"/>
                        </a:spcAft>
                      </a:pPr>
                      <a:r>
                        <a:rPr lang="en-US" sz="2000">
                          <a:effectLst/>
                        </a:rPr>
                        <a:t>Post-condition: The details must correctly reflect the item selected.</a:t>
                      </a:r>
                      <a:endParaRPr lang="en-US" sz="2000">
                        <a:solidFill>
                          <a:srgbClr val="000000"/>
                        </a:solidFill>
                        <a:effectLst/>
                        <a:latin typeface="Arial"/>
                        <a:ea typeface="Arial"/>
                      </a:endParaRPr>
                    </a:p>
                  </a:txBody>
                  <a:tcPr marL="68580" marR="68580" marT="0" marB="0" anchor="ctr"/>
                </a:tc>
                <a:tc hMerge="1">
                  <a:txBody>
                    <a:bodyPr/>
                    <a:lstStyle/>
                    <a:p>
                      <a:endParaRPr lang="en-US"/>
                    </a:p>
                  </a:txBody>
                  <a:tcPr/>
                </a:tc>
              </a:tr>
              <a:tr h="1138678">
                <a:tc gridSpan="2">
                  <a:txBody>
                    <a:bodyPr/>
                    <a:lstStyle/>
                    <a:p>
                      <a:pPr marL="0" marR="0">
                        <a:lnSpc>
                          <a:spcPct val="115000"/>
                        </a:lnSpc>
                        <a:spcBef>
                          <a:spcPts val="0"/>
                        </a:spcBef>
                        <a:spcAft>
                          <a:spcPts val="0"/>
                        </a:spcAft>
                      </a:pPr>
                      <a:r>
                        <a:rPr lang="en-US" sz="2000" dirty="0">
                          <a:effectLst/>
                        </a:rPr>
                        <a:t>Acceptance Criteria:</a:t>
                      </a:r>
                    </a:p>
                    <a:p>
                      <a:pPr marL="342900" lvl="0" indent="-342900">
                        <a:lnSpc>
                          <a:spcPct val="115000"/>
                        </a:lnSpc>
                        <a:buFont typeface="+mj-lt"/>
                        <a:buAutoNum type="arabicPeriod"/>
                      </a:pPr>
                      <a:r>
                        <a:rPr lang="en-US" sz="2000" u="none" strike="noStrike" dirty="0">
                          <a:effectLst/>
                        </a:rPr>
                        <a:t>The filter functionality must correctly show the items that match the criteria.</a:t>
                      </a:r>
                      <a:endParaRPr lang="en-US" sz="2000" u="none" strike="noStrike"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ends of warranties and contracts are difficult to keep track of</a:t>
            </a:r>
            <a:r>
              <a:rPr lang="en-US" dirty="0" smtClean="0"/>
              <a:t>.</a:t>
            </a:r>
          </a:p>
          <a:p>
            <a:r>
              <a:rPr lang="en-US" dirty="0" smtClean="0"/>
              <a:t>MS </a:t>
            </a:r>
            <a:r>
              <a:rPr lang="en-US" dirty="0"/>
              <a:t>Excel itself does not have a notification </a:t>
            </a:r>
            <a:r>
              <a:rPr lang="en-US" dirty="0" smtClean="0"/>
              <a:t>feature</a:t>
            </a:r>
          </a:p>
          <a:p>
            <a:r>
              <a:rPr lang="en-US" dirty="0" smtClean="0"/>
              <a:t>Manually </a:t>
            </a:r>
            <a:r>
              <a:rPr lang="en-US" dirty="0"/>
              <a:t>set the dates in a calendar application </a:t>
            </a:r>
            <a:r>
              <a:rPr lang="en-US" dirty="0" smtClean="0"/>
              <a:t>to </a:t>
            </a:r>
            <a:r>
              <a:rPr lang="en-US" dirty="0"/>
              <a:t>be notified</a:t>
            </a:r>
            <a:r>
              <a:rPr lang="en-US" dirty="0" smtClean="0"/>
              <a:t>.</a:t>
            </a:r>
          </a:p>
          <a:p>
            <a:r>
              <a:rPr lang="en-US" dirty="0" smtClean="0"/>
              <a:t>Overlooked </a:t>
            </a:r>
            <a:r>
              <a:rPr lang="en-US" dirty="0"/>
              <a:t>contracts and end of </a:t>
            </a:r>
            <a:r>
              <a:rPr lang="en-US" dirty="0" smtClean="0"/>
              <a:t>warranties</a:t>
            </a:r>
          </a:p>
          <a:p>
            <a:r>
              <a:rPr lang="en-US" dirty="0" smtClean="0"/>
              <a:t>Piece of </a:t>
            </a:r>
            <a:r>
              <a:rPr lang="en-US" dirty="0"/>
              <a:t>equipment </a:t>
            </a:r>
            <a:r>
              <a:rPr lang="en-US" dirty="0" smtClean="0"/>
              <a:t>-&gt; damaged</a:t>
            </a:r>
          </a:p>
          <a:p>
            <a:pPr lvl="1"/>
            <a:r>
              <a:rPr lang="en-US" dirty="0" smtClean="0"/>
              <a:t>its </a:t>
            </a:r>
            <a:r>
              <a:rPr lang="en-US" dirty="0"/>
              <a:t>warranty or contract weren’t </a:t>
            </a:r>
            <a:r>
              <a:rPr lang="en-US" dirty="0" smtClean="0"/>
              <a:t>renewed</a:t>
            </a:r>
          </a:p>
          <a:p>
            <a:pPr lvl="1"/>
            <a:r>
              <a:rPr lang="en-US" dirty="0" smtClean="0"/>
              <a:t>then </a:t>
            </a:r>
            <a:r>
              <a:rPr lang="en-US" dirty="0"/>
              <a:t>there will be complications in the repair or replacement of that piece of equipment.</a:t>
            </a:r>
            <a:endParaRPr lang="en-US" dirty="0"/>
          </a:p>
        </p:txBody>
      </p:sp>
    </p:spTree>
    <p:extLst>
      <p:ext uri="{BB962C8B-B14F-4D97-AF65-F5344CB8AC3E}">
        <p14:creationId xmlns:p14="http://schemas.microsoft.com/office/powerpoint/2010/main" val="1773492403"/>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5804966"/>
              </p:ext>
            </p:extLst>
          </p:nvPr>
        </p:nvGraphicFramePr>
        <p:xfrm>
          <a:off x="0" y="0"/>
          <a:ext cx="9143999" cy="6858000"/>
        </p:xfrm>
        <a:graphic>
          <a:graphicData uri="http://schemas.openxmlformats.org/drawingml/2006/table">
            <a:tbl>
              <a:tblPr>
                <a:tableStyleId>{5C22544A-7EE6-4342-B048-85BDC9FD1C3A}</a:tableStyleId>
              </a:tblPr>
              <a:tblGrid>
                <a:gridCol w="1414541"/>
                <a:gridCol w="3864729"/>
                <a:gridCol w="3864729"/>
              </a:tblGrid>
              <a:tr h="6858000">
                <a:tc>
                  <a:txBody>
                    <a:bodyPr/>
                    <a:lstStyle/>
                    <a:p>
                      <a:pPr marL="0" marR="0">
                        <a:lnSpc>
                          <a:spcPct val="115000"/>
                        </a:lnSpc>
                        <a:spcBef>
                          <a:spcPts val="0"/>
                        </a:spcBef>
                        <a:spcAft>
                          <a:spcPts val="0"/>
                        </a:spcAft>
                      </a:pPr>
                      <a:r>
                        <a:rPr lang="en-US" sz="2400" dirty="0">
                          <a:effectLst/>
                        </a:rPr>
                        <a:t>US # </a:t>
                      </a:r>
                      <a:r>
                        <a:rPr lang="en-US" sz="2400" dirty="0" smtClean="0">
                          <a:effectLst/>
                        </a:rPr>
                        <a:t>12</a:t>
                      </a:r>
                      <a:endParaRPr lang="en-US" sz="24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400">
                          <a:effectLst/>
                        </a:rPr>
                        <a:t>The pre-condition isn't stated in the same way as the rest of the document.</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I # 3 doesn’t indicate any interaction.</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The post condition isn’t stated in the same way as the rest of the post conditions.</a:t>
                      </a:r>
                    </a:p>
                    <a:p>
                      <a:pPr marL="0" marR="0">
                        <a:lnSpc>
                          <a:spcPct val="115000"/>
                        </a:lnSpc>
                        <a:spcBef>
                          <a:spcPts val="0"/>
                        </a:spcBef>
                        <a:spcAft>
                          <a:spcPts val="0"/>
                        </a:spcAft>
                      </a:pPr>
                      <a:r>
                        <a:rPr lang="en-US" sz="2400">
                          <a:effectLst/>
                        </a:rPr>
                        <a:t> </a:t>
                      </a:r>
                    </a:p>
                    <a:p>
                      <a:pPr marL="0" marR="0">
                        <a:lnSpc>
                          <a:spcPct val="115000"/>
                        </a:lnSpc>
                        <a:spcBef>
                          <a:spcPts val="0"/>
                        </a:spcBef>
                        <a:spcAft>
                          <a:spcPts val="0"/>
                        </a:spcAft>
                      </a:pPr>
                      <a:r>
                        <a:rPr lang="en-US" sz="2400">
                          <a:effectLst/>
                        </a:rPr>
                        <a:t>AC # 1 isn’t stated in the same way as the rest of the acceptance criteria.</a:t>
                      </a:r>
                      <a:endParaRPr lang="en-US" sz="24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400" dirty="0">
                          <a:effectLst/>
                        </a:rPr>
                        <a:t>Replace “must be” with “is” and “must also be” with “also is”.</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Remove I # 3.</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Remove “must”.</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Replace “must correctly show” with “shows”.</a:t>
                      </a:r>
                      <a:endParaRPr lang="en-US" sz="24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5311011"/>
              </p:ext>
            </p:extLst>
          </p:nvPr>
        </p:nvGraphicFramePr>
        <p:xfrm>
          <a:off x="0" y="0"/>
          <a:ext cx="9144000" cy="6858000"/>
        </p:xfrm>
        <a:graphic>
          <a:graphicData uri="http://schemas.openxmlformats.org/drawingml/2006/table">
            <a:tbl>
              <a:tblPr bandRow="1">
                <a:tableStyleId>{5C22544A-7EE6-4342-B048-85BDC9FD1C3A}</a:tableStyleId>
              </a:tblPr>
              <a:tblGrid>
                <a:gridCol w="3802619"/>
                <a:gridCol w="5341381"/>
              </a:tblGrid>
              <a:tr h="623785">
                <a:tc gridSpan="2">
                  <a:txBody>
                    <a:bodyPr/>
                    <a:lstStyle/>
                    <a:p>
                      <a:pPr marL="0" marR="0">
                        <a:lnSpc>
                          <a:spcPct val="115000"/>
                        </a:lnSpc>
                        <a:spcBef>
                          <a:spcPts val="0"/>
                        </a:spcBef>
                        <a:spcAft>
                          <a:spcPts val="0"/>
                        </a:spcAft>
                      </a:pPr>
                      <a:r>
                        <a:rPr lang="en-US" sz="1600">
                          <a:effectLst/>
                        </a:rPr>
                        <a:t>User Story #13: The manager can edit the inventory to modify wrong details or to specify the status of an item.</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436650">
                <a:tc>
                  <a:txBody>
                    <a:bodyPr/>
                    <a:lstStyle/>
                    <a:p>
                      <a:pPr marL="0" marR="0">
                        <a:lnSpc>
                          <a:spcPct val="115000"/>
                        </a:lnSpc>
                        <a:spcBef>
                          <a:spcPts val="0"/>
                        </a:spcBef>
                        <a:spcAft>
                          <a:spcPts val="0"/>
                        </a:spcAft>
                      </a:pPr>
                      <a:r>
                        <a:rPr lang="en-US" sz="1600">
                          <a:effectLst/>
                        </a:rPr>
                        <a:t>Estimate (Days): 2</a:t>
                      </a:r>
                      <a:endParaRPr lang="en-US" sz="16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600">
                          <a:effectLst/>
                        </a:rPr>
                        <a:t>Priority: 20</a:t>
                      </a:r>
                      <a:endParaRPr lang="en-US" sz="1600">
                        <a:solidFill>
                          <a:srgbClr val="000000"/>
                        </a:solidFill>
                        <a:effectLst/>
                        <a:latin typeface="Arial"/>
                        <a:ea typeface="Arial"/>
                      </a:endParaRPr>
                    </a:p>
                  </a:txBody>
                  <a:tcPr marL="68580" marR="68580" marT="0" marB="0" anchor="ctr"/>
                </a:tc>
              </a:tr>
              <a:tr h="550491">
                <a:tc gridSpan="2">
                  <a:txBody>
                    <a:bodyPr/>
                    <a:lstStyle/>
                    <a:p>
                      <a:pPr marL="0" marR="0">
                        <a:lnSpc>
                          <a:spcPct val="115000"/>
                        </a:lnSpc>
                        <a:spcBef>
                          <a:spcPts val="0"/>
                        </a:spcBef>
                        <a:spcAft>
                          <a:spcPts val="0"/>
                        </a:spcAft>
                      </a:pPr>
                      <a:r>
                        <a:rPr lang="en-US" sz="1600">
                          <a:effectLst/>
                        </a:rPr>
                        <a:t>Pre-condition:  There must be a centralized database where data can be managed and updated. The manager must also be logged in.</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272138">
                <a:tc gridSpan="2">
                  <a:txBody>
                    <a:bodyPr/>
                    <a:lstStyle/>
                    <a:p>
                      <a:pPr marL="0" marR="0">
                        <a:lnSpc>
                          <a:spcPct val="115000"/>
                        </a:lnSpc>
                        <a:spcBef>
                          <a:spcPts val="0"/>
                        </a:spcBef>
                        <a:spcAft>
                          <a:spcPts val="0"/>
                        </a:spcAft>
                      </a:pPr>
                      <a:r>
                        <a:rPr lang="en-US" sz="1600">
                          <a:effectLst/>
                        </a:rPr>
                        <a:t>Interaction: </a:t>
                      </a:r>
                    </a:p>
                    <a:p>
                      <a:pPr marL="342900" lvl="0" indent="-342900">
                        <a:lnSpc>
                          <a:spcPct val="115000"/>
                        </a:lnSpc>
                        <a:buFont typeface="+mj-lt"/>
                        <a:buAutoNum type="arabicPeriod"/>
                      </a:pPr>
                      <a:r>
                        <a:rPr lang="en-US" sz="1600" u="none" strike="noStrike">
                          <a:effectLst/>
                        </a:rPr>
                        <a:t>The manager logs in.</a:t>
                      </a:r>
                    </a:p>
                    <a:p>
                      <a:pPr marL="342900" lvl="0" indent="-342900">
                        <a:lnSpc>
                          <a:spcPct val="115000"/>
                        </a:lnSpc>
                        <a:buFont typeface="+mj-lt"/>
                        <a:buAutoNum type="arabicPeriod"/>
                      </a:pPr>
                      <a:r>
                        <a:rPr lang="en-US" sz="1600" u="none" strike="noStrike">
                          <a:effectLst/>
                        </a:rPr>
                        <a:t>The manager clicks a button to edit the inventory.</a:t>
                      </a:r>
                    </a:p>
                    <a:p>
                      <a:pPr marL="342900" lvl="0" indent="-342900">
                        <a:lnSpc>
                          <a:spcPct val="115000"/>
                        </a:lnSpc>
                        <a:buFont typeface="+mj-lt"/>
                        <a:buAutoNum type="arabicPeriod"/>
                      </a:pPr>
                      <a:r>
                        <a:rPr lang="en-US" sz="1600" u="none" strike="noStrike">
                          <a:effectLst/>
                        </a:rPr>
                        <a:t>The manager clicks an item to edit its details.</a:t>
                      </a:r>
                    </a:p>
                    <a:p>
                      <a:pPr marL="342900" lvl="0" indent="-342900">
                        <a:lnSpc>
                          <a:spcPct val="115000"/>
                        </a:lnSpc>
                        <a:buFont typeface="+mj-lt"/>
                        <a:buAutoNum type="arabicPeriod"/>
                      </a:pPr>
                      <a:r>
                        <a:rPr lang="en-US" sz="1600" u="none" strike="noStrike">
                          <a:effectLst/>
                        </a:rPr>
                        <a:t>The manager can select the item’s new status using radio buttons.</a:t>
                      </a:r>
                    </a:p>
                    <a:p>
                      <a:pPr marL="342900" lvl="0" indent="-342900">
                        <a:lnSpc>
                          <a:spcPct val="115000"/>
                        </a:lnSpc>
                        <a:buFont typeface="+mj-lt"/>
                        <a:buAutoNum type="arabicPeriod"/>
                      </a:pPr>
                      <a:r>
                        <a:rPr lang="en-US" sz="1600" u="none" strike="noStrike">
                          <a:effectLst/>
                        </a:rPr>
                        <a:t>The manager may edit the other details in combo boxes and text fields.</a:t>
                      </a:r>
                    </a:p>
                    <a:p>
                      <a:pPr marL="342900" lvl="0" indent="-342900">
                        <a:lnSpc>
                          <a:spcPct val="115000"/>
                        </a:lnSpc>
                        <a:buFont typeface="+mj-lt"/>
                        <a:buAutoNum type="arabicPeriod"/>
                      </a:pPr>
                      <a:r>
                        <a:rPr lang="en-US" sz="1600" u="none" strike="noStrike">
                          <a:effectLst/>
                        </a:rPr>
                        <a:t>The manager clicks a button to save the data.</a:t>
                      </a:r>
                    </a:p>
                    <a:p>
                      <a:pPr marL="342900" lvl="0" indent="-342900">
                        <a:lnSpc>
                          <a:spcPct val="115000"/>
                        </a:lnSpc>
                        <a:buFont typeface="+mj-lt"/>
                        <a:buAutoNum type="arabicPeriod"/>
                      </a:pPr>
                      <a:r>
                        <a:rPr lang="en-US" sz="1600" u="none" strike="noStrike">
                          <a:effectLst/>
                        </a:rPr>
                        <a:t>The system saves the data.</a:t>
                      </a:r>
                      <a:endParaRPr lang="en-US" sz="1600" u="none" strike="noStrike">
                        <a:solidFill>
                          <a:srgbClr val="000000"/>
                        </a:solidFill>
                        <a:effectLst/>
                        <a:latin typeface="Arial"/>
                      </a:endParaRPr>
                    </a:p>
                  </a:txBody>
                  <a:tcPr marL="68580" marR="68580" marT="0" marB="0" anchor="ctr"/>
                </a:tc>
                <a:tc hMerge="1">
                  <a:txBody>
                    <a:bodyPr/>
                    <a:lstStyle/>
                    <a:p>
                      <a:endParaRPr lang="en-US"/>
                    </a:p>
                  </a:txBody>
                  <a:tcPr/>
                </a:tc>
              </a:tr>
              <a:tr h="415857">
                <a:tc gridSpan="2">
                  <a:txBody>
                    <a:bodyPr/>
                    <a:lstStyle/>
                    <a:p>
                      <a:pPr marL="0" marR="0">
                        <a:lnSpc>
                          <a:spcPct val="115000"/>
                        </a:lnSpc>
                        <a:spcBef>
                          <a:spcPts val="0"/>
                        </a:spcBef>
                        <a:spcAft>
                          <a:spcPts val="0"/>
                        </a:spcAft>
                      </a:pPr>
                      <a:r>
                        <a:rPr lang="en-US" sz="1600">
                          <a:effectLst/>
                        </a:rPr>
                        <a:t>Post-condition: Upon viewing the item, the details should have changed already.</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559079">
                <a:tc gridSpan="2">
                  <a:txBody>
                    <a:bodyPr/>
                    <a:lstStyle/>
                    <a:p>
                      <a:pPr marL="0" marR="0">
                        <a:lnSpc>
                          <a:spcPct val="115000"/>
                        </a:lnSpc>
                        <a:spcBef>
                          <a:spcPts val="0"/>
                        </a:spcBef>
                        <a:spcAft>
                          <a:spcPts val="0"/>
                        </a:spcAft>
                      </a:pPr>
                      <a:r>
                        <a:rPr lang="en-US" sz="1600" dirty="0">
                          <a:effectLst/>
                        </a:rPr>
                        <a:t>Acceptance Criteria:</a:t>
                      </a:r>
                    </a:p>
                    <a:p>
                      <a:pPr marL="342900" lvl="0" indent="-342900">
                        <a:lnSpc>
                          <a:spcPct val="115000"/>
                        </a:lnSpc>
                        <a:buFont typeface="+mj-lt"/>
                        <a:buAutoNum type="arabicPeriod"/>
                      </a:pPr>
                      <a:r>
                        <a:rPr lang="en-US" sz="1600" u="none" strike="noStrike" dirty="0">
                          <a:effectLst/>
                        </a:rPr>
                        <a:t>The user should be prompted with an information message first for the user to check if the edited information is correct.</a:t>
                      </a:r>
                    </a:p>
                    <a:p>
                      <a:pPr marL="342900" lvl="0" indent="-342900">
                        <a:lnSpc>
                          <a:spcPct val="115000"/>
                        </a:lnSpc>
                        <a:buFont typeface="+mj-lt"/>
                        <a:buAutoNum type="arabicPeriod"/>
                      </a:pPr>
                      <a:r>
                        <a:rPr lang="en-US" sz="1600" u="none" strike="noStrike" dirty="0">
                          <a:effectLst/>
                        </a:rPr>
                        <a:t>The user should be prompted with a warning message if there will be any significant information that were left blank upon submission. </a:t>
                      </a:r>
                    </a:p>
                    <a:p>
                      <a:pPr marL="342900" lvl="0" indent="-342900">
                        <a:lnSpc>
                          <a:spcPct val="115000"/>
                        </a:lnSpc>
                        <a:buFont typeface="+mj-lt"/>
                        <a:buAutoNum type="arabicPeriod"/>
                      </a:pPr>
                      <a:r>
                        <a:rPr lang="en-US" sz="1600" u="none" strike="noStrike" dirty="0">
                          <a:effectLst/>
                        </a:rPr>
                        <a:t>The user should be prompted with a confirmation message once the edited information has been successfully updated in the database.</a:t>
                      </a:r>
                    </a:p>
                    <a:p>
                      <a:pPr marL="342900" lvl="0" indent="-342900">
                        <a:lnSpc>
                          <a:spcPct val="115000"/>
                        </a:lnSpc>
                        <a:buFont typeface="+mj-lt"/>
                        <a:buAutoNum type="arabicPeriod"/>
                      </a:pPr>
                      <a:r>
                        <a:rPr lang="en-US" sz="1600" u="none" strike="noStrike" dirty="0">
                          <a:effectLst/>
                        </a:rPr>
                        <a:t>The interface that will be used for the user to view the list of purchase orders must be updated automatically once the updates in the database are done. </a:t>
                      </a:r>
                      <a:endParaRPr lang="en-US" sz="1600" u="none" strike="noStrike"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1812669"/>
              </p:ext>
            </p:extLst>
          </p:nvPr>
        </p:nvGraphicFramePr>
        <p:xfrm>
          <a:off x="-34636" y="6927"/>
          <a:ext cx="9178635" cy="6851073"/>
        </p:xfrm>
        <a:graphic>
          <a:graphicData uri="http://schemas.openxmlformats.org/drawingml/2006/table">
            <a:tbl>
              <a:tblPr>
                <a:tableStyleId>{5C22544A-7EE6-4342-B048-85BDC9FD1C3A}</a:tableStyleId>
              </a:tblPr>
              <a:tblGrid>
                <a:gridCol w="1419899"/>
                <a:gridCol w="3879368"/>
                <a:gridCol w="3879368"/>
              </a:tblGrid>
              <a:tr h="6851073">
                <a:tc>
                  <a:txBody>
                    <a:bodyPr/>
                    <a:lstStyle/>
                    <a:p>
                      <a:pPr marL="0" marR="0">
                        <a:lnSpc>
                          <a:spcPct val="115000"/>
                        </a:lnSpc>
                        <a:spcBef>
                          <a:spcPts val="0"/>
                        </a:spcBef>
                        <a:spcAft>
                          <a:spcPts val="0"/>
                        </a:spcAft>
                      </a:pPr>
                      <a:r>
                        <a:rPr lang="en-US" sz="1800" dirty="0">
                          <a:effectLst/>
                        </a:rPr>
                        <a:t>US # </a:t>
                      </a:r>
                      <a:r>
                        <a:rPr lang="en-US" sz="1800" dirty="0" smtClean="0">
                          <a:effectLst/>
                        </a:rPr>
                        <a:t>13</a:t>
                      </a:r>
                      <a:endParaRPr lang="en-US" sz="18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a:effectLst/>
                        </a:rPr>
                        <a:t>The pre-condition isn't stated in the same way as the rest of the document.</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I # 4 - 5 don’t indicate any interaction.</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The post condition isn’t stated in the same way as the rest of the post conditions.</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1 - 4 aren’t stated in the same way as the rest of the acceptance criteria.</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1 - 4 aren’t stated in the same voice as the rest of the acceptance criteria.</a:t>
                      </a:r>
                      <a:endParaRPr lang="en-US" sz="18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dirty="0">
                          <a:effectLst/>
                        </a:rPr>
                        <a:t>Replace “must be” with “is” and “must also be” with “also is”.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Replace “can select” with “selects” and “may edit” with “edits”.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Replace “should have changed already” with “are already changed”.</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Use “is” instead of “should be”.</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State the acceptance criteria in active voice.</a:t>
                      </a:r>
                      <a:endParaRPr lang="en-US" sz="18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2892775"/>
              </p:ext>
            </p:extLst>
          </p:nvPr>
        </p:nvGraphicFramePr>
        <p:xfrm>
          <a:off x="-6928" y="0"/>
          <a:ext cx="9150927" cy="6857999"/>
        </p:xfrm>
        <a:graphic>
          <a:graphicData uri="http://schemas.openxmlformats.org/drawingml/2006/table">
            <a:tbl>
              <a:tblPr bandRow="1">
                <a:tableStyleId>{5C22544A-7EE6-4342-B048-85BDC9FD1C3A}</a:tableStyleId>
              </a:tblPr>
              <a:tblGrid>
                <a:gridCol w="3838305"/>
                <a:gridCol w="5312622"/>
              </a:tblGrid>
              <a:tr h="611775">
                <a:tc gridSpan="2">
                  <a:txBody>
                    <a:bodyPr/>
                    <a:lstStyle/>
                    <a:p>
                      <a:pPr marL="0" marR="0">
                        <a:lnSpc>
                          <a:spcPct val="115000"/>
                        </a:lnSpc>
                        <a:spcBef>
                          <a:spcPts val="0"/>
                        </a:spcBef>
                        <a:spcAft>
                          <a:spcPts val="0"/>
                        </a:spcAft>
                      </a:pPr>
                      <a:r>
                        <a:rPr lang="en-US" sz="1400">
                          <a:effectLst/>
                        </a:rPr>
                        <a:t>User Story #14: The manager can add employees to assign them items and projects.</a:t>
                      </a:r>
                      <a:endParaRPr lang="en-US" sz="1400">
                        <a:solidFill>
                          <a:srgbClr val="000000"/>
                        </a:solidFill>
                        <a:effectLst/>
                        <a:latin typeface="Arial"/>
                        <a:ea typeface="Arial"/>
                      </a:endParaRPr>
                    </a:p>
                  </a:txBody>
                  <a:tcPr marL="68580" marR="68580" marT="0" marB="0" anchor="ctr"/>
                </a:tc>
                <a:tc hMerge="1">
                  <a:txBody>
                    <a:bodyPr/>
                    <a:lstStyle/>
                    <a:p>
                      <a:endParaRPr lang="en-US"/>
                    </a:p>
                  </a:txBody>
                  <a:tcPr/>
                </a:tc>
              </a:tr>
              <a:tr h="428242">
                <a:tc>
                  <a:txBody>
                    <a:bodyPr/>
                    <a:lstStyle/>
                    <a:p>
                      <a:pPr marL="0" marR="0">
                        <a:lnSpc>
                          <a:spcPct val="115000"/>
                        </a:lnSpc>
                        <a:spcBef>
                          <a:spcPts val="0"/>
                        </a:spcBef>
                        <a:spcAft>
                          <a:spcPts val="0"/>
                        </a:spcAft>
                      </a:pPr>
                      <a:r>
                        <a:rPr lang="en-US" sz="1400">
                          <a:effectLst/>
                        </a:rPr>
                        <a:t>Estimate (Days): 1</a:t>
                      </a:r>
                      <a:endParaRPr lang="en-US" sz="14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400">
                          <a:effectLst/>
                        </a:rPr>
                        <a:t>Priority: 40</a:t>
                      </a:r>
                      <a:endParaRPr lang="en-US" sz="1400">
                        <a:solidFill>
                          <a:srgbClr val="000000"/>
                        </a:solidFill>
                        <a:effectLst/>
                        <a:latin typeface="Arial"/>
                        <a:ea typeface="Arial"/>
                      </a:endParaRPr>
                    </a:p>
                  </a:txBody>
                  <a:tcPr marL="68580" marR="68580" marT="0" marB="0" anchor="ctr"/>
                </a:tc>
              </a:tr>
              <a:tr h="539892">
                <a:tc gridSpan="2">
                  <a:txBody>
                    <a:bodyPr/>
                    <a:lstStyle/>
                    <a:p>
                      <a:pPr marL="0" marR="0">
                        <a:lnSpc>
                          <a:spcPct val="115000"/>
                        </a:lnSpc>
                        <a:spcBef>
                          <a:spcPts val="0"/>
                        </a:spcBef>
                        <a:spcAft>
                          <a:spcPts val="0"/>
                        </a:spcAft>
                      </a:pPr>
                      <a:r>
                        <a:rPr lang="en-US" sz="1400">
                          <a:effectLst/>
                        </a:rPr>
                        <a:t>Pre-condition:   There must be a centralized database where data can be managed and updated. The manager must also be logged in.</a:t>
                      </a:r>
                      <a:endParaRPr lang="en-US" sz="1400">
                        <a:solidFill>
                          <a:srgbClr val="000000"/>
                        </a:solidFill>
                        <a:effectLst/>
                        <a:latin typeface="Arial"/>
                        <a:ea typeface="Arial"/>
                      </a:endParaRPr>
                    </a:p>
                  </a:txBody>
                  <a:tcPr marL="68580" marR="68580" marT="0" marB="0" anchor="ctr"/>
                </a:tc>
                <a:tc hMerge="1">
                  <a:txBody>
                    <a:bodyPr/>
                    <a:lstStyle/>
                    <a:p>
                      <a:endParaRPr lang="en-US"/>
                    </a:p>
                  </a:txBody>
                  <a:tcPr/>
                </a:tc>
              </a:tr>
              <a:tr h="1946974">
                <a:tc gridSpan="2">
                  <a:txBody>
                    <a:bodyPr/>
                    <a:lstStyle/>
                    <a:p>
                      <a:pPr marL="0" marR="0">
                        <a:lnSpc>
                          <a:spcPct val="115000"/>
                        </a:lnSpc>
                        <a:spcBef>
                          <a:spcPts val="0"/>
                        </a:spcBef>
                        <a:spcAft>
                          <a:spcPts val="0"/>
                        </a:spcAft>
                      </a:pPr>
                      <a:r>
                        <a:rPr lang="en-US" sz="1400">
                          <a:effectLst/>
                        </a:rPr>
                        <a:t>Interaction: </a:t>
                      </a:r>
                    </a:p>
                    <a:p>
                      <a:pPr marL="342900" lvl="0" indent="-342900">
                        <a:lnSpc>
                          <a:spcPct val="115000"/>
                        </a:lnSpc>
                        <a:buFont typeface="+mj-lt"/>
                        <a:buAutoNum type="arabicPeriod"/>
                      </a:pPr>
                      <a:r>
                        <a:rPr lang="en-US" sz="1400" u="none" strike="noStrike">
                          <a:effectLst/>
                        </a:rPr>
                        <a:t>The manager logs in.</a:t>
                      </a:r>
                    </a:p>
                    <a:p>
                      <a:pPr marL="342900" lvl="0" indent="-342900">
                        <a:lnSpc>
                          <a:spcPct val="115000"/>
                        </a:lnSpc>
                        <a:buFont typeface="+mj-lt"/>
                        <a:buAutoNum type="arabicPeriod"/>
                      </a:pPr>
                      <a:r>
                        <a:rPr lang="en-US" sz="1400" u="none" strike="noStrike">
                          <a:effectLst/>
                        </a:rPr>
                        <a:t>The manager clicks a button to view list of employees.</a:t>
                      </a:r>
                    </a:p>
                    <a:p>
                      <a:pPr marL="342900" lvl="0" indent="-342900">
                        <a:lnSpc>
                          <a:spcPct val="115000"/>
                        </a:lnSpc>
                        <a:buFont typeface="+mj-lt"/>
                        <a:buAutoNum type="arabicPeriod"/>
                      </a:pPr>
                      <a:r>
                        <a:rPr lang="en-US" sz="1400" u="none" strike="noStrike">
                          <a:effectLst/>
                        </a:rPr>
                        <a:t>The manager clicks a button to add an employee.</a:t>
                      </a:r>
                    </a:p>
                    <a:p>
                      <a:pPr marL="342900" lvl="0" indent="-342900">
                        <a:lnSpc>
                          <a:spcPct val="115000"/>
                        </a:lnSpc>
                        <a:buFont typeface="+mj-lt"/>
                        <a:buAutoNum type="arabicPeriod"/>
                      </a:pPr>
                      <a:r>
                        <a:rPr lang="en-US" sz="1400" u="none" strike="noStrike">
                          <a:effectLst/>
                        </a:rPr>
                        <a:t>The manager fills up a form on employee details.</a:t>
                      </a:r>
                    </a:p>
                    <a:p>
                      <a:pPr marL="342900" lvl="0" indent="-342900">
                        <a:lnSpc>
                          <a:spcPct val="115000"/>
                        </a:lnSpc>
                        <a:buFont typeface="+mj-lt"/>
                        <a:buAutoNum type="arabicPeriod"/>
                      </a:pPr>
                      <a:r>
                        <a:rPr lang="en-US" sz="1400" u="none" strike="noStrike">
                          <a:effectLst/>
                        </a:rPr>
                        <a:t>The manager clicks a button to save the details.</a:t>
                      </a:r>
                    </a:p>
                    <a:p>
                      <a:pPr marL="342900" lvl="0" indent="-342900">
                        <a:lnSpc>
                          <a:spcPct val="115000"/>
                        </a:lnSpc>
                        <a:buFont typeface="+mj-lt"/>
                        <a:buAutoNum type="arabicPeriod"/>
                      </a:pPr>
                      <a:r>
                        <a:rPr lang="en-US" sz="1400" u="none" strike="noStrike">
                          <a:effectLst/>
                        </a:rPr>
                        <a:t>The system saves the details.</a:t>
                      </a:r>
                      <a:endParaRPr lang="en-US" sz="1400" u="none" strike="noStrike">
                        <a:solidFill>
                          <a:srgbClr val="000000"/>
                        </a:solidFill>
                        <a:effectLst/>
                        <a:latin typeface="Arial"/>
                      </a:endParaRPr>
                    </a:p>
                  </a:txBody>
                  <a:tcPr marL="68580" marR="68580" marT="0" marB="0" anchor="ctr"/>
                </a:tc>
                <a:tc hMerge="1">
                  <a:txBody>
                    <a:bodyPr/>
                    <a:lstStyle/>
                    <a:p>
                      <a:endParaRPr lang="en-US"/>
                    </a:p>
                  </a:txBody>
                  <a:tcPr/>
                </a:tc>
              </a:tr>
              <a:tr h="539892">
                <a:tc gridSpan="2">
                  <a:txBody>
                    <a:bodyPr/>
                    <a:lstStyle/>
                    <a:p>
                      <a:pPr marL="0" marR="0">
                        <a:lnSpc>
                          <a:spcPct val="115000"/>
                        </a:lnSpc>
                        <a:spcBef>
                          <a:spcPts val="0"/>
                        </a:spcBef>
                        <a:spcAft>
                          <a:spcPts val="0"/>
                        </a:spcAft>
                      </a:pPr>
                      <a:r>
                        <a:rPr lang="en-US" sz="1400">
                          <a:effectLst/>
                        </a:rPr>
                        <a:t>Post-condition: The new employee must be seen in the employee list. Clicking on his/her name shows the employee details.</a:t>
                      </a:r>
                      <a:endParaRPr lang="en-US" sz="1400">
                        <a:solidFill>
                          <a:srgbClr val="000000"/>
                        </a:solidFill>
                        <a:effectLst/>
                        <a:latin typeface="Arial"/>
                        <a:ea typeface="Arial"/>
                      </a:endParaRPr>
                    </a:p>
                  </a:txBody>
                  <a:tcPr marL="68580" marR="68580" marT="0" marB="0" anchor="ctr"/>
                </a:tc>
                <a:tc hMerge="1">
                  <a:txBody>
                    <a:bodyPr/>
                    <a:lstStyle/>
                    <a:p>
                      <a:endParaRPr lang="en-US"/>
                    </a:p>
                  </a:txBody>
                  <a:tcPr/>
                </a:tc>
              </a:tr>
              <a:tr h="2791224">
                <a:tc gridSpan="2">
                  <a:txBody>
                    <a:bodyPr/>
                    <a:lstStyle/>
                    <a:p>
                      <a:pPr marL="0" marR="0">
                        <a:lnSpc>
                          <a:spcPct val="115000"/>
                        </a:lnSpc>
                        <a:spcBef>
                          <a:spcPts val="0"/>
                        </a:spcBef>
                        <a:spcAft>
                          <a:spcPts val="0"/>
                        </a:spcAft>
                      </a:pPr>
                      <a:r>
                        <a:rPr lang="en-US" sz="1400" dirty="0">
                          <a:effectLst/>
                        </a:rPr>
                        <a:t>Acceptance Criteria:</a:t>
                      </a:r>
                    </a:p>
                    <a:p>
                      <a:pPr marL="342900" lvl="0" indent="-342900">
                        <a:lnSpc>
                          <a:spcPct val="115000"/>
                        </a:lnSpc>
                        <a:buFont typeface="+mj-lt"/>
                        <a:buAutoNum type="arabicPeriod"/>
                      </a:pPr>
                      <a:r>
                        <a:rPr lang="en-US" sz="1400" u="none" strike="noStrike" dirty="0">
                          <a:effectLst/>
                        </a:rPr>
                        <a:t>The user should be prompted with an information message first for the user to check if the information to be added is correct.</a:t>
                      </a:r>
                    </a:p>
                    <a:p>
                      <a:pPr marL="342900" lvl="0" indent="-342900">
                        <a:lnSpc>
                          <a:spcPct val="115000"/>
                        </a:lnSpc>
                        <a:buFont typeface="+mj-lt"/>
                        <a:buAutoNum type="arabicPeriod"/>
                      </a:pPr>
                      <a:r>
                        <a:rPr lang="en-US" sz="1400" u="none" strike="noStrike" dirty="0">
                          <a:effectLst/>
                        </a:rPr>
                        <a:t>The user should be prompted with a warning message if there will be any significant information that were left blank upon submission. </a:t>
                      </a:r>
                    </a:p>
                    <a:p>
                      <a:pPr marL="342900" lvl="0" indent="-342900">
                        <a:lnSpc>
                          <a:spcPct val="115000"/>
                        </a:lnSpc>
                        <a:buFont typeface="+mj-lt"/>
                        <a:buAutoNum type="arabicPeriod"/>
                      </a:pPr>
                      <a:r>
                        <a:rPr lang="en-US" sz="1400" u="none" strike="noStrike" dirty="0">
                          <a:effectLst/>
                        </a:rPr>
                        <a:t>The user should be prompted with a warning message if the employee is already added to the database.</a:t>
                      </a:r>
                    </a:p>
                    <a:p>
                      <a:pPr marL="342900" lvl="0" indent="-342900">
                        <a:lnSpc>
                          <a:spcPct val="115000"/>
                        </a:lnSpc>
                        <a:buFont typeface="+mj-lt"/>
                        <a:buAutoNum type="arabicPeriod"/>
                      </a:pPr>
                      <a:r>
                        <a:rPr lang="en-US" sz="1400" u="none" strike="noStrike" dirty="0">
                          <a:effectLst/>
                        </a:rPr>
                        <a:t>The user should be prompted with a confirmation message once an employee has been successfully added to the database.</a:t>
                      </a:r>
                    </a:p>
                    <a:p>
                      <a:pPr marL="342900" lvl="0" indent="-342900">
                        <a:lnSpc>
                          <a:spcPct val="115000"/>
                        </a:lnSpc>
                        <a:buFont typeface="+mj-lt"/>
                        <a:buAutoNum type="arabicPeriod"/>
                      </a:pPr>
                      <a:r>
                        <a:rPr lang="en-US" sz="1400" u="none" strike="noStrike" dirty="0">
                          <a:effectLst/>
                        </a:rPr>
                        <a:t>The interface that will be used for the user to view the list of employees must be updated automatically once the updates in the database are done. </a:t>
                      </a:r>
                      <a:endParaRPr lang="en-US" sz="1400" u="none" strike="noStrike"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2250975"/>
              </p:ext>
            </p:extLst>
          </p:nvPr>
        </p:nvGraphicFramePr>
        <p:xfrm>
          <a:off x="0" y="0"/>
          <a:ext cx="9143999" cy="6858000"/>
        </p:xfrm>
        <a:graphic>
          <a:graphicData uri="http://schemas.openxmlformats.org/drawingml/2006/table">
            <a:tbl>
              <a:tblPr>
                <a:tableStyleId>{5C22544A-7EE6-4342-B048-85BDC9FD1C3A}</a:tableStyleId>
              </a:tblPr>
              <a:tblGrid>
                <a:gridCol w="1414541"/>
                <a:gridCol w="3864729"/>
                <a:gridCol w="3864729"/>
              </a:tblGrid>
              <a:tr h="6858000">
                <a:tc>
                  <a:txBody>
                    <a:bodyPr/>
                    <a:lstStyle/>
                    <a:p>
                      <a:pPr marL="0" marR="0">
                        <a:lnSpc>
                          <a:spcPct val="115000"/>
                        </a:lnSpc>
                        <a:spcBef>
                          <a:spcPts val="0"/>
                        </a:spcBef>
                        <a:spcAft>
                          <a:spcPts val="0"/>
                        </a:spcAft>
                      </a:pPr>
                      <a:r>
                        <a:rPr lang="en-US" sz="1600" dirty="0">
                          <a:effectLst/>
                        </a:rPr>
                        <a:t>US # </a:t>
                      </a:r>
                      <a:r>
                        <a:rPr lang="en-US" sz="1600" dirty="0" smtClean="0">
                          <a:effectLst/>
                        </a:rPr>
                        <a:t>14</a:t>
                      </a:r>
                      <a:endParaRPr lang="en-US" sz="16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600">
                          <a:effectLst/>
                        </a:rPr>
                        <a:t>The pre-condition isn't stated in the same way as the rest of the document.</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The post condition isn’t completely stated in the same way as the rest of the post conditions.</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The post condition isn’t completely stated in the active voice.</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The post condition doesn’t indicate the doers of the actions</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AC # 1 - 5 aren’t stated in the same way as the rest of the acceptance criteria.</a:t>
                      </a:r>
                    </a:p>
                    <a:p>
                      <a:pPr marL="0" marR="0">
                        <a:lnSpc>
                          <a:spcPct val="115000"/>
                        </a:lnSpc>
                        <a:spcBef>
                          <a:spcPts val="0"/>
                        </a:spcBef>
                        <a:spcAft>
                          <a:spcPts val="0"/>
                        </a:spcAft>
                      </a:pPr>
                      <a:r>
                        <a:rPr lang="en-US" sz="1600">
                          <a:effectLst/>
                        </a:rPr>
                        <a:t> </a:t>
                      </a:r>
                    </a:p>
                    <a:p>
                      <a:pPr marL="0" marR="0">
                        <a:lnSpc>
                          <a:spcPct val="115000"/>
                        </a:lnSpc>
                        <a:spcBef>
                          <a:spcPts val="0"/>
                        </a:spcBef>
                        <a:spcAft>
                          <a:spcPts val="0"/>
                        </a:spcAft>
                      </a:pPr>
                      <a:r>
                        <a:rPr lang="en-US" sz="1600">
                          <a:effectLst/>
                        </a:rPr>
                        <a:t>AC # 1 - 5 aren’t stated in the same voice as the rest of the acceptance criteria.</a:t>
                      </a:r>
                      <a:endParaRPr lang="en-US" sz="16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600" dirty="0">
                          <a:effectLst/>
                        </a:rPr>
                        <a:t>Replace “must be” with “is” and “must also be” with “also is”.</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Replace “must be” with is”.</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State the entire post condition in the active voice.</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Replace “The new employee must be seen in the employee list. Clicking on his/her name shows the employee details.” with “The system displays the new employee in the employee list. The system displays the employee details when the manager clicks the employee’s name.”</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Use “is” instead of “should be”.</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State the acceptance criteria in active voice.</a:t>
                      </a:r>
                      <a:endParaRPr lang="en-US" sz="16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9143061"/>
              </p:ext>
            </p:extLst>
          </p:nvPr>
        </p:nvGraphicFramePr>
        <p:xfrm>
          <a:off x="-6928" y="20782"/>
          <a:ext cx="9150927" cy="6817374"/>
        </p:xfrm>
        <a:graphic>
          <a:graphicData uri="http://schemas.openxmlformats.org/drawingml/2006/table">
            <a:tbl>
              <a:tblPr bandRow="1">
                <a:tableStyleId>{5C22544A-7EE6-4342-B048-85BDC9FD1C3A}</a:tableStyleId>
              </a:tblPr>
              <a:tblGrid>
                <a:gridCol w="3838305"/>
                <a:gridCol w="5312622"/>
              </a:tblGrid>
              <a:tr h="882506">
                <a:tc gridSpan="2">
                  <a:txBody>
                    <a:bodyPr/>
                    <a:lstStyle/>
                    <a:p>
                      <a:pPr marL="0" marR="0">
                        <a:lnSpc>
                          <a:spcPct val="115000"/>
                        </a:lnSpc>
                        <a:spcBef>
                          <a:spcPts val="0"/>
                        </a:spcBef>
                        <a:spcAft>
                          <a:spcPts val="0"/>
                        </a:spcAft>
                      </a:pPr>
                      <a:r>
                        <a:rPr lang="en-US" sz="1800">
                          <a:effectLst/>
                        </a:rPr>
                        <a:t>User Story #15: A technician can add items to the inventory to record the receipt of ordered supplies from the suppliers.</a:t>
                      </a:r>
                      <a:endParaRPr lang="en-US" sz="1800">
                        <a:solidFill>
                          <a:srgbClr val="000000"/>
                        </a:solidFill>
                        <a:effectLst/>
                        <a:latin typeface="Arial"/>
                        <a:ea typeface="Arial"/>
                      </a:endParaRPr>
                    </a:p>
                  </a:txBody>
                  <a:tcPr marL="68580" marR="68580" marT="0" marB="0" anchor="ctr"/>
                </a:tc>
                <a:tc hMerge="1">
                  <a:txBody>
                    <a:bodyPr/>
                    <a:lstStyle/>
                    <a:p>
                      <a:endParaRPr lang="en-US"/>
                    </a:p>
                  </a:txBody>
                  <a:tcPr/>
                </a:tc>
              </a:tr>
              <a:tr h="617754">
                <a:tc>
                  <a:txBody>
                    <a:bodyPr/>
                    <a:lstStyle/>
                    <a:p>
                      <a:pPr marL="0" marR="0">
                        <a:lnSpc>
                          <a:spcPct val="115000"/>
                        </a:lnSpc>
                        <a:spcBef>
                          <a:spcPts val="0"/>
                        </a:spcBef>
                        <a:spcAft>
                          <a:spcPts val="0"/>
                        </a:spcAft>
                      </a:pPr>
                      <a:r>
                        <a:rPr lang="en-US" sz="1800">
                          <a:effectLst/>
                        </a:rPr>
                        <a:t>Estimate (Days): 1</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Priority: 20</a:t>
                      </a:r>
                      <a:endParaRPr lang="en-US" sz="1800">
                        <a:solidFill>
                          <a:srgbClr val="000000"/>
                        </a:solidFill>
                        <a:effectLst/>
                        <a:latin typeface="Arial"/>
                        <a:ea typeface="Arial"/>
                      </a:endParaRPr>
                    </a:p>
                  </a:txBody>
                  <a:tcPr marL="68580" marR="68580" marT="0" marB="0" anchor="ctr"/>
                </a:tc>
              </a:tr>
              <a:tr h="778813">
                <a:tc gridSpan="2">
                  <a:txBody>
                    <a:bodyPr/>
                    <a:lstStyle/>
                    <a:p>
                      <a:pPr marL="0" marR="0">
                        <a:lnSpc>
                          <a:spcPct val="115000"/>
                        </a:lnSpc>
                        <a:spcBef>
                          <a:spcPts val="0"/>
                        </a:spcBef>
                        <a:spcAft>
                          <a:spcPts val="0"/>
                        </a:spcAft>
                      </a:pPr>
                      <a:r>
                        <a:rPr lang="en-US" sz="1800">
                          <a:effectLst/>
                        </a:rPr>
                        <a:t>Pre-condition:  There must be a centralized database where data can be managed and updated. The technician must also be logged in.</a:t>
                      </a:r>
                      <a:endParaRPr lang="en-US" sz="1800">
                        <a:solidFill>
                          <a:srgbClr val="000000"/>
                        </a:solidFill>
                        <a:effectLst/>
                        <a:latin typeface="Arial"/>
                        <a:ea typeface="Arial"/>
                      </a:endParaRPr>
                    </a:p>
                  </a:txBody>
                  <a:tcPr marL="68580" marR="68580" marT="0" marB="0" anchor="ctr"/>
                </a:tc>
                <a:tc hMerge="1">
                  <a:txBody>
                    <a:bodyPr/>
                    <a:lstStyle/>
                    <a:p>
                      <a:endParaRPr lang="en-US"/>
                    </a:p>
                  </a:txBody>
                  <a:tcPr/>
                </a:tc>
              </a:tr>
              <a:tr h="2808576">
                <a:tc gridSpan="2">
                  <a:txBody>
                    <a:bodyPr/>
                    <a:lstStyle/>
                    <a:p>
                      <a:pPr marL="0" marR="0">
                        <a:lnSpc>
                          <a:spcPct val="115000"/>
                        </a:lnSpc>
                        <a:spcBef>
                          <a:spcPts val="0"/>
                        </a:spcBef>
                        <a:spcAft>
                          <a:spcPts val="0"/>
                        </a:spcAft>
                      </a:pPr>
                      <a:r>
                        <a:rPr lang="en-US" sz="1800">
                          <a:effectLst/>
                        </a:rPr>
                        <a:t>Interaction: </a:t>
                      </a:r>
                    </a:p>
                    <a:p>
                      <a:pPr marL="342900" lvl="0" indent="-342900">
                        <a:lnSpc>
                          <a:spcPct val="115000"/>
                        </a:lnSpc>
                        <a:buFont typeface="+mj-lt"/>
                        <a:buAutoNum type="arabicPeriod"/>
                      </a:pPr>
                      <a:r>
                        <a:rPr lang="en-US" sz="1800" u="none" strike="noStrike">
                          <a:effectLst/>
                        </a:rPr>
                        <a:t>The  logs in.</a:t>
                      </a:r>
                    </a:p>
                    <a:p>
                      <a:pPr marL="342900" lvl="0" indent="-342900">
                        <a:lnSpc>
                          <a:spcPct val="115000"/>
                        </a:lnSpc>
                        <a:buFont typeface="+mj-lt"/>
                        <a:buAutoNum type="arabicPeriod"/>
                      </a:pPr>
                      <a:r>
                        <a:rPr lang="en-US" sz="1800" u="none" strike="noStrike">
                          <a:effectLst/>
                        </a:rPr>
                        <a:t>The manager clicks a button to view list of purchase orders.</a:t>
                      </a:r>
                    </a:p>
                    <a:p>
                      <a:pPr marL="342900" lvl="0" indent="-342900">
                        <a:lnSpc>
                          <a:spcPct val="115000"/>
                        </a:lnSpc>
                        <a:buFont typeface="+mj-lt"/>
                        <a:buAutoNum type="arabicPeriod"/>
                      </a:pPr>
                      <a:r>
                        <a:rPr lang="en-US" sz="1800" u="none" strike="noStrike">
                          <a:effectLst/>
                        </a:rPr>
                        <a:t>The manager clicks a button to create purchase orders.</a:t>
                      </a:r>
                    </a:p>
                    <a:p>
                      <a:pPr marL="342900" lvl="0" indent="-342900">
                        <a:lnSpc>
                          <a:spcPct val="115000"/>
                        </a:lnSpc>
                        <a:buFont typeface="+mj-lt"/>
                        <a:buAutoNum type="arabicPeriod"/>
                      </a:pPr>
                      <a:r>
                        <a:rPr lang="en-US" sz="1800" u="none" strike="noStrike">
                          <a:effectLst/>
                        </a:rPr>
                        <a:t>The system shows a form for purchase order details that the manager must fill up.</a:t>
                      </a:r>
                    </a:p>
                    <a:p>
                      <a:pPr marL="342900" lvl="0" indent="-342900">
                        <a:lnSpc>
                          <a:spcPct val="115000"/>
                        </a:lnSpc>
                        <a:buFont typeface="+mj-lt"/>
                        <a:buAutoNum type="arabicPeriod"/>
                      </a:pPr>
                      <a:r>
                        <a:rPr lang="en-US" sz="1800" u="none" strike="noStrike">
                          <a:effectLst/>
                        </a:rPr>
                        <a:t>The manager clicks a button to add the purchase orders.</a:t>
                      </a:r>
                    </a:p>
                    <a:p>
                      <a:pPr marL="342900" lvl="0" indent="-342900">
                        <a:lnSpc>
                          <a:spcPct val="115000"/>
                        </a:lnSpc>
                        <a:buFont typeface="+mj-lt"/>
                        <a:buAutoNum type="arabicPeriod"/>
                      </a:pPr>
                      <a:r>
                        <a:rPr lang="en-US" sz="1800" u="none" strike="noStrike">
                          <a:effectLst/>
                        </a:rPr>
                        <a:t>The system adds the details to the database.</a:t>
                      </a:r>
                      <a:endParaRPr lang="en-US" sz="1800" u="none" strike="noStrike">
                        <a:solidFill>
                          <a:srgbClr val="000000"/>
                        </a:solidFill>
                        <a:effectLst/>
                        <a:latin typeface="Arial"/>
                      </a:endParaRPr>
                    </a:p>
                  </a:txBody>
                  <a:tcPr marL="68580" marR="68580" marT="0" marB="0" anchor="ctr"/>
                </a:tc>
                <a:tc hMerge="1">
                  <a:txBody>
                    <a:bodyPr/>
                    <a:lstStyle/>
                    <a:p>
                      <a:endParaRPr lang="en-US"/>
                    </a:p>
                  </a:txBody>
                  <a:tcPr/>
                </a:tc>
              </a:tr>
              <a:tr h="758969">
                <a:tc gridSpan="2">
                  <a:txBody>
                    <a:bodyPr/>
                    <a:lstStyle/>
                    <a:p>
                      <a:pPr marL="0" marR="0">
                        <a:lnSpc>
                          <a:spcPct val="115000"/>
                        </a:lnSpc>
                        <a:spcBef>
                          <a:spcPts val="0"/>
                        </a:spcBef>
                        <a:spcAft>
                          <a:spcPts val="0"/>
                        </a:spcAft>
                      </a:pPr>
                      <a:r>
                        <a:rPr lang="en-US" sz="1800">
                          <a:effectLst/>
                        </a:rPr>
                        <a:t>Post-condition:  The manager must see the new purchase order in the list of purchase orders. The manager must be able to view the added purchase order.</a:t>
                      </a:r>
                      <a:endParaRPr lang="en-US" sz="1800">
                        <a:solidFill>
                          <a:srgbClr val="000000"/>
                        </a:solidFill>
                        <a:effectLst/>
                        <a:latin typeface="Arial"/>
                        <a:ea typeface="Arial"/>
                      </a:endParaRPr>
                    </a:p>
                  </a:txBody>
                  <a:tcPr marL="68580" marR="68580" marT="0" marB="0" anchor="ctr"/>
                </a:tc>
                <a:tc hMerge="1">
                  <a:txBody>
                    <a:bodyPr/>
                    <a:lstStyle/>
                    <a:p>
                      <a:endParaRPr lang="en-US"/>
                    </a:p>
                  </a:txBody>
                  <a:tcPr/>
                </a:tc>
              </a:tr>
              <a:tr h="970756">
                <a:tc gridSpan="2">
                  <a:txBody>
                    <a:bodyPr/>
                    <a:lstStyle/>
                    <a:p>
                      <a:pPr marL="0" marR="0">
                        <a:lnSpc>
                          <a:spcPct val="115000"/>
                        </a:lnSpc>
                        <a:spcBef>
                          <a:spcPts val="0"/>
                        </a:spcBef>
                        <a:spcAft>
                          <a:spcPts val="0"/>
                        </a:spcAft>
                      </a:pPr>
                      <a:r>
                        <a:rPr lang="en-US" sz="1800" dirty="0">
                          <a:effectLst/>
                        </a:rPr>
                        <a:t>Acceptance Criteria:</a:t>
                      </a:r>
                    </a:p>
                    <a:p>
                      <a:pPr marL="342900" lvl="0" indent="-342900">
                        <a:lnSpc>
                          <a:spcPct val="115000"/>
                        </a:lnSpc>
                        <a:buFont typeface="+mj-lt"/>
                        <a:buAutoNum type="arabicPeriod"/>
                      </a:pPr>
                      <a:r>
                        <a:rPr lang="en-US" sz="1800" u="none" strike="noStrike" dirty="0">
                          <a:effectLst/>
                        </a:rPr>
                        <a:t>The added details in the database must reflect what was entered in the form.</a:t>
                      </a:r>
                      <a:endParaRPr lang="en-US" sz="1800" u="none" strike="noStrike"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4510868"/>
              </p:ext>
            </p:extLst>
          </p:nvPr>
        </p:nvGraphicFramePr>
        <p:xfrm>
          <a:off x="-34636" y="20782"/>
          <a:ext cx="9178635" cy="6837218"/>
        </p:xfrm>
        <a:graphic>
          <a:graphicData uri="http://schemas.openxmlformats.org/drawingml/2006/table">
            <a:tbl>
              <a:tblPr>
                <a:tableStyleId>{5C22544A-7EE6-4342-B048-85BDC9FD1C3A}</a:tableStyleId>
              </a:tblPr>
              <a:tblGrid>
                <a:gridCol w="1419899"/>
                <a:gridCol w="3879368"/>
                <a:gridCol w="3879368"/>
              </a:tblGrid>
              <a:tr h="6837218">
                <a:tc>
                  <a:txBody>
                    <a:bodyPr/>
                    <a:lstStyle/>
                    <a:p>
                      <a:pPr marL="0" marR="0">
                        <a:lnSpc>
                          <a:spcPct val="115000"/>
                        </a:lnSpc>
                        <a:spcBef>
                          <a:spcPts val="0"/>
                        </a:spcBef>
                        <a:spcAft>
                          <a:spcPts val="0"/>
                        </a:spcAft>
                      </a:pPr>
                      <a:r>
                        <a:rPr lang="en-US" sz="1800" dirty="0">
                          <a:effectLst/>
                        </a:rPr>
                        <a:t>US # </a:t>
                      </a:r>
                      <a:r>
                        <a:rPr lang="en-US" sz="1800" dirty="0" smtClean="0">
                          <a:effectLst/>
                        </a:rPr>
                        <a:t>15</a:t>
                      </a:r>
                      <a:endParaRPr lang="en-US" sz="18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a:effectLst/>
                        </a:rPr>
                        <a:t>The pre-condition isn't stated in the same way as the rest of the document.</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There is a typographical error; the doer of the action isn’t indicated.</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The user story refers to adding items to inventory, but the interaction refers to purchase orders.</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The post condition isn’t stated in the same way as the rest of the post conditions.</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1 isn’t stated in the same way as the rest of the acceptance criteria.</a:t>
                      </a:r>
                      <a:endParaRPr lang="en-US" sz="18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dirty="0">
                          <a:effectLst/>
                        </a:rPr>
                        <a:t>Replace “must be” with “is” and “must also be” with “also is”.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Replace “The  logs in.” with “The technician logs in.”</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Modify the interaction to reflect adding an item instead of a purchase order. Include classification of item and other attributes.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Replace “must see” with “sees” and “must be” with “is”.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Replace “must reflect” with “reflects”.</a:t>
                      </a:r>
                      <a:endParaRPr lang="en-US" sz="18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507620"/>
              </p:ext>
            </p:extLst>
          </p:nvPr>
        </p:nvGraphicFramePr>
        <p:xfrm>
          <a:off x="0" y="0"/>
          <a:ext cx="9144000" cy="6858000"/>
        </p:xfrm>
        <a:graphic>
          <a:graphicData uri="http://schemas.openxmlformats.org/drawingml/2006/table">
            <a:tbl>
              <a:tblPr bandRow="1">
                <a:tableStyleId>{5C22544A-7EE6-4342-B048-85BDC9FD1C3A}</a:tableStyleId>
              </a:tblPr>
              <a:tblGrid>
                <a:gridCol w="3835400"/>
                <a:gridCol w="5308600"/>
              </a:tblGrid>
              <a:tr h="623785">
                <a:tc gridSpan="2">
                  <a:txBody>
                    <a:bodyPr/>
                    <a:lstStyle/>
                    <a:p>
                      <a:pPr marL="0" marR="0">
                        <a:lnSpc>
                          <a:spcPct val="115000"/>
                        </a:lnSpc>
                        <a:spcBef>
                          <a:spcPts val="0"/>
                        </a:spcBef>
                        <a:spcAft>
                          <a:spcPts val="0"/>
                        </a:spcAft>
                      </a:pPr>
                      <a:r>
                        <a:rPr lang="en-US" sz="1600">
                          <a:effectLst/>
                        </a:rPr>
                        <a:t>User Story #16: A technician can edit the inventory to modify wrong details or to specify the status of an item.</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436650">
                <a:tc>
                  <a:txBody>
                    <a:bodyPr/>
                    <a:lstStyle/>
                    <a:p>
                      <a:pPr marL="0" marR="0">
                        <a:lnSpc>
                          <a:spcPct val="115000"/>
                        </a:lnSpc>
                        <a:spcBef>
                          <a:spcPts val="0"/>
                        </a:spcBef>
                        <a:spcAft>
                          <a:spcPts val="0"/>
                        </a:spcAft>
                      </a:pPr>
                      <a:r>
                        <a:rPr lang="en-US" sz="1600">
                          <a:effectLst/>
                        </a:rPr>
                        <a:t>Estimate (Days): 2</a:t>
                      </a:r>
                      <a:endParaRPr lang="en-US" sz="16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600">
                          <a:effectLst/>
                        </a:rPr>
                        <a:t>Priority: 30</a:t>
                      </a:r>
                      <a:endParaRPr lang="en-US" sz="1600">
                        <a:solidFill>
                          <a:srgbClr val="000000"/>
                        </a:solidFill>
                        <a:effectLst/>
                        <a:latin typeface="Arial"/>
                        <a:ea typeface="Arial"/>
                      </a:endParaRPr>
                    </a:p>
                  </a:txBody>
                  <a:tcPr marL="68580" marR="68580" marT="0" marB="0" anchor="ctr"/>
                </a:tc>
              </a:tr>
              <a:tr h="550491">
                <a:tc gridSpan="2">
                  <a:txBody>
                    <a:bodyPr/>
                    <a:lstStyle/>
                    <a:p>
                      <a:pPr marL="0" marR="0">
                        <a:lnSpc>
                          <a:spcPct val="115000"/>
                        </a:lnSpc>
                        <a:spcBef>
                          <a:spcPts val="0"/>
                        </a:spcBef>
                        <a:spcAft>
                          <a:spcPts val="0"/>
                        </a:spcAft>
                      </a:pPr>
                      <a:r>
                        <a:rPr lang="en-US" sz="1600">
                          <a:effectLst/>
                        </a:rPr>
                        <a:t>Pre-condition:  There must be a centralized database where data can be managed and updated. The technician must also be logged in.</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272138">
                <a:tc gridSpan="2">
                  <a:txBody>
                    <a:bodyPr/>
                    <a:lstStyle/>
                    <a:p>
                      <a:pPr marL="0" marR="0">
                        <a:lnSpc>
                          <a:spcPct val="115000"/>
                        </a:lnSpc>
                        <a:spcBef>
                          <a:spcPts val="0"/>
                        </a:spcBef>
                        <a:spcAft>
                          <a:spcPts val="0"/>
                        </a:spcAft>
                      </a:pPr>
                      <a:r>
                        <a:rPr lang="en-US" sz="1600">
                          <a:effectLst/>
                        </a:rPr>
                        <a:t>Interaction: </a:t>
                      </a:r>
                    </a:p>
                    <a:p>
                      <a:pPr marL="342900" lvl="0" indent="-342900">
                        <a:lnSpc>
                          <a:spcPct val="115000"/>
                        </a:lnSpc>
                        <a:buFont typeface="+mj-lt"/>
                        <a:buAutoNum type="arabicPeriod"/>
                      </a:pPr>
                      <a:r>
                        <a:rPr lang="en-US" sz="1600" u="none" strike="noStrike">
                          <a:effectLst/>
                        </a:rPr>
                        <a:t>The technician logs in.</a:t>
                      </a:r>
                    </a:p>
                    <a:p>
                      <a:pPr marL="342900" lvl="0" indent="-342900">
                        <a:lnSpc>
                          <a:spcPct val="115000"/>
                        </a:lnSpc>
                        <a:buFont typeface="+mj-lt"/>
                        <a:buAutoNum type="arabicPeriod"/>
                      </a:pPr>
                      <a:r>
                        <a:rPr lang="en-US" sz="1600" u="none" strike="noStrike">
                          <a:effectLst/>
                        </a:rPr>
                        <a:t>The technician clicks a button to edit the inventory.</a:t>
                      </a:r>
                    </a:p>
                    <a:p>
                      <a:pPr marL="342900" lvl="0" indent="-342900">
                        <a:lnSpc>
                          <a:spcPct val="115000"/>
                        </a:lnSpc>
                        <a:buFont typeface="+mj-lt"/>
                        <a:buAutoNum type="arabicPeriod"/>
                      </a:pPr>
                      <a:r>
                        <a:rPr lang="en-US" sz="1600" u="none" strike="noStrike">
                          <a:effectLst/>
                        </a:rPr>
                        <a:t>The technician clicks an item to edit its details.</a:t>
                      </a:r>
                    </a:p>
                    <a:p>
                      <a:pPr marL="342900" lvl="0" indent="-342900">
                        <a:lnSpc>
                          <a:spcPct val="115000"/>
                        </a:lnSpc>
                        <a:buFont typeface="+mj-lt"/>
                        <a:buAutoNum type="arabicPeriod"/>
                      </a:pPr>
                      <a:r>
                        <a:rPr lang="en-US" sz="1600" u="none" strike="noStrike">
                          <a:effectLst/>
                        </a:rPr>
                        <a:t>The technician can select the item’s new status using radio buttons.</a:t>
                      </a:r>
                    </a:p>
                    <a:p>
                      <a:pPr marL="342900" lvl="0" indent="-342900">
                        <a:lnSpc>
                          <a:spcPct val="115000"/>
                        </a:lnSpc>
                        <a:buFont typeface="+mj-lt"/>
                        <a:buAutoNum type="arabicPeriod"/>
                      </a:pPr>
                      <a:r>
                        <a:rPr lang="en-US" sz="1600" u="none" strike="noStrike">
                          <a:effectLst/>
                        </a:rPr>
                        <a:t>The technician may edit the other details in combo boxes and text fields.</a:t>
                      </a:r>
                    </a:p>
                    <a:p>
                      <a:pPr marL="342900" lvl="0" indent="-342900">
                        <a:lnSpc>
                          <a:spcPct val="115000"/>
                        </a:lnSpc>
                        <a:buFont typeface="+mj-lt"/>
                        <a:buAutoNum type="arabicPeriod"/>
                      </a:pPr>
                      <a:r>
                        <a:rPr lang="en-US" sz="1600" u="none" strike="noStrike">
                          <a:effectLst/>
                        </a:rPr>
                        <a:t>The technician clicks a button to save the data.</a:t>
                      </a:r>
                    </a:p>
                    <a:p>
                      <a:pPr marL="342900" lvl="0" indent="-342900">
                        <a:lnSpc>
                          <a:spcPct val="115000"/>
                        </a:lnSpc>
                        <a:buFont typeface="+mj-lt"/>
                        <a:buAutoNum type="arabicPeriod"/>
                      </a:pPr>
                      <a:r>
                        <a:rPr lang="en-US" sz="1600" u="none" strike="noStrike">
                          <a:effectLst/>
                        </a:rPr>
                        <a:t>The system saves the data.</a:t>
                      </a:r>
                      <a:endParaRPr lang="en-US" sz="1600" u="none" strike="noStrike">
                        <a:solidFill>
                          <a:srgbClr val="000000"/>
                        </a:solidFill>
                        <a:effectLst/>
                        <a:latin typeface="Arial"/>
                      </a:endParaRPr>
                    </a:p>
                  </a:txBody>
                  <a:tcPr marL="68580" marR="68580" marT="0" marB="0" anchor="ctr"/>
                </a:tc>
                <a:tc hMerge="1">
                  <a:txBody>
                    <a:bodyPr/>
                    <a:lstStyle/>
                    <a:p>
                      <a:endParaRPr lang="en-US"/>
                    </a:p>
                  </a:txBody>
                  <a:tcPr/>
                </a:tc>
              </a:tr>
              <a:tr h="415857">
                <a:tc gridSpan="2">
                  <a:txBody>
                    <a:bodyPr/>
                    <a:lstStyle/>
                    <a:p>
                      <a:pPr marL="0" marR="0">
                        <a:lnSpc>
                          <a:spcPct val="115000"/>
                        </a:lnSpc>
                        <a:spcBef>
                          <a:spcPts val="0"/>
                        </a:spcBef>
                        <a:spcAft>
                          <a:spcPts val="0"/>
                        </a:spcAft>
                      </a:pPr>
                      <a:r>
                        <a:rPr lang="en-US" sz="1600">
                          <a:effectLst/>
                        </a:rPr>
                        <a:t>Post-condition: Upon viewing the item, the details should have changed already.</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559079">
                <a:tc gridSpan="2">
                  <a:txBody>
                    <a:bodyPr/>
                    <a:lstStyle/>
                    <a:p>
                      <a:pPr marL="0" marR="0">
                        <a:lnSpc>
                          <a:spcPct val="115000"/>
                        </a:lnSpc>
                        <a:spcBef>
                          <a:spcPts val="0"/>
                        </a:spcBef>
                        <a:spcAft>
                          <a:spcPts val="0"/>
                        </a:spcAft>
                      </a:pPr>
                      <a:r>
                        <a:rPr lang="en-US" sz="1600" dirty="0">
                          <a:effectLst/>
                        </a:rPr>
                        <a:t>Acceptance Criteria:</a:t>
                      </a:r>
                    </a:p>
                    <a:p>
                      <a:pPr marL="342900" lvl="0" indent="-342900">
                        <a:lnSpc>
                          <a:spcPct val="115000"/>
                        </a:lnSpc>
                        <a:buFont typeface="+mj-lt"/>
                        <a:buAutoNum type="arabicPeriod"/>
                      </a:pPr>
                      <a:r>
                        <a:rPr lang="en-US" sz="1600" u="none" strike="noStrike" dirty="0">
                          <a:effectLst/>
                        </a:rPr>
                        <a:t>The user will be prompted with an information message first for the user to check if the edited information is correct.</a:t>
                      </a:r>
                    </a:p>
                    <a:p>
                      <a:pPr marL="342900" lvl="0" indent="-342900">
                        <a:lnSpc>
                          <a:spcPct val="115000"/>
                        </a:lnSpc>
                        <a:buFont typeface="+mj-lt"/>
                        <a:buAutoNum type="arabicPeriod"/>
                      </a:pPr>
                      <a:r>
                        <a:rPr lang="en-US" sz="1600" u="none" strike="noStrike" dirty="0">
                          <a:effectLst/>
                        </a:rPr>
                        <a:t>The user will be prompted with a warning message if there will be any significant information that were left blank upon submission. </a:t>
                      </a:r>
                    </a:p>
                    <a:p>
                      <a:pPr marL="342900" lvl="0" indent="-342900">
                        <a:lnSpc>
                          <a:spcPct val="115000"/>
                        </a:lnSpc>
                        <a:buFont typeface="+mj-lt"/>
                        <a:buAutoNum type="arabicPeriod"/>
                      </a:pPr>
                      <a:r>
                        <a:rPr lang="en-US" sz="1600" u="none" strike="noStrike" dirty="0">
                          <a:effectLst/>
                        </a:rPr>
                        <a:t>The user will be prompted with a confirmation message once the edited information has been successfully updated in the database.</a:t>
                      </a:r>
                    </a:p>
                    <a:p>
                      <a:pPr marL="342900" lvl="0" indent="-342900">
                        <a:lnSpc>
                          <a:spcPct val="115000"/>
                        </a:lnSpc>
                        <a:buFont typeface="+mj-lt"/>
                        <a:buAutoNum type="arabicPeriod"/>
                      </a:pPr>
                      <a:r>
                        <a:rPr lang="en-US" sz="1600" u="none" strike="noStrike" dirty="0">
                          <a:effectLst/>
                        </a:rPr>
                        <a:t>The interface that will be used for the user to view the list of purchase orders must be updated automatically once the updates in the database are done. </a:t>
                      </a:r>
                      <a:endParaRPr lang="en-US" sz="1600" u="none" strike="noStrike"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3003628"/>
              </p:ext>
            </p:extLst>
          </p:nvPr>
        </p:nvGraphicFramePr>
        <p:xfrm>
          <a:off x="0" y="-6927"/>
          <a:ext cx="9143999" cy="6864927"/>
        </p:xfrm>
        <a:graphic>
          <a:graphicData uri="http://schemas.openxmlformats.org/drawingml/2006/table">
            <a:tbl>
              <a:tblPr>
                <a:tableStyleId>{5C22544A-7EE6-4342-B048-85BDC9FD1C3A}</a:tableStyleId>
              </a:tblPr>
              <a:tblGrid>
                <a:gridCol w="1414541"/>
                <a:gridCol w="3864729"/>
                <a:gridCol w="3864729"/>
              </a:tblGrid>
              <a:tr h="6864927">
                <a:tc>
                  <a:txBody>
                    <a:bodyPr/>
                    <a:lstStyle/>
                    <a:p>
                      <a:pPr marL="0" marR="0">
                        <a:lnSpc>
                          <a:spcPct val="115000"/>
                        </a:lnSpc>
                        <a:spcBef>
                          <a:spcPts val="0"/>
                        </a:spcBef>
                        <a:spcAft>
                          <a:spcPts val="0"/>
                        </a:spcAft>
                      </a:pPr>
                      <a:r>
                        <a:rPr lang="en-US" sz="1800" dirty="0">
                          <a:effectLst/>
                        </a:rPr>
                        <a:t>US # </a:t>
                      </a:r>
                      <a:r>
                        <a:rPr lang="en-US" sz="1800" dirty="0" smtClean="0">
                          <a:effectLst/>
                        </a:rPr>
                        <a:t>16</a:t>
                      </a:r>
                      <a:endParaRPr lang="en-US" sz="18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a:effectLst/>
                        </a:rPr>
                        <a:t>The pre-condition isn't stated in the same way as the rest of the document.</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I # 4 - 5 don’t indicate any interaction.</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The post condition isn’t stated in the same way as the rest of the post conditions.</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1 - 4 aren’t stated in the same tense as the rest of the acceptance criteria.</a:t>
                      </a:r>
                    </a:p>
                    <a:p>
                      <a:pPr marL="0" marR="0">
                        <a:lnSpc>
                          <a:spcPct val="115000"/>
                        </a:lnSpc>
                        <a:spcBef>
                          <a:spcPts val="0"/>
                        </a:spcBef>
                        <a:spcAft>
                          <a:spcPts val="0"/>
                        </a:spcAft>
                      </a:pPr>
                      <a:r>
                        <a:rPr lang="en-US" sz="1800">
                          <a:effectLst/>
                        </a:rPr>
                        <a:t> </a:t>
                      </a:r>
                    </a:p>
                    <a:p>
                      <a:pPr marL="0" marR="0">
                        <a:lnSpc>
                          <a:spcPct val="115000"/>
                        </a:lnSpc>
                        <a:spcBef>
                          <a:spcPts val="0"/>
                        </a:spcBef>
                        <a:spcAft>
                          <a:spcPts val="0"/>
                        </a:spcAft>
                      </a:pPr>
                      <a:r>
                        <a:rPr lang="en-US" sz="1800">
                          <a:effectLst/>
                        </a:rPr>
                        <a:t>AC # 1 - 4 aren’t stated in the same voice as the rest of the acceptance criteria.</a:t>
                      </a:r>
                    </a:p>
                    <a:p>
                      <a:pPr marL="0" marR="0">
                        <a:lnSpc>
                          <a:spcPct val="115000"/>
                        </a:lnSpc>
                        <a:spcBef>
                          <a:spcPts val="0"/>
                        </a:spcBef>
                        <a:spcAft>
                          <a:spcPts val="0"/>
                        </a:spcAft>
                      </a:pPr>
                      <a:r>
                        <a:rPr lang="en-US" sz="1800">
                          <a:effectLst/>
                        </a:rPr>
                        <a:t> </a:t>
                      </a:r>
                      <a:endParaRPr lang="en-US" sz="18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1800" dirty="0">
                          <a:effectLst/>
                        </a:rPr>
                        <a:t>Replace “must be” with “is” and “must also be” with “also is”.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Replace “can select” with “selects” and “may edit” with “edits”.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Replace “should have changed already” with “are already changed”.</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State the acceptance criteria in the present tense.</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State the acceptance criteria in active voice.</a:t>
                      </a:r>
                      <a:endParaRPr lang="en-US" sz="18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8766040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Open to </a:t>
            </a:r>
            <a:r>
              <a:rPr lang="en-US" dirty="0"/>
              <a:t>inconsistencies between the different </a:t>
            </a:r>
            <a:r>
              <a:rPr lang="en-US" dirty="0" smtClean="0"/>
              <a:t>files</a:t>
            </a:r>
          </a:p>
          <a:p>
            <a:r>
              <a:rPr lang="en-US" dirty="0" smtClean="0"/>
              <a:t>No </a:t>
            </a:r>
            <a:r>
              <a:rPr lang="en-US" dirty="0"/>
              <a:t>centralized database for easy data </a:t>
            </a:r>
            <a:r>
              <a:rPr lang="en-US" dirty="0" smtClean="0"/>
              <a:t>management</a:t>
            </a:r>
          </a:p>
          <a:p>
            <a:pPr lvl="1"/>
            <a:r>
              <a:rPr lang="en-US" dirty="0" smtClean="0"/>
              <a:t>multiple </a:t>
            </a:r>
            <a:r>
              <a:rPr lang="en-US" dirty="0"/>
              <a:t>MS Excel files are used, often for the same </a:t>
            </a:r>
            <a:r>
              <a:rPr lang="en-US" dirty="0" smtClean="0"/>
              <a:t>data</a:t>
            </a:r>
          </a:p>
          <a:p>
            <a:r>
              <a:rPr lang="en-US" dirty="0" smtClean="0"/>
              <a:t>Maintaining </a:t>
            </a:r>
            <a:r>
              <a:rPr lang="en-US" dirty="0"/>
              <a:t>multiple </a:t>
            </a:r>
            <a:r>
              <a:rPr lang="en-US" dirty="0" smtClean="0"/>
              <a:t>files -&gt; discrepancies </a:t>
            </a:r>
            <a:r>
              <a:rPr lang="en-US" dirty="0"/>
              <a:t>in this data</a:t>
            </a:r>
            <a:r>
              <a:rPr lang="en-US" dirty="0" smtClean="0"/>
              <a:t>.</a:t>
            </a:r>
          </a:p>
          <a:p>
            <a:r>
              <a:rPr lang="en-US" dirty="0" smtClean="0"/>
              <a:t>Difficult </a:t>
            </a:r>
            <a:r>
              <a:rPr lang="en-US" dirty="0"/>
              <a:t>to resolve </a:t>
            </a:r>
            <a:r>
              <a:rPr lang="en-US" dirty="0" smtClean="0"/>
              <a:t>discrepancies and </a:t>
            </a:r>
            <a:r>
              <a:rPr lang="en-US" dirty="0"/>
              <a:t>may lead to </a:t>
            </a:r>
            <a:r>
              <a:rPr lang="en-US" dirty="0" smtClean="0"/>
              <a:t>complications</a:t>
            </a:r>
            <a:endParaRPr lang="en-US" dirty="0"/>
          </a:p>
        </p:txBody>
      </p:sp>
    </p:spTree>
    <p:extLst>
      <p:ext uri="{BB962C8B-B14F-4D97-AF65-F5344CB8AC3E}">
        <p14:creationId xmlns:p14="http://schemas.microsoft.com/office/powerpoint/2010/main" val="2678990739"/>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items listed in the inventory are difficult to filter and sort</a:t>
            </a:r>
            <a:r>
              <a:rPr lang="en-US" dirty="0" smtClean="0"/>
              <a:t>.</a:t>
            </a:r>
          </a:p>
          <a:p>
            <a:r>
              <a:rPr lang="en-US" dirty="0" smtClean="0"/>
              <a:t>Unable </a:t>
            </a:r>
            <a:r>
              <a:rPr lang="en-US" dirty="0"/>
              <a:t>to automatically sort the items and data contained in MS Excel</a:t>
            </a:r>
            <a:r>
              <a:rPr lang="en-US" dirty="0" smtClean="0"/>
              <a:t>.</a:t>
            </a:r>
          </a:p>
          <a:p>
            <a:r>
              <a:rPr lang="en-US" dirty="0" smtClean="0"/>
              <a:t>Separate </a:t>
            </a:r>
            <a:r>
              <a:rPr lang="en-US" dirty="0"/>
              <a:t>MS Excel file that the company manually </a:t>
            </a:r>
            <a:r>
              <a:rPr lang="en-US" dirty="0" smtClean="0"/>
              <a:t>arranged</a:t>
            </a:r>
          </a:p>
          <a:p>
            <a:r>
              <a:rPr lang="en-US" dirty="0" smtClean="0"/>
              <a:t>If </a:t>
            </a:r>
            <a:r>
              <a:rPr lang="en-US" dirty="0"/>
              <a:t>the company were to make a mistake in transferring, copying and rearranging data between these </a:t>
            </a:r>
            <a:r>
              <a:rPr lang="en-US" dirty="0" smtClean="0"/>
              <a:t>files, </a:t>
            </a:r>
            <a:r>
              <a:rPr lang="en-US" dirty="0"/>
              <a:t>then this could invalidate some of that data and lead to complications later in processes involving that data.</a:t>
            </a:r>
            <a:endParaRPr lang="en-US" dirty="0"/>
          </a:p>
        </p:txBody>
      </p:sp>
    </p:spTree>
    <p:extLst>
      <p:ext uri="{BB962C8B-B14F-4D97-AF65-F5344CB8AC3E}">
        <p14:creationId xmlns:p14="http://schemas.microsoft.com/office/powerpoint/2010/main" val="918333358"/>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Stories and Inspection Report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8611874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6351964"/>
              </p:ext>
            </p:extLst>
          </p:nvPr>
        </p:nvGraphicFramePr>
        <p:xfrm>
          <a:off x="0" y="0"/>
          <a:ext cx="9144000" cy="6858669"/>
        </p:xfrm>
        <a:graphic>
          <a:graphicData uri="http://schemas.openxmlformats.org/drawingml/2006/table">
            <a:tbl>
              <a:tblPr bandRow="1">
                <a:tableStyleId>{5C22544A-7EE6-4342-B048-85BDC9FD1C3A}</a:tableStyleId>
              </a:tblPr>
              <a:tblGrid>
                <a:gridCol w="3770393"/>
                <a:gridCol w="5373607"/>
              </a:tblGrid>
              <a:tr h="1042513">
                <a:tc gridSpan="2">
                  <a:txBody>
                    <a:bodyPr/>
                    <a:lstStyle/>
                    <a:p>
                      <a:pPr marL="0" marR="0">
                        <a:lnSpc>
                          <a:spcPct val="115000"/>
                        </a:lnSpc>
                        <a:spcBef>
                          <a:spcPts val="0"/>
                        </a:spcBef>
                        <a:spcAft>
                          <a:spcPts val="0"/>
                        </a:spcAft>
                      </a:pPr>
                      <a:r>
                        <a:rPr lang="en-US" sz="1800" dirty="0">
                          <a:effectLst/>
                        </a:rPr>
                        <a:t>User Story #1: The president can view the reports so that s/he can monitor the company’s performance and status.</a:t>
                      </a:r>
                      <a:endParaRPr lang="en-US" sz="1800" dirty="0">
                        <a:solidFill>
                          <a:srgbClr val="000000"/>
                        </a:solidFill>
                        <a:effectLst/>
                        <a:latin typeface="Arial"/>
                        <a:ea typeface="Arial"/>
                      </a:endParaRPr>
                    </a:p>
                  </a:txBody>
                  <a:tcPr marL="68580" marR="68580" marT="0" marB="0" anchor="ctr"/>
                </a:tc>
                <a:tc hMerge="1">
                  <a:txBody>
                    <a:bodyPr/>
                    <a:lstStyle/>
                    <a:p>
                      <a:endParaRPr lang="en-US"/>
                    </a:p>
                  </a:txBody>
                  <a:tcPr/>
                </a:tc>
              </a:tr>
              <a:tr h="729759">
                <a:tc>
                  <a:txBody>
                    <a:bodyPr/>
                    <a:lstStyle/>
                    <a:p>
                      <a:pPr marL="0" marR="0">
                        <a:lnSpc>
                          <a:spcPct val="115000"/>
                        </a:lnSpc>
                        <a:spcBef>
                          <a:spcPts val="0"/>
                        </a:spcBef>
                        <a:spcAft>
                          <a:spcPts val="0"/>
                        </a:spcAft>
                      </a:pPr>
                      <a:r>
                        <a:rPr lang="en-US" sz="1800" dirty="0">
                          <a:effectLst/>
                        </a:rPr>
                        <a:t>Estimate (Days): 3</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Priority: 30</a:t>
                      </a:r>
                      <a:endParaRPr lang="en-US" sz="1800">
                        <a:solidFill>
                          <a:srgbClr val="000000"/>
                        </a:solidFill>
                        <a:effectLst/>
                        <a:latin typeface="Arial"/>
                        <a:ea typeface="Arial"/>
                      </a:endParaRPr>
                    </a:p>
                  </a:txBody>
                  <a:tcPr marL="68580" marR="68580" marT="0" marB="0" anchor="ctr"/>
                </a:tc>
              </a:tr>
              <a:tr h="729759">
                <a:tc gridSpan="2">
                  <a:txBody>
                    <a:bodyPr/>
                    <a:lstStyle/>
                    <a:p>
                      <a:pPr marL="0" marR="0">
                        <a:lnSpc>
                          <a:spcPct val="115000"/>
                        </a:lnSpc>
                        <a:spcBef>
                          <a:spcPts val="0"/>
                        </a:spcBef>
                        <a:spcAft>
                          <a:spcPts val="0"/>
                        </a:spcAft>
                      </a:pPr>
                      <a:r>
                        <a:rPr lang="en-US" sz="1800" dirty="0">
                          <a:effectLst/>
                        </a:rPr>
                        <a:t>Pre-condition:  The manager and the technicians should have finished managing the inventory</a:t>
                      </a:r>
                      <a:endParaRPr lang="en-US" sz="1800" dirty="0">
                        <a:solidFill>
                          <a:srgbClr val="000000"/>
                        </a:solidFill>
                        <a:effectLst/>
                        <a:latin typeface="Arial"/>
                        <a:ea typeface="Arial"/>
                      </a:endParaRPr>
                    </a:p>
                  </a:txBody>
                  <a:tcPr marL="68580" marR="68580" marT="0" marB="0" anchor="ctr"/>
                </a:tc>
                <a:tc hMerge="1">
                  <a:txBody>
                    <a:bodyPr/>
                    <a:lstStyle/>
                    <a:p>
                      <a:endParaRPr lang="en-US"/>
                    </a:p>
                  </a:txBody>
                  <a:tcPr/>
                </a:tc>
              </a:tr>
              <a:tr h="2358687">
                <a:tc gridSpan="2">
                  <a:txBody>
                    <a:bodyPr/>
                    <a:lstStyle/>
                    <a:p>
                      <a:pPr marL="0" marR="0">
                        <a:lnSpc>
                          <a:spcPct val="115000"/>
                        </a:lnSpc>
                        <a:spcBef>
                          <a:spcPts val="0"/>
                        </a:spcBef>
                        <a:spcAft>
                          <a:spcPts val="0"/>
                        </a:spcAft>
                      </a:pPr>
                      <a:r>
                        <a:rPr lang="en-US" sz="1800" dirty="0">
                          <a:effectLst/>
                        </a:rPr>
                        <a:t>Interaction: </a:t>
                      </a:r>
                    </a:p>
                    <a:p>
                      <a:pPr marL="342900" lvl="0" indent="-342900">
                        <a:lnSpc>
                          <a:spcPct val="115000"/>
                        </a:lnSpc>
                        <a:buFont typeface="+mj-lt"/>
                        <a:buAutoNum type="arabicPeriod"/>
                      </a:pPr>
                      <a:r>
                        <a:rPr lang="en-US" sz="1800" dirty="0">
                          <a:effectLst/>
                        </a:rPr>
                        <a:t>The manager creates Purchase Orders</a:t>
                      </a:r>
                    </a:p>
                    <a:p>
                      <a:pPr marL="342900" lvl="0" indent="-342900">
                        <a:lnSpc>
                          <a:spcPct val="115000"/>
                        </a:lnSpc>
                        <a:buFont typeface="+mj-lt"/>
                        <a:buAutoNum type="arabicPeriod"/>
                      </a:pPr>
                      <a:r>
                        <a:rPr lang="en-US" sz="1800" dirty="0">
                          <a:effectLst/>
                        </a:rPr>
                        <a:t>Technicians edit the inventory once supplies arrive</a:t>
                      </a:r>
                    </a:p>
                    <a:p>
                      <a:pPr marL="342900" lvl="0" indent="-342900">
                        <a:lnSpc>
                          <a:spcPct val="115000"/>
                        </a:lnSpc>
                        <a:buFont typeface="+mj-lt"/>
                        <a:buAutoNum type="arabicPeriod"/>
                      </a:pPr>
                      <a:r>
                        <a:rPr lang="en-US" sz="1800" dirty="0">
                          <a:effectLst/>
                        </a:rPr>
                        <a:t>The manager uses the system to generate reports based on the inventory</a:t>
                      </a:r>
                    </a:p>
                    <a:p>
                      <a:pPr marL="342900" lvl="0" indent="-342900">
                        <a:lnSpc>
                          <a:spcPct val="115000"/>
                        </a:lnSpc>
                        <a:buFont typeface="+mj-lt"/>
                        <a:buAutoNum type="arabicPeriod"/>
                      </a:pPr>
                      <a:r>
                        <a:rPr lang="en-US" sz="1800" dirty="0">
                          <a:effectLst/>
                        </a:rPr>
                        <a:t>The manager sends the generated reports to the president.</a:t>
                      </a:r>
                      <a:endParaRPr lang="en-US" sz="1800" dirty="0">
                        <a:solidFill>
                          <a:srgbClr val="000000"/>
                        </a:solidFill>
                        <a:effectLst/>
                        <a:latin typeface="Arial"/>
                      </a:endParaRPr>
                    </a:p>
                  </a:txBody>
                  <a:tcPr marL="68580" marR="68580" marT="0" marB="0" anchor="ctr"/>
                </a:tc>
                <a:tc hMerge="1">
                  <a:txBody>
                    <a:bodyPr/>
                    <a:lstStyle/>
                    <a:p>
                      <a:endParaRPr lang="en-US"/>
                    </a:p>
                  </a:txBody>
                  <a:tcPr/>
                </a:tc>
              </a:tr>
              <a:tr h="920019">
                <a:tc gridSpan="2">
                  <a:txBody>
                    <a:bodyPr/>
                    <a:lstStyle/>
                    <a:p>
                      <a:pPr marL="0" marR="0">
                        <a:lnSpc>
                          <a:spcPct val="115000"/>
                        </a:lnSpc>
                        <a:spcBef>
                          <a:spcPts val="0"/>
                        </a:spcBef>
                        <a:spcAft>
                          <a:spcPts val="0"/>
                        </a:spcAft>
                      </a:pPr>
                      <a:r>
                        <a:rPr lang="en-US" sz="1800" dirty="0">
                          <a:effectLst/>
                        </a:rPr>
                        <a:t>Post-condition:  The system should export the information to an excel file. Then the manager will review and print the reports and show it to the president whenever the president inquires of it.</a:t>
                      </a:r>
                      <a:endParaRPr lang="en-US" sz="1800" dirty="0">
                        <a:solidFill>
                          <a:srgbClr val="000000"/>
                        </a:solidFill>
                        <a:effectLst/>
                        <a:latin typeface="Arial"/>
                        <a:ea typeface="Arial"/>
                      </a:endParaRPr>
                    </a:p>
                  </a:txBody>
                  <a:tcPr marL="68580" marR="68580" marT="0" marB="0" anchor="ctr"/>
                </a:tc>
                <a:tc hMerge="1">
                  <a:txBody>
                    <a:bodyPr/>
                    <a:lstStyle/>
                    <a:p>
                      <a:endParaRPr lang="en-US"/>
                    </a:p>
                  </a:txBody>
                  <a:tcPr/>
                </a:tc>
              </a:tr>
              <a:tr h="1077264">
                <a:tc gridSpan="2">
                  <a:txBody>
                    <a:bodyPr/>
                    <a:lstStyle/>
                    <a:p>
                      <a:pPr marL="0" marR="0">
                        <a:lnSpc>
                          <a:spcPct val="115000"/>
                        </a:lnSpc>
                        <a:spcBef>
                          <a:spcPts val="0"/>
                        </a:spcBef>
                        <a:spcAft>
                          <a:spcPts val="0"/>
                        </a:spcAft>
                      </a:pPr>
                      <a:r>
                        <a:rPr lang="en-US" sz="1800" dirty="0">
                          <a:effectLst/>
                        </a:rPr>
                        <a:t>Acceptance Criteria:</a:t>
                      </a:r>
                    </a:p>
                    <a:p>
                      <a:pPr marL="342900" lvl="0" indent="-342900">
                        <a:lnSpc>
                          <a:spcPct val="115000"/>
                        </a:lnSpc>
                        <a:buFont typeface="+mj-lt"/>
                        <a:buAutoNum type="arabicPeriod"/>
                      </a:pPr>
                      <a:r>
                        <a:rPr lang="en-US" sz="1800" dirty="0">
                          <a:effectLst/>
                        </a:rPr>
                        <a:t>Test if the generated reports contain data equivalent to the ones in the database.</a:t>
                      </a:r>
                      <a:endParaRPr lang="en-US" sz="1800"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2678990739"/>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2286829"/>
              </p:ext>
            </p:extLst>
          </p:nvPr>
        </p:nvGraphicFramePr>
        <p:xfrm>
          <a:off x="-6928" y="27709"/>
          <a:ext cx="9150927" cy="6830291"/>
        </p:xfrm>
        <a:graphic>
          <a:graphicData uri="http://schemas.openxmlformats.org/drawingml/2006/table">
            <a:tbl>
              <a:tblPr>
                <a:tableStyleId>{5C22544A-7EE6-4342-B048-85BDC9FD1C3A}</a:tableStyleId>
              </a:tblPr>
              <a:tblGrid>
                <a:gridCol w="1415613"/>
                <a:gridCol w="3867657"/>
                <a:gridCol w="3867657"/>
              </a:tblGrid>
              <a:tr h="6830291">
                <a:tc>
                  <a:txBody>
                    <a:bodyPr/>
                    <a:lstStyle/>
                    <a:p>
                      <a:pPr marL="0" marR="0">
                        <a:lnSpc>
                          <a:spcPct val="115000"/>
                        </a:lnSpc>
                        <a:spcBef>
                          <a:spcPts val="0"/>
                        </a:spcBef>
                        <a:spcAft>
                          <a:spcPts val="0"/>
                        </a:spcAft>
                      </a:pPr>
                      <a:r>
                        <a:rPr lang="en-US" sz="2000" dirty="0">
                          <a:effectLst/>
                        </a:rPr>
                        <a:t>US # </a:t>
                      </a:r>
                      <a:r>
                        <a:rPr lang="en-US" sz="2000" dirty="0" smtClean="0">
                          <a:effectLst/>
                        </a:rPr>
                        <a:t>1</a:t>
                      </a:r>
                      <a:endParaRPr lang="en-US" sz="2000" dirty="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000">
                          <a:effectLst/>
                        </a:rPr>
                        <a:t>The pre-condition isn’t stated in the same tense as the rest of the document.</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I # 1 - 2 are redundant given the pre-condition.</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AC # 1 isn’t stated in the same way as the other acceptance criteria in the other user stories.</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 </a:t>
                      </a:r>
                    </a:p>
                    <a:p>
                      <a:pPr marL="0" marR="0">
                        <a:lnSpc>
                          <a:spcPct val="115000"/>
                        </a:lnSpc>
                        <a:spcBef>
                          <a:spcPts val="0"/>
                        </a:spcBef>
                        <a:spcAft>
                          <a:spcPts val="0"/>
                        </a:spcAft>
                      </a:pPr>
                      <a:r>
                        <a:rPr lang="en-US" sz="2000">
                          <a:effectLst/>
                        </a:rPr>
                        <a:t>The post condition isn’t stated in the same tense as the rest of the document.</a:t>
                      </a:r>
                      <a:endParaRPr lang="en-US" sz="2000">
                        <a:solidFill>
                          <a:srgbClr val="000000"/>
                        </a:solidFill>
                        <a:effectLst/>
                        <a:latin typeface="Arial"/>
                        <a:ea typeface="Arial"/>
                      </a:endParaRPr>
                    </a:p>
                  </a:txBody>
                  <a:tcPr marL="38100" marR="38100" marT="38100" marB="38100"/>
                </a:tc>
                <a:tc>
                  <a:txBody>
                    <a:bodyPr/>
                    <a:lstStyle/>
                    <a:p>
                      <a:pPr marL="0" marR="0">
                        <a:lnSpc>
                          <a:spcPct val="115000"/>
                        </a:lnSpc>
                        <a:spcBef>
                          <a:spcPts val="0"/>
                        </a:spcBef>
                        <a:spcAft>
                          <a:spcPts val="0"/>
                        </a:spcAft>
                      </a:pPr>
                      <a:r>
                        <a:rPr lang="en-US" sz="2000" dirty="0">
                          <a:effectLst/>
                        </a:rPr>
                        <a:t>State the user story in simple present tense.</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Remove interactions # 1 and # 2.</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Remove the unnecessary “Test if” at the beginning so that it may represent the criteria itself rather than the action to take to test it.</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State the user story in simple present tense.</a:t>
                      </a:r>
                      <a:endParaRPr lang="en-US" sz="2000" dirty="0">
                        <a:solidFill>
                          <a:srgbClr val="000000"/>
                        </a:solidFill>
                        <a:effectLst/>
                        <a:latin typeface="Arial"/>
                        <a:ea typeface="Arial"/>
                      </a:endParaRPr>
                    </a:p>
                  </a:txBody>
                  <a:tcPr marL="38100" marR="38100" marT="38100" marB="38100"/>
                </a:tc>
              </a:tr>
            </a:tbl>
          </a:graphicData>
        </a:graphic>
      </p:graphicFrame>
    </p:spTree>
    <p:extLst>
      <p:ext uri="{BB962C8B-B14F-4D97-AF65-F5344CB8AC3E}">
        <p14:creationId xmlns:p14="http://schemas.microsoft.com/office/powerpoint/2010/main" val="98611874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319685"/>
              </p:ext>
            </p:extLst>
          </p:nvPr>
        </p:nvGraphicFramePr>
        <p:xfrm>
          <a:off x="0" y="0"/>
          <a:ext cx="9144000" cy="7017583"/>
        </p:xfrm>
        <a:graphic>
          <a:graphicData uri="http://schemas.openxmlformats.org/drawingml/2006/table">
            <a:tbl>
              <a:tblPr bandRow="1">
                <a:tableStyleId>{5C22544A-7EE6-4342-B048-85BDC9FD1C3A}</a:tableStyleId>
              </a:tblPr>
              <a:tblGrid>
                <a:gridCol w="3770393"/>
                <a:gridCol w="5373607"/>
              </a:tblGrid>
              <a:tr h="746449">
                <a:tc gridSpan="2">
                  <a:txBody>
                    <a:bodyPr/>
                    <a:lstStyle/>
                    <a:p>
                      <a:pPr marL="0" marR="0">
                        <a:lnSpc>
                          <a:spcPct val="115000"/>
                        </a:lnSpc>
                        <a:spcBef>
                          <a:spcPts val="0"/>
                        </a:spcBef>
                        <a:spcAft>
                          <a:spcPts val="0"/>
                        </a:spcAft>
                      </a:pPr>
                      <a:r>
                        <a:rPr lang="en-US" sz="1600">
                          <a:effectLst/>
                        </a:rPr>
                        <a:t>User Story #2: The manager should be able to have executive access to the system, so that the integrity of the data for the purchase order can be secured. </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522514">
                <a:tc>
                  <a:txBody>
                    <a:bodyPr/>
                    <a:lstStyle/>
                    <a:p>
                      <a:pPr marL="0" marR="0">
                        <a:lnSpc>
                          <a:spcPct val="115000"/>
                        </a:lnSpc>
                        <a:spcBef>
                          <a:spcPts val="0"/>
                        </a:spcBef>
                        <a:spcAft>
                          <a:spcPts val="0"/>
                        </a:spcAft>
                      </a:pPr>
                      <a:r>
                        <a:rPr lang="en-US" sz="1600">
                          <a:effectLst/>
                        </a:rPr>
                        <a:t>Estimate (Days):  1</a:t>
                      </a:r>
                      <a:endParaRPr lang="en-US" sz="16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600">
                          <a:effectLst/>
                        </a:rPr>
                        <a:t>Priority: 10</a:t>
                      </a:r>
                      <a:endParaRPr lang="en-US" sz="1600">
                        <a:solidFill>
                          <a:srgbClr val="000000"/>
                        </a:solidFill>
                        <a:effectLst/>
                        <a:latin typeface="Arial"/>
                        <a:ea typeface="Arial"/>
                      </a:endParaRPr>
                    </a:p>
                  </a:txBody>
                  <a:tcPr marL="68580" marR="68580" marT="0" marB="0" anchor="ctr"/>
                </a:tc>
              </a:tr>
              <a:tr h="522514">
                <a:tc gridSpan="2">
                  <a:txBody>
                    <a:bodyPr/>
                    <a:lstStyle/>
                    <a:p>
                      <a:pPr marL="0" marR="0">
                        <a:lnSpc>
                          <a:spcPct val="115000"/>
                        </a:lnSpc>
                        <a:spcBef>
                          <a:spcPts val="0"/>
                        </a:spcBef>
                        <a:spcAft>
                          <a:spcPts val="0"/>
                        </a:spcAft>
                      </a:pPr>
                      <a:r>
                        <a:rPr lang="en-US" sz="1600">
                          <a:effectLst/>
                        </a:rPr>
                        <a:t>Pre-condition:  The manager must already be registered to the database.</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032207">
                <a:tc gridSpan="2">
                  <a:txBody>
                    <a:bodyPr/>
                    <a:lstStyle/>
                    <a:p>
                      <a:pPr marL="0" marR="0">
                        <a:lnSpc>
                          <a:spcPct val="115000"/>
                        </a:lnSpc>
                        <a:spcBef>
                          <a:spcPts val="0"/>
                        </a:spcBef>
                        <a:spcAft>
                          <a:spcPts val="0"/>
                        </a:spcAft>
                      </a:pPr>
                      <a:r>
                        <a:rPr lang="en-US" sz="1600">
                          <a:effectLst/>
                        </a:rPr>
                        <a:t>Interaction: </a:t>
                      </a:r>
                    </a:p>
                    <a:p>
                      <a:pPr marL="342900" lvl="0" indent="-342900">
                        <a:lnSpc>
                          <a:spcPct val="115000"/>
                        </a:lnSpc>
                        <a:buFont typeface="+mj-lt"/>
                        <a:buAutoNum type="arabicPeriod"/>
                      </a:pPr>
                      <a:r>
                        <a:rPr lang="en-US" sz="1600" u="none" strike="noStrike">
                          <a:effectLst/>
                        </a:rPr>
                        <a:t>The manager will start up the system.</a:t>
                      </a:r>
                    </a:p>
                    <a:p>
                      <a:pPr marL="342900" lvl="0" indent="-342900">
                        <a:lnSpc>
                          <a:spcPct val="115000"/>
                        </a:lnSpc>
                        <a:buFont typeface="+mj-lt"/>
                        <a:buAutoNum type="arabicPeriod"/>
                      </a:pPr>
                      <a:r>
                        <a:rPr lang="en-US" sz="1600" u="none" strike="noStrike">
                          <a:effectLst/>
                        </a:rPr>
                        <a:t>On startup, the system will prompt the manager for her password and username.</a:t>
                      </a:r>
                    </a:p>
                    <a:p>
                      <a:pPr marL="342900" lvl="0" indent="-342900">
                        <a:lnSpc>
                          <a:spcPct val="115000"/>
                        </a:lnSpc>
                        <a:buFont typeface="+mj-lt"/>
                        <a:buAutoNum type="arabicPeriod"/>
                      </a:pPr>
                      <a:r>
                        <a:rPr lang="en-US" sz="1600" u="none" strike="noStrike">
                          <a:effectLst/>
                        </a:rPr>
                        <a:t>The manager will input the password and his username and presses the Enter key.</a:t>
                      </a:r>
                    </a:p>
                    <a:p>
                      <a:pPr marL="342900" lvl="0" indent="-342900">
                        <a:lnSpc>
                          <a:spcPct val="115000"/>
                        </a:lnSpc>
                        <a:buFont typeface="+mj-lt"/>
                        <a:buAutoNum type="arabicPeriod"/>
                      </a:pPr>
                      <a:r>
                        <a:rPr lang="en-US" sz="1600" u="none" strike="noStrike">
                          <a:effectLst/>
                        </a:rPr>
                        <a:t>If the password and username is correct, then the screen, which includes the purchase order module, inventory module, and the project assignment module, that is only for the manager will show up.</a:t>
                      </a:r>
                      <a:endParaRPr lang="en-US" sz="1600" u="none" strike="noStrike">
                        <a:solidFill>
                          <a:srgbClr val="000000"/>
                        </a:solidFill>
                        <a:effectLst/>
                        <a:latin typeface="Arial"/>
                      </a:endParaRPr>
                    </a:p>
                  </a:txBody>
                  <a:tcPr marL="68580" marR="68580" marT="0" marB="0" anchor="ctr"/>
                </a:tc>
                <a:tc hMerge="1">
                  <a:txBody>
                    <a:bodyPr/>
                    <a:lstStyle/>
                    <a:p>
                      <a:endParaRPr lang="en-US"/>
                    </a:p>
                  </a:txBody>
                  <a:tcPr/>
                </a:tc>
              </a:tr>
              <a:tr h="658742">
                <a:tc gridSpan="2">
                  <a:txBody>
                    <a:bodyPr/>
                    <a:lstStyle/>
                    <a:p>
                      <a:pPr marL="0" marR="0">
                        <a:lnSpc>
                          <a:spcPct val="115000"/>
                        </a:lnSpc>
                        <a:spcBef>
                          <a:spcPts val="0"/>
                        </a:spcBef>
                        <a:spcAft>
                          <a:spcPts val="0"/>
                        </a:spcAft>
                      </a:pPr>
                      <a:r>
                        <a:rPr lang="en-US" sz="1600">
                          <a:effectLst/>
                        </a:rPr>
                        <a:t>Post-condition:  The manager can create the purchase order and view the purchase orders created. The manager also has the privilege to edit the information in the inventory and to assign the projects to the employees. </a:t>
                      </a:r>
                      <a:endParaRPr lang="en-US" sz="1600">
                        <a:solidFill>
                          <a:srgbClr val="000000"/>
                        </a:solidFill>
                        <a:effectLst/>
                        <a:latin typeface="Arial"/>
                        <a:ea typeface="Arial"/>
                      </a:endParaRPr>
                    </a:p>
                  </a:txBody>
                  <a:tcPr marL="68580" marR="68580" marT="0" marB="0" anchor="ctr"/>
                </a:tc>
                <a:tc hMerge="1">
                  <a:txBody>
                    <a:bodyPr/>
                    <a:lstStyle/>
                    <a:p>
                      <a:endParaRPr lang="en-US"/>
                    </a:p>
                  </a:txBody>
                  <a:tcPr/>
                </a:tc>
              </a:tr>
              <a:tr h="2375574">
                <a:tc gridSpan="2">
                  <a:txBody>
                    <a:bodyPr/>
                    <a:lstStyle/>
                    <a:p>
                      <a:pPr marL="0" marR="0">
                        <a:lnSpc>
                          <a:spcPct val="115000"/>
                        </a:lnSpc>
                        <a:spcBef>
                          <a:spcPts val="0"/>
                        </a:spcBef>
                        <a:spcAft>
                          <a:spcPts val="0"/>
                        </a:spcAft>
                      </a:pPr>
                      <a:r>
                        <a:rPr lang="en-US" sz="1600" dirty="0">
                          <a:effectLst/>
                        </a:rPr>
                        <a:t>Acceptance Criteria:</a:t>
                      </a:r>
                    </a:p>
                    <a:p>
                      <a:pPr marL="342900" lvl="0" indent="-342900">
                        <a:lnSpc>
                          <a:spcPct val="115000"/>
                        </a:lnSpc>
                        <a:buFont typeface="+mj-lt"/>
                        <a:buAutoNum type="arabicPeriod"/>
                      </a:pPr>
                      <a:r>
                        <a:rPr lang="en-US" sz="1600" dirty="0">
                          <a:effectLst/>
                        </a:rPr>
                        <a:t>Test if the screen, which includes the purchase order module, inventory module, and the project assignment module, that is only for the manager will show up if both the username and the password are correct.</a:t>
                      </a:r>
                    </a:p>
                    <a:p>
                      <a:pPr marL="342900" lvl="0" indent="-342900">
                        <a:lnSpc>
                          <a:spcPct val="115000"/>
                        </a:lnSpc>
                        <a:buFont typeface="+mj-lt"/>
                        <a:buAutoNum type="arabicPeriod"/>
                      </a:pPr>
                      <a:r>
                        <a:rPr lang="en-US" sz="1600" dirty="0">
                          <a:effectLst/>
                        </a:rPr>
                        <a:t>Test if the screen, which includes the purchase order module, inventory module, and the project assignment module, that is only for the manager will not show up if the password or the username is incorrect and the user will be prompted for the correct password and username.</a:t>
                      </a:r>
                      <a:endParaRPr lang="en-US" sz="1600" dirty="0">
                        <a:solidFill>
                          <a:srgbClr val="000000"/>
                        </a:solidFill>
                        <a:effectLst/>
                        <a:latin typeface="Arial"/>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2678990739"/>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27</TotalTime>
  <Words>3940</Words>
  <Application>Microsoft Office PowerPoint</Application>
  <PresentationFormat>On-screen Show (4:3)</PresentationFormat>
  <Paragraphs>671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Foundry</vt:lpstr>
      <vt:lpstr>SystemScape</vt:lpstr>
      <vt:lpstr>Problem Analysis</vt:lpstr>
      <vt:lpstr>Problem Analysis</vt:lpstr>
      <vt:lpstr>Problem Analysis</vt:lpstr>
      <vt:lpstr>Problem Analysis</vt:lpstr>
      <vt:lpstr>User Stories and Inspection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SystemScape</dc:title>
  <dc:creator>Austin Fernandez</dc:creator>
  <cp:lastModifiedBy>Austin Fernandez</cp:lastModifiedBy>
  <cp:revision>3</cp:revision>
  <dcterms:created xsi:type="dcterms:W3CDTF">2015-02-01T13:30:29Z</dcterms:created>
  <dcterms:modified xsi:type="dcterms:W3CDTF">2015-02-01T13:57:59Z</dcterms:modified>
</cp:coreProperties>
</file>