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59" r:id="rId8"/>
    <p:sldId id="269" r:id="rId9"/>
    <p:sldId id="270" r:id="rId10"/>
    <p:sldId id="271" r:id="rId11"/>
    <p:sldId id="268" r:id="rId12"/>
    <p:sldId id="261" r:id="rId13"/>
    <p:sldId id="272" r:id="rId14"/>
    <p:sldId id="273" r:id="rId15"/>
    <p:sldId id="274"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831FD67-03D1-4F1E-8FA9-3897BB34361C}" type="datetimeFigureOut">
              <a:rPr lang="en-US" smtClean="0"/>
              <a:t>1/27/2015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A4F4CE8-E578-446D-806A-2E1A8111DAAE}"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31FD67-03D1-4F1E-8FA9-3897BB34361C}"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4CE8-E578-446D-806A-2E1A8111DA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31FD67-03D1-4F1E-8FA9-3897BB34361C}"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4CE8-E578-446D-806A-2E1A8111DA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31FD67-03D1-4F1E-8FA9-3897BB34361C}"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4CE8-E578-446D-806A-2E1A8111DA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31FD67-03D1-4F1E-8FA9-3897BB34361C}"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4CE8-E578-446D-806A-2E1A8111DAA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831FD67-03D1-4F1E-8FA9-3897BB34361C}"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F4CE8-E578-446D-806A-2E1A8111DAAE}"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31FD67-03D1-4F1E-8FA9-3897BB34361C}" type="datetimeFigureOut">
              <a:rPr lang="en-US" smtClean="0"/>
              <a:t>1/27/2015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F4CE8-E578-446D-806A-2E1A8111DA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31FD67-03D1-4F1E-8FA9-3897BB34361C}" type="datetimeFigureOut">
              <a:rPr lang="en-US" smtClean="0"/>
              <a:t>1/27/2015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F4CE8-E578-446D-806A-2E1A8111DA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31FD67-03D1-4F1E-8FA9-3897BB34361C}" type="datetimeFigureOut">
              <a:rPr lang="en-US" smtClean="0"/>
              <a:t>1/27/2015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F4CE8-E578-446D-806A-2E1A8111DA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831FD67-03D1-4F1E-8FA9-3897BB34361C}" type="datetimeFigureOut">
              <a:rPr lang="en-US" smtClean="0"/>
              <a:t>1/27/2015</a:t>
            </a:fld>
            <a:endParaRPr lang="en-US"/>
          </a:p>
        </p:txBody>
      </p:sp>
      <p:sp>
        <p:nvSpPr>
          <p:cNvPr id="7" name="Slide Number Placeholder 6"/>
          <p:cNvSpPr>
            <a:spLocks noGrp="1"/>
          </p:cNvSpPr>
          <p:nvPr>
            <p:ph type="sldNum" sz="quarter" idx="12"/>
          </p:nvPr>
        </p:nvSpPr>
        <p:spPr/>
        <p:txBody>
          <a:bodyPr/>
          <a:lstStyle/>
          <a:p>
            <a:fld id="{AA4F4CE8-E578-446D-806A-2E1A8111DAAE}"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31FD67-03D1-4F1E-8FA9-3897BB34361C}" type="datetimeFigureOut">
              <a:rPr lang="en-US" smtClean="0"/>
              <a:t>1/27/2015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AA4F4CE8-E578-446D-806A-2E1A8111DAA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0831FD67-03D1-4F1E-8FA9-3897BB34361C}" type="datetimeFigureOut">
              <a:rPr lang="en-US" smtClean="0"/>
              <a:t>1/27/2015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A4F4CE8-E578-446D-806A-2E1A8111DA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System</a:t>
            </a:r>
            <a:r>
              <a:rPr lang="en-US" dirty="0" err="1" smtClean="0">
                <a:solidFill>
                  <a:schemeClr val="tx1"/>
                </a:solidFill>
              </a:rPr>
              <a:t>Scape</a:t>
            </a:r>
            <a:endParaRPr lang="en-US" dirty="0">
              <a:solidFill>
                <a:schemeClr val="tx1"/>
              </a:solidFill>
            </a:endParaRPr>
          </a:p>
        </p:txBody>
      </p:sp>
      <p:sp>
        <p:nvSpPr>
          <p:cNvPr id="3" name="Subtitle 2"/>
          <p:cNvSpPr>
            <a:spLocks noGrp="1"/>
          </p:cNvSpPr>
          <p:nvPr>
            <p:ph type="subTitle" idx="1"/>
          </p:nvPr>
        </p:nvSpPr>
        <p:spPr/>
        <p:txBody>
          <a:bodyPr/>
          <a:lstStyle/>
          <a:p>
            <a:r>
              <a:rPr lang="en-US" dirty="0" smtClean="0"/>
              <a:t>Client Interview Results</a:t>
            </a:r>
            <a:endParaRPr lang="en-US" dirty="0"/>
          </a:p>
        </p:txBody>
      </p:sp>
    </p:spTree>
    <p:extLst>
      <p:ext uri="{BB962C8B-B14F-4D97-AF65-F5344CB8AC3E}">
        <p14:creationId xmlns:p14="http://schemas.microsoft.com/office/powerpoint/2010/main" val="3134998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337" y="-6927"/>
            <a:ext cx="7024744" cy="1143000"/>
          </a:xfrm>
        </p:spPr>
        <p:txBody>
          <a:bodyPr/>
          <a:lstStyle/>
          <a:p>
            <a:r>
              <a:rPr lang="en-US" dirty="0" smtClean="0"/>
              <a:t>Process</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204" t="18182" r="4511" b="14286"/>
          <a:stretch/>
        </p:blipFill>
        <p:spPr bwMode="auto">
          <a:xfrm>
            <a:off x="990600" y="1219200"/>
            <a:ext cx="7193150" cy="4940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625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6790692"/>
              </p:ext>
            </p:extLst>
          </p:nvPr>
        </p:nvGraphicFramePr>
        <p:xfrm>
          <a:off x="0" y="2"/>
          <a:ext cx="9143999" cy="7136190"/>
        </p:xfrm>
        <a:graphic>
          <a:graphicData uri="http://schemas.openxmlformats.org/drawingml/2006/table">
            <a:tbl>
              <a:tblPr firstRow="1" firstCol="1" bandRow="1">
                <a:tableStyleId>{5C22544A-7EE6-4342-B048-85BDC9FD1C3A}</a:tableStyleId>
              </a:tblPr>
              <a:tblGrid>
                <a:gridCol w="2279963"/>
                <a:gridCol w="2098863"/>
                <a:gridCol w="2326350"/>
                <a:gridCol w="2438823"/>
              </a:tblGrid>
              <a:tr h="620729">
                <a:tc>
                  <a:txBody>
                    <a:bodyPr/>
                    <a:lstStyle/>
                    <a:p>
                      <a:pPr marL="0" marR="0" algn="ctr">
                        <a:lnSpc>
                          <a:spcPct val="115000"/>
                        </a:lnSpc>
                        <a:spcBef>
                          <a:spcPts val="0"/>
                        </a:spcBef>
                        <a:spcAft>
                          <a:spcPts val="0"/>
                        </a:spcAft>
                      </a:pPr>
                      <a:r>
                        <a:rPr lang="en-PH" sz="1200" dirty="0">
                          <a:effectLst/>
                        </a:rPr>
                        <a:t>Description</a:t>
                      </a:r>
                      <a:endParaRPr lang="en-US" sz="1200" dirty="0">
                        <a:effectLst/>
                      </a:endParaRPr>
                    </a:p>
                    <a:p>
                      <a:pPr marL="0" marR="0" algn="ctr">
                        <a:lnSpc>
                          <a:spcPct val="115000"/>
                        </a:lnSpc>
                        <a:spcBef>
                          <a:spcPts val="0"/>
                        </a:spcBef>
                        <a:spcAft>
                          <a:spcPts val="0"/>
                        </a:spcAft>
                      </a:pPr>
                      <a:r>
                        <a:rPr lang="en-PH" sz="1200" dirty="0">
                          <a:effectLst/>
                        </a:rPr>
                        <a:t>(What’s the problem?)</a:t>
                      </a:r>
                      <a:endParaRPr lang="en-US" sz="1200" dirty="0">
                        <a:effectLst/>
                        <a:latin typeface="Calibri"/>
                        <a:ea typeface="Times New Roman"/>
                        <a:cs typeface="Times New Roman"/>
                      </a:endParaRPr>
                    </a:p>
                  </a:txBody>
                  <a:tcPr marL="41419" marR="41419" marT="0" marB="0"/>
                </a:tc>
                <a:tc>
                  <a:txBody>
                    <a:bodyPr/>
                    <a:lstStyle/>
                    <a:p>
                      <a:pPr marL="0" marR="0" algn="ctr">
                        <a:lnSpc>
                          <a:spcPct val="115000"/>
                        </a:lnSpc>
                        <a:spcBef>
                          <a:spcPts val="0"/>
                        </a:spcBef>
                        <a:spcAft>
                          <a:spcPts val="0"/>
                        </a:spcAft>
                      </a:pPr>
                      <a:r>
                        <a:rPr lang="en-PH" sz="1200">
                          <a:effectLst/>
                        </a:rPr>
                        <a:t>Cause</a:t>
                      </a:r>
                      <a:endParaRPr lang="en-US" sz="1200">
                        <a:effectLst/>
                      </a:endParaRPr>
                    </a:p>
                    <a:p>
                      <a:pPr marL="0" marR="0" algn="ctr">
                        <a:lnSpc>
                          <a:spcPct val="115000"/>
                        </a:lnSpc>
                        <a:spcBef>
                          <a:spcPts val="0"/>
                        </a:spcBef>
                        <a:spcAft>
                          <a:spcPts val="0"/>
                        </a:spcAft>
                      </a:pPr>
                      <a:r>
                        <a:rPr lang="en-PH" sz="1200">
                          <a:effectLst/>
                        </a:rPr>
                        <a:t>(What causes the problem?)</a:t>
                      </a:r>
                      <a:endParaRPr lang="en-US" sz="1200">
                        <a:effectLst/>
                        <a:latin typeface="Calibri"/>
                        <a:ea typeface="Times New Roman"/>
                        <a:cs typeface="Times New Roman"/>
                      </a:endParaRPr>
                    </a:p>
                  </a:txBody>
                  <a:tcPr marL="41419" marR="41419" marT="0" marB="0"/>
                </a:tc>
                <a:tc>
                  <a:txBody>
                    <a:bodyPr/>
                    <a:lstStyle/>
                    <a:p>
                      <a:pPr marL="0" marR="0" algn="ctr">
                        <a:lnSpc>
                          <a:spcPct val="115000"/>
                        </a:lnSpc>
                        <a:spcBef>
                          <a:spcPts val="0"/>
                        </a:spcBef>
                        <a:spcAft>
                          <a:spcPts val="0"/>
                        </a:spcAft>
                      </a:pPr>
                      <a:r>
                        <a:rPr lang="en-PH" sz="1200">
                          <a:effectLst/>
                        </a:rPr>
                        <a:t>Symptoms</a:t>
                      </a:r>
                      <a:endParaRPr lang="en-US" sz="1200">
                        <a:effectLst/>
                      </a:endParaRPr>
                    </a:p>
                    <a:p>
                      <a:pPr marL="0" marR="0" algn="ctr">
                        <a:lnSpc>
                          <a:spcPct val="115000"/>
                        </a:lnSpc>
                        <a:spcBef>
                          <a:spcPts val="0"/>
                        </a:spcBef>
                        <a:spcAft>
                          <a:spcPts val="0"/>
                        </a:spcAft>
                      </a:pPr>
                      <a:r>
                        <a:rPr lang="en-PH" sz="1200">
                          <a:effectLst/>
                        </a:rPr>
                        <a:t>(How do we know the problem exists?)</a:t>
                      </a:r>
                      <a:endParaRPr lang="en-US" sz="1200">
                        <a:effectLst/>
                        <a:latin typeface="Calibri"/>
                        <a:ea typeface="Times New Roman"/>
                        <a:cs typeface="Times New Roman"/>
                      </a:endParaRPr>
                    </a:p>
                  </a:txBody>
                  <a:tcPr marL="41419" marR="41419" marT="0" marB="0"/>
                </a:tc>
                <a:tc>
                  <a:txBody>
                    <a:bodyPr/>
                    <a:lstStyle/>
                    <a:p>
                      <a:pPr marL="0" marR="0" algn="ctr">
                        <a:lnSpc>
                          <a:spcPct val="115000"/>
                        </a:lnSpc>
                        <a:spcBef>
                          <a:spcPts val="0"/>
                        </a:spcBef>
                        <a:spcAft>
                          <a:spcPts val="0"/>
                        </a:spcAft>
                      </a:pPr>
                      <a:r>
                        <a:rPr lang="en-PH" sz="1200" dirty="0">
                          <a:effectLst/>
                        </a:rPr>
                        <a:t>Impact</a:t>
                      </a:r>
                      <a:endParaRPr lang="en-US" sz="1200" dirty="0">
                        <a:effectLst/>
                      </a:endParaRPr>
                    </a:p>
                    <a:p>
                      <a:pPr marL="0" marR="0" algn="ctr">
                        <a:lnSpc>
                          <a:spcPct val="115000"/>
                        </a:lnSpc>
                        <a:spcBef>
                          <a:spcPts val="0"/>
                        </a:spcBef>
                        <a:spcAft>
                          <a:spcPts val="0"/>
                        </a:spcAft>
                      </a:pPr>
                      <a:r>
                        <a:rPr lang="en-PH" sz="1200" dirty="0">
                          <a:effectLst/>
                        </a:rPr>
                        <a:t>(Why is this important? What are the consequences?)</a:t>
                      </a:r>
                      <a:endParaRPr lang="en-US" sz="1200" dirty="0">
                        <a:effectLst/>
                        <a:latin typeface="Calibri"/>
                        <a:ea typeface="Times New Roman"/>
                        <a:cs typeface="Times New Roman"/>
                      </a:endParaRPr>
                    </a:p>
                  </a:txBody>
                  <a:tcPr marL="41419" marR="41419" marT="0" marB="0"/>
                </a:tc>
              </a:tr>
              <a:tr h="1247454">
                <a:tc>
                  <a:txBody>
                    <a:bodyPr/>
                    <a:lstStyle/>
                    <a:p>
                      <a:pPr marL="0" marR="0" algn="l">
                        <a:lnSpc>
                          <a:spcPct val="115000"/>
                        </a:lnSpc>
                        <a:spcBef>
                          <a:spcPts val="0"/>
                        </a:spcBef>
                        <a:spcAft>
                          <a:spcPts val="0"/>
                        </a:spcAft>
                      </a:pPr>
                      <a:r>
                        <a:rPr lang="en-PH" sz="1200" dirty="0">
                          <a:effectLst/>
                        </a:rPr>
                        <a:t>The current approach in managing the inventory for purchases and the purchase order is inefficient. </a:t>
                      </a:r>
                      <a:endParaRPr lang="en-US" sz="1200" dirty="0">
                        <a:effectLst/>
                        <a:latin typeface="Calibri"/>
                        <a:ea typeface="Times New Roman"/>
                        <a:cs typeface="Times New Roman"/>
                      </a:endParaRPr>
                    </a:p>
                  </a:txBody>
                  <a:tcPr marL="41419" marR="41419" marT="0" marB="0"/>
                </a:tc>
                <a:tc>
                  <a:txBody>
                    <a:bodyPr/>
                    <a:lstStyle/>
                    <a:p>
                      <a:pPr marL="0" marR="0" algn="l">
                        <a:lnSpc>
                          <a:spcPct val="115000"/>
                        </a:lnSpc>
                        <a:spcBef>
                          <a:spcPts val="0"/>
                        </a:spcBef>
                        <a:spcAft>
                          <a:spcPts val="0"/>
                        </a:spcAft>
                      </a:pPr>
                      <a:r>
                        <a:rPr lang="en-PH" sz="1200">
                          <a:effectLst/>
                        </a:rPr>
                        <a:t>The client uses MS Excel in handling the aforementioned business documents.</a:t>
                      </a:r>
                      <a:endParaRPr lang="en-US" sz="1200">
                        <a:effectLst/>
                        <a:latin typeface="Calibri"/>
                        <a:ea typeface="Times New Roman"/>
                        <a:cs typeface="Times New Roman"/>
                      </a:endParaRPr>
                    </a:p>
                  </a:txBody>
                  <a:tcPr marL="41419" marR="41419" marT="0" marB="0"/>
                </a:tc>
                <a:tc>
                  <a:txBody>
                    <a:bodyPr/>
                    <a:lstStyle/>
                    <a:p>
                      <a:pPr marL="0" marR="0" algn="l">
                        <a:lnSpc>
                          <a:spcPct val="115000"/>
                        </a:lnSpc>
                        <a:spcBef>
                          <a:spcPts val="0"/>
                        </a:spcBef>
                        <a:spcAft>
                          <a:spcPts val="0"/>
                        </a:spcAft>
                      </a:pPr>
                      <a:r>
                        <a:rPr lang="en-PH" sz="1200">
                          <a:effectLst/>
                        </a:rPr>
                        <a:t>The client consumes a lot of time in making the documents such that she lacks time in doing other important tasks.</a:t>
                      </a:r>
                      <a:endParaRPr lang="en-US" sz="1200">
                        <a:effectLst/>
                        <a:latin typeface="Calibri"/>
                        <a:ea typeface="Times New Roman"/>
                        <a:cs typeface="Times New Roman"/>
                      </a:endParaRPr>
                    </a:p>
                  </a:txBody>
                  <a:tcPr marL="41419" marR="41419" marT="0" marB="0"/>
                </a:tc>
                <a:tc>
                  <a:txBody>
                    <a:bodyPr/>
                    <a:lstStyle/>
                    <a:p>
                      <a:pPr marL="0" marR="0" algn="l">
                        <a:lnSpc>
                          <a:spcPct val="115000"/>
                        </a:lnSpc>
                        <a:spcBef>
                          <a:spcPts val="0"/>
                        </a:spcBef>
                        <a:spcAft>
                          <a:spcPts val="0"/>
                        </a:spcAft>
                      </a:pPr>
                      <a:r>
                        <a:rPr lang="en-PH" sz="1200">
                          <a:effectLst/>
                        </a:rPr>
                        <a:t>The inefficient approach of handling these documents may jeopardize the integrity of the data and may lead to other problems that may be caused by human error.  </a:t>
                      </a:r>
                      <a:endParaRPr lang="en-US" sz="1200">
                        <a:effectLst/>
                        <a:latin typeface="Calibri"/>
                        <a:ea typeface="Times New Roman"/>
                        <a:cs typeface="Times New Roman"/>
                      </a:endParaRPr>
                    </a:p>
                  </a:txBody>
                  <a:tcPr marL="41419" marR="41419" marT="0" marB="0"/>
                </a:tc>
              </a:tr>
              <a:tr h="1247454">
                <a:tc>
                  <a:txBody>
                    <a:bodyPr/>
                    <a:lstStyle/>
                    <a:p>
                      <a:pPr marL="0" marR="0" algn="l">
                        <a:lnSpc>
                          <a:spcPct val="115000"/>
                        </a:lnSpc>
                        <a:spcBef>
                          <a:spcPts val="0"/>
                        </a:spcBef>
                        <a:spcAft>
                          <a:spcPts val="0"/>
                        </a:spcAft>
                      </a:pPr>
                      <a:r>
                        <a:rPr lang="en-PH" sz="1200">
                          <a:effectLst/>
                        </a:rPr>
                        <a:t>There are instances wherein the client overlooked contracts of some items and end of warranties.</a:t>
                      </a:r>
                      <a:endParaRPr lang="en-US" sz="1200">
                        <a:effectLst/>
                        <a:latin typeface="Calibri"/>
                        <a:ea typeface="Times New Roman"/>
                        <a:cs typeface="Times New Roman"/>
                      </a:endParaRPr>
                    </a:p>
                  </a:txBody>
                  <a:tcPr marL="41419" marR="41419" marT="0" marB="0"/>
                </a:tc>
                <a:tc>
                  <a:txBody>
                    <a:bodyPr/>
                    <a:lstStyle/>
                    <a:p>
                      <a:pPr marL="0" marR="0" algn="l">
                        <a:lnSpc>
                          <a:spcPct val="115000"/>
                        </a:lnSpc>
                        <a:spcBef>
                          <a:spcPts val="0"/>
                        </a:spcBef>
                        <a:spcAft>
                          <a:spcPts val="0"/>
                        </a:spcAft>
                      </a:pPr>
                      <a:r>
                        <a:rPr lang="en-PH" sz="1200">
                          <a:effectLst/>
                        </a:rPr>
                        <a:t>MS Excel does not have a notification feature that the client needs to manually set the dates in a calendar application for her to be notified.</a:t>
                      </a:r>
                      <a:endParaRPr lang="en-US" sz="1200">
                        <a:effectLst/>
                        <a:latin typeface="Calibri"/>
                        <a:ea typeface="Times New Roman"/>
                        <a:cs typeface="Times New Roman"/>
                      </a:endParaRPr>
                    </a:p>
                  </a:txBody>
                  <a:tcPr marL="41419" marR="41419" marT="0" marB="0"/>
                </a:tc>
                <a:tc>
                  <a:txBody>
                    <a:bodyPr/>
                    <a:lstStyle/>
                    <a:p>
                      <a:pPr marL="0" marR="0" algn="l">
                        <a:lnSpc>
                          <a:spcPct val="115000"/>
                        </a:lnSpc>
                        <a:spcBef>
                          <a:spcPts val="0"/>
                        </a:spcBef>
                        <a:spcAft>
                          <a:spcPts val="0"/>
                        </a:spcAft>
                      </a:pPr>
                      <a:r>
                        <a:rPr lang="en-PH" sz="1200">
                          <a:effectLst/>
                        </a:rPr>
                        <a:t>The end of warranties and contracts of some items are often overlooked by the client.</a:t>
                      </a:r>
                      <a:endParaRPr lang="en-US" sz="1200">
                        <a:effectLst/>
                        <a:latin typeface="Calibri"/>
                        <a:ea typeface="Times New Roman"/>
                        <a:cs typeface="Times New Roman"/>
                      </a:endParaRPr>
                    </a:p>
                  </a:txBody>
                  <a:tcPr marL="41419" marR="41419" marT="0" marB="0"/>
                </a:tc>
                <a:tc>
                  <a:txBody>
                    <a:bodyPr/>
                    <a:lstStyle/>
                    <a:p>
                      <a:pPr marL="0" marR="0" algn="l">
                        <a:lnSpc>
                          <a:spcPct val="115000"/>
                        </a:lnSpc>
                        <a:spcBef>
                          <a:spcPts val="0"/>
                        </a:spcBef>
                        <a:spcAft>
                          <a:spcPts val="0"/>
                        </a:spcAft>
                      </a:pPr>
                      <a:r>
                        <a:rPr lang="en-PH" sz="1200">
                          <a:effectLst/>
                        </a:rPr>
                        <a:t>If a piece of equipment was to get damaged, and its warranty or contract weren’t renewed, then there will be complications in the repair or replacement of that piece of equipment.</a:t>
                      </a:r>
                      <a:endParaRPr lang="en-US" sz="1200">
                        <a:effectLst/>
                        <a:latin typeface="Calibri"/>
                        <a:ea typeface="Times New Roman"/>
                        <a:cs typeface="Times New Roman"/>
                      </a:endParaRPr>
                    </a:p>
                  </a:txBody>
                  <a:tcPr marL="41419" marR="41419" marT="0" marB="0"/>
                </a:tc>
              </a:tr>
              <a:tr h="1247454">
                <a:tc>
                  <a:txBody>
                    <a:bodyPr/>
                    <a:lstStyle/>
                    <a:p>
                      <a:pPr marL="0" marR="0" algn="l">
                        <a:lnSpc>
                          <a:spcPct val="115000"/>
                        </a:lnSpc>
                        <a:spcBef>
                          <a:spcPts val="0"/>
                        </a:spcBef>
                        <a:spcAft>
                          <a:spcPts val="0"/>
                        </a:spcAft>
                      </a:pPr>
                      <a:r>
                        <a:rPr lang="en-PH" sz="1200">
                          <a:effectLst/>
                        </a:rPr>
                        <a:t>The current approach in managing the inventory is open to inconsistencies.</a:t>
                      </a:r>
                      <a:endParaRPr lang="en-US" sz="1200">
                        <a:effectLst/>
                        <a:latin typeface="Calibri"/>
                        <a:ea typeface="Times New Roman"/>
                        <a:cs typeface="Times New Roman"/>
                      </a:endParaRPr>
                    </a:p>
                  </a:txBody>
                  <a:tcPr marL="41419" marR="41419" marT="0" marB="0"/>
                </a:tc>
                <a:tc>
                  <a:txBody>
                    <a:bodyPr/>
                    <a:lstStyle/>
                    <a:p>
                      <a:pPr marL="0" marR="0" algn="l">
                        <a:lnSpc>
                          <a:spcPct val="115000"/>
                        </a:lnSpc>
                        <a:spcBef>
                          <a:spcPts val="0"/>
                        </a:spcBef>
                        <a:spcAft>
                          <a:spcPts val="0"/>
                        </a:spcAft>
                      </a:pPr>
                      <a:r>
                        <a:rPr lang="en-PH" sz="1200">
                          <a:effectLst/>
                        </a:rPr>
                        <a:t>There is no centralized database for easy data management; instead multiple MS Excel files are used, often for the same data.</a:t>
                      </a:r>
                      <a:endParaRPr lang="en-US" sz="1200">
                        <a:effectLst/>
                        <a:latin typeface="Calibri"/>
                        <a:ea typeface="Times New Roman"/>
                        <a:cs typeface="Times New Roman"/>
                      </a:endParaRPr>
                    </a:p>
                  </a:txBody>
                  <a:tcPr marL="41419" marR="41419" marT="0" marB="0"/>
                </a:tc>
                <a:tc>
                  <a:txBody>
                    <a:bodyPr/>
                    <a:lstStyle/>
                    <a:p>
                      <a:pPr marL="0" marR="0" algn="l">
                        <a:lnSpc>
                          <a:spcPct val="115000"/>
                        </a:lnSpc>
                        <a:spcBef>
                          <a:spcPts val="0"/>
                        </a:spcBef>
                        <a:spcAft>
                          <a:spcPts val="0"/>
                        </a:spcAft>
                      </a:pPr>
                      <a:r>
                        <a:rPr lang="en-PH" sz="1200">
                          <a:effectLst/>
                        </a:rPr>
                        <a:t>The client uses multiple MS Excel files in updating her inventory so discrepancies and duplications of data often occur.</a:t>
                      </a:r>
                      <a:endParaRPr lang="en-US" sz="1200">
                        <a:effectLst/>
                        <a:latin typeface="Calibri"/>
                        <a:ea typeface="Times New Roman"/>
                        <a:cs typeface="Times New Roman"/>
                      </a:endParaRPr>
                    </a:p>
                  </a:txBody>
                  <a:tcPr marL="41419" marR="41419" marT="0" marB="0"/>
                </a:tc>
                <a:tc>
                  <a:txBody>
                    <a:bodyPr/>
                    <a:lstStyle/>
                    <a:p>
                      <a:pPr marL="0" marR="0" algn="l">
                        <a:lnSpc>
                          <a:spcPct val="115000"/>
                        </a:lnSpc>
                        <a:spcBef>
                          <a:spcPts val="0"/>
                        </a:spcBef>
                        <a:spcAft>
                          <a:spcPts val="0"/>
                        </a:spcAft>
                      </a:pPr>
                      <a:r>
                        <a:rPr lang="en-PH" sz="1200">
                          <a:effectLst/>
                        </a:rPr>
                        <a:t>Discrepancies of information between the records and the actual availability of the equipment can lead to complications in the handling of this equipment.</a:t>
                      </a:r>
                      <a:endParaRPr lang="en-US" sz="1200">
                        <a:effectLst/>
                        <a:latin typeface="Calibri"/>
                        <a:ea typeface="Times New Roman"/>
                        <a:cs typeface="Times New Roman"/>
                      </a:endParaRPr>
                    </a:p>
                  </a:txBody>
                  <a:tcPr marL="41419" marR="41419" marT="0" marB="0"/>
                </a:tc>
              </a:tr>
              <a:tr h="1247454">
                <a:tc>
                  <a:txBody>
                    <a:bodyPr/>
                    <a:lstStyle/>
                    <a:p>
                      <a:pPr marL="0" marR="0" algn="l">
                        <a:lnSpc>
                          <a:spcPct val="115000"/>
                        </a:lnSpc>
                        <a:spcBef>
                          <a:spcPts val="0"/>
                        </a:spcBef>
                        <a:spcAft>
                          <a:spcPts val="0"/>
                        </a:spcAft>
                      </a:pPr>
                      <a:r>
                        <a:rPr lang="en-PH" sz="1200">
                          <a:effectLst/>
                        </a:rPr>
                        <a:t>The client is experiencing a difficulty in filtering items that are of the same type.</a:t>
                      </a:r>
                      <a:endParaRPr lang="en-US" sz="1200">
                        <a:effectLst/>
                        <a:latin typeface="Calibri"/>
                        <a:ea typeface="Times New Roman"/>
                        <a:cs typeface="Times New Roman"/>
                      </a:endParaRPr>
                    </a:p>
                  </a:txBody>
                  <a:tcPr marL="41419" marR="41419" marT="0" marB="0"/>
                </a:tc>
                <a:tc>
                  <a:txBody>
                    <a:bodyPr/>
                    <a:lstStyle/>
                    <a:p>
                      <a:pPr marL="0" marR="0" algn="l">
                        <a:lnSpc>
                          <a:spcPct val="115000"/>
                        </a:lnSpc>
                        <a:spcBef>
                          <a:spcPts val="0"/>
                        </a:spcBef>
                        <a:spcAft>
                          <a:spcPts val="0"/>
                        </a:spcAft>
                      </a:pPr>
                      <a:r>
                        <a:rPr lang="en-PH" sz="1200">
                          <a:effectLst/>
                        </a:rPr>
                        <a:t>There is no automated system available to aid the client in sorting the items. </a:t>
                      </a:r>
                      <a:endParaRPr lang="en-US" sz="1200">
                        <a:effectLst/>
                        <a:latin typeface="Calibri"/>
                        <a:ea typeface="Times New Roman"/>
                        <a:cs typeface="Times New Roman"/>
                      </a:endParaRPr>
                    </a:p>
                  </a:txBody>
                  <a:tcPr marL="41419" marR="41419" marT="0" marB="0"/>
                </a:tc>
                <a:tc>
                  <a:txBody>
                    <a:bodyPr/>
                    <a:lstStyle/>
                    <a:p>
                      <a:pPr marL="0" marR="0" algn="l">
                        <a:lnSpc>
                          <a:spcPct val="115000"/>
                        </a:lnSpc>
                        <a:spcBef>
                          <a:spcPts val="0"/>
                        </a:spcBef>
                        <a:spcAft>
                          <a:spcPts val="0"/>
                        </a:spcAft>
                      </a:pPr>
                      <a:r>
                        <a:rPr lang="en-PH" sz="1200">
                          <a:effectLst/>
                        </a:rPr>
                        <a:t>The client needs to have a separate MS Excel sheets to manually sort the items by their category. </a:t>
                      </a:r>
                      <a:endParaRPr lang="en-US" sz="1200">
                        <a:effectLst/>
                        <a:latin typeface="Calibri"/>
                        <a:ea typeface="Times New Roman"/>
                        <a:cs typeface="Times New Roman"/>
                      </a:endParaRPr>
                    </a:p>
                  </a:txBody>
                  <a:tcPr marL="41419" marR="41419" marT="0" marB="0"/>
                </a:tc>
                <a:tc>
                  <a:txBody>
                    <a:bodyPr/>
                    <a:lstStyle/>
                    <a:p>
                      <a:pPr marL="0" marR="0" algn="l">
                        <a:lnSpc>
                          <a:spcPct val="115000"/>
                        </a:lnSpc>
                        <a:spcBef>
                          <a:spcPts val="0"/>
                        </a:spcBef>
                        <a:spcAft>
                          <a:spcPts val="0"/>
                        </a:spcAft>
                      </a:pPr>
                      <a:r>
                        <a:rPr lang="en-PH" sz="1200">
                          <a:effectLst/>
                        </a:rPr>
                        <a:t>Having multiple files containing the same data just for the sake of rearranging and regrouping them can open the system to discrepancies between these files and invalid information.</a:t>
                      </a:r>
                      <a:endParaRPr lang="en-US" sz="1200">
                        <a:effectLst/>
                        <a:latin typeface="Calibri"/>
                        <a:ea typeface="Times New Roman"/>
                        <a:cs typeface="Times New Roman"/>
                      </a:endParaRPr>
                    </a:p>
                  </a:txBody>
                  <a:tcPr marL="41419" marR="41419" marT="0" marB="0"/>
                </a:tc>
              </a:tr>
              <a:tr h="1247454">
                <a:tc>
                  <a:txBody>
                    <a:bodyPr/>
                    <a:lstStyle/>
                    <a:p>
                      <a:pPr marL="0" marR="0" algn="l">
                        <a:lnSpc>
                          <a:spcPct val="115000"/>
                        </a:lnSpc>
                        <a:spcBef>
                          <a:spcPts val="0"/>
                        </a:spcBef>
                        <a:spcAft>
                          <a:spcPts val="0"/>
                        </a:spcAft>
                      </a:pPr>
                      <a:r>
                        <a:rPr lang="en-PH" sz="1200">
                          <a:effectLst/>
                        </a:rPr>
                        <a:t>It is difficult to keep track of the projects assigned to an employee.</a:t>
                      </a:r>
                      <a:endParaRPr lang="en-US" sz="1200">
                        <a:effectLst/>
                        <a:latin typeface="Calibri"/>
                        <a:ea typeface="Times New Roman"/>
                        <a:cs typeface="Times New Roman"/>
                      </a:endParaRPr>
                    </a:p>
                  </a:txBody>
                  <a:tcPr marL="41419" marR="41419" marT="0" marB="0"/>
                </a:tc>
                <a:tc>
                  <a:txBody>
                    <a:bodyPr/>
                    <a:lstStyle/>
                    <a:p>
                      <a:pPr marL="0" marR="0" algn="l">
                        <a:lnSpc>
                          <a:spcPct val="115000"/>
                        </a:lnSpc>
                        <a:spcBef>
                          <a:spcPts val="0"/>
                        </a:spcBef>
                        <a:spcAft>
                          <a:spcPts val="0"/>
                        </a:spcAft>
                      </a:pPr>
                      <a:r>
                        <a:rPr lang="en-PH" sz="1200">
                          <a:effectLst/>
                        </a:rPr>
                        <a:t>The client needs to access multiple files in order to know which projects are assigned to which employee.</a:t>
                      </a:r>
                      <a:endParaRPr lang="en-US" sz="1200">
                        <a:effectLst/>
                        <a:latin typeface="Calibri"/>
                        <a:ea typeface="Times New Roman"/>
                        <a:cs typeface="Times New Roman"/>
                      </a:endParaRPr>
                    </a:p>
                  </a:txBody>
                  <a:tcPr marL="41419" marR="41419" marT="0" marB="0"/>
                </a:tc>
                <a:tc>
                  <a:txBody>
                    <a:bodyPr/>
                    <a:lstStyle/>
                    <a:p>
                      <a:pPr marL="0" marR="0" algn="l">
                        <a:lnSpc>
                          <a:spcPct val="115000"/>
                        </a:lnSpc>
                        <a:spcBef>
                          <a:spcPts val="0"/>
                        </a:spcBef>
                        <a:spcAft>
                          <a:spcPts val="0"/>
                        </a:spcAft>
                      </a:pPr>
                      <a:r>
                        <a:rPr lang="en-PH" sz="1200">
                          <a:effectLst/>
                        </a:rPr>
                        <a:t>Projects that are already assigned to an employee can be assigned to another employee.</a:t>
                      </a:r>
                      <a:endParaRPr lang="en-US" sz="1200">
                        <a:effectLst/>
                        <a:latin typeface="Calibri"/>
                        <a:ea typeface="Times New Roman"/>
                        <a:cs typeface="Times New Roman"/>
                      </a:endParaRPr>
                    </a:p>
                  </a:txBody>
                  <a:tcPr marL="41419" marR="41419" marT="0" marB="0"/>
                </a:tc>
                <a:tc>
                  <a:txBody>
                    <a:bodyPr/>
                    <a:lstStyle/>
                    <a:p>
                      <a:pPr marL="0" marR="0" algn="l">
                        <a:lnSpc>
                          <a:spcPct val="115000"/>
                        </a:lnSpc>
                        <a:spcBef>
                          <a:spcPts val="0"/>
                        </a:spcBef>
                        <a:spcAft>
                          <a:spcPts val="0"/>
                        </a:spcAft>
                      </a:pPr>
                      <a:r>
                        <a:rPr lang="en-PH" sz="1200" dirty="0">
                          <a:effectLst/>
                        </a:rPr>
                        <a:t>This can cause the company to lose track of which employee is responsible for which project in the company.</a:t>
                      </a:r>
                      <a:endParaRPr lang="en-US" sz="1200" dirty="0">
                        <a:effectLst/>
                        <a:latin typeface="Calibri"/>
                        <a:ea typeface="Times New Roman"/>
                        <a:cs typeface="Times New Roman"/>
                      </a:endParaRPr>
                    </a:p>
                  </a:txBody>
                  <a:tcPr marL="41419" marR="41419" marT="0" marB="0"/>
                </a:tc>
              </a:tr>
            </a:tbl>
          </a:graphicData>
        </a:graphic>
      </p:graphicFrame>
    </p:spTree>
    <p:extLst>
      <p:ext uri="{BB962C8B-B14F-4D97-AF65-F5344CB8AC3E}">
        <p14:creationId xmlns:p14="http://schemas.microsoft.com/office/powerpoint/2010/main" val="340210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Camella</a:t>
            </a:r>
            <a:r>
              <a:rPr lang="en-US" dirty="0" smtClean="0"/>
              <a:t> Homes</a:t>
            </a:r>
            <a:endParaRPr lang="en-US" dirty="0"/>
          </a:p>
        </p:txBody>
      </p:sp>
      <p:sp>
        <p:nvSpPr>
          <p:cNvPr id="5" name="Text Placeholder 4"/>
          <p:cNvSpPr>
            <a:spLocks noGrp="1"/>
          </p:cNvSpPr>
          <p:nvPr>
            <p:ph type="body" idx="1"/>
          </p:nvPr>
        </p:nvSpPr>
        <p:spPr/>
        <p:txBody>
          <a:bodyPr/>
          <a:lstStyle/>
          <a:p>
            <a:r>
              <a:rPr lang="en-US" dirty="0" err="1" smtClean="0"/>
              <a:t>Subteam</a:t>
            </a:r>
            <a:r>
              <a:rPr lang="en-US" dirty="0" smtClean="0"/>
              <a:t> 3</a:t>
            </a:r>
            <a:endParaRPr lang="en-US" dirty="0"/>
          </a:p>
        </p:txBody>
      </p:sp>
    </p:spTree>
    <p:extLst>
      <p:ext uri="{BB962C8B-B14F-4D97-AF65-F5344CB8AC3E}">
        <p14:creationId xmlns:p14="http://schemas.microsoft.com/office/powerpoint/2010/main" val="2439656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Goals</a:t>
            </a:r>
            <a:endParaRPr lang="en-US" dirty="0"/>
          </a:p>
        </p:txBody>
      </p:sp>
      <p:sp>
        <p:nvSpPr>
          <p:cNvPr id="3" name="Content Placeholder 2"/>
          <p:cNvSpPr>
            <a:spLocks noGrp="1"/>
          </p:cNvSpPr>
          <p:nvPr>
            <p:ph idx="1"/>
          </p:nvPr>
        </p:nvSpPr>
        <p:spPr/>
        <p:txBody>
          <a:bodyPr>
            <a:normAutofit/>
          </a:bodyPr>
          <a:lstStyle/>
          <a:p>
            <a:r>
              <a:rPr lang="en-PH" dirty="0" smtClean="0"/>
              <a:t>Allow </a:t>
            </a:r>
            <a:r>
              <a:rPr lang="en-PH" dirty="0"/>
              <a:t>their clients to immediately be able to see the cost of the proposed </a:t>
            </a:r>
            <a:r>
              <a:rPr lang="en-PH" dirty="0" smtClean="0"/>
              <a:t>building</a:t>
            </a:r>
          </a:p>
          <a:p>
            <a:pPr lvl="1"/>
            <a:r>
              <a:rPr lang="en-PH" dirty="0" smtClean="0"/>
              <a:t>Based </a:t>
            </a:r>
            <a:r>
              <a:rPr lang="en-PH" dirty="0"/>
              <a:t>on the materials and dimensions of the building.  </a:t>
            </a:r>
            <a:endParaRPr lang="en-PH" dirty="0" smtClean="0"/>
          </a:p>
          <a:p>
            <a:r>
              <a:rPr lang="en-PH" dirty="0" smtClean="0"/>
              <a:t>Their </a:t>
            </a:r>
            <a:r>
              <a:rPr lang="en-PH" dirty="0"/>
              <a:t>current system is tedious </a:t>
            </a:r>
            <a:endParaRPr lang="en-PH" dirty="0" smtClean="0"/>
          </a:p>
          <a:p>
            <a:pPr lvl="1"/>
            <a:r>
              <a:rPr lang="en-PH" dirty="0" smtClean="0"/>
              <a:t>Requires </a:t>
            </a:r>
            <a:r>
              <a:rPr lang="en-PH" dirty="0"/>
              <a:t>more time to accomplish the </a:t>
            </a:r>
            <a:r>
              <a:rPr lang="en-PH" dirty="0" smtClean="0"/>
              <a:t>task:</a:t>
            </a:r>
          </a:p>
          <a:p>
            <a:pPr lvl="2"/>
            <a:r>
              <a:rPr lang="en-PH" dirty="0" smtClean="0"/>
              <a:t>Compute </a:t>
            </a:r>
            <a:r>
              <a:rPr lang="en-PH" dirty="0"/>
              <a:t>and estimate the overall cost of the building.</a:t>
            </a:r>
            <a:endParaRPr lang="en-US" dirty="0"/>
          </a:p>
          <a:p>
            <a:endParaRPr lang="en-US" dirty="0"/>
          </a:p>
        </p:txBody>
      </p:sp>
    </p:spTree>
    <p:extLst>
      <p:ext uri="{BB962C8B-B14F-4D97-AF65-F5344CB8AC3E}">
        <p14:creationId xmlns:p14="http://schemas.microsoft.com/office/powerpoint/2010/main" val="42289238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lstStyle/>
          <a:p>
            <a:pPr lvl="0" fontAlgn="base"/>
            <a:r>
              <a:rPr lang="en-PH" dirty="0"/>
              <a:t>Data should not be easily tampered.</a:t>
            </a:r>
            <a:endParaRPr lang="en-US" dirty="0"/>
          </a:p>
          <a:p>
            <a:pPr lvl="0" fontAlgn="base"/>
            <a:r>
              <a:rPr lang="en-PH" dirty="0"/>
              <a:t>Easy to maintain</a:t>
            </a:r>
            <a:endParaRPr lang="en-US" dirty="0"/>
          </a:p>
          <a:p>
            <a:pPr lvl="0" fontAlgn="base"/>
            <a:r>
              <a:rPr lang="en-PH" dirty="0"/>
              <a:t>Secure and safe(no information leak)</a:t>
            </a:r>
            <a:endParaRPr lang="en-US" dirty="0"/>
          </a:p>
          <a:p>
            <a:pPr lvl="0" fontAlgn="base"/>
            <a:r>
              <a:rPr lang="en-PH" dirty="0"/>
              <a:t>Extensible(easy to add/delete feature)</a:t>
            </a:r>
            <a:endParaRPr lang="en-US" dirty="0"/>
          </a:p>
          <a:p>
            <a:pPr marL="68580" indent="0">
              <a:buNone/>
            </a:pPr>
            <a:endParaRPr lang="en-US" dirty="0"/>
          </a:p>
        </p:txBody>
      </p:sp>
    </p:spTree>
    <p:extLst>
      <p:ext uri="{BB962C8B-B14F-4D97-AF65-F5344CB8AC3E}">
        <p14:creationId xmlns:p14="http://schemas.microsoft.com/office/powerpoint/2010/main" val="1609416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024744" cy="1143000"/>
          </a:xfrm>
        </p:spPr>
        <p:txBody>
          <a:bodyPr/>
          <a:lstStyle/>
          <a:p>
            <a:r>
              <a:rPr lang="en-US" dirty="0" smtClean="0"/>
              <a:t>Process</a:t>
            </a: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293" t="31350" r="17675" b="8332"/>
          <a:stretch/>
        </p:blipFill>
        <p:spPr bwMode="auto">
          <a:xfrm>
            <a:off x="609600" y="1600200"/>
            <a:ext cx="7848600" cy="4412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269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7333855"/>
              </p:ext>
            </p:extLst>
          </p:nvPr>
        </p:nvGraphicFramePr>
        <p:xfrm>
          <a:off x="0" y="0"/>
          <a:ext cx="9144000" cy="6930966"/>
        </p:xfrm>
        <a:graphic>
          <a:graphicData uri="http://schemas.openxmlformats.org/drawingml/2006/table">
            <a:tbl>
              <a:tblPr firstRow="1" firstCol="1" bandRow="1">
                <a:tableStyleId>{5C22544A-7EE6-4342-B048-85BDC9FD1C3A}</a:tableStyleId>
              </a:tblPr>
              <a:tblGrid>
                <a:gridCol w="2286000"/>
                <a:gridCol w="2286000"/>
                <a:gridCol w="2286000"/>
                <a:gridCol w="2286000"/>
              </a:tblGrid>
              <a:tr h="490244">
                <a:tc>
                  <a:txBody>
                    <a:bodyPr/>
                    <a:lstStyle/>
                    <a:p>
                      <a:pPr marL="0" marR="0" algn="ctr">
                        <a:lnSpc>
                          <a:spcPct val="115000"/>
                        </a:lnSpc>
                        <a:spcBef>
                          <a:spcPts val="0"/>
                        </a:spcBef>
                        <a:spcAft>
                          <a:spcPts val="0"/>
                        </a:spcAft>
                      </a:pPr>
                      <a:r>
                        <a:rPr lang="en-PH" sz="1000">
                          <a:effectLst/>
                        </a:rPr>
                        <a:t>Description</a:t>
                      </a:r>
                      <a:endParaRPr lang="en-US" sz="1000">
                        <a:effectLst/>
                      </a:endParaRPr>
                    </a:p>
                    <a:p>
                      <a:pPr marL="0" marR="0" algn="ctr">
                        <a:lnSpc>
                          <a:spcPct val="115000"/>
                        </a:lnSpc>
                        <a:spcBef>
                          <a:spcPts val="0"/>
                        </a:spcBef>
                        <a:spcAft>
                          <a:spcPts val="0"/>
                        </a:spcAft>
                      </a:pPr>
                      <a:r>
                        <a:rPr lang="en-PH" sz="1000">
                          <a:effectLst/>
                        </a:rPr>
                        <a:t>(What’s the problem?)</a:t>
                      </a:r>
                      <a:endParaRPr lang="en-US" sz="1000">
                        <a:effectLst/>
                        <a:latin typeface="Calibri"/>
                        <a:ea typeface="Times New Roman"/>
                        <a:cs typeface="Times New Roman"/>
                      </a:endParaRPr>
                    </a:p>
                  </a:txBody>
                  <a:tcPr marL="24461" marR="24461" marT="24461" marB="24461"/>
                </a:tc>
                <a:tc>
                  <a:txBody>
                    <a:bodyPr/>
                    <a:lstStyle/>
                    <a:p>
                      <a:pPr marL="0" marR="0" algn="ctr">
                        <a:lnSpc>
                          <a:spcPct val="115000"/>
                        </a:lnSpc>
                        <a:spcBef>
                          <a:spcPts val="0"/>
                        </a:spcBef>
                        <a:spcAft>
                          <a:spcPts val="0"/>
                        </a:spcAft>
                      </a:pPr>
                      <a:r>
                        <a:rPr lang="en-PH" sz="1000">
                          <a:effectLst/>
                        </a:rPr>
                        <a:t>Cause</a:t>
                      </a:r>
                      <a:endParaRPr lang="en-US" sz="1000">
                        <a:effectLst/>
                      </a:endParaRPr>
                    </a:p>
                    <a:p>
                      <a:pPr marL="0" marR="0" algn="ctr">
                        <a:lnSpc>
                          <a:spcPct val="115000"/>
                        </a:lnSpc>
                        <a:spcBef>
                          <a:spcPts val="0"/>
                        </a:spcBef>
                        <a:spcAft>
                          <a:spcPts val="0"/>
                        </a:spcAft>
                      </a:pPr>
                      <a:r>
                        <a:rPr lang="en-PH" sz="1000">
                          <a:effectLst/>
                        </a:rPr>
                        <a:t>(What causes the problem?)</a:t>
                      </a:r>
                      <a:endParaRPr lang="en-US" sz="1000">
                        <a:effectLst/>
                        <a:latin typeface="Calibri"/>
                        <a:ea typeface="Times New Roman"/>
                        <a:cs typeface="Times New Roman"/>
                      </a:endParaRPr>
                    </a:p>
                  </a:txBody>
                  <a:tcPr marL="24461" marR="24461" marT="24461" marB="24461"/>
                </a:tc>
                <a:tc>
                  <a:txBody>
                    <a:bodyPr/>
                    <a:lstStyle/>
                    <a:p>
                      <a:pPr marL="0" marR="0" algn="ctr">
                        <a:lnSpc>
                          <a:spcPct val="115000"/>
                        </a:lnSpc>
                        <a:spcBef>
                          <a:spcPts val="0"/>
                        </a:spcBef>
                        <a:spcAft>
                          <a:spcPts val="0"/>
                        </a:spcAft>
                      </a:pPr>
                      <a:r>
                        <a:rPr lang="en-PH" sz="1000">
                          <a:effectLst/>
                        </a:rPr>
                        <a:t>Symptoms</a:t>
                      </a:r>
                      <a:endParaRPr lang="en-US" sz="1000">
                        <a:effectLst/>
                      </a:endParaRPr>
                    </a:p>
                    <a:p>
                      <a:pPr marL="0" marR="0" algn="ctr">
                        <a:lnSpc>
                          <a:spcPct val="115000"/>
                        </a:lnSpc>
                        <a:spcBef>
                          <a:spcPts val="0"/>
                        </a:spcBef>
                        <a:spcAft>
                          <a:spcPts val="0"/>
                        </a:spcAft>
                      </a:pPr>
                      <a:r>
                        <a:rPr lang="en-PH" sz="1000">
                          <a:effectLst/>
                        </a:rPr>
                        <a:t>(How do we know the problem exists?)</a:t>
                      </a:r>
                      <a:endParaRPr lang="en-US" sz="1000">
                        <a:effectLst/>
                        <a:latin typeface="Calibri"/>
                        <a:ea typeface="Times New Roman"/>
                        <a:cs typeface="Times New Roman"/>
                      </a:endParaRPr>
                    </a:p>
                  </a:txBody>
                  <a:tcPr marL="24461" marR="24461" marT="24461" marB="24461"/>
                </a:tc>
                <a:tc>
                  <a:txBody>
                    <a:bodyPr/>
                    <a:lstStyle/>
                    <a:p>
                      <a:pPr marL="0" marR="0" algn="ctr">
                        <a:lnSpc>
                          <a:spcPct val="115000"/>
                        </a:lnSpc>
                        <a:spcBef>
                          <a:spcPts val="0"/>
                        </a:spcBef>
                        <a:spcAft>
                          <a:spcPts val="0"/>
                        </a:spcAft>
                      </a:pPr>
                      <a:r>
                        <a:rPr lang="en-PH" sz="1000">
                          <a:effectLst/>
                        </a:rPr>
                        <a:t>Impact</a:t>
                      </a:r>
                      <a:endParaRPr lang="en-US" sz="1000">
                        <a:effectLst/>
                      </a:endParaRPr>
                    </a:p>
                    <a:p>
                      <a:pPr marL="0" marR="0" algn="ctr">
                        <a:lnSpc>
                          <a:spcPct val="115000"/>
                        </a:lnSpc>
                        <a:spcBef>
                          <a:spcPts val="0"/>
                        </a:spcBef>
                        <a:spcAft>
                          <a:spcPts val="0"/>
                        </a:spcAft>
                      </a:pPr>
                      <a:r>
                        <a:rPr lang="en-PH" sz="1000">
                          <a:effectLst/>
                        </a:rPr>
                        <a:t>(Why is this important? What are the consequences?)</a:t>
                      </a:r>
                      <a:endParaRPr lang="en-US" sz="1000">
                        <a:effectLst/>
                        <a:latin typeface="Calibri"/>
                        <a:ea typeface="Times New Roman"/>
                        <a:cs typeface="Times New Roman"/>
                      </a:endParaRPr>
                    </a:p>
                  </a:txBody>
                  <a:tcPr marL="24461" marR="24461" marT="24461" marB="24461"/>
                </a:tc>
              </a:tr>
              <a:tr h="1231251">
                <a:tc>
                  <a:txBody>
                    <a:bodyPr/>
                    <a:lstStyle/>
                    <a:p>
                      <a:pPr marL="0" marR="0" algn="just">
                        <a:lnSpc>
                          <a:spcPct val="115000"/>
                        </a:lnSpc>
                        <a:spcBef>
                          <a:spcPts val="0"/>
                        </a:spcBef>
                        <a:spcAft>
                          <a:spcPts val="0"/>
                        </a:spcAft>
                      </a:pPr>
                      <a:r>
                        <a:rPr lang="en-PH" sz="1000">
                          <a:effectLst/>
                        </a:rPr>
                        <a:t>The current system, an Excel Spreadsheet document, is prone to errors and inconsistencies  </a:t>
                      </a:r>
                      <a:endParaRPr lang="en-US" sz="1000">
                        <a:effectLst/>
                        <a:latin typeface="Calibri"/>
                        <a:ea typeface="Times New Roman"/>
                        <a:cs typeface="Times New Roman"/>
                      </a:endParaRPr>
                    </a:p>
                  </a:txBody>
                  <a:tcPr marL="24461" marR="24461" marT="24461" marB="24461"/>
                </a:tc>
                <a:tc>
                  <a:txBody>
                    <a:bodyPr/>
                    <a:lstStyle/>
                    <a:p>
                      <a:pPr marL="0" marR="0" algn="just">
                        <a:lnSpc>
                          <a:spcPct val="115000"/>
                        </a:lnSpc>
                        <a:spcBef>
                          <a:spcPts val="0"/>
                        </a:spcBef>
                        <a:spcAft>
                          <a:spcPts val="0"/>
                        </a:spcAft>
                      </a:pPr>
                      <a:r>
                        <a:rPr lang="en-PH" sz="1000">
                          <a:effectLst/>
                        </a:rPr>
                        <a:t>The current system does not provide checking and validation in terms of the data entered by the users</a:t>
                      </a:r>
                      <a:endParaRPr lang="en-US" sz="1000">
                        <a:effectLst/>
                        <a:latin typeface="Calibri"/>
                        <a:ea typeface="Times New Roman"/>
                        <a:cs typeface="Times New Roman"/>
                      </a:endParaRPr>
                    </a:p>
                  </a:txBody>
                  <a:tcPr marL="24461" marR="24461" marT="24461" marB="24461"/>
                </a:tc>
                <a:tc>
                  <a:txBody>
                    <a:bodyPr/>
                    <a:lstStyle/>
                    <a:p>
                      <a:pPr marL="0" marR="0" algn="just">
                        <a:lnSpc>
                          <a:spcPct val="115000"/>
                        </a:lnSpc>
                        <a:spcBef>
                          <a:spcPts val="0"/>
                        </a:spcBef>
                        <a:spcAft>
                          <a:spcPts val="0"/>
                        </a:spcAft>
                      </a:pPr>
                      <a:r>
                        <a:rPr lang="en-PH" sz="1000">
                          <a:effectLst/>
                        </a:rPr>
                        <a:t>The current system is not optimized for this type of work.</a:t>
                      </a:r>
                      <a:endParaRPr lang="en-US" sz="1000">
                        <a:effectLst/>
                        <a:latin typeface="Calibri"/>
                        <a:ea typeface="Times New Roman"/>
                        <a:cs typeface="Times New Roman"/>
                      </a:endParaRPr>
                    </a:p>
                  </a:txBody>
                  <a:tcPr marL="24461" marR="24461" marT="24461" marB="24461"/>
                </a:tc>
                <a:tc>
                  <a:txBody>
                    <a:bodyPr/>
                    <a:lstStyle/>
                    <a:p>
                      <a:pPr marL="0" marR="0" algn="just">
                        <a:lnSpc>
                          <a:spcPct val="115000"/>
                        </a:lnSpc>
                        <a:spcBef>
                          <a:spcPts val="0"/>
                        </a:spcBef>
                        <a:spcAft>
                          <a:spcPts val="0"/>
                        </a:spcAft>
                      </a:pPr>
                      <a:r>
                        <a:rPr lang="en-PH" sz="1000">
                          <a:effectLst/>
                        </a:rPr>
                        <a:t>It is important because in this case, data integrity will be affected, and because the system computes for the overall cost of the building based on the input data; the entire system depends on each input</a:t>
                      </a:r>
                      <a:endParaRPr lang="en-US" sz="1000">
                        <a:effectLst/>
                        <a:latin typeface="Calibri"/>
                        <a:ea typeface="Times New Roman"/>
                        <a:cs typeface="Times New Roman"/>
                      </a:endParaRPr>
                    </a:p>
                  </a:txBody>
                  <a:tcPr marL="24461" marR="24461" marT="24461" marB="24461"/>
                </a:tc>
              </a:tr>
              <a:tr h="1442941">
                <a:tc>
                  <a:txBody>
                    <a:bodyPr/>
                    <a:lstStyle/>
                    <a:p>
                      <a:pPr marL="0" marR="0" algn="just">
                        <a:lnSpc>
                          <a:spcPct val="115000"/>
                        </a:lnSpc>
                        <a:spcBef>
                          <a:spcPts val="0"/>
                        </a:spcBef>
                        <a:spcAft>
                          <a:spcPts val="0"/>
                        </a:spcAft>
                      </a:pPr>
                      <a:r>
                        <a:rPr lang="en-PH" sz="1000">
                          <a:effectLst/>
                        </a:rPr>
                        <a:t>There are many unnecessary work involved in the current system which makes it tedious such as having to scan the whole document just to compare and look for the desired material.</a:t>
                      </a:r>
                      <a:endParaRPr lang="en-US" sz="1000">
                        <a:effectLst/>
                        <a:latin typeface="Calibri"/>
                        <a:ea typeface="Times New Roman"/>
                        <a:cs typeface="Times New Roman"/>
                      </a:endParaRPr>
                    </a:p>
                  </a:txBody>
                  <a:tcPr marL="24461" marR="24461" marT="24461" marB="24461"/>
                </a:tc>
                <a:tc>
                  <a:txBody>
                    <a:bodyPr/>
                    <a:lstStyle/>
                    <a:p>
                      <a:pPr marL="0" marR="0" algn="just">
                        <a:lnSpc>
                          <a:spcPct val="115000"/>
                        </a:lnSpc>
                        <a:spcBef>
                          <a:spcPts val="0"/>
                        </a:spcBef>
                        <a:spcAft>
                          <a:spcPts val="0"/>
                        </a:spcAft>
                      </a:pPr>
                      <a:r>
                        <a:rPr lang="en-PH" sz="1000">
                          <a:effectLst/>
                        </a:rPr>
                        <a:t>The user must still have to look for the desired material in the spreadsheet one by one just to complete the process and get the desired computation.</a:t>
                      </a:r>
                      <a:endParaRPr lang="en-US" sz="1000">
                        <a:effectLst/>
                        <a:latin typeface="Calibri"/>
                        <a:ea typeface="Times New Roman"/>
                        <a:cs typeface="Times New Roman"/>
                      </a:endParaRPr>
                    </a:p>
                  </a:txBody>
                  <a:tcPr marL="24461" marR="24461" marT="24461" marB="24461"/>
                </a:tc>
                <a:tc>
                  <a:txBody>
                    <a:bodyPr/>
                    <a:lstStyle/>
                    <a:p>
                      <a:pPr marL="0" marR="0" algn="just">
                        <a:lnSpc>
                          <a:spcPct val="115000"/>
                        </a:lnSpc>
                        <a:spcBef>
                          <a:spcPts val="0"/>
                        </a:spcBef>
                        <a:spcAft>
                          <a:spcPts val="0"/>
                        </a:spcAft>
                      </a:pPr>
                      <a:r>
                        <a:rPr lang="en-PH" sz="1000">
                          <a:effectLst/>
                        </a:rPr>
                        <a:t>This kind of feature does not exist in Microsoft Excel</a:t>
                      </a:r>
                      <a:endParaRPr lang="en-US" sz="1000">
                        <a:effectLst/>
                        <a:latin typeface="Calibri"/>
                        <a:ea typeface="Times New Roman"/>
                        <a:cs typeface="Times New Roman"/>
                      </a:endParaRPr>
                    </a:p>
                  </a:txBody>
                  <a:tcPr marL="24461" marR="24461" marT="24461" marB="24461"/>
                </a:tc>
                <a:tc>
                  <a:txBody>
                    <a:bodyPr/>
                    <a:lstStyle/>
                    <a:p>
                      <a:pPr marL="0" marR="0" algn="just">
                        <a:lnSpc>
                          <a:spcPct val="115000"/>
                        </a:lnSpc>
                        <a:spcBef>
                          <a:spcPts val="0"/>
                        </a:spcBef>
                        <a:spcAft>
                          <a:spcPts val="0"/>
                        </a:spcAft>
                      </a:pPr>
                      <a:r>
                        <a:rPr lang="en-PH" sz="1000">
                          <a:effectLst/>
                        </a:rPr>
                        <a:t>The process would be very time-consuming due to it being complex. Because of this, the process requires close monitoring of the data in every spreadsheet. This would also result to the further increase of inconsistencies due to the complexity of the current system.</a:t>
                      </a:r>
                      <a:endParaRPr lang="en-US" sz="1000">
                        <a:effectLst/>
                        <a:latin typeface="Calibri"/>
                        <a:ea typeface="Times New Roman"/>
                        <a:cs typeface="Times New Roman"/>
                      </a:endParaRPr>
                    </a:p>
                  </a:txBody>
                  <a:tcPr marL="24461" marR="24461" marT="24461" marB="24461"/>
                </a:tc>
              </a:tr>
              <a:tr h="1125312">
                <a:tc>
                  <a:txBody>
                    <a:bodyPr/>
                    <a:lstStyle/>
                    <a:p>
                      <a:pPr marL="0" marR="0" algn="just">
                        <a:lnSpc>
                          <a:spcPct val="115000"/>
                        </a:lnSpc>
                        <a:spcBef>
                          <a:spcPts val="0"/>
                        </a:spcBef>
                        <a:spcAft>
                          <a:spcPts val="0"/>
                        </a:spcAft>
                      </a:pPr>
                      <a:r>
                        <a:rPr lang="en-PH" sz="1000">
                          <a:effectLst/>
                        </a:rPr>
                        <a:t>The process can only be performed by someone who is capable of using the spreadsheet and knowledgeable of how the data should be used in computing for the total cost of the building</a:t>
                      </a:r>
                      <a:endParaRPr lang="en-US" sz="1000">
                        <a:effectLst/>
                        <a:latin typeface="Calibri"/>
                        <a:ea typeface="Times New Roman"/>
                        <a:cs typeface="Times New Roman"/>
                      </a:endParaRPr>
                    </a:p>
                  </a:txBody>
                  <a:tcPr marL="24461" marR="24461" marT="24461" marB="24461"/>
                </a:tc>
                <a:tc>
                  <a:txBody>
                    <a:bodyPr/>
                    <a:lstStyle/>
                    <a:p>
                      <a:pPr marL="0" marR="0" algn="just">
                        <a:lnSpc>
                          <a:spcPct val="115000"/>
                        </a:lnSpc>
                        <a:spcBef>
                          <a:spcPts val="0"/>
                        </a:spcBef>
                        <a:spcAft>
                          <a:spcPts val="0"/>
                        </a:spcAft>
                      </a:pPr>
                      <a:r>
                        <a:rPr lang="en-PH" sz="1000">
                          <a:effectLst/>
                        </a:rPr>
                        <a:t>Not all the users know how to use excel and are knowledgeable on the contents of the system.</a:t>
                      </a:r>
                      <a:endParaRPr lang="en-US" sz="1000">
                        <a:effectLst/>
                        <a:latin typeface="Calibri"/>
                        <a:ea typeface="Times New Roman"/>
                        <a:cs typeface="Times New Roman"/>
                      </a:endParaRPr>
                    </a:p>
                  </a:txBody>
                  <a:tcPr marL="24461" marR="24461" marT="24461" marB="24461"/>
                </a:tc>
                <a:tc>
                  <a:txBody>
                    <a:bodyPr/>
                    <a:lstStyle/>
                    <a:p>
                      <a:pPr marL="0" marR="0" algn="just">
                        <a:lnSpc>
                          <a:spcPct val="115000"/>
                        </a:lnSpc>
                        <a:spcBef>
                          <a:spcPts val="0"/>
                        </a:spcBef>
                        <a:spcAft>
                          <a:spcPts val="0"/>
                        </a:spcAft>
                      </a:pPr>
                      <a:r>
                        <a:rPr lang="en-PH" sz="1000">
                          <a:effectLst/>
                        </a:rPr>
                        <a:t>There are people who are not aware of how the system works</a:t>
                      </a:r>
                      <a:endParaRPr lang="en-US" sz="1000">
                        <a:effectLst/>
                        <a:latin typeface="Calibri"/>
                        <a:ea typeface="Times New Roman"/>
                        <a:cs typeface="Times New Roman"/>
                      </a:endParaRPr>
                    </a:p>
                  </a:txBody>
                  <a:tcPr marL="24461" marR="24461" marT="24461" marB="24461"/>
                </a:tc>
                <a:tc>
                  <a:txBody>
                    <a:bodyPr/>
                    <a:lstStyle/>
                    <a:p>
                      <a:pPr marL="0" marR="0" algn="just">
                        <a:lnSpc>
                          <a:spcPct val="115000"/>
                        </a:lnSpc>
                        <a:spcBef>
                          <a:spcPts val="0"/>
                        </a:spcBef>
                        <a:spcAft>
                          <a:spcPts val="0"/>
                        </a:spcAft>
                      </a:pPr>
                      <a:r>
                        <a:rPr lang="en-PH" sz="1000">
                          <a:effectLst/>
                        </a:rPr>
                        <a:t>The process would require a user who knows how to input data and arrive at the overall computation based on the given inputs.</a:t>
                      </a:r>
                      <a:endParaRPr lang="en-US" sz="1000">
                        <a:effectLst/>
                        <a:latin typeface="Calibri"/>
                        <a:ea typeface="Times New Roman"/>
                        <a:cs typeface="Times New Roman"/>
                      </a:endParaRPr>
                    </a:p>
                  </a:txBody>
                  <a:tcPr marL="24461" marR="24461" marT="24461" marB="24461"/>
                </a:tc>
              </a:tr>
              <a:tr h="1125312">
                <a:tc>
                  <a:txBody>
                    <a:bodyPr/>
                    <a:lstStyle/>
                    <a:p>
                      <a:pPr marL="0" marR="0" algn="just">
                        <a:lnSpc>
                          <a:spcPct val="115000"/>
                        </a:lnSpc>
                        <a:spcBef>
                          <a:spcPts val="0"/>
                        </a:spcBef>
                        <a:spcAft>
                          <a:spcPts val="0"/>
                        </a:spcAft>
                      </a:pPr>
                      <a:r>
                        <a:rPr lang="en-PH" sz="1000">
                          <a:effectLst/>
                        </a:rPr>
                        <a:t>The process of keeping track of the list of materials needed for construction and its current cost in the market manually requires lots of time and effort and requires the user to look into many resources</a:t>
                      </a:r>
                      <a:endParaRPr lang="en-US" sz="1000">
                        <a:effectLst/>
                        <a:latin typeface="Calibri"/>
                        <a:ea typeface="Times New Roman"/>
                        <a:cs typeface="Times New Roman"/>
                      </a:endParaRPr>
                    </a:p>
                  </a:txBody>
                  <a:tcPr marL="24461" marR="24461" marT="24461" marB="24461"/>
                </a:tc>
                <a:tc>
                  <a:txBody>
                    <a:bodyPr/>
                    <a:lstStyle/>
                    <a:p>
                      <a:pPr marL="0" marR="0" algn="just">
                        <a:lnSpc>
                          <a:spcPct val="115000"/>
                        </a:lnSpc>
                        <a:spcBef>
                          <a:spcPts val="0"/>
                        </a:spcBef>
                        <a:spcAft>
                          <a:spcPts val="0"/>
                        </a:spcAft>
                      </a:pPr>
                      <a:r>
                        <a:rPr lang="en-PH" sz="1000">
                          <a:effectLst/>
                        </a:rPr>
                        <a:t>The cost of materials may vary from time to time depending on its supply and demand in the market. The list of materials increases as new types of materials are introduced into the industry.</a:t>
                      </a:r>
                      <a:endParaRPr lang="en-US" sz="1000">
                        <a:effectLst/>
                        <a:latin typeface="Calibri"/>
                        <a:ea typeface="Times New Roman"/>
                        <a:cs typeface="Times New Roman"/>
                      </a:endParaRPr>
                    </a:p>
                  </a:txBody>
                  <a:tcPr marL="24461" marR="24461" marT="24461" marB="24461"/>
                </a:tc>
                <a:tc>
                  <a:txBody>
                    <a:bodyPr/>
                    <a:lstStyle/>
                    <a:p>
                      <a:pPr marL="0" marR="0" algn="just">
                        <a:lnSpc>
                          <a:spcPct val="115000"/>
                        </a:lnSpc>
                        <a:spcBef>
                          <a:spcPts val="0"/>
                        </a:spcBef>
                        <a:spcAft>
                          <a:spcPts val="0"/>
                        </a:spcAft>
                      </a:pPr>
                      <a:r>
                        <a:rPr lang="en-PH" sz="1000">
                          <a:effectLst/>
                        </a:rPr>
                        <a:t>The market and economy is constantly changing due to supply and demand among countries</a:t>
                      </a:r>
                      <a:endParaRPr lang="en-US" sz="1000">
                        <a:effectLst/>
                        <a:latin typeface="Calibri"/>
                        <a:ea typeface="Times New Roman"/>
                        <a:cs typeface="Times New Roman"/>
                      </a:endParaRPr>
                    </a:p>
                  </a:txBody>
                  <a:tcPr marL="24461" marR="24461" marT="24461" marB="24461"/>
                </a:tc>
                <a:tc>
                  <a:txBody>
                    <a:bodyPr/>
                    <a:lstStyle/>
                    <a:p>
                      <a:pPr marL="0" marR="0" algn="just">
                        <a:lnSpc>
                          <a:spcPct val="115000"/>
                        </a:lnSpc>
                        <a:spcBef>
                          <a:spcPts val="0"/>
                        </a:spcBef>
                        <a:spcAft>
                          <a:spcPts val="0"/>
                        </a:spcAft>
                      </a:pPr>
                      <a:r>
                        <a:rPr lang="en-PH" sz="1000">
                          <a:effectLst/>
                        </a:rPr>
                        <a:t>Being aware of the cost of the materials is integral to construction since a small change in the cost of a single material would affect the cost of the finished building exponentially</a:t>
                      </a:r>
                      <a:endParaRPr lang="en-US" sz="1000">
                        <a:effectLst/>
                        <a:latin typeface="Calibri"/>
                        <a:ea typeface="Times New Roman"/>
                        <a:cs typeface="Times New Roman"/>
                      </a:endParaRPr>
                    </a:p>
                  </a:txBody>
                  <a:tcPr marL="24461" marR="24461" marT="24461" marB="24461"/>
                </a:tc>
              </a:tr>
              <a:tr h="1442941">
                <a:tc>
                  <a:txBody>
                    <a:bodyPr/>
                    <a:lstStyle/>
                    <a:p>
                      <a:pPr marL="0" marR="0" algn="just">
                        <a:lnSpc>
                          <a:spcPct val="115000"/>
                        </a:lnSpc>
                        <a:spcBef>
                          <a:spcPts val="0"/>
                        </a:spcBef>
                        <a:spcAft>
                          <a:spcPts val="0"/>
                        </a:spcAft>
                      </a:pPr>
                      <a:r>
                        <a:rPr lang="en-PH" sz="1000">
                          <a:effectLst/>
                        </a:rPr>
                        <a:t>It is hard to make computations in calculating the cost of the building, and would take much time to compute and double check the result.</a:t>
                      </a:r>
                      <a:endParaRPr lang="en-US" sz="1000">
                        <a:effectLst/>
                        <a:latin typeface="Calibri"/>
                        <a:ea typeface="Times New Roman"/>
                        <a:cs typeface="Times New Roman"/>
                      </a:endParaRPr>
                    </a:p>
                  </a:txBody>
                  <a:tcPr marL="24461" marR="24461" marT="24461" marB="24461"/>
                </a:tc>
                <a:tc>
                  <a:txBody>
                    <a:bodyPr/>
                    <a:lstStyle/>
                    <a:p>
                      <a:pPr marL="0" marR="0" algn="just">
                        <a:lnSpc>
                          <a:spcPct val="115000"/>
                        </a:lnSpc>
                        <a:spcBef>
                          <a:spcPts val="0"/>
                        </a:spcBef>
                        <a:spcAft>
                          <a:spcPts val="0"/>
                        </a:spcAft>
                      </a:pPr>
                      <a:r>
                        <a:rPr lang="en-PH" sz="1000">
                          <a:effectLst/>
                        </a:rPr>
                        <a:t>It makes use of complex formulas which could take plenty of time to compute manually.</a:t>
                      </a:r>
                      <a:endParaRPr lang="en-US" sz="1000">
                        <a:effectLst/>
                        <a:latin typeface="Calibri"/>
                        <a:ea typeface="Times New Roman"/>
                        <a:cs typeface="Times New Roman"/>
                      </a:endParaRPr>
                    </a:p>
                  </a:txBody>
                  <a:tcPr marL="24461" marR="24461" marT="24461" marB="24461"/>
                </a:tc>
                <a:tc>
                  <a:txBody>
                    <a:bodyPr/>
                    <a:lstStyle/>
                    <a:p>
                      <a:pPr marL="0" marR="0" algn="just">
                        <a:lnSpc>
                          <a:spcPct val="115000"/>
                        </a:lnSpc>
                        <a:spcBef>
                          <a:spcPts val="0"/>
                        </a:spcBef>
                        <a:spcAft>
                          <a:spcPts val="0"/>
                        </a:spcAft>
                      </a:pPr>
                      <a:r>
                        <a:rPr lang="en-PH" sz="1000">
                          <a:effectLst/>
                        </a:rPr>
                        <a:t>There are construction projects that could not start on time because the client and the construction firm would not agree on the price. This is most likely due to miscalculations</a:t>
                      </a:r>
                      <a:endParaRPr lang="en-US" sz="1000">
                        <a:effectLst/>
                        <a:latin typeface="Calibri"/>
                        <a:ea typeface="Times New Roman"/>
                        <a:cs typeface="Times New Roman"/>
                      </a:endParaRPr>
                    </a:p>
                  </a:txBody>
                  <a:tcPr marL="24461" marR="24461" marT="24461" marB="24461"/>
                </a:tc>
                <a:tc>
                  <a:txBody>
                    <a:bodyPr/>
                    <a:lstStyle/>
                    <a:p>
                      <a:pPr marL="0" marR="0" algn="just">
                        <a:lnSpc>
                          <a:spcPct val="115000"/>
                        </a:lnSpc>
                        <a:spcBef>
                          <a:spcPts val="0"/>
                        </a:spcBef>
                        <a:spcAft>
                          <a:spcPts val="0"/>
                        </a:spcAft>
                      </a:pPr>
                      <a:r>
                        <a:rPr lang="en-PH" sz="1000" dirty="0">
                          <a:effectLst/>
                        </a:rPr>
                        <a:t>The calculation of the building cost is the most integral process of the construction industry’s business side. The project could not start unless the correct cost is presented to the client. A lengthy calculation would mean the completion of the building would be delayed</a:t>
                      </a:r>
                      <a:endParaRPr lang="en-US" sz="1000" dirty="0">
                        <a:effectLst/>
                        <a:latin typeface="Calibri"/>
                        <a:ea typeface="Times New Roman"/>
                        <a:cs typeface="Times New Roman"/>
                      </a:endParaRPr>
                    </a:p>
                  </a:txBody>
                  <a:tcPr marL="24461" marR="24461" marT="24461" marB="24461"/>
                </a:tc>
              </a:tr>
            </a:tbl>
          </a:graphicData>
        </a:graphic>
      </p:graphicFrame>
    </p:spTree>
    <p:extLst>
      <p:ext uri="{BB962C8B-B14F-4D97-AF65-F5344CB8AC3E}">
        <p14:creationId xmlns:p14="http://schemas.microsoft.com/office/powerpoint/2010/main" val="110508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Torrent Pharmaceuticals</a:t>
            </a:r>
            <a:endParaRPr lang="en-US" dirty="0"/>
          </a:p>
        </p:txBody>
      </p:sp>
      <p:sp>
        <p:nvSpPr>
          <p:cNvPr id="5" name="Text Placeholder 4"/>
          <p:cNvSpPr>
            <a:spLocks noGrp="1"/>
          </p:cNvSpPr>
          <p:nvPr>
            <p:ph type="body" idx="1"/>
          </p:nvPr>
        </p:nvSpPr>
        <p:spPr/>
        <p:txBody>
          <a:bodyPr/>
          <a:lstStyle/>
          <a:p>
            <a:r>
              <a:rPr lang="en-US" dirty="0" err="1" smtClean="0"/>
              <a:t>Subteam</a:t>
            </a:r>
            <a:r>
              <a:rPr lang="en-US" dirty="0" smtClean="0"/>
              <a:t> 1</a:t>
            </a:r>
            <a:endParaRPr lang="en-US" dirty="0"/>
          </a:p>
        </p:txBody>
      </p:sp>
    </p:spTree>
    <p:extLst>
      <p:ext uri="{BB962C8B-B14F-4D97-AF65-F5344CB8AC3E}">
        <p14:creationId xmlns:p14="http://schemas.microsoft.com/office/powerpoint/2010/main" val="299335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Goal</a:t>
            </a:r>
            <a:endParaRPr lang="en-US" dirty="0"/>
          </a:p>
        </p:txBody>
      </p:sp>
      <p:sp>
        <p:nvSpPr>
          <p:cNvPr id="3" name="Content Placeholder 2"/>
          <p:cNvSpPr>
            <a:spLocks noGrp="1"/>
          </p:cNvSpPr>
          <p:nvPr>
            <p:ph idx="1"/>
          </p:nvPr>
        </p:nvSpPr>
        <p:spPr/>
        <p:txBody>
          <a:bodyPr/>
          <a:lstStyle/>
          <a:p>
            <a:r>
              <a:rPr lang="en-US" dirty="0" smtClean="0"/>
              <a:t>Distributes </a:t>
            </a:r>
            <a:r>
              <a:rPr lang="en-US" dirty="0"/>
              <a:t>products to drug </a:t>
            </a:r>
            <a:r>
              <a:rPr lang="en-US" dirty="0" smtClean="0"/>
              <a:t>stores</a:t>
            </a:r>
          </a:p>
          <a:p>
            <a:r>
              <a:rPr lang="en-US" dirty="0" smtClean="0"/>
              <a:t>Keep </a:t>
            </a:r>
            <a:r>
              <a:rPr lang="en-US" dirty="0"/>
              <a:t>track of these </a:t>
            </a:r>
            <a:r>
              <a:rPr lang="en-US" dirty="0" smtClean="0"/>
              <a:t>transactions</a:t>
            </a:r>
          </a:p>
          <a:p>
            <a:r>
              <a:rPr lang="en-US" dirty="0" smtClean="0"/>
              <a:t>Mapping </a:t>
            </a:r>
            <a:r>
              <a:rPr lang="en-US" dirty="0"/>
              <a:t>the reports </a:t>
            </a:r>
            <a:r>
              <a:rPr lang="en-US" dirty="0" smtClean="0"/>
              <a:t>into </a:t>
            </a:r>
            <a:r>
              <a:rPr lang="en-US" dirty="0"/>
              <a:t>their own records. </a:t>
            </a:r>
            <a:endParaRPr lang="en-US" dirty="0" smtClean="0"/>
          </a:p>
          <a:p>
            <a:r>
              <a:rPr lang="en-US" dirty="0" smtClean="0"/>
              <a:t>Automate </a:t>
            </a:r>
            <a:r>
              <a:rPr lang="en-US" dirty="0"/>
              <a:t>this mapping </a:t>
            </a:r>
            <a:r>
              <a:rPr lang="en-US" dirty="0" smtClean="0"/>
              <a:t>process</a:t>
            </a:r>
          </a:p>
          <a:p>
            <a:r>
              <a:rPr lang="en-US" dirty="0" smtClean="0"/>
              <a:t>Save </a:t>
            </a:r>
            <a:r>
              <a:rPr lang="en-US" dirty="0"/>
              <a:t>time and </a:t>
            </a:r>
            <a:r>
              <a:rPr lang="en-US" dirty="0" smtClean="0"/>
              <a:t>minimize errors</a:t>
            </a:r>
            <a:endParaRPr lang="en-US" dirty="0"/>
          </a:p>
          <a:p>
            <a:endParaRPr lang="en-US" dirty="0"/>
          </a:p>
        </p:txBody>
      </p:sp>
    </p:spTree>
    <p:extLst>
      <p:ext uri="{BB962C8B-B14F-4D97-AF65-F5344CB8AC3E}">
        <p14:creationId xmlns:p14="http://schemas.microsoft.com/office/powerpoint/2010/main" val="237375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024744" cy="1143000"/>
          </a:xfrm>
        </p:spPr>
        <p:txBody>
          <a:bodyPr/>
          <a:lstStyle/>
          <a:p>
            <a:r>
              <a:rPr lang="en-US" dirty="0" smtClean="0"/>
              <a:t>Process</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457200"/>
            <a:ext cx="5191125" cy="5715000"/>
          </a:xfrm>
          <a:prstGeom prst="rect">
            <a:avLst/>
          </a:prstGeom>
          <a:noFill/>
          <a:ln>
            <a:noFill/>
          </a:ln>
        </p:spPr>
      </p:pic>
    </p:spTree>
    <p:extLst>
      <p:ext uri="{BB962C8B-B14F-4D97-AF65-F5344CB8AC3E}">
        <p14:creationId xmlns:p14="http://schemas.microsoft.com/office/powerpoint/2010/main" val="266600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normAutofit/>
          </a:bodyPr>
          <a:lstStyle/>
          <a:p>
            <a:r>
              <a:rPr lang="en-US" dirty="0" smtClean="0"/>
              <a:t>Efficient </a:t>
            </a:r>
            <a:r>
              <a:rPr lang="en-US" dirty="0"/>
              <a:t>and effective at mapping the transfer reports </a:t>
            </a:r>
            <a:endParaRPr lang="en-US" dirty="0" smtClean="0"/>
          </a:p>
          <a:p>
            <a:r>
              <a:rPr lang="en-US" dirty="0" smtClean="0"/>
              <a:t>Effectively </a:t>
            </a:r>
            <a:r>
              <a:rPr lang="en-US" dirty="0"/>
              <a:t>handle different kinds of users and their respective </a:t>
            </a:r>
            <a:r>
              <a:rPr lang="en-US" dirty="0" smtClean="0"/>
              <a:t>restrictions</a:t>
            </a:r>
          </a:p>
          <a:p>
            <a:r>
              <a:rPr lang="en-US" dirty="0" smtClean="0"/>
              <a:t>Allow </a:t>
            </a:r>
            <a:r>
              <a:rPr lang="en-US" dirty="0"/>
              <a:t>customization as well as revisions for the </a:t>
            </a:r>
            <a:r>
              <a:rPr lang="en-US" dirty="0" smtClean="0"/>
              <a:t>data</a:t>
            </a:r>
            <a:endParaRPr lang="en-US" dirty="0"/>
          </a:p>
          <a:p>
            <a:pPr marL="68580" indent="0">
              <a:buNone/>
            </a:pPr>
            <a:endParaRPr lang="en-US" dirty="0"/>
          </a:p>
        </p:txBody>
      </p:sp>
    </p:spTree>
    <p:extLst>
      <p:ext uri="{BB962C8B-B14F-4D97-AF65-F5344CB8AC3E}">
        <p14:creationId xmlns:p14="http://schemas.microsoft.com/office/powerpoint/2010/main" val="266600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1037642"/>
              </p:ext>
            </p:extLst>
          </p:nvPr>
        </p:nvGraphicFramePr>
        <p:xfrm>
          <a:off x="0" y="1"/>
          <a:ext cx="9143999" cy="6857998"/>
        </p:xfrm>
        <a:graphic>
          <a:graphicData uri="http://schemas.openxmlformats.org/drawingml/2006/table">
            <a:tbl>
              <a:tblPr bandRow="1">
                <a:tableStyleId>{5C22544A-7EE6-4342-B048-85BDC9FD1C3A}</a:tableStyleId>
              </a:tblPr>
              <a:tblGrid>
                <a:gridCol w="2280328"/>
                <a:gridCol w="2098809"/>
                <a:gridCol w="2325706"/>
                <a:gridCol w="2439156"/>
              </a:tblGrid>
              <a:tr h="622088">
                <a:tc>
                  <a:txBody>
                    <a:bodyPr/>
                    <a:lstStyle/>
                    <a:p>
                      <a:pPr marL="0" marR="0" algn="ctr">
                        <a:lnSpc>
                          <a:spcPct val="115000"/>
                        </a:lnSpc>
                        <a:spcBef>
                          <a:spcPts val="0"/>
                        </a:spcBef>
                        <a:spcAft>
                          <a:spcPts val="0"/>
                        </a:spcAft>
                      </a:pPr>
                      <a:r>
                        <a:rPr lang="en-US" sz="1200" dirty="0">
                          <a:effectLst/>
                        </a:rPr>
                        <a:t>Description</a:t>
                      </a:r>
                    </a:p>
                    <a:p>
                      <a:pPr marL="0" marR="0" algn="ctr">
                        <a:lnSpc>
                          <a:spcPct val="115000"/>
                        </a:lnSpc>
                        <a:spcBef>
                          <a:spcPts val="0"/>
                        </a:spcBef>
                        <a:spcAft>
                          <a:spcPts val="0"/>
                        </a:spcAft>
                      </a:pPr>
                      <a:r>
                        <a:rPr lang="en-US" sz="1200" dirty="0">
                          <a:effectLst/>
                        </a:rPr>
                        <a:t>(What’s the problem?)</a:t>
                      </a:r>
                      <a:endParaRPr lang="en-US" sz="1200" dirty="0">
                        <a:effectLst/>
                        <a:latin typeface="Calibri"/>
                        <a:ea typeface="Times New Roman"/>
                        <a:cs typeface="Times New Roman"/>
                      </a:endParaRPr>
                    </a:p>
                  </a:txBody>
                  <a:tcPr marL="41510" marR="41510" marT="0" marB="0"/>
                </a:tc>
                <a:tc>
                  <a:txBody>
                    <a:bodyPr/>
                    <a:lstStyle/>
                    <a:p>
                      <a:pPr marL="0" marR="0" algn="ctr">
                        <a:lnSpc>
                          <a:spcPct val="115000"/>
                        </a:lnSpc>
                        <a:spcBef>
                          <a:spcPts val="0"/>
                        </a:spcBef>
                        <a:spcAft>
                          <a:spcPts val="0"/>
                        </a:spcAft>
                      </a:pPr>
                      <a:r>
                        <a:rPr lang="en-US" sz="1200">
                          <a:effectLst/>
                        </a:rPr>
                        <a:t>Cause</a:t>
                      </a:r>
                    </a:p>
                    <a:p>
                      <a:pPr marL="0" marR="0" algn="ctr">
                        <a:lnSpc>
                          <a:spcPct val="115000"/>
                        </a:lnSpc>
                        <a:spcBef>
                          <a:spcPts val="0"/>
                        </a:spcBef>
                        <a:spcAft>
                          <a:spcPts val="0"/>
                        </a:spcAft>
                      </a:pPr>
                      <a:r>
                        <a:rPr lang="en-US" sz="1200">
                          <a:effectLst/>
                        </a:rPr>
                        <a:t>(What causes the problem?)</a:t>
                      </a:r>
                      <a:endParaRPr lang="en-US" sz="1200">
                        <a:effectLst/>
                        <a:latin typeface="Calibri"/>
                        <a:ea typeface="Times New Roman"/>
                        <a:cs typeface="Times New Roman"/>
                      </a:endParaRPr>
                    </a:p>
                  </a:txBody>
                  <a:tcPr marL="41510" marR="41510" marT="0" marB="0"/>
                </a:tc>
                <a:tc>
                  <a:txBody>
                    <a:bodyPr/>
                    <a:lstStyle/>
                    <a:p>
                      <a:pPr marL="0" marR="0" algn="ctr">
                        <a:lnSpc>
                          <a:spcPct val="115000"/>
                        </a:lnSpc>
                        <a:spcBef>
                          <a:spcPts val="0"/>
                        </a:spcBef>
                        <a:spcAft>
                          <a:spcPts val="0"/>
                        </a:spcAft>
                      </a:pPr>
                      <a:r>
                        <a:rPr lang="en-US" sz="1200">
                          <a:effectLst/>
                        </a:rPr>
                        <a:t>Symptoms</a:t>
                      </a:r>
                    </a:p>
                    <a:p>
                      <a:pPr marL="0" marR="0" algn="ctr">
                        <a:lnSpc>
                          <a:spcPct val="115000"/>
                        </a:lnSpc>
                        <a:spcBef>
                          <a:spcPts val="0"/>
                        </a:spcBef>
                        <a:spcAft>
                          <a:spcPts val="0"/>
                        </a:spcAft>
                      </a:pPr>
                      <a:r>
                        <a:rPr lang="en-US" sz="1200">
                          <a:effectLst/>
                        </a:rPr>
                        <a:t>(How do we know the problem exists?)</a:t>
                      </a:r>
                      <a:endParaRPr lang="en-US" sz="1200">
                        <a:effectLst/>
                        <a:latin typeface="Calibri"/>
                        <a:ea typeface="Times New Roman"/>
                        <a:cs typeface="Times New Roman"/>
                      </a:endParaRPr>
                    </a:p>
                  </a:txBody>
                  <a:tcPr marL="41510" marR="41510" marT="0" marB="0"/>
                </a:tc>
                <a:tc>
                  <a:txBody>
                    <a:bodyPr/>
                    <a:lstStyle/>
                    <a:p>
                      <a:pPr marL="0" marR="0" algn="ctr">
                        <a:lnSpc>
                          <a:spcPct val="115000"/>
                        </a:lnSpc>
                        <a:spcBef>
                          <a:spcPts val="0"/>
                        </a:spcBef>
                        <a:spcAft>
                          <a:spcPts val="0"/>
                        </a:spcAft>
                      </a:pPr>
                      <a:r>
                        <a:rPr lang="en-US" sz="1200" dirty="0">
                          <a:effectLst/>
                        </a:rPr>
                        <a:t>Impact</a:t>
                      </a:r>
                    </a:p>
                    <a:p>
                      <a:pPr marL="0" marR="0" algn="ctr">
                        <a:lnSpc>
                          <a:spcPct val="115000"/>
                        </a:lnSpc>
                        <a:spcBef>
                          <a:spcPts val="0"/>
                        </a:spcBef>
                        <a:spcAft>
                          <a:spcPts val="0"/>
                        </a:spcAft>
                      </a:pPr>
                      <a:r>
                        <a:rPr lang="en-US" sz="1200" dirty="0">
                          <a:effectLst/>
                        </a:rPr>
                        <a:t>(Why is this important? What are the consequences?)</a:t>
                      </a:r>
                      <a:endParaRPr lang="en-US" sz="1200" dirty="0">
                        <a:effectLst/>
                        <a:latin typeface="Calibri"/>
                        <a:ea typeface="Times New Roman"/>
                        <a:cs typeface="Times New Roman"/>
                      </a:endParaRPr>
                    </a:p>
                  </a:txBody>
                  <a:tcPr marL="41510" marR="41510" marT="0" marB="0"/>
                </a:tc>
              </a:tr>
              <a:tr h="1247182">
                <a:tc>
                  <a:txBody>
                    <a:bodyPr/>
                    <a:lstStyle/>
                    <a:p>
                      <a:pPr marL="0" marR="0" algn="just">
                        <a:lnSpc>
                          <a:spcPct val="115000"/>
                        </a:lnSpc>
                        <a:spcBef>
                          <a:spcPts val="0"/>
                        </a:spcBef>
                        <a:spcAft>
                          <a:spcPts val="0"/>
                        </a:spcAft>
                      </a:pPr>
                      <a:r>
                        <a:rPr lang="en-US" sz="1200">
                          <a:effectLst/>
                        </a:rPr>
                        <a:t>Having to map the Transfer Reports to the Territory codes is time consuming.</a:t>
                      </a:r>
                      <a:endParaRPr lang="en-US" sz="1200">
                        <a:effectLst/>
                        <a:latin typeface="Calibri"/>
                        <a:ea typeface="Times New Roman"/>
                        <a:cs typeface="Times New Roman"/>
                      </a:endParaRPr>
                    </a:p>
                  </a:txBody>
                  <a:tcPr marL="41510" marR="41510" marT="0" marB="0"/>
                </a:tc>
                <a:tc>
                  <a:txBody>
                    <a:bodyPr/>
                    <a:lstStyle/>
                    <a:p>
                      <a:pPr marL="0" marR="0" algn="just">
                        <a:lnSpc>
                          <a:spcPct val="115000"/>
                        </a:lnSpc>
                        <a:spcBef>
                          <a:spcPts val="0"/>
                        </a:spcBef>
                        <a:spcAft>
                          <a:spcPts val="0"/>
                        </a:spcAft>
                      </a:pPr>
                      <a:r>
                        <a:rPr lang="en-US" sz="1200">
                          <a:effectLst/>
                        </a:rPr>
                        <a:t>The system is not automated, and therefore each entry is done manually.</a:t>
                      </a:r>
                      <a:endParaRPr lang="en-US" sz="1200">
                        <a:effectLst/>
                        <a:latin typeface="Calibri"/>
                        <a:ea typeface="Times New Roman"/>
                        <a:cs typeface="Times New Roman"/>
                      </a:endParaRPr>
                    </a:p>
                  </a:txBody>
                  <a:tcPr marL="41510" marR="41510" marT="0" marB="0"/>
                </a:tc>
                <a:tc>
                  <a:txBody>
                    <a:bodyPr/>
                    <a:lstStyle/>
                    <a:p>
                      <a:pPr marL="0" marR="0" algn="just">
                        <a:lnSpc>
                          <a:spcPct val="115000"/>
                        </a:lnSpc>
                        <a:spcBef>
                          <a:spcPts val="0"/>
                        </a:spcBef>
                        <a:spcAft>
                          <a:spcPts val="0"/>
                        </a:spcAft>
                      </a:pPr>
                      <a:r>
                        <a:rPr lang="en-US" sz="1200">
                          <a:effectLst/>
                        </a:rPr>
                        <a:t>Having Microsoft Excel as their current system, thus, data must be transferred manually.</a:t>
                      </a:r>
                      <a:endParaRPr lang="en-US" sz="1200">
                        <a:effectLst/>
                        <a:latin typeface="Calibri"/>
                        <a:ea typeface="Times New Roman"/>
                        <a:cs typeface="Times New Roman"/>
                      </a:endParaRPr>
                    </a:p>
                  </a:txBody>
                  <a:tcPr marL="41510" marR="41510" marT="0" marB="0"/>
                </a:tc>
                <a:tc>
                  <a:txBody>
                    <a:bodyPr/>
                    <a:lstStyle/>
                    <a:p>
                      <a:pPr marL="0" marR="0" algn="just">
                        <a:lnSpc>
                          <a:spcPct val="115000"/>
                        </a:lnSpc>
                        <a:spcBef>
                          <a:spcPts val="0"/>
                        </a:spcBef>
                        <a:spcAft>
                          <a:spcPts val="0"/>
                        </a:spcAft>
                      </a:pPr>
                      <a:r>
                        <a:rPr lang="en-US" sz="1200">
                          <a:effectLst/>
                        </a:rPr>
                        <a:t>The time consumed mapping the records can be spent doing other tasks.</a:t>
                      </a:r>
                      <a:endParaRPr lang="en-US" sz="1200">
                        <a:effectLst/>
                        <a:latin typeface="Calibri"/>
                        <a:ea typeface="Times New Roman"/>
                        <a:cs typeface="Times New Roman"/>
                      </a:endParaRPr>
                    </a:p>
                  </a:txBody>
                  <a:tcPr marL="41510" marR="41510" marT="0" marB="0"/>
                </a:tc>
              </a:tr>
              <a:tr h="1247182">
                <a:tc>
                  <a:txBody>
                    <a:bodyPr/>
                    <a:lstStyle/>
                    <a:p>
                      <a:pPr marL="0" marR="0" algn="just">
                        <a:lnSpc>
                          <a:spcPct val="115000"/>
                        </a:lnSpc>
                        <a:spcBef>
                          <a:spcPts val="0"/>
                        </a:spcBef>
                        <a:spcAft>
                          <a:spcPts val="0"/>
                        </a:spcAft>
                      </a:pPr>
                      <a:r>
                        <a:rPr lang="en-US" sz="1200">
                          <a:effectLst/>
                        </a:rPr>
                        <a:t>The system is not able to handle effectively special cases such as multiple territory codes assigned to a single branch.</a:t>
                      </a:r>
                      <a:endParaRPr lang="en-US" sz="1200">
                        <a:effectLst/>
                        <a:latin typeface="Calibri"/>
                        <a:ea typeface="Times New Roman"/>
                        <a:cs typeface="Times New Roman"/>
                      </a:endParaRPr>
                    </a:p>
                  </a:txBody>
                  <a:tcPr marL="41510" marR="41510" marT="0" marB="0"/>
                </a:tc>
                <a:tc>
                  <a:txBody>
                    <a:bodyPr/>
                    <a:lstStyle/>
                    <a:p>
                      <a:pPr marL="0" marR="0" algn="just">
                        <a:lnSpc>
                          <a:spcPct val="115000"/>
                        </a:lnSpc>
                        <a:spcBef>
                          <a:spcPts val="0"/>
                        </a:spcBef>
                        <a:spcAft>
                          <a:spcPts val="0"/>
                        </a:spcAft>
                      </a:pPr>
                      <a:r>
                        <a:rPr lang="en-US" sz="1200">
                          <a:effectLst/>
                        </a:rPr>
                        <a:t>Having Microsoft Excel as their current system limits their capabilities.</a:t>
                      </a:r>
                      <a:endParaRPr lang="en-US" sz="1200">
                        <a:effectLst/>
                        <a:latin typeface="Calibri"/>
                        <a:ea typeface="Times New Roman"/>
                        <a:cs typeface="Times New Roman"/>
                      </a:endParaRPr>
                    </a:p>
                  </a:txBody>
                  <a:tcPr marL="41510" marR="41510" marT="0" marB="0"/>
                </a:tc>
                <a:tc>
                  <a:txBody>
                    <a:bodyPr/>
                    <a:lstStyle/>
                    <a:p>
                      <a:pPr marL="0" marR="0" algn="just">
                        <a:lnSpc>
                          <a:spcPct val="115000"/>
                        </a:lnSpc>
                        <a:spcBef>
                          <a:spcPts val="0"/>
                        </a:spcBef>
                        <a:spcAft>
                          <a:spcPts val="0"/>
                        </a:spcAft>
                      </a:pPr>
                      <a:r>
                        <a:rPr lang="en-US" sz="1200">
                          <a:effectLst/>
                        </a:rPr>
                        <a:t>They have to perform manual computations whenever a single branch is assigned to 2 or more territory codes.</a:t>
                      </a:r>
                      <a:endParaRPr lang="en-US" sz="1200">
                        <a:effectLst/>
                        <a:latin typeface="Calibri"/>
                        <a:ea typeface="Times New Roman"/>
                        <a:cs typeface="Times New Roman"/>
                      </a:endParaRPr>
                    </a:p>
                  </a:txBody>
                  <a:tcPr marL="41510" marR="41510" marT="0" marB="0"/>
                </a:tc>
                <a:tc>
                  <a:txBody>
                    <a:bodyPr/>
                    <a:lstStyle/>
                    <a:p>
                      <a:pPr marL="0" marR="0" algn="just">
                        <a:lnSpc>
                          <a:spcPct val="115000"/>
                        </a:lnSpc>
                        <a:spcBef>
                          <a:spcPts val="0"/>
                        </a:spcBef>
                        <a:spcAft>
                          <a:spcPts val="0"/>
                        </a:spcAft>
                      </a:pPr>
                      <a:r>
                        <a:rPr lang="en-US" sz="1200">
                          <a:effectLst/>
                        </a:rPr>
                        <a:t>Data integrity is at risk and causes additional work load.</a:t>
                      </a:r>
                      <a:endParaRPr lang="en-US" sz="1200">
                        <a:effectLst/>
                        <a:latin typeface="Calibri"/>
                        <a:ea typeface="Times New Roman"/>
                        <a:cs typeface="Times New Roman"/>
                      </a:endParaRPr>
                    </a:p>
                  </a:txBody>
                  <a:tcPr marL="41510" marR="41510" marT="0" marB="0"/>
                </a:tc>
              </a:tr>
              <a:tr h="1247182">
                <a:tc>
                  <a:txBody>
                    <a:bodyPr/>
                    <a:lstStyle/>
                    <a:p>
                      <a:pPr marL="0" marR="0" algn="just">
                        <a:lnSpc>
                          <a:spcPct val="115000"/>
                        </a:lnSpc>
                        <a:spcBef>
                          <a:spcPts val="0"/>
                        </a:spcBef>
                        <a:spcAft>
                          <a:spcPts val="0"/>
                        </a:spcAft>
                      </a:pPr>
                      <a:r>
                        <a:rPr lang="en-US" sz="1200">
                          <a:effectLst/>
                        </a:rPr>
                        <a:t>Any kind of user has free access to update or view any of the files.</a:t>
                      </a:r>
                      <a:endParaRPr lang="en-US" sz="1200">
                        <a:effectLst/>
                        <a:latin typeface="Calibri"/>
                        <a:ea typeface="Times New Roman"/>
                        <a:cs typeface="Times New Roman"/>
                      </a:endParaRPr>
                    </a:p>
                  </a:txBody>
                  <a:tcPr marL="41510" marR="41510" marT="0" marB="0"/>
                </a:tc>
                <a:tc>
                  <a:txBody>
                    <a:bodyPr/>
                    <a:lstStyle/>
                    <a:p>
                      <a:pPr marL="0" marR="0" algn="just">
                        <a:lnSpc>
                          <a:spcPct val="115000"/>
                        </a:lnSpc>
                        <a:spcBef>
                          <a:spcPts val="0"/>
                        </a:spcBef>
                        <a:spcAft>
                          <a:spcPts val="0"/>
                        </a:spcAft>
                      </a:pPr>
                      <a:r>
                        <a:rPr lang="en-US" sz="1200">
                          <a:effectLst/>
                        </a:rPr>
                        <a:t>Having Microsoft Excel as their current system limits application of user restrictions.</a:t>
                      </a:r>
                      <a:endParaRPr lang="en-US" sz="1200">
                        <a:effectLst/>
                        <a:latin typeface="Calibri"/>
                        <a:ea typeface="Times New Roman"/>
                        <a:cs typeface="Times New Roman"/>
                      </a:endParaRPr>
                    </a:p>
                  </a:txBody>
                  <a:tcPr marL="41510" marR="41510" marT="0" marB="0"/>
                </a:tc>
                <a:tc>
                  <a:txBody>
                    <a:bodyPr/>
                    <a:lstStyle/>
                    <a:p>
                      <a:pPr marL="0" marR="0" algn="just">
                        <a:lnSpc>
                          <a:spcPct val="115000"/>
                        </a:lnSpc>
                        <a:spcBef>
                          <a:spcPts val="0"/>
                        </a:spcBef>
                        <a:spcAft>
                          <a:spcPts val="0"/>
                        </a:spcAft>
                      </a:pPr>
                      <a:r>
                        <a:rPr lang="en-US" sz="1200">
                          <a:effectLst/>
                        </a:rPr>
                        <a:t>There are no access restrictions in the current system.</a:t>
                      </a:r>
                      <a:endParaRPr lang="en-US" sz="1200">
                        <a:effectLst/>
                        <a:latin typeface="Calibri"/>
                        <a:ea typeface="Times New Roman"/>
                        <a:cs typeface="Times New Roman"/>
                      </a:endParaRPr>
                    </a:p>
                  </a:txBody>
                  <a:tcPr marL="41510" marR="41510" marT="0" marB="0"/>
                </a:tc>
                <a:tc>
                  <a:txBody>
                    <a:bodyPr/>
                    <a:lstStyle/>
                    <a:p>
                      <a:pPr marL="0" marR="0" algn="just">
                        <a:lnSpc>
                          <a:spcPct val="115000"/>
                        </a:lnSpc>
                        <a:spcBef>
                          <a:spcPts val="0"/>
                        </a:spcBef>
                        <a:spcAft>
                          <a:spcPts val="0"/>
                        </a:spcAft>
                      </a:pPr>
                      <a:r>
                        <a:rPr lang="en-US" sz="1200">
                          <a:effectLst/>
                        </a:rPr>
                        <a:t>Users will be able to modify and view files or data that they do not own, and possibly even spread the modified data to others.</a:t>
                      </a:r>
                      <a:endParaRPr lang="en-US" sz="1200">
                        <a:effectLst/>
                        <a:latin typeface="Calibri"/>
                        <a:ea typeface="Times New Roman"/>
                        <a:cs typeface="Times New Roman"/>
                      </a:endParaRPr>
                    </a:p>
                  </a:txBody>
                  <a:tcPr marL="41510" marR="41510" marT="0" marB="0"/>
                </a:tc>
              </a:tr>
              <a:tr h="1247182">
                <a:tc>
                  <a:txBody>
                    <a:bodyPr/>
                    <a:lstStyle/>
                    <a:p>
                      <a:pPr marL="0" marR="0" algn="just">
                        <a:lnSpc>
                          <a:spcPct val="115000"/>
                        </a:lnSpc>
                        <a:spcBef>
                          <a:spcPts val="0"/>
                        </a:spcBef>
                        <a:spcAft>
                          <a:spcPts val="0"/>
                        </a:spcAft>
                      </a:pPr>
                      <a:r>
                        <a:rPr lang="en-US" sz="1200" dirty="0">
                          <a:effectLst/>
                          <a:highlight>
                            <a:srgbClr val="FFFFFF"/>
                          </a:highlight>
                        </a:rPr>
                        <a:t>There is a need for a better configuration page that allows access to other types of data such as the list of products and employees.</a:t>
                      </a:r>
                      <a:endParaRPr lang="en-US" sz="1200" dirty="0">
                        <a:effectLst/>
                        <a:latin typeface="Calibri"/>
                        <a:ea typeface="Times New Roman"/>
                        <a:cs typeface="Times New Roman"/>
                      </a:endParaRPr>
                    </a:p>
                  </a:txBody>
                  <a:tcPr marL="41510" marR="41510" marT="0" marB="0"/>
                </a:tc>
                <a:tc>
                  <a:txBody>
                    <a:bodyPr/>
                    <a:lstStyle/>
                    <a:p>
                      <a:pPr marL="0" marR="0" algn="just">
                        <a:lnSpc>
                          <a:spcPct val="115000"/>
                        </a:lnSpc>
                        <a:spcBef>
                          <a:spcPts val="0"/>
                        </a:spcBef>
                        <a:spcAft>
                          <a:spcPts val="0"/>
                        </a:spcAft>
                      </a:pPr>
                      <a:r>
                        <a:rPr lang="en-US" sz="1200">
                          <a:effectLst/>
                        </a:rPr>
                        <a:t>Having Microsoft Excel as their current system limits their capabilities.</a:t>
                      </a:r>
                      <a:endParaRPr lang="en-US" sz="1200">
                        <a:effectLst/>
                        <a:latin typeface="Calibri"/>
                        <a:ea typeface="Times New Roman"/>
                        <a:cs typeface="Times New Roman"/>
                      </a:endParaRPr>
                    </a:p>
                  </a:txBody>
                  <a:tcPr marL="41510" marR="41510" marT="0" marB="0"/>
                </a:tc>
                <a:tc>
                  <a:txBody>
                    <a:bodyPr/>
                    <a:lstStyle/>
                    <a:p>
                      <a:pPr marL="0" marR="0" algn="just">
                        <a:lnSpc>
                          <a:spcPct val="115000"/>
                        </a:lnSpc>
                        <a:spcBef>
                          <a:spcPts val="0"/>
                        </a:spcBef>
                        <a:spcAft>
                          <a:spcPts val="0"/>
                        </a:spcAft>
                      </a:pPr>
                      <a:r>
                        <a:rPr lang="en-US" sz="1200" dirty="0">
                          <a:effectLst/>
                          <a:highlight>
                            <a:srgbClr val="FFFFFF"/>
                          </a:highlight>
                        </a:rPr>
                        <a:t>The master tables for the Item </a:t>
                      </a:r>
                      <a:r>
                        <a:rPr lang="en-US" sz="1200" dirty="0" err="1">
                          <a:effectLst/>
                          <a:highlight>
                            <a:srgbClr val="FFFFFF"/>
                          </a:highlight>
                        </a:rPr>
                        <a:t>Master,Branch</a:t>
                      </a:r>
                      <a:r>
                        <a:rPr lang="en-US" sz="1200" dirty="0">
                          <a:effectLst/>
                          <a:highlight>
                            <a:srgbClr val="FFFFFF"/>
                          </a:highlight>
                        </a:rPr>
                        <a:t> Master &amp; </a:t>
                      </a:r>
                      <a:endParaRPr lang="en-US" sz="1200" dirty="0">
                        <a:effectLst/>
                      </a:endParaRPr>
                    </a:p>
                    <a:p>
                      <a:pPr marL="0" marR="0" algn="just">
                        <a:lnSpc>
                          <a:spcPct val="115000"/>
                        </a:lnSpc>
                        <a:spcBef>
                          <a:spcPts val="0"/>
                        </a:spcBef>
                        <a:spcAft>
                          <a:spcPts val="0"/>
                        </a:spcAft>
                      </a:pPr>
                      <a:r>
                        <a:rPr lang="en-US" sz="1200" dirty="0">
                          <a:effectLst/>
                          <a:highlight>
                            <a:srgbClr val="FFFFFF"/>
                          </a:highlight>
                        </a:rPr>
                        <a:t>User/Employee Master are joined together in one file.</a:t>
                      </a:r>
                      <a:endParaRPr lang="en-US" sz="1200" dirty="0">
                        <a:effectLst/>
                        <a:latin typeface="Calibri"/>
                        <a:ea typeface="Times New Roman"/>
                        <a:cs typeface="Times New Roman"/>
                      </a:endParaRPr>
                    </a:p>
                  </a:txBody>
                  <a:tcPr marL="41510" marR="41510" marT="0" marB="0"/>
                </a:tc>
                <a:tc>
                  <a:txBody>
                    <a:bodyPr/>
                    <a:lstStyle/>
                    <a:p>
                      <a:pPr marL="0" marR="0" algn="just">
                        <a:lnSpc>
                          <a:spcPct val="115000"/>
                        </a:lnSpc>
                        <a:spcBef>
                          <a:spcPts val="0"/>
                        </a:spcBef>
                        <a:spcAft>
                          <a:spcPts val="0"/>
                        </a:spcAft>
                      </a:pPr>
                      <a:r>
                        <a:rPr lang="en-US" sz="1200" dirty="0">
                          <a:effectLst/>
                        </a:rPr>
                        <a:t>A configuration page would allow flexibility and ease in adding new item and employee details.</a:t>
                      </a:r>
                      <a:endParaRPr lang="en-US" sz="1200" dirty="0">
                        <a:effectLst/>
                        <a:latin typeface="Calibri"/>
                        <a:ea typeface="Times New Roman"/>
                        <a:cs typeface="Times New Roman"/>
                      </a:endParaRPr>
                    </a:p>
                  </a:txBody>
                  <a:tcPr marL="41510" marR="41510" marT="0" marB="0"/>
                </a:tc>
              </a:tr>
              <a:tr h="1247182">
                <a:tc>
                  <a:txBody>
                    <a:bodyPr/>
                    <a:lstStyle/>
                    <a:p>
                      <a:pPr marL="0" marR="0" algn="just">
                        <a:lnSpc>
                          <a:spcPct val="115000"/>
                        </a:lnSpc>
                        <a:spcBef>
                          <a:spcPts val="0"/>
                        </a:spcBef>
                        <a:spcAft>
                          <a:spcPts val="0"/>
                        </a:spcAft>
                      </a:pPr>
                      <a:r>
                        <a:rPr lang="en-US" sz="1200">
                          <a:effectLst/>
                        </a:rPr>
                        <a:t>The current system is susceptible to human error. </a:t>
                      </a:r>
                      <a:endParaRPr lang="en-US" sz="1200">
                        <a:effectLst/>
                        <a:latin typeface="Calibri"/>
                        <a:ea typeface="Times New Roman"/>
                        <a:cs typeface="Times New Roman"/>
                      </a:endParaRPr>
                    </a:p>
                  </a:txBody>
                  <a:tcPr marL="41510" marR="41510" marT="0" marB="0"/>
                </a:tc>
                <a:tc>
                  <a:txBody>
                    <a:bodyPr/>
                    <a:lstStyle/>
                    <a:p>
                      <a:pPr marL="0" marR="0" algn="just">
                        <a:lnSpc>
                          <a:spcPct val="115000"/>
                        </a:lnSpc>
                        <a:spcBef>
                          <a:spcPts val="0"/>
                        </a:spcBef>
                        <a:spcAft>
                          <a:spcPts val="0"/>
                        </a:spcAft>
                      </a:pPr>
                      <a:r>
                        <a:rPr lang="en-US" sz="1200">
                          <a:effectLst/>
                        </a:rPr>
                        <a:t>The system is not automated, and therefore each entry is done manually.</a:t>
                      </a:r>
                      <a:endParaRPr lang="en-US" sz="1200">
                        <a:effectLst/>
                        <a:latin typeface="Calibri"/>
                        <a:ea typeface="Times New Roman"/>
                        <a:cs typeface="Times New Roman"/>
                      </a:endParaRPr>
                    </a:p>
                  </a:txBody>
                  <a:tcPr marL="41510" marR="41510" marT="0" marB="0"/>
                </a:tc>
                <a:tc>
                  <a:txBody>
                    <a:bodyPr/>
                    <a:lstStyle/>
                    <a:p>
                      <a:pPr marL="0" marR="0" algn="just">
                        <a:lnSpc>
                          <a:spcPct val="115000"/>
                        </a:lnSpc>
                        <a:spcBef>
                          <a:spcPts val="0"/>
                        </a:spcBef>
                        <a:spcAft>
                          <a:spcPts val="0"/>
                        </a:spcAft>
                      </a:pPr>
                      <a:r>
                        <a:rPr lang="en-US" sz="1200">
                          <a:effectLst/>
                        </a:rPr>
                        <a:t>Having to make revisions for Transport reports.</a:t>
                      </a:r>
                      <a:endParaRPr lang="en-US" sz="1200">
                        <a:effectLst/>
                        <a:latin typeface="Calibri"/>
                        <a:ea typeface="Times New Roman"/>
                        <a:cs typeface="Times New Roman"/>
                      </a:endParaRPr>
                    </a:p>
                  </a:txBody>
                  <a:tcPr marL="41510" marR="41510" marT="0" marB="0"/>
                </a:tc>
                <a:tc>
                  <a:txBody>
                    <a:bodyPr/>
                    <a:lstStyle/>
                    <a:p>
                      <a:pPr marL="0" marR="0" algn="just">
                        <a:lnSpc>
                          <a:spcPct val="115000"/>
                        </a:lnSpc>
                        <a:spcBef>
                          <a:spcPts val="0"/>
                        </a:spcBef>
                        <a:spcAft>
                          <a:spcPts val="0"/>
                        </a:spcAft>
                      </a:pPr>
                      <a:r>
                        <a:rPr lang="en-US" sz="1200" dirty="0">
                          <a:effectLst/>
                        </a:rPr>
                        <a:t>Manually mapping each entry from the Transfer Reports can affect data integrity caused by human errors.</a:t>
                      </a:r>
                      <a:endParaRPr lang="en-US" sz="1200" dirty="0">
                        <a:effectLst/>
                        <a:latin typeface="Calibri"/>
                        <a:ea typeface="Times New Roman"/>
                        <a:cs typeface="Times New Roman"/>
                      </a:endParaRPr>
                    </a:p>
                  </a:txBody>
                  <a:tcPr marL="41510" marR="41510" marT="0" marB="0"/>
                </a:tc>
              </a:tr>
            </a:tbl>
          </a:graphicData>
        </a:graphic>
      </p:graphicFrame>
    </p:spTree>
    <p:extLst>
      <p:ext uri="{BB962C8B-B14F-4D97-AF65-F5344CB8AC3E}">
        <p14:creationId xmlns:p14="http://schemas.microsoft.com/office/powerpoint/2010/main" val="403966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CAI-STA</a:t>
            </a:r>
            <a:endParaRPr lang="en-US" dirty="0"/>
          </a:p>
        </p:txBody>
      </p:sp>
      <p:sp>
        <p:nvSpPr>
          <p:cNvPr id="5" name="Text Placeholder 4"/>
          <p:cNvSpPr>
            <a:spLocks noGrp="1"/>
          </p:cNvSpPr>
          <p:nvPr>
            <p:ph type="body" idx="1"/>
          </p:nvPr>
        </p:nvSpPr>
        <p:spPr/>
        <p:txBody>
          <a:bodyPr/>
          <a:lstStyle/>
          <a:p>
            <a:r>
              <a:rPr lang="en-US" dirty="0" err="1" smtClean="0"/>
              <a:t>Subteam</a:t>
            </a:r>
            <a:r>
              <a:rPr lang="en-US" dirty="0" smtClean="0"/>
              <a:t> 2</a:t>
            </a:r>
            <a:endParaRPr lang="en-US" dirty="0"/>
          </a:p>
        </p:txBody>
      </p:sp>
    </p:spTree>
    <p:extLst>
      <p:ext uri="{BB962C8B-B14F-4D97-AF65-F5344CB8AC3E}">
        <p14:creationId xmlns:p14="http://schemas.microsoft.com/office/powerpoint/2010/main" val="243965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Goals</a:t>
            </a:r>
            <a:endParaRPr lang="en-US" dirty="0"/>
          </a:p>
        </p:txBody>
      </p:sp>
      <p:sp>
        <p:nvSpPr>
          <p:cNvPr id="3" name="Content Placeholder 2"/>
          <p:cNvSpPr>
            <a:spLocks noGrp="1"/>
          </p:cNvSpPr>
          <p:nvPr>
            <p:ph idx="1"/>
          </p:nvPr>
        </p:nvSpPr>
        <p:spPr/>
        <p:txBody>
          <a:bodyPr>
            <a:normAutofit/>
          </a:bodyPr>
          <a:lstStyle/>
          <a:p>
            <a:r>
              <a:rPr lang="en-US" dirty="0" smtClean="0"/>
              <a:t>Have </a:t>
            </a:r>
            <a:r>
              <a:rPr lang="en-US" dirty="0"/>
              <a:t>a consistent inventory </a:t>
            </a:r>
            <a:r>
              <a:rPr lang="en-US" dirty="0" smtClean="0"/>
              <a:t>system</a:t>
            </a:r>
          </a:p>
          <a:p>
            <a:pPr lvl="1"/>
            <a:r>
              <a:rPr lang="en-US" dirty="0" smtClean="0"/>
              <a:t> Keep </a:t>
            </a:r>
            <a:r>
              <a:rPr lang="en-US" dirty="0"/>
              <a:t>track of </a:t>
            </a:r>
            <a:r>
              <a:rPr lang="en-US" dirty="0" smtClean="0"/>
              <a:t>items</a:t>
            </a:r>
          </a:p>
          <a:p>
            <a:pPr lvl="1"/>
            <a:r>
              <a:rPr lang="en-US" dirty="0" smtClean="0"/>
              <a:t>Person </a:t>
            </a:r>
            <a:r>
              <a:rPr lang="en-US" dirty="0"/>
              <a:t>they are assigned </a:t>
            </a:r>
            <a:r>
              <a:rPr lang="en-US" dirty="0" smtClean="0"/>
              <a:t>to</a:t>
            </a:r>
          </a:p>
          <a:p>
            <a:pPr lvl="1"/>
            <a:r>
              <a:rPr lang="en-US" dirty="0" smtClean="0"/>
              <a:t>Project </a:t>
            </a:r>
            <a:r>
              <a:rPr lang="en-US" dirty="0"/>
              <a:t>the item is being used </a:t>
            </a:r>
            <a:r>
              <a:rPr lang="en-US" dirty="0" smtClean="0"/>
              <a:t>for</a:t>
            </a:r>
          </a:p>
          <a:p>
            <a:r>
              <a:rPr lang="en-US" dirty="0" smtClean="0"/>
              <a:t>Have a </a:t>
            </a:r>
            <a:r>
              <a:rPr lang="en-US" dirty="0"/>
              <a:t>system to keep track of the purchase orders and </a:t>
            </a:r>
            <a:r>
              <a:rPr lang="en-US" dirty="0" smtClean="0"/>
              <a:t>contracts</a:t>
            </a:r>
          </a:p>
          <a:p>
            <a:r>
              <a:rPr lang="en-US" dirty="0" smtClean="0"/>
              <a:t>Warranty </a:t>
            </a:r>
            <a:r>
              <a:rPr lang="en-US" dirty="0"/>
              <a:t>expiries and ends of contracts should also trigger notifications</a:t>
            </a:r>
            <a:r>
              <a:rPr lang="en-US" dirty="0" smtClean="0"/>
              <a:t>.</a:t>
            </a:r>
            <a:r>
              <a:rPr lang="en-US" dirty="0"/>
              <a:t> </a:t>
            </a:r>
          </a:p>
          <a:p>
            <a:endParaRPr lang="en-US" dirty="0"/>
          </a:p>
        </p:txBody>
      </p:sp>
    </p:spTree>
    <p:extLst>
      <p:ext uri="{BB962C8B-B14F-4D97-AF65-F5344CB8AC3E}">
        <p14:creationId xmlns:p14="http://schemas.microsoft.com/office/powerpoint/2010/main" val="1473698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normAutofit/>
          </a:bodyPr>
          <a:lstStyle/>
          <a:p>
            <a:r>
              <a:rPr lang="en-US" dirty="0" smtClean="0"/>
              <a:t>Present </a:t>
            </a:r>
            <a:r>
              <a:rPr lang="en-US" dirty="0"/>
              <a:t>consistency in </a:t>
            </a:r>
            <a:r>
              <a:rPr lang="en-US" dirty="0" smtClean="0"/>
              <a:t>records</a:t>
            </a:r>
          </a:p>
          <a:p>
            <a:r>
              <a:rPr lang="en-US" dirty="0" smtClean="0"/>
              <a:t>Ease </a:t>
            </a:r>
            <a:r>
              <a:rPr lang="en-US" dirty="0"/>
              <a:t>in </a:t>
            </a:r>
            <a:endParaRPr lang="en-US" dirty="0" smtClean="0"/>
          </a:p>
          <a:p>
            <a:pPr lvl="1"/>
            <a:r>
              <a:rPr lang="en-US" dirty="0" smtClean="0"/>
              <a:t>Creating </a:t>
            </a:r>
            <a:r>
              <a:rPr lang="en-US" dirty="0"/>
              <a:t>purchase </a:t>
            </a:r>
            <a:r>
              <a:rPr lang="en-US" dirty="0" smtClean="0"/>
              <a:t>orders</a:t>
            </a:r>
          </a:p>
          <a:p>
            <a:pPr lvl="1"/>
            <a:r>
              <a:rPr lang="en-US" dirty="0" smtClean="0"/>
              <a:t>Adding </a:t>
            </a:r>
            <a:r>
              <a:rPr lang="en-US" dirty="0"/>
              <a:t>items to </a:t>
            </a:r>
            <a:r>
              <a:rPr lang="en-US" dirty="0" smtClean="0"/>
              <a:t>inventory</a:t>
            </a:r>
          </a:p>
          <a:p>
            <a:pPr lvl="1"/>
            <a:r>
              <a:rPr lang="en-US" dirty="0" smtClean="0"/>
              <a:t>Generating </a:t>
            </a:r>
            <a:r>
              <a:rPr lang="en-US" dirty="0"/>
              <a:t>the necessary reports. </a:t>
            </a:r>
            <a:endParaRPr lang="en-US" dirty="0" smtClean="0"/>
          </a:p>
          <a:p>
            <a:r>
              <a:rPr lang="en-US" dirty="0" smtClean="0"/>
              <a:t>Have </a:t>
            </a:r>
            <a:r>
              <a:rPr lang="en-US" dirty="0"/>
              <a:t>the correct information at all </a:t>
            </a:r>
            <a:r>
              <a:rPr lang="en-US" dirty="0" smtClean="0"/>
              <a:t>times</a:t>
            </a:r>
          </a:p>
          <a:p>
            <a:r>
              <a:rPr lang="en-US" dirty="0"/>
              <a:t>B</a:t>
            </a:r>
            <a:r>
              <a:rPr lang="en-US" dirty="0" smtClean="0"/>
              <a:t>e </a:t>
            </a:r>
            <a:r>
              <a:rPr lang="en-US" dirty="0"/>
              <a:t>easily maintainable.</a:t>
            </a:r>
          </a:p>
          <a:p>
            <a:endParaRPr lang="en-US" dirty="0"/>
          </a:p>
        </p:txBody>
      </p:sp>
    </p:spTree>
    <p:extLst>
      <p:ext uri="{BB962C8B-B14F-4D97-AF65-F5344CB8AC3E}">
        <p14:creationId xmlns:p14="http://schemas.microsoft.com/office/powerpoint/2010/main" val="2204849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17</TotalTime>
  <Words>1535</Words>
  <Application>Microsoft Office PowerPoint</Application>
  <PresentationFormat>On-screen Show (4:3)</PresentationFormat>
  <Paragraphs>132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Austin</vt:lpstr>
      <vt:lpstr>SystemScape</vt:lpstr>
      <vt:lpstr>Torrent Pharmaceuticals</vt:lpstr>
      <vt:lpstr>Business Goal</vt:lpstr>
      <vt:lpstr>Process</vt:lpstr>
      <vt:lpstr>Characteristics</vt:lpstr>
      <vt:lpstr>PowerPoint Presentation</vt:lpstr>
      <vt:lpstr>CAI-STA</vt:lpstr>
      <vt:lpstr>Business Goals</vt:lpstr>
      <vt:lpstr>Characteristics</vt:lpstr>
      <vt:lpstr>Process</vt:lpstr>
      <vt:lpstr>PowerPoint Presentation</vt:lpstr>
      <vt:lpstr>Camella Homes</vt:lpstr>
      <vt:lpstr>Business Goals</vt:lpstr>
      <vt:lpstr>Characteristics</vt:lpstr>
      <vt:lpstr>Process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SystemScape</dc:title>
  <dc:creator>Austin Fernandez</dc:creator>
  <cp:lastModifiedBy>Austin Fernandez</cp:lastModifiedBy>
  <cp:revision>3</cp:revision>
  <dcterms:created xsi:type="dcterms:W3CDTF">2015-01-27T14:02:41Z</dcterms:created>
  <dcterms:modified xsi:type="dcterms:W3CDTF">2015-01-27T14:21:35Z</dcterms:modified>
</cp:coreProperties>
</file>