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23"/>
  </p:notesMasterIdLst>
  <p:sldIdLst>
    <p:sldId id="282" r:id="rId2"/>
    <p:sldId id="257" r:id="rId3"/>
    <p:sldId id="297" r:id="rId4"/>
    <p:sldId id="286" r:id="rId5"/>
    <p:sldId id="284" r:id="rId6"/>
    <p:sldId id="260" r:id="rId7"/>
    <p:sldId id="261" r:id="rId8"/>
    <p:sldId id="262" r:id="rId9"/>
    <p:sldId id="272" r:id="rId10"/>
    <p:sldId id="273" r:id="rId11"/>
    <p:sldId id="274" r:id="rId12"/>
    <p:sldId id="287" r:id="rId13"/>
    <p:sldId id="265" r:id="rId14"/>
    <p:sldId id="277" r:id="rId15"/>
    <p:sldId id="281" r:id="rId16"/>
    <p:sldId id="278" r:id="rId17"/>
    <p:sldId id="285" r:id="rId18"/>
    <p:sldId id="279" r:id="rId19"/>
    <p:sldId id="298" r:id="rId20"/>
    <p:sldId id="299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5321"/>
  </p:normalViewPr>
  <p:slideViewPr>
    <p:cSldViewPr snapToGrid="0">
      <p:cViewPr varScale="1">
        <p:scale>
          <a:sx n="67" d="100"/>
          <a:sy n="67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47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8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0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83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044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8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640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7463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6787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5665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5938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4966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707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825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90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61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055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031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509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539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12083"/>
            <a:ext cx="8825658" cy="2677648"/>
          </a:xfrm>
        </p:spPr>
        <p:txBody>
          <a:bodyPr anchor="ctr"/>
          <a:lstStyle/>
          <a:p>
            <a:r>
              <a:rPr lang="en-PH" dirty="0" smtClean="0">
                <a:latin typeface="DIN Alternate" charset="0"/>
                <a:ea typeface="DIN Alternate" charset="0"/>
                <a:cs typeface="DIN Alternate" charset="0"/>
              </a:rPr>
              <a:t>Comparative Analysis of Various Community Detection Algorithms on Twitter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89850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PROPONENTS:	Fernandez, Ryan Austin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	Poblete, Clarisse Felicia M.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       	SAN PEDRO, Marc Dominic</a:t>
            </a:r>
          </a:p>
          <a:p>
            <a:r>
              <a:rPr lang="en-US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                      	Tan, Johansson E.</a:t>
            </a:r>
          </a:p>
          <a:p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ADVISER:         	</a:t>
            </a:r>
            <a:r>
              <a:rPr lang="en-US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Charibeth</a:t>
            </a:r>
            <a:r>
              <a:rPr lang="en-US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K. Cheng</a:t>
            </a:r>
            <a:endParaRPr lang="en-US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This research can also be a very useful tool in the domains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viral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political endorsement.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Interested companies may use the result of this research to improve their sales and marketing. </a:t>
            </a:r>
          </a:p>
          <a:p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The government may use this to gauge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public opinion on certain issues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u="none" strike="noStrike" cap="none" dirty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Font typeface="Century Gothic" panose="020B0502020202020204" pitchFamily="34" charset="0"/>
              <a:buChar char="►"/>
            </a:pP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Determine </a:t>
            </a:r>
            <a:r>
              <a:rPr lang="en-US" sz="2800" dirty="0"/>
              <a:t>which algorithms and features </a:t>
            </a:r>
            <a:r>
              <a:rPr lang="en-US" sz="2800" dirty="0" smtClean="0"/>
              <a:t>provide more accurate communities considering </a:t>
            </a:r>
            <a:r>
              <a:rPr lang="en-US" sz="2800" dirty="0"/>
              <a:t>both Facebook and Twitter</a:t>
            </a: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Problem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10211984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8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Research Objectives, Scope, and </a:t>
            </a:r>
            <a:r>
              <a:rPr lang="en-PH" sz="38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</a:br>
            <a:r>
              <a:rPr lang="en-PH" sz="2800" u="none" strike="noStrike" cap="none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General </a:t>
            </a:r>
            <a:r>
              <a:rPr lang="en-PH" sz="2800" u="none" strike="noStrike" cap="none" dirty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To produce </a:t>
            </a:r>
            <a:r>
              <a:rPr lang="en-PH" sz="2800" u="none" strike="noStrike" cap="none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an accurate </a:t>
            </a:r>
            <a:r>
              <a:rPr lang="en-PH" sz="2800" u="none" strike="noStrike" cap="none" dirty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visualization of the detected communities on data found on Facebook and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#1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64540" lvl="0" indent="-457200">
              <a:lnSpc>
                <a:spcPct val="115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►"/>
            </a:pPr>
            <a:r>
              <a:rPr lang="en-PH" sz="2800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</a:rPr>
              <a:t>To build a corpus of social media </a:t>
            </a:r>
            <a:r>
              <a:rPr lang="en-PH" sz="2800" dirty="0" smtClean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</a:rPr>
              <a:t>data</a:t>
            </a:r>
            <a:endParaRPr lang="en-PH" sz="2800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PH" sz="2800" dirty="0" err="1" smtClean="0">
                <a:latin typeface="Montserrat Light" charset="0"/>
                <a:ea typeface="Montserrat Light" charset="0"/>
                <a:cs typeface="Montserrat Light" charset="0"/>
              </a:rPr>
              <a:t>Tweepy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Anonymization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/>
                <a:ea typeface="DIN Alternate" charset="0"/>
                <a:cs typeface="DIN Alternate" charset="0"/>
              </a:rPr>
              <a:t>Specific Objective #2</a:t>
            </a:r>
            <a:endParaRPr lang="en-US" sz="4400" dirty="0">
              <a:latin typeface="DIN Alternate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various techniques and algorithms in detecting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K-means clustering</a:t>
            </a:r>
          </a:p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Divisive Hierarchical Clustering</a:t>
            </a:r>
          </a:p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Agglomerative Hierarchical Clustering</a:t>
            </a:r>
          </a:p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Fast Greedy Modularity Optimization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</a:t>
            </a:r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appropriate parameters to use in detecting the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Topic Frequency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Positive/Negative Posts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Subjective/Objective Posts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Follow Networks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Mentions</a:t>
            </a:r>
          </a:p>
          <a:p>
            <a:r>
              <a:rPr lang="en-PH" sz="2000" dirty="0" smtClean="0">
                <a:latin typeface="Montserrat Light" charset="0"/>
                <a:ea typeface="Montserrat Light" charset="0"/>
                <a:cs typeface="Montserrat Light" charset="0"/>
              </a:rPr>
              <a:t>Hashtags</a:t>
            </a:r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</a:t>
            </a:r>
            <a:r>
              <a:rPr lang="en-US" sz="4400" dirty="0">
                <a:latin typeface="DIN Alternate" charset="0"/>
                <a:ea typeface="DIN Alternate" charset="0"/>
                <a:cs typeface="DIN Alternate" charset="0"/>
              </a:rPr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the appropriate parameters to use in detecting the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Facebook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specific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features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Group membership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Likes and reactions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Chat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>
                <a:latin typeface="Montserrat Light" charset="0"/>
                <a:ea typeface="Montserrat Light" charset="0"/>
                <a:cs typeface="Montserrat Light" charset="0"/>
              </a:rPr>
              <a:t>Event participation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DIN Alternate" charset="0"/>
                <a:ea typeface="DIN Alternate" charset="0"/>
                <a:cs typeface="DIN Alternate" charset="0"/>
              </a:rPr>
              <a:t>Specific Objective #4</a:t>
            </a:r>
            <a:endParaRPr lang="en-US" sz="44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Specific Objective	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To determine how to evaluate the correctness of the detected communities</a:t>
            </a:r>
            <a:endParaRPr lang="en-US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Scope and Limitations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Average mutual followers per user per community (FPUPC)</a:t>
            </a:r>
          </a:p>
          <a:p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Modularity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Collect live data from Twitter.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Clean data from Twitter.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User selects algorithm.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User selects compatible parameter.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User generates communities.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System outputs evaluation of communities.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626777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78460"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Overview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Research </a:t>
            </a:r>
            <a:r>
              <a:rPr lang="en-PH" sz="2800" dirty="0">
                <a:latin typeface="Montserrat Light" charset="0"/>
                <a:ea typeface="Montserrat Light" charset="0"/>
                <a:cs typeface="Montserrat Light" charset="0"/>
              </a:rPr>
              <a:t>Objectives and Scope </a:t>
            </a: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and Limitations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dirty="0" smtClean="0">
                <a:latin typeface="Montserrat Light" charset="0"/>
                <a:ea typeface="Montserrat Light" charset="0"/>
                <a:cs typeface="Montserrat Light" charset="0"/>
              </a:rPr>
              <a:t>System Design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Outline of the Presentation</a:t>
            </a:r>
            <a:endParaRPr lang="en-PH" sz="4000" dirty="0">
              <a:solidFill>
                <a:schemeClr val="lt2"/>
              </a:solidFill>
              <a:latin typeface="DIN Alternate" charset="0"/>
              <a:ea typeface="DIN Alternate" charset="0"/>
              <a:cs typeface="DIN Alternate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system must be able to generate communities using a </a:t>
            </a:r>
            <a:r>
              <a:rPr lang="en-PH" dirty="0" smtClean="0"/>
              <a:t>specific </a:t>
            </a:r>
            <a:r>
              <a:rPr lang="en-PH" dirty="0"/>
              <a:t>algorithm </a:t>
            </a:r>
            <a:r>
              <a:rPr lang="en-PH" dirty="0" smtClean="0"/>
              <a:t>and </a:t>
            </a:r>
            <a:r>
              <a:rPr lang="en-US" dirty="0" smtClean="0"/>
              <a:t>similarity </a:t>
            </a:r>
            <a:r>
              <a:rPr lang="en-US" dirty="0"/>
              <a:t>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800" b="0" i="0" u="none" strike="noStrike" cap="none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9626777" cy="341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buSzPct val="100000"/>
              <a:buNone/>
            </a:pPr>
            <a:r>
              <a:rPr lang="en-PH" sz="4800" dirty="0" smtClean="0">
                <a:latin typeface="Montserrat Light" charset="0"/>
                <a:ea typeface="Montserrat Light" charset="0"/>
                <a:cs typeface="Montserrat Light" charset="0"/>
              </a:rPr>
              <a:t>Social Network</a:t>
            </a: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r>
              <a:rPr lang="en-PH" sz="2800" i="1" dirty="0">
                <a:latin typeface="Montserrat Light" charset="0"/>
                <a:ea typeface="Montserrat Light" charset="0"/>
                <a:cs typeface="Montserrat Light" charset="0"/>
              </a:rPr>
              <a:t>n</a:t>
            </a:r>
            <a:r>
              <a:rPr lang="en-PH" sz="2800" i="1" dirty="0" smtClean="0">
                <a:latin typeface="Montserrat Light" charset="0"/>
                <a:ea typeface="Montserrat Light" charset="0"/>
                <a:cs typeface="Montserrat Light" charset="0"/>
              </a:rPr>
              <a:t>oun</a:t>
            </a:r>
          </a:p>
          <a:p>
            <a:pPr marL="0" indent="0" algn="ctr">
              <a:buSzPct val="100000"/>
              <a:buNone/>
            </a:pP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r>
              <a:rPr lang="en-US" sz="2800" dirty="0">
                <a:latin typeface="Montserrat Light" charset="0"/>
                <a:ea typeface="Montserrat Light" charset="0"/>
                <a:cs typeface="Montserrat Light" charset="0"/>
              </a:rPr>
              <a:t>a dedicated website or other application that enables users to communicate with each other by posting information, comments, messages, images, etc.</a:t>
            </a:r>
            <a:endParaRPr lang="en-PH" sz="28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0" indent="0" algn="ctr">
              <a:buSzPct val="100000"/>
              <a:buNone/>
            </a:pPr>
            <a:endParaRPr lang="en-PH" sz="28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Overview of Current State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87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Greedy Modularity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Optimization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Clique Percolation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Method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>
                <a:latin typeface="Montserrat Light" charset="0"/>
                <a:ea typeface="Montserrat Light" charset="0"/>
                <a:cs typeface="Montserrat Light" charset="0"/>
              </a:rPr>
              <a:t>Vertex </a:t>
            </a:r>
            <a:r>
              <a:rPr lang="en-PH" sz="22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2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200" baseline="30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595582"/>
            <a:ext cx="8825659" cy="89051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Clauset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A., Newman, M. E. J., &amp; Moore, C. (2004, Dec). Finding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structure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very large networks. Phys. Rev. E, 70 , 066111.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10.1103/PhysRevE.70.066111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2 Tang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L., &amp; Liu, H. (2010). Community detection and mining in social media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 Morgan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&amp; Claypool.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10.2200/S00298ED1V01Y201009DMK003</a:t>
            </a: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Community Detection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60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4" y="2576208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Multiple algorithms (cont.)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Hierarchical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Clustering</a:t>
            </a:r>
            <a:r>
              <a:rPr lang="en-PH" sz="2400" baseline="30000" dirty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Interest-based community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detection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k-means clustering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91160">
              <a:spcBef>
                <a:spcPts val="0"/>
              </a:spcBef>
              <a:buSzPct val="100000"/>
              <a:buFont typeface="Noto Sans Symbols"/>
              <a:buChar char="●"/>
            </a:pPr>
            <a:endParaRPr lang="en-PH" sz="2200" dirty="0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Tang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L., &amp; Liu, H. (2010). Community detection and mining in social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media. Morgan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&amp; Claypool.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10.2200/S00298ED1V01Y201009DMK003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2 Lim, K., &amp;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Datta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A. (2012). Following the follower: Detecting communities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with common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interests on twitter. In Proceedings of the 23rd ACM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conference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hypertext and social media (ht12) (Vol. 1, pp. 317{318). Association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Computing Machinery.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10.1145/2309996.2310052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8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Community Detection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4954" y="2548908"/>
            <a:ext cx="8825659" cy="23096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Formula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for text similarity based on topics in the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text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word usage in communities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vie Euclidean Distance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Naive </a:t>
            </a: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Bayes Subjective/Objective Positive/Negative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Classifier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3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Cosine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4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17849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2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Bryden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J., Funk, S., &amp; Jansen, V. A. (2013). Word usage mirrors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structure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the online social network twitter. EPJ Data Science, 2 (1),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1{9.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10.1140/epjds15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Deitrick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W., &amp; Hu, W. (2013). Mutually enhancing community detection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and sentiment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analysis on twitter networks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4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Bakillah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M., Li, R.-Y., &amp; Liang, S. H. L. (2015, February). Geo-located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twitter with enhanced fast-greedy optimization of modularity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: The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case study of typhoon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haiyan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Int. J.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Geogr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Inf. Sci., 29 (2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258{279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10.1080/13658816.2014.964247</a:t>
            </a:r>
            <a:endParaRPr lang="en-PH" sz="1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408413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Similarity Parameters (</a:t>
            </a:r>
            <a:r>
              <a:rPr lang="en-PH" sz="400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Sentiment Analysis)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77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URL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Hashtag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>
                <a:latin typeface="Montserrat Light" charset="0"/>
                <a:ea typeface="Montserrat Light" charset="0"/>
                <a:cs typeface="Montserrat Light" charset="0"/>
              </a:rPr>
              <a:t>Following 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1,2,3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Retweeting Similarity</a:t>
            </a:r>
            <a:r>
              <a:rPr lang="en-PH" sz="24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1,2,3</a:t>
            </a: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>
                <a:latin typeface="Montserrat Light" charset="0"/>
                <a:ea typeface="Montserrat Light" charset="0"/>
                <a:cs typeface="Montserrat Light" charset="0"/>
              </a:rPr>
              <a:t>Mentions</a:t>
            </a:r>
            <a:r>
              <a:rPr lang="en-PH" sz="20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1,2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PH" sz="2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2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Bakillah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M., Li, R.-Y., &amp; Liang, S. H. L. (2015, February). Geo-located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community detection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in twitter with enhanced fast-greedy optimization of modularity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: The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case study of typhoon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haiyan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Int. J.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Geogr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Inf. Sci., 29 (2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258{279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10.1080/13658816.2014.964247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3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Darmon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D.,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Omodei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, E., &amp; Garland, J. (2015, 08). Followers are not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enough: A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multifaceted approach to community detection in online social networks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n-PH" sz="1200" dirty="0" err="1" smtClean="0">
                <a:latin typeface="Montserrat Light" charset="0"/>
                <a:ea typeface="Montserrat Light" charset="0"/>
                <a:cs typeface="Montserrat Light" charset="0"/>
              </a:rPr>
              <a:t>PLoS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ONE, 10 (8), 1-20. </a:t>
            </a:r>
            <a:r>
              <a:rPr lang="en-PH" sz="1200" dirty="0" err="1">
                <a:latin typeface="Montserrat Light" charset="0"/>
                <a:ea typeface="Montserrat Light" charset="0"/>
                <a:cs typeface="Montserrat Light" charset="0"/>
              </a:rPr>
              <a:t>doi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: 10.1371/journal.pone.0134860</a:t>
            </a:r>
          </a:p>
        </p:txBody>
      </p:sp>
      <p:sp>
        <p:nvSpPr>
          <p:cNvPr id="7" name="Shape 2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149106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Similarity Parameters (</a:t>
            </a:r>
            <a:r>
              <a:rPr lang="en-PH" sz="400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Other Parameters)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 dirty="0" smtClean="0">
                <a:latin typeface="Montserrat Light" charset="0"/>
                <a:ea typeface="Montserrat Light" charset="0"/>
                <a:cs typeface="Montserrat Light" charset="0"/>
              </a:rPr>
              <a:t>Average </a:t>
            </a:r>
            <a:r>
              <a:rPr lang="en-PH" sz="3000" dirty="0">
                <a:latin typeface="Montserrat Light" charset="0"/>
                <a:ea typeface="Montserrat Light" charset="0"/>
                <a:cs typeface="Montserrat Light" charset="0"/>
              </a:rPr>
              <a:t>number of mutual following links per user per community(FPUPC) to evaluate their </a:t>
            </a:r>
            <a:r>
              <a:rPr lang="en-PH" sz="3000" dirty="0" smtClean="0">
                <a:latin typeface="Montserrat Light" charset="0"/>
                <a:ea typeface="Montserrat Light" charset="0"/>
                <a:cs typeface="Montserrat Light" charset="0"/>
              </a:rPr>
              <a:t>communities.</a:t>
            </a:r>
            <a:r>
              <a:rPr lang="en-PH" sz="3000" baseline="30000" dirty="0" smtClean="0"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PH" sz="30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1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Zhang, Y., Wu, Y., &amp; Yang, Q. (2012). Community discovery in twitter 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based on </a:t>
            </a:r>
            <a:r>
              <a:rPr lang="en-PH" sz="1200" dirty="0">
                <a:latin typeface="Montserrat Light" charset="0"/>
                <a:ea typeface="Montserrat Light" charset="0"/>
                <a:cs typeface="Montserrat Light" charset="0"/>
              </a:rPr>
              <a:t>user interests. Journal of Computational Information Systems, 8 (3</a:t>
            </a:r>
            <a:r>
              <a:rPr lang="en-PH" sz="1200" dirty="0" smtClean="0">
                <a:latin typeface="Montserrat Light" charset="0"/>
                <a:ea typeface="Montserrat Light" charset="0"/>
                <a:cs typeface="Montserrat Light" charset="0"/>
              </a:rPr>
              <a:t>), 991-1000.</a:t>
            </a:r>
            <a:endParaRPr lang="en-PH" sz="1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0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Evaluation Metrics</a:t>
            </a:r>
            <a:endParaRPr lang="en-PH" sz="2800" dirty="0">
              <a:solidFill>
                <a:schemeClr val="lt2"/>
              </a:solidFill>
              <a:latin typeface="Montserrat" charset="0"/>
              <a:ea typeface="Montserrat" charset="0"/>
              <a:cs typeface="Montserra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4400" dirty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Significance of the </a:t>
            </a:r>
            <a:r>
              <a:rPr lang="en-PH" sz="4400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>Study</a:t>
            </a:r>
            <a:r>
              <a:rPr lang="en-PH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DIN Alternate" charset="0"/>
                <a:ea typeface="DIN Alternate" charset="0"/>
                <a:cs typeface="DIN Alternate" charset="0"/>
                <a:sym typeface="Questrial"/>
              </a:rPr>
            </a:br>
            <a:r>
              <a:rPr lang="en-PH" sz="2800" u="none" strike="noStrike" cap="none" dirty="0" smtClean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Community </a:t>
            </a:r>
            <a:r>
              <a:rPr lang="en-PH" sz="2800" u="none" strike="noStrike" cap="none" dirty="0">
                <a:solidFill>
                  <a:schemeClr val="lt2"/>
                </a:solidFill>
                <a:latin typeface="Montserrat" charset="0"/>
                <a:ea typeface="Montserrat" charset="0"/>
                <a:cs typeface="Montserrat" charset="0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Determining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which combination of algorithm and parameter could </a:t>
            </a:r>
            <a:r>
              <a:rPr lang="en-PH" sz="2800" dirty="0" smtClean="0">
                <a:solidFill>
                  <a:srgbClr val="3F3F3F"/>
                </a:solidFill>
                <a:latin typeface="Montserrat Light" charset="0"/>
                <a:ea typeface="Montserrat Light" charset="0"/>
                <a:cs typeface="Montserrat Light" charset="0"/>
                <a:sym typeface="Questrial"/>
              </a:rPr>
              <a:t>contribute to future research in the domain</a:t>
            </a:r>
            <a:endParaRPr lang="en-PH" sz="2800" u="none" strike="noStrike" cap="none" dirty="0" smtClean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  <a:p>
            <a:pPr>
              <a:spcBef>
                <a:spcPts val="0"/>
              </a:spcBef>
            </a:pPr>
            <a:endParaRPr lang="en-PH" sz="2800" u="none" strike="noStrike" cap="none" dirty="0">
              <a:solidFill>
                <a:srgbClr val="3F3F3F"/>
              </a:solidFill>
              <a:latin typeface="Montserrat Light" charset="0"/>
              <a:ea typeface="Montserrat Light" charset="0"/>
              <a:cs typeface="Montserrat Light" charset="0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32120</TotalTime>
  <Words>1038</Words>
  <Application>Microsoft Office PowerPoint</Application>
  <PresentationFormat>Widescreen</PresentationFormat>
  <Paragraphs>118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Century Gothic</vt:lpstr>
      <vt:lpstr>DIN Alternate</vt:lpstr>
      <vt:lpstr>Montserrat</vt:lpstr>
      <vt:lpstr>Montserrat Light</vt:lpstr>
      <vt:lpstr>Noto Sans Symbols</vt:lpstr>
      <vt:lpstr>Questrial</vt:lpstr>
      <vt:lpstr>Wingdings</vt:lpstr>
      <vt:lpstr>Wingdings 3</vt:lpstr>
      <vt:lpstr>Ion Boardroom</vt:lpstr>
      <vt:lpstr>Comparative Analysis of Various Community Detection Algorithms on Twitter</vt:lpstr>
      <vt:lpstr>Outline of the Presentation</vt:lpstr>
      <vt:lpstr>Overview of Current State of Technology</vt:lpstr>
      <vt:lpstr>Community Detection</vt:lpstr>
      <vt:lpstr>Community Detection</vt:lpstr>
      <vt:lpstr>Similarity Parameters (Sentiment Analysis)</vt:lpstr>
      <vt:lpstr>Similarity Parameters (Other Parameters)</vt:lpstr>
      <vt:lpstr>Evaluation Metrics</vt:lpstr>
      <vt:lpstr>Significance of the Study Community Detection</vt:lpstr>
      <vt:lpstr>Target Users and Domain</vt:lpstr>
      <vt:lpstr>Target Users and Domain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#3</vt:lpstr>
      <vt:lpstr>Specific Objective #4</vt:lpstr>
      <vt:lpstr>System Flow</vt:lpstr>
      <vt:lpstr>System Objectives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42</cp:revision>
  <dcterms:modified xsi:type="dcterms:W3CDTF">2016-10-23T14:53:58Z</dcterms:modified>
</cp:coreProperties>
</file>