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3" r:id="rId18"/>
    <p:sldId id="28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4" r:id="rId27"/>
    <p:sldId id="281" r:id="rId28"/>
    <p:sldId id="282" r:id="rId29"/>
  </p:sldIdLst>
  <p:sldSz cx="12192000" cy="6858000"/>
  <p:notesSz cx="6858000" cy="9144000"/>
  <p:embeddedFontLst>
    <p:embeddedFont>
      <p:font typeface="Questrial" panose="020B0604020202020204" charset="0"/>
      <p:regular r:id="rId31"/>
    </p:embeddedFont>
    <p:embeddedFont>
      <p:font typeface="Montserrat" panose="00000500000000000000" pitchFamily="50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171755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035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665437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224661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473874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99511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58425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28594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9" name="Shape 3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1595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89368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6" name="Shape 3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54412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0947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1119448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69689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27725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06" name="Shape 4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66455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29170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24" name="Shape 4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64450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7812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31418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76890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78052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68411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252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2862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7934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651727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Shape 2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0" y="1586"/>
              <a:ext cx="12192000" cy="68564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1154954" y="2099733"/>
            <a:ext cx="8825657" cy="26776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Questrial"/>
              <a:buNone/>
              <a:defRPr sz="54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1154954" y="4777380"/>
            <a:ext cx="8825657" cy="8614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EE52A4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 rot="5400000">
            <a:off x="10158983" y="1792224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 rot="5400000">
            <a:off x="8951976" y="3227831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fld id="{00000000-1234-1234-1234-123412341234}" type="slidenum">
              <a:rPr lang="en-PH"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Shape 12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2" name="Shape 12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8609011" y="5867400"/>
              <a:ext cx="990599" cy="9905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7999411" y="8463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 rot="10371525">
              <a:off x="263766" y="4438254"/>
              <a:ext cx="3299406" cy="44092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 rot="10800000">
              <a:off x="459505" y="321130"/>
              <a:ext cx="11277600" cy="4533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42"/>
                  </a:lnTo>
                  <a:lnTo>
                    <a:pt x="120000" y="42"/>
                  </a:lnTo>
                  <a:lnTo>
                    <a:pt x="117280" y="1092"/>
                  </a:lnTo>
                  <a:lnTo>
                    <a:pt x="114560" y="2100"/>
                  </a:lnTo>
                  <a:lnTo>
                    <a:pt x="111841" y="3067"/>
                  </a:lnTo>
                  <a:lnTo>
                    <a:pt x="109104" y="3907"/>
                  </a:lnTo>
                  <a:lnTo>
                    <a:pt x="106385" y="4747"/>
                  </a:lnTo>
                  <a:lnTo>
                    <a:pt x="103648" y="5546"/>
                  </a:lnTo>
                  <a:lnTo>
                    <a:pt x="100945" y="6218"/>
                  </a:lnTo>
                  <a:lnTo>
                    <a:pt x="98209" y="6848"/>
                  </a:lnTo>
                  <a:lnTo>
                    <a:pt x="95489" y="7436"/>
                  </a:lnTo>
                  <a:lnTo>
                    <a:pt x="92804" y="7941"/>
                  </a:lnTo>
                  <a:lnTo>
                    <a:pt x="90101" y="8445"/>
                  </a:lnTo>
                  <a:lnTo>
                    <a:pt x="87415" y="8865"/>
                  </a:lnTo>
                  <a:lnTo>
                    <a:pt x="84746" y="9201"/>
                  </a:lnTo>
                  <a:lnTo>
                    <a:pt x="82077" y="9537"/>
                  </a:lnTo>
                  <a:lnTo>
                    <a:pt x="79442" y="9831"/>
                  </a:lnTo>
                  <a:lnTo>
                    <a:pt x="76824" y="10042"/>
                  </a:lnTo>
                  <a:lnTo>
                    <a:pt x="74206" y="10210"/>
                  </a:lnTo>
                  <a:lnTo>
                    <a:pt x="71621" y="10378"/>
                  </a:lnTo>
                  <a:lnTo>
                    <a:pt x="69054" y="10462"/>
                  </a:lnTo>
                  <a:lnTo>
                    <a:pt x="66503" y="10546"/>
                  </a:lnTo>
                  <a:lnTo>
                    <a:pt x="63986" y="10588"/>
                  </a:lnTo>
                  <a:lnTo>
                    <a:pt x="61486" y="10546"/>
                  </a:lnTo>
                  <a:lnTo>
                    <a:pt x="59020" y="10546"/>
                  </a:lnTo>
                  <a:lnTo>
                    <a:pt x="56570" y="10462"/>
                  </a:lnTo>
                  <a:lnTo>
                    <a:pt x="54172" y="10336"/>
                  </a:lnTo>
                  <a:lnTo>
                    <a:pt x="51790" y="10210"/>
                  </a:lnTo>
                  <a:lnTo>
                    <a:pt x="49459" y="10084"/>
                  </a:lnTo>
                  <a:lnTo>
                    <a:pt x="47145" y="9873"/>
                  </a:lnTo>
                  <a:lnTo>
                    <a:pt x="44864" y="9663"/>
                  </a:lnTo>
                  <a:lnTo>
                    <a:pt x="42635" y="9453"/>
                  </a:lnTo>
                  <a:lnTo>
                    <a:pt x="38277" y="8907"/>
                  </a:lnTo>
                  <a:lnTo>
                    <a:pt x="34104" y="8319"/>
                  </a:lnTo>
                  <a:lnTo>
                    <a:pt x="30101" y="7689"/>
                  </a:lnTo>
                  <a:lnTo>
                    <a:pt x="26300" y="7016"/>
                  </a:lnTo>
                  <a:lnTo>
                    <a:pt x="22685" y="6302"/>
                  </a:lnTo>
                  <a:lnTo>
                    <a:pt x="19324" y="5546"/>
                  </a:lnTo>
                  <a:lnTo>
                    <a:pt x="16165" y="4789"/>
                  </a:lnTo>
                  <a:lnTo>
                    <a:pt x="13260" y="4033"/>
                  </a:lnTo>
                  <a:lnTo>
                    <a:pt x="10591" y="3319"/>
                  </a:lnTo>
                  <a:lnTo>
                    <a:pt x="8226" y="2647"/>
                  </a:lnTo>
                  <a:lnTo>
                    <a:pt x="6097" y="2016"/>
                  </a:lnTo>
                  <a:lnTo>
                    <a:pt x="4290" y="1470"/>
                  </a:lnTo>
                  <a:lnTo>
                    <a:pt x="2787" y="966"/>
                  </a:lnTo>
                  <a:lnTo>
                    <a:pt x="709" y="25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0" name="Shape 130"/>
            <p:cNvSpPr/>
            <p:nvPr/>
          </p:nvSpPr>
          <p:spPr>
            <a:xfrm>
              <a:off x="0" y="1586"/>
              <a:ext cx="12192000" cy="68564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1154954" y="4969926"/>
            <a:ext cx="882565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Questrial"/>
              <a:buNone/>
              <a:defRPr sz="24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2" name="Shape 132"/>
          <p:cNvSpPr>
            <a:spLocks noGrp="1"/>
          </p:cNvSpPr>
          <p:nvPr>
            <p:ph type="pic" idx="2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799" dist="50800" dir="5400000" algn="tl" rotWithShape="0">
              <a:srgbClr val="000000">
                <a:alpha val="42745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1154954" y="5536664"/>
            <a:ext cx="8825657" cy="493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EE52A4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dt" idx="10"/>
          </p:nvPr>
        </p:nvSpPr>
        <p:spPr>
          <a:xfrm>
            <a:off x="10653103" y="639183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xfrm>
            <a:off x="561110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fld id="{00000000-1234-1234-1234-123412341234}" type="slidenum">
              <a:rPr lang="en-PH"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Shape 13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0" name="Shape 14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8609011" y="5867400"/>
              <a:ext cx="990599" cy="9905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7999411" y="8463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455612" y="2801318"/>
              <a:ext cx="11277600" cy="360263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84"/>
                  </a:lnTo>
                  <a:lnTo>
                    <a:pt x="120000" y="120000"/>
                  </a:lnTo>
                  <a:lnTo>
                    <a:pt x="120000" y="60"/>
                  </a:lnTo>
                  <a:lnTo>
                    <a:pt x="120000" y="60"/>
                  </a:lnTo>
                  <a:lnTo>
                    <a:pt x="117276" y="1374"/>
                  </a:lnTo>
                  <a:lnTo>
                    <a:pt x="114564" y="2642"/>
                  </a:lnTo>
                  <a:lnTo>
                    <a:pt x="111840" y="3866"/>
                  </a:lnTo>
                  <a:lnTo>
                    <a:pt x="109104" y="4923"/>
                  </a:lnTo>
                  <a:lnTo>
                    <a:pt x="106380" y="5980"/>
                  </a:lnTo>
                  <a:lnTo>
                    <a:pt x="103644" y="6977"/>
                  </a:lnTo>
                  <a:lnTo>
                    <a:pt x="100944" y="7822"/>
                  </a:lnTo>
                  <a:lnTo>
                    <a:pt x="98208" y="8623"/>
                  </a:lnTo>
                  <a:lnTo>
                    <a:pt x="95484" y="9363"/>
                  </a:lnTo>
                  <a:lnTo>
                    <a:pt x="92808" y="9997"/>
                  </a:lnTo>
                  <a:lnTo>
                    <a:pt x="90096" y="10631"/>
                  </a:lnTo>
                  <a:lnTo>
                    <a:pt x="87420" y="11160"/>
                  </a:lnTo>
                  <a:lnTo>
                    <a:pt x="84744" y="11583"/>
                  </a:lnTo>
                  <a:lnTo>
                    <a:pt x="82080" y="12006"/>
                  </a:lnTo>
                  <a:lnTo>
                    <a:pt x="79440" y="12368"/>
                  </a:lnTo>
                  <a:lnTo>
                    <a:pt x="76824" y="12640"/>
                  </a:lnTo>
                  <a:lnTo>
                    <a:pt x="74208" y="12851"/>
                  </a:lnTo>
                  <a:lnTo>
                    <a:pt x="71616" y="13063"/>
                  </a:lnTo>
                  <a:lnTo>
                    <a:pt x="69060" y="13168"/>
                  </a:lnTo>
                  <a:lnTo>
                    <a:pt x="66504" y="13274"/>
                  </a:lnTo>
                  <a:lnTo>
                    <a:pt x="63984" y="13319"/>
                  </a:lnTo>
                  <a:lnTo>
                    <a:pt x="61488" y="13274"/>
                  </a:lnTo>
                  <a:lnTo>
                    <a:pt x="59016" y="13274"/>
                  </a:lnTo>
                  <a:lnTo>
                    <a:pt x="56568" y="13168"/>
                  </a:lnTo>
                  <a:lnTo>
                    <a:pt x="54168" y="13002"/>
                  </a:lnTo>
                  <a:lnTo>
                    <a:pt x="51792" y="12851"/>
                  </a:lnTo>
                  <a:lnTo>
                    <a:pt x="49464" y="12685"/>
                  </a:lnTo>
                  <a:lnTo>
                    <a:pt x="47148" y="12428"/>
                  </a:lnTo>
                  <a:lnTo>
                    <a:pt x="44868" y="12157"/>
                  </a:lnTo>
                  <a:lnTo>
                    <a:pt x="42636" y="11900"/>
                  </a:lnTo>
                  <a:lnTo>
                    <a:pt x="38280" y="11205"/>
                  </a:lnTo>
                  <a:lnTo>
                    <a:pt x="34104" y="10465"/>
                  </a:lnTo>
                  <a:lnTo>
                    <a:pt x="30096" y="9680"/>
                  </a:lnTo>
                  <a:lnTo>
                    <a:pt x="26304" y="8834"/>
                  </a:lnTo>
                  <a:lnTo>
                    <a:pt x="22680" y="7928"/>
                  </a:lnTo>
                  <a:lnTo>
                    <a:pt x="19320" y="6977"/>
                  </a:lnTo>
                  <a:lnTo>
                    <a:pt x="16164" y="6025"/>
                  </a:lnTo>
                  <a:lnTo>
                    <a:pt x="13260" y="5074"/>
                  </a:lnTo>
                  <a:lnTo>
                    <a:pt x="10596" y="4183"/>
                  </a:lnTo>
                  <a:lnTo>
                    <a:pt x="8232" y="3337"/>
                  </a:lnTo>
                  <a:lnTo>
                    <a:pt x="6096" y="2537"/>
                  </a:lnTo>
                  <a:lnTo>
                    <a:pt x="4296" y="1857"/>
                  </a:lnTo>
                  <a:lnTo>
                    <a:pt x="2784" y="1223"/>
                  </a:lnTo>
                  <a:lnTo>
                    <a:pt x="708" y="31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48" name="Shape 148"/>
            <p:cNvSpPr/>
            <p:nvPr/>
          </p:nvSpPr>
          <p:spPr>
            <a:xfrm>
              <a:off x="0" y="1586"/>
              <a:ext cx="12192000" cy="68564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1148798" y="1063416"/>
            <a:ext cx="8831816" cy="13729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Questrial"/>
              <a:buNone/>
              <a:defRPr sz="40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dt" idx="10"/>
          </p:nvPr>
        </p:nvSpPr>
        <p:spPr>
          <a:xfrm>
            <a:off x="10653103" y="639183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ftr" idx="11"/>
          </p:nvPr>
        </p:nvSpPr>
        <p:spPr>
          <a:xfrm>
            <a:off x="561110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fld id="{00000000-1234-1234-1234-123412341234}" type="slidenum">
              <a:rPr lang="en-PH"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Shape 15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7" name="Shape 15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8609011" y="5867400"/>
              <a:ext cx="990599" cy="9905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7999411" y="8463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5" name="Shape 165"/>
            <p:cNvSpPr/>
            <p:nvPr/>
          </p:nvSpPr>
          <p:spPr>
            <a:xfrm>
              <a:off x="0" y="1586"/>
              <a:ext cx="12192000" cy="68564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6" name="Shape 166"/>
          <p:cNvSpPr txBox="1"/>
          <p:nvPr/>
        </p:nvSpPr>
        <p:spPr>
          <a:xfrm>
            <a:off x="881566" y="607335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52A4"/>
              </a:buClr>
              <a:buSzPct val="25000"/>
              <a:buFont typeface="Arial"/>
              <a:buNone/>
            </a:pPr>
            <a:r>
              <a:rPr lang="en-PH" sz="9600" b="0" i="0" u="none" strike="noStrike" cap="none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9884457" y="2613786"/>
            <a:ext cx="652762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52A4"/>
              </a:buClr>
              <a:buSzPct val="25000"/>
              <a:buFont typeface="Arial"/>
              <a:buNone/>
            </a:pPr>
            <a:r>
              <a:rPr lang="en-PH" sz="9600" b="0" i="0" u="none" strike="noStrike" cap="none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1581878" y="982133"/>
            <a:ext cx="8453905" cy="26966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Questrial"/>
              <a:buNone/>
              <a:defRPr sz="40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1945944" y="3678766"/>
            <a:ext cx="7731219" cy="342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small">
                <a:solidFill>
                  <a:srgbClr val="EE52A4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body" idx="2"/>
          </p:nvPr>
        </p:nvSpPr>
        <p:spPr>
          <a:xfrm>
            <a:off x="1154954" y="5029198"/>
            <a:ext cx="9244897" cy="9978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dt" idx="10"/>
          </p:nvPr>
        </p:nvSpPr>
        <p:spPr>
          <a:xfrm>
            <a:off x="10653103" y="639183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ftr" idx="11"/>
          </p:nvPr>
        </p:nvSpPr>
        <p:spPr>
          <a:xfrm>
            <a:off x="561110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fld id="{00000000-1234-1234-1234-123412341234}" type="slidenum">
              <a:rPr lang="en-PH"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Shape 17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7" name="Shape 17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8609011" y="5867400"/>
              <a:ext cx="990599" cy="9905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7999411" y="8463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5" name="Shape 185"/>
            <p:cNvSpPr/>
            <p:nvPr/>
          </p:nvSpPr>
          <p:spPr>
            <a:xfrm>
              <a:off x="0" y="1586"/>
              <a:ext cx="12192000" cy="68564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1154954" y="2370666"/>
            <a:ext cx="8825659" cy="1822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Questrial"/>
              <a:buNone/>
              <a:defRPr sz="40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1154954" y="5024967"/>
            <a:ext cx="8825659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rgbClr val="EE52A4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dt" idx="10"/>
          </p:nvPr>
        </p:nvSpPr>
        <p:spPr>
          <a:xfrm>
            <a:off x="10653103" y="639183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ftr" idx="11"/>
          </p:nvPr>
        </p:nvSpPr>
        <p:spPr>
          <a:xfrm>
            <a:off x="561110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fld id="{00000000-1234-1234-1234-123412341234}" type="slidenum">
              <a:rPr lang="en-PH"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1154954" y="973667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Questrial"/>
              <a:buNone/>
              <a:defRPr sz="36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1154954" y="2603501"/>
            <a:ext cx="3141878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rgbClr val="EE52A4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2"/>
          </p:nvPr>
        </p:nvSpPr>
        <p:spPr>
          <a:xfrm>
            <a:off x="1154953" y="3179764"/>
            <a:ext cx="3141878" cy="2847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3"/>
          </p:nvPr>
        </p:nvSpPr>
        <p:spPr>
          <a:xfrm>
            <a:off x="4512721" y="2603500"/>
            <a:ext cx="3147009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rgbClr val="EE52A4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body" idx="4"/>
          </p:nvPr>
        </p:nvSpPr>
        <p:spPr>
          <a:xfrm>
            <a:off x="4512721" y="3179763"/>
            <a:ext cx="3147009" cy="2847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body" idx="5"/>
          </p:nvPr>
        </p:nvSpPr>
        <p:spPr>
          <a:xfrm>
            <a:off x="7888135" y="2603500"/>
            <a:ext cx="3145730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rgbClr val="EE52A4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body" idx="6"/>
          </p:nvPr>
        </p:nvSpPr>
        <p:spPr>
          <a:xfrm>
            <a:off x="7888328" y="3179761"/>
            <a:ext cx="3145535" cy="2847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cxnSp>
        <p:nvCxnSpPr>
          <p:cNvPr id="200" name="Shape 200"/>
          <p:cNvCxnSpPr/>
          <p:nvPr/>
        </p:nvCxnSpPr>
        <p:spPr>
          <a:xfrm>
            <a:off x="4403971" y="2569633"/>
            <a:ext cx="0" cy="3492498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Shape 201"/>
          <p:cNvCxnSpPr/>
          <p:nvPr/>
        </p:nvCxnSpPr>
        <p:spPr>
          <a:xfrm>
            <a:off x="7772400" y="2569633"/>
            <a:ext cx="0" cy="3492498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2" name="Shape 202"/>
          <p:cNvSpPr txBox="1">
            <a:spLocks noGrp="1"/>
          </p:cNvSpPr>
          <p:nvPr>
            <p:ph type="dt" idx="10"/>
          </p:nvPr>
        </p:nvSpPr>
        <p:spPr>
          <a:xfrm>
            <a:off x="10653103" y="639183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ftr" idx="11"/>
          </p:nvPr>
        </p:nvSpPr>
        <p:spPr>
          <a:xfrm>
            <a:off x="561110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fld id="{00000000-1234-1234-1234-123412341234}" type="slidenum">
              <a:rPr lang="en-PH"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 Column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1154954" y="973667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Questrial"/>
              <a:buNone/>
              <a:defRPr sz="36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rgbClr val="EE52A4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8" name="Shape 208"/>
          <p:cNvSpPr>
            <a:spLocks noGrp="1"/>
          </p:cNvSpPr>
          <p:nvPr>
            <p:ph type="pic" idx="2"/>
          </p:nvPr>
        </p:nvSpPr>
        <p:spPr>
          <a:xfrm>
            <a:off x="1334553" y="2603500"/>
            <a:ext cx="2691241" cy="1591509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799" dist="50800" dir="5400000" algn="tl" rotWithShape="0">
              <a:srgbClr val="000000">
                <a:alpha val="42745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body" idx="3"/>
          </p:nvPr>
        </p:nvSpPr>
        <p:spPr>
          <a:xfrm>
            <a:off x="1154954" y="5109105"/>
            <a:ext cx="3050438" cy="9179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body" idx="4"/>
          </p:nvPr>
        </p:nvSpPr>
        <p:spPr>
          <a:xfrm>
            <a:off x="4568864" y="4532844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rgbClr val="EE52A4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1" name="Shape 211"/>
          <p:cNvSpPr>
            <a:spLocks noGrp="1"/>
          </p:cNvSpPr>
          <p:nvPr>
            <p:ph type="pic" idx="5"/>
          </p:nvPr>
        </p:nvSpPr>
        <p:spPr>
          <a:xfrm>
            <a:off x="4748462" y="2603500"/>
            <a:ext cx="2691243" cy="1591509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799" dist="50800" dir="5400000" algn="tl" rotWithShape="0">
              <a:srgbClr val="000000">
                <a:alpha val="42745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6"/>
          </p:nvPr>
        </p:nvSpPr>
        <p:spPr>
          <a:xfrm>
            <a:off x="4570171" y="5109105"/>
            <a:ext cx="3050438" cy="9179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7"/>
          </p:nvPr>
        </p:nvSpPr>
        <p:spPr>
          <a:xfrm>
            <a:off x="7982775" y="4532844"/>
            <a:ext cx="3051095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rgbClr val="EE52A4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4" name="Shape 214"/>
          <p:cNvSpPr>
            <a:spLocks noGrp="1"/>
          </p:cNvSpPr>
          <p:nvPr>
            <p:ph type="pic" idx="8"/>
          </p:nvPr>
        </p:nvSpPr>
        <p:spPr>
          <a:xfrm>
            <a:off x="8163031" y="2603500"/>
            <a:ext cx="2691241" cy="1591509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799" dist="50800" dir="5400000" algn="tl" rotWithShape="0">
              <a:srgbClr val="000000">
                <a:alpha val="42745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5" name="Shape 215"/>
          <p:cNvSpPr txBox="1">
            <a:spLocks noGrp="1"/>
          </p:cNvSpPr>
          <p:nvPr>
            <p:ph type="body" idx="9"/>
          </p:nvPr>
        </p:nvSpPr>
        <p:spPr>
          <a:xfrm>
            <a:off x="7982775" y="5109103"/>
            <a:ext cx="3051096" cy="9179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cxnSp>
        <p:nvCxnSpPr>
          <p:cNvPr id="216" name="Shape 216"/>
          <p:cNvCxnSpPr/>
          <p:nvPr/>
        </p:nvCxnSpPr>
        <p:spPr>
          <a:xfrm>
            <a:off x="4405830" y="2569633"/>
            <a:ext cx="0" cy="3492498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" name="Shape 217"/>
          <p:cNvCxnSpPr/>
          <p:nvPr/>
        </p:nvCxnSpPr>
        <p:spPr>
          <a:xfrm>
            <a:off x="7797802" y="2569633"/>
            <a:ext cx="0" cy="3492498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8" name="Shape 218"/>
          <p:cNvSpPr txBox="1">
            <a:spLocks noGrp="1"/>
          </p:cNvSpPr>
          <p:nvPr>
            <p:ph type="dt" idx="10"/>
          </p:nvPr>
        </p:nvSpPr>
        <p:spPr>
          <a:xfrm>
            <a:off x="10653103" y="639183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ftr" idx="11"/>
          </p:nvPr>
        </p:nvSpPr>
        <p:spPr>
          <a:xfrm>
            <a:off x="561110" y="6391837"/>
            <a:ext cx="3644281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fld id="{00000000-1234-1234-1234-123412341234}" type="slidenum">
              <a:rPr lang="en-PH"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1154954" y="973667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Questrial"/>
              <a:buNone/>
              <a:defRPr sz="36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 rot="5400000">
            <a:off x="3859633" y="-101179"/>
            <a:ext cx="3416299" cy="88256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dt" idx="10"/>
          </p:nvPr>
        </p:nvSpPr>
        <p:spPr>
          <a:xfrm>
            <a:off x="10695439" y="639183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Shape 225"/>
          <p:cNvSpPr txBox="1">
            <a:spLocks noGrp="1"/>
          </p:cNvSpPr>
          <p:nvPr>
            <p:ph type="ftr" idx="11"/>
          </p:nvPr>
        </p:nvSpPr>
        <p:spPr>
          <a:xfrm>
            <a:off x="561110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" name="Shape 226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fld id="{00000000-1234-1234-1234-123412341234}" type="slidenum">
              <a:rPr lang="en-PH"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Shape 22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9" name="Shape 22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8609011" y="5867400"/>
              <a:ext cx="990599" cy="9905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7999411" y="8463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414866" y="402164"/>
              <a:ext cx="6510865" cy="605366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 rot="5101749">
              <a:off x="6294738" y="4577737"/>
              <a:ext cx="3299407" cy="44092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 rot="5400000">
              <a:off x="4449232" y="2801720"/>
              <a:ext cx="6053669" cy="125455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38" name="Shape 238"/>
            <p:cNvSpPr/>
            <p:nvPr/>
          </p:nvSpPr>
          <p:spPr>
            <a:xfrm>
              <a:off x="0" y="1586"/>
              <a:ext cx="12192000" cy="68564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 rot="5400000">
            <a:off x="6915922" y="2947779"/>
            <a:ext cx="4748589" cy="14099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Questrial"/>
              <a:buNone/>
              <a:defRPr sz="36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 rot="5400000">
            <a:off x="1908671" y="524749"/>
            <a:ext cx="4748589" cy="62560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41" name="Shape 241"/>
          <p:cNvSpPr txBox="1">
            <a:spLocks noGrp="1"/>
          </p:cNvSpPr>
          <p:nvPr>
            <p:ph type="dt" idx="10"/>
          </p:nvPr>
        </p:nvSpPr>
        <p:spPr>
          <a:xfrm>
            <a:off x="10653103" y="6391837"/>
            <a:ext cx="992134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" name="Shape 242"/>
          <p:cNvSpPr txBox="1">
            <a:spLocks noGrp="1"/>
          </p:cNvSpPr>
          <p:nvPr>
            <p:ph type="ftr" idx="11"/>
          </p:nvPr>
        </p:nvSpPr>
        <p:spPr>
          <a:xfrm>
            <a:off x="561110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fld id="{00000000-1234-1234-1234-123412341234}" type="slidenum">
              <a:rPr lang="en-PH"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154954" y="973667"/>
            <a:ext cx="8761412" cy="706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Questrial"/>
              <a:buNone/>
              <a:defRPr sz="36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10653103" y="639183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561110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fld id="{00000000-1234-1234-1234-123412341234}" type="slidenum">
              <a:rPr lang="en-PH"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4954" y="973667"/>
            <a:ext cx="8761412" cy="706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Questrial"/>
              <a:buNone/>
              <a:defRPr sz="36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1154954" y="3179761"/>
            <a:ext cx="4825158" cy="2840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3"/>
          </p:nvPr>
        </p:nvSpPr>
        <p:spPr>
          <a:xfrm>
            <a:off x="6208712" y="2603500"/>
            <a:ext cx="4825158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4"/>
          </p:nvPr>
        </p:nvSpPr>
        <p:spPr>
          <a:xfrm>
            <a:off x="6208712" y="3179761"/>
            <a:ext cx="4825158" cy="2840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10653103" y="639183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561110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fld id="{00000000-1234-1234-1234-123412341234}" type="slidenum">
              <a:rPr lang="en-PH"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Shape 4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9" name="Shape 4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8609011" y="5867400"/>
              <a:ext cx="990599" cy="9905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7999411" y="8463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7289800" y="402164"/>
              <a:ext cx="4478864" cy="605366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-5400000">
              <a:off x="3787244" y="2801721"/>
              <a:ext cx="6053669" cy="125455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57" name="Shape 57"/>
            <p:cNvSpPr/>
            <p:nvPr/>
          </p:nvSpPr>
          <p:spPr>
            <a:xfrm rot="-5677511">
              <a:off x="4698352" y="1826078"/>
              <a:ext cx="3299406" cy="44092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0" y="1586"/>
              <a:ext cx="12192000" cy="68564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154954" y="2677644"/>
            <a:ext cx="4351025" cy="2283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Questrial"/>
              <a:buNone/>
              <a:defRPr sz="40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95559" y="2677643"/>
            <a:ext cx="3757544" cy="2283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rgbClr val="EE52A4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10653103" y="639183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561110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fld id="{00000000-1234-1234-1234-123412341234}" type="slidenum">
              <a:rPr lang="en-PH"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154954" y="973667"/>
            <a:ext cx="8761412" cy="706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Questrial"/>
              <a:buNone/>
              <a:defRPr sz="36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6208712" y="2603500"/>
            <a:ext cx="4825158" cy="341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10653103" y="639183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561110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fld id="{00000000-1234-1234-1234-123412341234}" type="slidenum">
              <a:rPr lang="en-PH"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154954" y="973667"/>
            <a:ext cx="8761412" cy="706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Questrial"/>
              <a:buNone/>
              <a:defRPr sz="36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10653103" y="639183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561110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fld id="{00000000-1234-1234-1234-123412341234}" type="slidenum">
              <a:rPr lang="en-PH"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10653103" y="639183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561110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fld id="{00000000-1234-1234-1234-123412341234}" type="slidenum">
              <a:rPr lang="en-PH"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Shape 8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4" name="Shape 8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8609011" y="5867400"/>
              <a:ext cx="990599" cy="9905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7999411" y="8463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5713412" y="402164"/>
              <a:ext cx="6055252" cy="605366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 rot="-5677511">
              <a:off x="3140484" y="1826078"/>
              <a:ext cx="3299406" cy="44092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 rot="-5400000">
              <a:off x="2229376" y="2801721"/>
              <a:ext cx="6053669" cy="125455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93" name="Shape 93"/>
            <p:cNvSpPr/>
            <p:nvPr/>
          </p:nvSpPr>
          <p:spPr>
            <a:xfrm>
              <a:off x="0" y="1586"/>
              <a:ext cx="12192000" cy="68564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154954" y="1295400"/>
            <a:ext cx="2793158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Questrial"/>
              <a:buNone/>
              <a:defRPr sz="24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5781146" y="1447800"/>
            <a:ext cx="5190065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2"/>
          </p:nvPr>
        </p:nvSpPr>
        <p:spPr>
          <a:xfrm>
            <a:off x="1154954" y="3129280"/>
            <a:ext cx="2793158" cy="2895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EE52A4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10653103" y="639183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561110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Shape 99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fld id="{00000000-1234-1234-1234-123412341234}" type="slidenum">
              <a:rPr lang="en-PH"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Shape 10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3" name="Shape 10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8609011" y="5867400"/>
              <a:ext cx="990599" cy="9905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7999411" y="8463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172200" y="402164"/>
              <a:ext cx="5596464" cy="605366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rot="-5677511">
              <a:off x="4203593" y="1826078"/>
              <a:ext cx="3299406" cy="44092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3295431" y="2801721"/>
              <a:ext cx="6053669" cy="125455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2" name="Shape 112"/>
            <p:cNvSpPr/>
            <p:nvPr/>
          </p:nvSpPr>
          <p:spPr>
            <a:xfrm>
              <a:off x="0" y="1586"/>
              <a:ext cx="12192000" cy="68564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154954" y="1693333"/>
            <a:ext cx="3865134" cy="17356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Questrial"/>
              <a:buNone/>
              <a:defRPr sz="36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pic" idx="2"/>
          </p:nvPr>
        </p:nvSpPr>
        <p:spPr>
          <a:xfrm>
            <a:off x="6547869" y="1143000"/>
            <a:ext cx="3227193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799" dist="50800" dir="5400000" algn="tl" rotWithShape="0">
              <a:srgbClr val="000000">
                <a:alpha val="42745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3859212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EE52A4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dt" idx="10"/>
          </p:nvPr>
        </p:nvSpPr>
        <p:spPr>
          <a:xfrm>
            <a:off x="10653103" y="639183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>
            <a:off x="561110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fld id="{00000000-1234-1234-1234-123412341234}" type="slidenum">
              <a:rPr lang="en-PH"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Shap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9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8"/>
            <p:cNvSpPr/>
            <p:nvPr/>
          </p:nvSpPr>
          <p:spPr>
            <a:xfrm>
              <a:off x="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8609011" y="5867400"/>
              <a:ext cx="990599" cy="9905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7999411" y="8463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89932">
              <a:off x="8490951" y="1797516"/>
              <a:ext cx="3299407" cy="4409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459506" y="1866405"/>
              <a:ext cx="11277600" cy="4533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42"/>
                  </a:lnTo>
                  <a:lnTo>
                    <a:pt x="120000" y="42"/>
                  </a:lnTo>
                  <a:lnTo>
                    <a:pt x="117280" y="1092"/>
                  </a:lnTo>
                  <a:lnTo>
                    <a:pt x="114560" y="2100"/>
                  </a:lnTo>
                  <a:lnTo>
                    <a:pt x="111841" y="3067"/>
                  </a:lnTo>
                  <a:lnTo>
                    <a:pt x="109104" y="3907"/>
                  </a:lnTo>
                  <a:lnTo>
                    <a:pt x="106385" y="4747"/>
                  </a:lnTo>
                  <a:lnTo>
                    <a:pt x="103648" y="5546"/>
                  </a:lnTo>
                  <a:lnTo>
                    <a:pt x="100945" y="6218"/>
                  </a:lnTo>
                  <a:lnTo>
                    <a:pt x="98209" y="6848"/>
                  </a:lnTo>
                  <a:lnTo>
                    <a:pt x="95489" y="7436"/>
                  </a:lnTo>
                  <a:lnTo>
                    <a:pt x="92804" y="7941"/>
                  </a:lnTo>
                  <a:lnTo>
                    <a:pt x="90101" y="8445"/>
                  </a:lnTo>
                  <a:lnTo>
                    <a:pt x="87415" y="8865"/>
                  </a:lnTo>
                  <a:lnTo>
                    <a:pt x="84746" y="9201"/>
                  </a:lnTo>
                  <a:lnTo>
                    <a:pt x="82077" y="9537"/>
                  </a:lnTo>
                  <a:lnTo>
                    <a:pt x="79442" y="9831"/>
                  </a:lnTo>
                  <a:lnTo>
                    <a:pt x="76824" y="10042"/>
                  </a:lnTo>
                  <a:lnTo>
                    <a:pt x="74206" y="10210"/>
                  </a:lnTo>
                  <a:lnTo>
                    <a:pt x="71621" y="10378"/>
                  </a:lnTo>
                  <a:lnTo>
                    <a:pt x="69054" y="10462"/>
                  </a:lnTo>
                  <a:lnTo>
                    <a:pt x="66503" y="10546"/>
                  </a:lnTo>
                  <a:lnTo>
                    <a:pt x="63986" y="10588"/>
                  </a:lnTo>
                  <a:lnTo>
                    <a:pt x="61486" y="10546"/>
                  </a:lnTo>
                  <a:lnTo>
                    <a:pt x="59020" y="10546"/>
                  </a:lnTo>
                  <a:lnTo>
                    <a:pt x="56570" y="10462"/>
                  </a:lnTo>
                  <a:lnTo>
                    <a:pt x="54172" y="10336"/>
                  </a:lnTo>
                  <a:lnTo>
                    <a:pt x="51790" y="10210"/>
                  </a:lnTo>
                  <a:lnTo>
                    <a:pt x="49459" y="10084"/>
                  </a:lnTo>
                  <a:lnTo>
                    <a:pt x="47145" y="9873"/>
                  </a:lnTo>
                  <a:lnTo>
                    <a:pt x="44864" y="9663"/>
                  </a:lnTo>
                  <a:lnTo>
                    <a:pt x="42635" y="9453"/>
                  </a:lnTo>
                  <a:lnTo>
                    <a:pt x="38277" y="8907"/>
                  </a:lnTo>
                  <a:lnTo>
                    <a:pt x="34104" y="8319"/>
                  </a:lnTo>
                  <a:lnTo>
                    <a:pt x="30101" y="7689"/>
                  </a:lnTo>
                  <a:lnTo>
                    <a:pt x="26300" y="7016"/>
                  </a:lnTo>
                  <a:lnTo>
                    <a:pt x="22685" y="6302"/>
                  </a:lnTo>
                  <a:lnTo>
                    <a:pt x="19324" y="5546"/>
                  </a:lnTo>
                  <a:lnTo>
                    <a:pt x="16165" y="4789"/>
                  </a:lnTo>
                  <a:lnTo>
                    <a:pt x="13260" y="4033"/>
                  </a:lnTo>
                  <a:lnTo>
                    <a:pt x="10591" y="3319"/>
                  </a:lnTo>
                  <a:lnTo>
                    <a:pt x="8226" y="2647"/>
                  </a:lnTo>
                  <a:lnTo>
                    <a:pt x="6097" y="2016"/>
                  </a:lnTo>
                  <a:lnTo>
                    <a:pt x="4290" y="1470"/>
                  </a:lnTo>
                  <a:lnTo>
                    <a:pt x="2787" y="966"/>
                  </a:lnTo>
                  <a:lnTo>
                    <a:pt x="709" y="25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0" y="1586"/>
              <a:ext cx="12192000" cy="68564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154954" y="973667"/>
            <a:ext cx="8761412" cy="706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Questrial"/>
              <a:buNone/>
              <a:defRPr sz="36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761412" cy="341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10653103" y="6391837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561110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fld id="{00000000-1234-1234-1234-123412341234}" type="slidenum">
              <a:rPr lang="en-PH"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ctrTitle"/>
          </p:nvPr>
        </p:nvSpPr>
        <p:spPr>
          <a:xfrm>
            <a:off x="1154954" y="712083"/>
            <a:ext cx="8825657" cy="267764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PH" dirty="0" smtClean="0">
                <a:latin typeface="Arial"/>
                <a:ea typeface="Arial"/>
                <a:cs typeface="Arial"/>
                <a:sym typeface="Arial"/>
              </a:rPr>
              <a:t>Uncharted 2: Among Thieves</a:t>
            </a:r>
            <a:endParaRPr lang="en-PH" sz="5400" b="0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Shape 250"/>
          <p:cNvSpPr txBox="1">
            <a:spLocks noGrp="1"/>
          </p:cNvSpPr>
          <p:nvPr>
            <p:ph type="subTitle" idx="1"/>
          </p:nvPr>
        </p:nvSpPr>
        <p:spPr>
          <a:xfrm>
            <a:off x="1154954" y="3789850"/>
            <a:ext cx="8825657" cy="20863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PH" sz="18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PROPONENTS:	FERNANDEZ, RYAN AUSTIN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PH" sz="18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lang="en-PH" sz="1800" b="0" i="0" u="none" strike="noStrike" cap="none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POBLETE</a:t>
            </a:r>
            <a:r>
              <a:rPr lang="en-PH" sz="18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CLARISSE FELICIA M.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PH" sz="18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                </a:t>
            </a:r>
            <a:r>
              <a:rPr lang="en-PH" sz="1800" b="0" i="0" u="none" strike="noStrike" cap="none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SAN </a:t>
            </a:r>
            <a:r>
              <a:rPr lang="en-PH" sz="18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PEDRO, MARC DOMINIC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PH" sz="18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     	TAN, JOHANSSON E.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PH" sz="18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ADVISER:         	CHARIBETH K. CHENG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xfrm>
            <a:off x="1154954" y="973667"/>
            <a:ext cx="8761412" cy="7069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PH"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Significance of the Study</a:t>
            </a:r>
            <a:r>
              <a:rPr lang="en-PH" sz="3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PH" sz="3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PH" sz="2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Community Detection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PH" sz="2800" b="0" i="0" u="none" strike="noStrike" cap="non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Determining which combination of algorithm and parameter could contribute to future research in the domain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endParaRPr sz="2800" b="0" i="0" u="none" strike="noStrike" cap="none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1154954" y="973667"/>
            <a:ext cx="8761412" cy="7069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PH"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Target Users and Domain</a:t>
            </a:r>
          </a:p>
        </p:txBody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PH" sz="2800" b="0" i="0" u="none" strike="noStrike" cap="non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This research can also be a very useful tool in the domains of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PH" sz="2800" b="0" i="0" u="none" strike="noStrike" cap="non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viral marketing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PH" sz="2800" b="0" i="0" u="none" strike="noStrike" cap="non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political endorsement.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1154954" y="973667"/>
            <a:ext cx="8761412" cy="7069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PH"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Target Users and Domain</a:t>
            </a:r>
          </a:p>
        </p:txBody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PH" sz="2800" b="0" i="0" u="none" strike="noStrike" cap="non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Interested companies may use the result of this research to improve their sales and marketing. 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PH" sz="2800" b="0" i="0" u="none" strike="noStrike" cap="non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The government may use this to gauge 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PH" sz="2800" b="0" i="0" u="none" strike="noStrike" cap="non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public opinion on certain issues 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PH" sz="2800" b="0" i="0" u="none" strike="noStrike" cap="non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which geographical areas have a particular opinion. 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2800" b="0" i="0" u="none" strike="noStrike" cap="none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xfrm>
            <a:off x="1154954" y="973667"/>
            <a:ext cx="10211983" cy="7069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PH" sz="3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Research Objectives, Scope, and Limitations</a:t>
            </a:r>
            <a:r>
              <a:rPr lang="en-PH"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PH"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PH" sz="2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General Objective</a:t>
            </a:r>
          </a:p>
        </p:txBody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Questrial"/>
              <a:buChar char="►"/>
            </a:pPr>
            <a:r>
              <a:rPr lang="en-PH" sz="2800" b="0" i="0" u="none" strike="noStrike" cap="none" dirty="0" smtClean="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To generate social network communities using community detection algorithms and similarity parameters.</a:t>
            </a:r>
            <a:endParaRPr lang="en-PH" sz="2800" b="0" i="0" u="none" strike="noStrike" cap="none" dirty="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xfrm>
            <a:off x="1154954" y="973667"/>
            <a:ext cx="8761412" cy="7069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PH"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Specific Objective #1</a:t>
            </a:r>
          </a:p>
        </p:txBody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PH" sz="2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Specific Objective	</a:t>
            </a:r>
          </a:p>
        </p:txBody>
      </p:sp>
      <p:sp>
        <p:nvSpPr>
          <p:cNvPr id="335" name="Shape 335"/>
          <p:cNvSpPr txBox="1">
            <a:spLocks noGrp="1"/>
          </p:cNvSpPr>
          <p:nvPr>
            <p:ph type="body" idx="2"/>
          </p:nvPr>
        </p:nvSpPr>
        <p:spPr>
          <a:xfrm>
            <a:off x="1154954" y="3179761"/>
            <a:ext cx="4825158" cy="28400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64540" marR="0" lvl="0" indent="-4597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Questrial"/>
              <a:buChar char="►"/>
            </a:pPr>
            <a:r>
              <a:rPr lang="en-PH"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 build a corpus of social media data</a:t>
            </a:r>
          </a:p>
        </p:txBody>
      </p:sp>
      <p:sp>
        <p:nvSpPr>
          <p:cNvPr id="336" name="Shape 336"/>
          <p:cNvSpPr txBox="1">
            <a:spLocks noGrp="1"/>
          </p:cNvSpPr>
          <p:nvPr>
            <p:ph type="body" idx="3"/>
          </p:nvPr>
        </p:nvSpPr>
        <p:spPr>
          <a:xfrm>
            <a:off x="6208712" y="2603500"/>
            <a:ext cx="4825158" cy="5762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PH" sz="2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Scope and Limitations</a:t>
            </a:r>
          </a:p>
        </p:txBody>
      </p:sp>
      <p:sp>
        <p:nvSpPr>
          <p:cNvPr id="337" name="Shape 337"/>
          <p:cNvSpPr txBox="1">
            <a:spLocks noGrp="1"/>
          </p:cNvSpPr>
          <p:nvPr>
            <p:ph type="body" idx="4"/>
          </p:nvPr>
        </p:nvSpPr>
        <p:spPr>
          <a:xfrm>
            <a:off x="6208712" y="3179761"/>
            <a:ext cx="4825158" cy="28400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Questrial"/>
              <a:buChar char="►"/>
            </a:pPr>
            <a:r>
              <a:rPr lang="en-PH" sz="2800" b="0" i="0" u="none" strike="noStrike" cap="non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Tweepy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Questrial"/>
              <a:buChar char="►"/>
            </a:pPr>
            <a:r>
              <a:rPr lang="en-PH" sz="2800" b="0" i="0" u="none" strike="noStrike" cap="non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Anonymization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title"/>
          </p:nvPr>
        </p:nvSpPr>
        <p:spPr>
          <a:xfrm>
            <a:off x="1154954" y="973667"/>
            <a:ext cx="8761412" cy="7069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PH"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Specific Objective #2</a:t>
            </a:r>
          </a:p>
        </p:txBody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PH" sz="2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Specific Objective	</a:t>
            </a:r>
          </a:p>
        </p:txBody>
      </p:sp>
      <p:sp>
        <p:nvSpPr>
          <p:cNvPr id="344" name="Shape 344"/>
          <p:cNvSpPr txBox="1">
            <a:spLocks noGrp="1"/>
          </p:cNvSpPr>
          <p:nvPr>
            <p:ph type="body" idx="2"/>
          </p:nvPr>
        </p:nvSpPr>
        <p:spPr>
          <a:xfrm>
            <a:off x="1154954" y="3179761"/>
            <a:ext cx="4825158" cy="28400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PH" sz="2800" b="0" i="0" u="none" strike="noStrike" cap="non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To determine the various techniques and algorithms in detecting communities</a:t>
            </a:r>
          </a:p>
        </p:txBody>
      </p:sp>
      <p:sp>
        <p:nvSpPr>
          <p:cNvPr id="345" name="Shape 345"/>
          <p:cNvSpPr txBox="1">
            <a:spLocks noGrp="1"/>
          </p:cNvSpPr>
          <p:nvPr>
            <p:ph type="body" idx="3"/>
          </p:nvPr>
        </p:nvSpPr>
        <p:spPr>
          <a:xfrm>
            <a:off x="6208712" y="2603500"/>
            <a:ext cx="4825158" cy="5762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PH" sz="2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Scope and Limitations</a:t>
            </a:r>
          </a:p>
        </p:txBody>
      </p:sp>
      <p:sp>
        <p:nvSpPr>
          <p:cNvPr id="346" name="Shape 346"/>
          <p:cNvSpPr txBox="1">
            <a:spLocks noGrp="1"/>
          </p:cNvSpPr>
          <p:nvPr>
            <p:ph type="body" idx="4"/>
          </p:nvPr>
        </p:nvSpPr>
        <p:spPr>
          <a:xfrm>
            <a:off x="6208712" y="3179761"/>
            <a:ext cx="4825158" cy="28400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692"/>
              <a:buFont typeface="Noto Sans Symbols"/>
              <a:buChar char="▶"/>
            </a:pPr>
            <a:r>
              <a:rPr lang="en-PH" sz="2590" b="0" i="0" u="none" strike="noStrike" cap="non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K-means clustering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692"/>
              <a:buFont typeface="Noto Sans Symbols"/>
              <a:buChar char="▶"/>
            </a:pPr>
            <a:r>
              <a:rPr lang="en-PH" sz="2590" b="0" i="0" u="none" strike="noStrike" cap="non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Divisive Hierarchical Clustering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692"/>
              <a:buFont typeface="Noto Sans Symbols"/>
              <a:buChar char="▶"/>
            </a:pPr>
            <a:r>
              <a:rPr lang="en-PH" sz="2590" b="0" i="0" u="none" strike="noStrike" cap="non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Agglomerative Hierarchical Clustering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692"/>
              <a:buFont typeface="Noto Sans Symbols"/>
              <a:buChar char="▶"/>
            </a:pPr>
            <a:r>
              <a:rPr lang="en-PH" sz="2590" b="0" i="0" u="none" strike="noStrike" cap="non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Fast Greedy Modularity Optimization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1154954" y="973667"/>
            <a:ext cx="8761412" cy="7069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PH"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Specific Objective #3</a:t>
            </a:r>
          </a:p>
        </p:txBody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PH" sz="2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Specific Objective	</a:t>
            </a:r>
          </a:p>
        </p:txBody>
      </p:sp>
      <p:sp>
        <p:nvSpPr>
          <p:cNvPr id="353" name="Shape 353"/>
          <p:cNvSpPr txBox="1">
            <a:spLocks noGrp="1"/>
          </p:cNvSpPr>
          <p:nvPr>
            <p:ph type="body" idx="2"/>
          </p:nvPr>
        </p:nvSpPr>
        <p:spPr>
          <a:xfrm>
            <a:off x="1154954" y="3179761"/>
            <a:ext cx="4825158" cy="28400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PH" sz="2800" b="0" i="0" u="none" strike="noStrike" cap="none" dirty="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To determine the </a:t>
            </a:r>
            <a:r>
              <a:rPr lang="en-PH" sz="2800" b="0" i="0" u="none" strike="noStrike" cap="none" dirty="0" smtClean="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parameters </a:t>
            </a:r>
            <a:r>
              <a:rPr lang="en-PH" sz="2800" b="0" i="0" u="none" strike="noStrike" cap="none" dirty="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to use in detecting the communities</a:t>
            </a:r>
          </a:p>
        </p:txBody>
      </p:sp>
      <p:sp>
        <p:nvSpPr>
          <p:cNvPr id="354" name="Shape 354"/>
          <p:cNvSpPr txBox="1">
            <a:spLocks noGrp="1"/>
          </p:cNvSpPr>
          <p:nvPr>
            <p:ph type="body" idx="3"/>
          </p:nvPr>
        </p:nvSpPr>
        <p:spPr>
          <a:xfrm>
            <a:off x="6208712" y="2603500"/>
            <a:ext cx="4825158" cy="5762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PH" sz="2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Scope and Limitations</a:t>
            </a:r>
          </a:p>
        </p:txBody>
      </p:sp>
      <p:sp>
        <p:nvSpPr>
          <p:cNvPr id="355" name="Shape 355"/>
          <p:cNvSpPr txBox="1">
            <a:spLocks noGrp="1"/>
          </p:cNvSpPr>
          <p:nvPr>
            <p:ph type="body" idx="4"/>
          </p:nvPr>
        </p:nvSpPr>
        <p:spPr>
          <a:xfrm>
            <a:off x="6208712" y="3179761"/>
            <a:ext cx="4825158" cy="28400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PH" sz="2000" b="0" i="0" u="none" strike="noStrike" cap="none" dirty="0" smtClean="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Word </a:t>
            </a:r>
            <a:r>
              <a:rPr lang="en-PH" sz="2000" b="0" i="0" u="none" strike="noStrike" cap="none" dirty="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Frequency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PH" sz="2000" b="0" i="0" u="none" strike="noStrike" cap="none" dirty="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Positive/Negative Posts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PH" sz="2000" b="0" i="0" u="none" strike="noStrike" cap="none" dirty="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Subjective/Objective Posts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PH" sz="2000" b="0" i="0" u="none" strike="noStrike" cap="none" dirty="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Follow Networks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PH" sz="2000" b="0" i="0" u="none" strike="noStrike" cap="none" dirty="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Mentions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PH" sz="2000" b="0" i="0" u="none" strike="noStrike" cap="none" dirty="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Hashtags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xfrm>
            <a:off x="1154954" y="973667"/>
            <a:ext cx="8761412" cy="7069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PH"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Specific Objective #4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PH" sz="2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Specific Objective	</a:t>
            </a:r>
          </a:p>
        </p:txBody>
      </p:sp>
      <p:sp>
        <p:nvSpPr>
          <p:cNvPr id="371" name="Shape 371"/>
          <p:cNvSpPr txBox="1">
            <a:spLocks noGrp="1"/>
          </p:cNvSpPr>
          <p:nvPr>
            <p:ph type="body" idx="2"/>
          </p:nvPr>
        </p:nvSpPr>
        <p:spPr>
          <a:xfrm>
            <a:off x="1154954" y="3179761"/>
            <a:ext cx="4825158" cy="28400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PH" sz="2800" b="0" i="0" u="none" strike="noStrike" cap="none" dirty="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To determine how to evaluate </a:t>
            </a:r>
            <a:r>
              <a:rPr lang="en-PH" sz="2800" b="0" i="0" u="none" strike="noStrike" cap="none" dirty="0" smtClean="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lang="en-PH" sz="2800" b="0" i="0" u="none" strike="noStrike" cap="none" dirty="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detected communities</a:t>
            </a:r>
          </a:p>
        </p:txBody>
      </p:sp>
      <p:sp>
        <p:nvSpPr>
          <p:cNvPr id="372" name="Shape 372"/>
          <p:cNvSpPr txBox="1">
            <a:spLocks noGrp="1"/>
          </p:cNvSpPr>
          <p:nvPr>
            <p:ph type="body" idx="3"/>
          </p:nvPr>
        </p:nvSpPr>
        <p:spPr>
          <a:xfrm>
            <a:off x="6208712" y="2603500"/>
            <a:ext cx="4825158" cy="5762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PH" sz="2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Scope and Limitations</a:t>
            </a:r>
          </a:p>
        </p:txBody>
      </p:sp>
      <p:sp>
        <p:nvSpPr>
          <p:cNvPr id="373" name="Shape 373"/>
          <p:cNvSpPr txBox="1">
            <a:spLocks noGrp="1"/>
          </p:cNvSpPr>
          <p:nvPr>
            <p:ph type="body" idx="4"/>
          </p:nvPr>
        </p:nvSpPr>
        <p:spPr>
          <a:xfrm>
            <a:off x="6208712" y="3179761"/>
            <a:ext cx="4825158" cy="28400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PH" sz="2800" b="0" i="0" u="none" strike="noStrike" cap="non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Average mutual followers per user per community (FPUPC)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PH" sz="2800" b="0" i="0" u="none" strike="noStrike" cap="non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Modularity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Description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54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title"/>
          </p:nvPr>
        </p:nvSpPr>
        <p:spPr>
          <a:xfrm>
            <a:off x="1154954" y="973667"/>
            <a:ext cx="8761412" cy="7069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PH"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System Flow</a:t>
            </a:r>
          </a:p>
        </p:txBody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42926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Montserrat"/>
              <a:buAutoNum type="arabicPeriod"/>
            </a:pPr>
            <a:r>
              <a:rPr lang="en-PH" sz="2800" b="0" i="0" u="none" strike="noStrike" cap="non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Collect live data from Twitter.</a:t>
            </a:r>
          </a:p>
          <a:p>
            <a:pPr marL="342900" marR="0" lvl="0" indent="-4292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Montserrat"/>
              <a:buAutoNum type="arabicPeriod"/>
            </a:pPr>
            <a:r>
              <a:rPr lang="en-PH" sz="2800" b="0" i="0" u="none" strike="noStrike" cap="non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Clean data from Twitter.</a:t>
            </a:r>
          </a:p>
          <a:p>
            <a:pPr marL="342900" marR="0" lvl="0" indent="-4292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Montserrat"/>
              <a:buAutoNum type="arabicPeriod"/>
            </a:pPr>
            <a:r>
              <a:rPr lang="en-PH" sz="2800" b="0" i="0" u="none" strike="noStrike" cap="non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User selects algorithm.</a:t>
            </a:r>
          </a:p>
          <a:p>
            <a:pPr marL="342900" marR="0" lvl="0" indent="-4292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Montserrat"/>
              <a:buAutoNum type="arabicPeriod"/>
            </a:pPr>
            <a:r>
              <a:rPr lang="en-PH" sz="2800" b="0" i="0" u="none" strike="noStrike" cap="non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User selects compatible parameter.</a:t>
            </a:r>
          </a:p>
          <a:p>
            <a:pPr marL="342900" marR="0" lvl="0" indent="-4292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Montserrat"/>
              <a:buAutoNum type="arabicPeriod"/>
            </a:pPr>
            <a:r>
              <a:rPr lang="en-PH" sz="2800" b="0" i="0" u="none" strike="noStrike" cap="non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User generates communities.</a:t>
            </a:r>
          </a:p>
          <a:p>
            <a:pPr marL="342900" marR="0" lvl="0" indent="-4292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Montserrat"/>
              <a:buAutoNum type="arabicPeriod"/>
            </a:pPr>
            <a:r>
              <a:rPr lang="en-PH" sz="2800" b="0" i="0" u="none" strike="noStrike" cap="non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System outputs evaluation of communities.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9626777" cy="3416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Questrial"/>
              <a:buAutoNum type="arabicPeriod"/>
            </a:pPr>
            <a:r>
              <a:rPr lang="en-PH" sz="2800" b="0" i="0" u="none" strike="noStrike" cap="non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Overview of Current State of Technology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Questrial"/>
              <a:buAutoNum type="arabicPeriod"/>
            </a:pPr>
            <a:r>
              <a:rPr lang="en-PH" sz="2800" b="0" i="0" u="none" strike="noStrike" cap="non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Research Objectives and Scope and Limitations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Questrial"/>
              <a:buAutoNum type="arabicPeriod"/>
            </a:pPr>
            <a:r>
              <a:rPr lang="en-PH" sz="2800" b="0" i="0" u="none" strike="noStrike" cap="non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System Design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1154954" y="973667"/>
            <a:ext cx="8761412" cy="7069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PH" sz="4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Outline of the Presentation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xfrm>
            <a:off x="1154954" y="973667"/>
            <a:ext cx="8761412" cy="7069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PH"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System Objectives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42926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Montserrat"/>
              <a:buChar char="▶"/>
            </a:pPr>
            <a:r>
              <a:rPr lang="en-PH" sz="2800" b="0" i="0" u="none" strike="noStrike" cap="non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The system must be able to generate communities using a specific algorithm and similarity parameter.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xfrm>
            <a:off x="1154954" y="973667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PH"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Specific Objective #1</a:t>
            </a:r>
          </a:p>
        </p:txBody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4825200" cy="57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PH" sz="2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Specific Objective	</a:t>
            </a:r>
          </a:p>
        </p:txBody>
      </p:sp>
      <p:sp>
        <p:nvSpPr>
          <p:cNvPr id="392" name="Shape 392"/>
          <p:cNvSpPr txBox="1">
            <a:spLocks noGrp="1"/>
          </p:cNvSpPr>
          <p:nvPr>
            <p:ph type="body" idx="2"/>
          </p:nvPr>
        </p:nvSpPr>
        <p:spPr>
          <a:xfrm>
            <a:off x="1154954" y="3179761"/>
            <a:ext cx="4825200" cy="2840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64540" marR="0" lvl="0" indent="-4597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Questrial"/>
              <a:buChar char="►"/>
            </a:pPr>
            <a:r>
              <a:rPr lang="en-PH"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 </a:t>
            </a:r>
            <a:r>
              <a:rPr lang="en-PH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collect data from Twitter</a:t>
            </a:r>
          </a:p>
        </p:txBody>
      </p:sp>
      <p:sp>
        <p:nvSpPr>
          <p:cNvPr id="393" name="Shape 393"/>
          <p:cNvSpPr txBox="1">
            <a:spLocks noGrp="1"/>
          </p:cNvSpPr>
          <p:nvPr>
            <p:ph type="body" idx="3"/>
          </p:nvPr>
        </p:nvSpPr>
        <p:spPr>
          <a:xfrm>
            <a:off x="6208712" y="2603500"/>
            <a:ext cx="4825199" cy="57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PH" sz="2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Scope and Limitations</a:t>
            </a:r>
          </a:p>
        </p:txBody>
      </p:sp>
      <p:sp>
        <p:nvSpPr>
          <p:cNvPr id="394" name="Shape 394"/>
          <p:cNvSpPr txBox="1">
            <a:spLocks noGrp="1"/>
          </p:cNvSpPr>
          <p:nvPr>
            <p:ph type="body" idx="4"/>
          </p:nvPr>
        </p:nvSpPr>
        <p:spPr>
          <a:xfrm>
            <a:off x="6208712" y="3179761"/>
            <a:ext cx="4825199" cy="2840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Questrial"/>
              <a:buChar char="►"/>
            </a:pPr>
            <a:r>
              <a:rPr lang="en-PH" sz="2800">
                <a:latin typeface="Montserrat"/>
                <a:ea typeface="Montserrat"/>
                <a:cs typeface="Montserrat"/>
                <a:sym typeface="Montserrat"/>
              </a:rPr>
              <a:t>Public tweets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Questrial"/>
              <a:buChar char="►"/>
            </a:pPr>
            <a:r>
              <a:rPr lang="en-PH" sz="2800">
                <a:latin typeface="Montserrat"/>
                <a:ea typeface="Montserrat"/>
                <a:cs typeface="Montserrat"/>
                <a:sym typeface="Montserrat"/>
              </a:rPr>
              <a:t>Posts, follow network, hashtag usage, mentions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Questrial"/>
              <a:buChar char="►"/>
            </a:pPr>
            <a:r>
              <a:rPr lang="en-PH" sz="2800">
                <a:latin typeface="Montserrat"/>
                <a:ea typeface="Montserrat"/>
                <a:cs typeface="Montserrat"/>
                <a:sym typeface="Montserrat"/>
              </a:rPr>
              <a:t>Tweepy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title"/>
          </p:nvPr>
        </p:nvSpPr>
        <p:spPr>
          <a:xfrm>
            <a:off x="1154954" y="973667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PH"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Specific Objective #</a:t>
            </a:r>
            <a:r>
              <a:rPr lang="en-PH" sz="4400"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4825200" cy="57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PH" sz="2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Specific Objective	</a:t>
            </a:r>
          </a:p>
        </p:txBody>
      </p:sp>
      <p:sp>
        <p:nvSpPr>
          <p:cNvPr id="401" name="Shape 401"/>
          <p:cNvSpPr txBox="1">
            <a:spLocks noGrp="1"/>
          </p:cNvSpPr>
          <p:nvPr>
            <p:ph type="body" idx="2"/>
          </p:nvPr>
        </p:nvSpPr>
        <p:spPr>
          <a:xfrm>
            <a:off x="1154954" y="3179761"/>
            <a:ext cx="4825200" cy="2840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64540" marR="0" lvl="0" indent="-4597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Questrial"/>
              <a:buChar char="►"/>
            </a:pPr>
            <a:r>
              <a:rPr lang="en-PH"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 </a:t>
            </a:r>
            <a:r>
              <a:rPr lang="en-PH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clean the collected Twitter data</a:t>
            </a:r>
          </a:p>
        </p:txBody>
      </p:sp>
      <p:sp>
        <p:nvSpPr>
          <p:cNvPr id="402" name="Shape 402"/>
          <p:cNvSpPr txBox="1">
            <a:spLocks noGrp="1"/>
          </p:cNvSpPr>
          <p:nvPr>
            <p:ph type="body" idx="3"/>
          </p:nvPr>
        </p:nvSpPr>
        <p:spPr>
          <a:xfrm>
            <a:off x="6208712" y="2603500"/>
            <a:ext cx="4825199" cy="57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PH" sz="2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Scope and Limitations</a:t>
            </a:r>
          </a:p>
        </p:txBody>
      </p:sp>
      <p:sp>
        <p:nvSpPr>
          <p:cNvPr id="403" name="Shape 403"/>
          <p:cNvSpPr txBox="1">
            <a:spLocks noGrp="1"/>
          </p:cNvSpPr>
          <p:nvPr>
            <p:ph type="body" idx="4"/>
          </p:nvPr>
        </p:nvSpPr>
        <p:spPr>
          <a:xfrm>
            <a:off x="6208712" y="3179761"/>
            <a:ext cx="4825199" cy="2840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Questrial"/>
              <a:buChar char="►"/>
            </a:pPr>
            <a:r>
              <a:rPr lang="en-PH" sz="2800">
                <a:latin typeface="Montserrat"/>
                <a:ea typeface="Montserrat"/>
                <a:cs typeface="Montserrat"/>
                <a:sym typeface="Montserrat"/>
              </a:rPr>
              <a:t>Anonymization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>
            <a:spLocks noGrp="1"/>
          </p:cNvSpPr>
          <p:nvPr>
            <p:ph type="title"/>
          </p:nvPr>
        </p:nvSpPr>
        <p:spPr>
          <a:xfrm>
            <a:off x="1154954" y="973667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PH"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Specific Objective #</a:t>
            </a:r>
            <a:r>
              <a:rPr lang="en-PH" sz="4400"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4825200" cy="57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PH" sz="2400" b="0" i="0" u="none" strike="noStrike" cap="none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Specific Objective	</a:t>
            </a:r>
          </a:p>
        </p:txBody>
      </p:sp>
      <p:sp>
        <p:nvSpPr>
          <p:cNvPr id="410" name="Shape 410"/>
          <p:cNvSpPr txBox="1">
            <a:spLocks noGrp="1"/>
          </p:cNvSpPr>
          <p:nvPr>
            <p:ph type="body" idx="2"/>
          </p:nvPr>
        </p:nvSpPr>
        <p:spPr>
          <a:xfrm>
            <a:off x="1154954" y="3179761"/>
            <a:ext cx="4825200" cy="2840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64540" marR="0" lvl="0" indent="-4597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Questrial"/>
              <a:buChar char="►"/>
            </a:pPr>
            <a:r>
              <a:rPr lang="en-PH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 detect communities using the supported algorithms and parameters</a:t>
            </a:r>
          </a:p>
        </p:txBody>
      </p:sp>
      <p:sp>
        <p:nvSpPr>
          <p:cNvPr id="411" name="Shape 411"/>
          <p:cNvSpPr txBox="1">
            <a:spLocks noGrp="1"/>
          </p:cNvSpPr>
          <p:nvPr>
            <p:ph type="body" idx="3"/>
          </p:nvPr>
        </p:nvSpPr>
        <p:spPr>
          <a:xfrm>
            <a:off x="6208712" y="2603500"/>
            <a:ext cx="4825199" cy="57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PH" sz="2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Scope and Limitations</a:t>
            </a:r>
          </a:p>
        </p:txBody>
      </p:sp>
      <p:sp>
        <p:nvSpPr>
          <p:cNvPr id="412" name="Shape 412"/>
          <p:cNvSpPr txBox="1">
            <a:spLocks noGrp="1"/>
          </p:cNvSpPr>
          <p:nvPr>
            <p:ph type="body" idx="4"/>
          </p:nvPr>
        </p:nvSpPr>
        <p:spPr>
          <a:xfrm>
            <a:off x="6208712" y="3179761"/>
            <a:ext cx="4825199" cy="2840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Questrial"/>
              <a:buChar char="►"/>
            </a:pPr>
            <a:r>
              <a:rPr lang="en-PH" sz="2800" dirty="0" smtClean="0">
                <a:latin typeface="Montserrat"/>
                <a:ea typeface="Montserrat"/>
                <a:cs typeface="Montserrat"/>
                <a:sym typeface="Montserrat"/>
              </a:rPr>
              <a:t>K-Means Clustering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Questrial"/>
              <a:buChar char="►"/>
            </a:pPr>
            <a:r>
              <a:rPr lang="en-PH" sz="2800" dirty="0" smtClean="0">
                <a:latin typeface="Montserrat"/>
                <a:ea typeface="Montserrat"/>
                <a:cs typeface="Montserrat"/>
                <a:sym typeface="Montserrat"/>
              </a:rPr>
              <a:t>Divisive Hierarchical Clustering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Questrial"/>
              <a:buChar char="►"/>
            </a:pPr>
            <a:r>
              <a:rPr lang="en-PH" sz="2800" dirty="0" smtClean="0">
                <a:latin typeface="Montserrat"/>
                <a:ea typeface="Montserrat"/>
                <a:cs typeface="Montserrat"/>
                <a:sym typeface="Montserrat"/>
              </a:rPr>
              <a:t>Agglomerative Hierarchical Clustering</a:t>
            </a:r>
            <a:endParaRPr lang="en-PH" sz="28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342900" marR="0" lvl="0" indent="-37846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Montserrat"/>
              <a:buChar char="►"/>
            </a:pPr>
            <a:r>
              <a:rPr lang="en-PH" sz="2800" dirty="0" smtClean="0">
                <a:latin typeface="Montserrat"/>
                <a:ea typeface="Montserrat"/>
                <a:cs typeface="Montserrat"/>
                <a:sym typeface="Montserrat"/>
              </a:rPr>
              <a:t>Fast Greedy Optimization of Modularity</a:t>
            </a:r>
            <a:endParaRPr lang="en-PH" sz="28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title"/>
          </p:nvPr>
        </p:nvSpPr>
        <p:spPr>
          <a:xfrm>
            <a:off x="1154954" y="973667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PH"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Specific Objective #</a:t>
            </a:r>
            <a:r>
              <a:rPr lang="en-PH" sz="4400"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4825200" cy="57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PH" sz="2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Specific Objective	</a:t>
            </a:r>
          </a:p>
        </p:txBody>
      </p:sp>
      <p:sp>
        <p:nvSpPr>
          <p:cNvPr id="419" name="Shape 419"/>
          <p:cNvSpPr txBox="1">
            <a:spLocks noGrp="1"/>
          </p:cNvSpPr>
          <p:nvPr>
            <p:ph type="body" idx="2"/>
          </p:nvPr>
        </p:nvSpPr>
        <p:spPr>
          <a:xfrm>
            <a:off x="1154954" y="3179761"/>
            <a:ext cx="4825200" cy="2840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64540" marR="0" lvl="0" indent="-4597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Questrial"/>
              <a:buChar char="►"/>
            </a:pPr>
            <a:r>
              <a:rPr lang="en-PH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 display a visualization of the communities</a:t>
            </a:r>
          </a:p>
        </p:txBody>
      </p:sp>
      <p:sp>
        <p:nvSpPr>
          <p:cNvPr id="420" name="Shape 420"/>
          <p:cNvSpPr txBox="1">
            <a:spLocks noGrp="1"/>
          </p:cNvSpPr>
          <p:nvPr>
            <p:ph type="body" idx="3"/>
          </p:nvPr>
        </p:nvSpPr>
        <p:spPr>
          <a:xfrm>
            <a:off x="6208712" y="2603500"/>
            <a:ext cx="4825199" cy="57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PH" sz="2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Scope and Limitations</a:t>
            </a:r>
          </a:p>
        </p:txBody>
      </p:sp>
      <p:sp>
        <p:nvSpPr>
          <p:cNvPr id="421" name="Shape 421"/>
          <p:cNvSpPr txBox="1">
            <a:spLocks noGrp="1"/>
          </p:cNvSpPr>
          <p:nvPr>
            <p:ph type="body" idx="4"/>
          </p:nvPr>
        </p:nvSpPr>
        <p:spPr>
          <a:xfrm>
            <a:off x="6208712" y="3179761"/>
            <a:ext cx="4825199" cy="2840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7846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Montserrat"/>
              <a:buChar char="►"/>
            </a:pPr>
            <a:r>
              <a:rPr lang="en-PH" sz="2800">
                <a:latin typeface="Montserrat"/>
                <a:ea typeface="Montserrat"/>
                <a:cs typeface="Montserrat"/>
                <a:sym typeface="Montserrat"/>
              </a:rPr>
              <a:t>HTML5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>
            <a:spLocks noGrp="1"/>
          </p:cNvSpPr>
          <p:nvPr>
            <p:ph type="title"/>
          </p:nvPr>
        </p:nvSpPr>
        <p:spPr>
          <a:xfrm>
            <a:off x="1154954" y="973667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PH"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Specific Objective #</a:t>
            </a:r>
            <a:r>
              <a:rPr lang="en-PH" sz="4400"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4825200" cy="57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PH" sz="2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Specific Objective	</a:t>
            </a:r>
          </a:p>
        </p:txBody>
      </p:sp>
      <p:sp>
        <p:nvSpPr>
          <p:cNvPr id="428" name="Shape 428"/>
          <p:cNvSpPr txBox="1">
            <a:spLocks noGrp="1"/>
          </p:cNvSpPr>
          <p:nvPr>
            <p:ph type="body" idx="2"/>
          </p:nvPr>
        </p:nvSpPr>
        <p:spPr>
          <a:xfrm>
            <a:off x="1154954" y="3179761"/>
            <a:ext cx="4825200" cy="2840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64540" marR="0" lvl="0" indent="-4597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Questrial"/>
              <a:buChar char="►"/>
            </a:pPr>
            <a:r>
              <a:rPr lang="en-PH" sz="2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 </a:t>
            </a:r>
            <a:r>
              <a:rPr lang="en-PH" sz="28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evaluate </a:t>
            </a:r>
            <a:r>
              <a:rPr lang="en-PH" sz="2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metrics for the communities</a:t>
            </a:r>
          </a:p>
        </p:txBody>
      </p:sp>
      <p:sp>
        <p:nvSpPr>
          <p:cNvPr id="429" name="Shape 429"/>
          <p:cNvSpPr txBox="1">
            <a:spLocks noGrp="1"/>
          </p:cNvSpPr>
          <p:nvPr>
            <p:ph type="body" idx="3"/>
          </p:nvPr>
        </p:nvSpPr>
        <p:spPr>
          <a:xfrm>
            <a:off x="6208712" y="2603500"/>
            <a:ext cx="4825199" cy="57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PH" sz="2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Scope and Limitations</a:t>
            </a:r>
          </a:p>
        </p:txBody>
      </p:sp>
      <p:sp>
        <p:nvSpPr>
          <p:cNvPr id="430" name="Shape 430"/>
          <p:cNvSpPr txBox="1">
            <a:spLocks noGrp="1"/>
          </p:cNvSpPr>
          <p:nvPr>
            <p:ph type="body" idx="4"/>
          </p:nvPr>
        </p:nvSpPr>
        <p:spPr>
          <a:xfrm>
            <a:off x="6208712" y="3179761"/>
            <a:ext cx="4825199" cy="2840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7846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Montserrat"/>
              <a:buChar char="►"/>
            </a:pPr>
            <a:r>
              <a:rPr lang="en-PH" sz="2800">
                <a:latin typeface="Montserrat"/>
                <a:ea typeface="Montserrat"/>
                <a:cs typeface="Montserrat"/>
                <a:sym typeface="Montserrat"/>
              </a:rPr>
              <a:t>Modularity</a:t>
            </a:r>
          </a:p>
          <a:p>
            <a:pPr marL="342900" marR="0" lvl="0" indent="-37846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Montserrat"/>
              <a:buChar char="►"/>
            </a:pPr>
            <a:r>
              <a:rPr lang="en-PH" sz="2800">
                <a:latin typeface="Montserrat"/>
                <a:ea typeface="Montserrat"/>
                <a:cs typeface="Montserrat"/>
                <a:sym typeface="Montserrat"/>
              </a:rPr>
              <a:t>FPUPC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71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title"/>
          </p:nvPr>
        </p:nvSpPr>
        <p:spPr>
          <a:xfrm>
            <a:off x="1154954" y="973667"/>
            <a:ext cx="8761500" cy="707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PH" sz="4400">
                <a:latin typeface="Arial"/>
                <a:ea typeface="Arial"/>
                <a:cs typeface="Arial"/>
                <a:sym typeface="Arial"/>
              </a:rPr>
              <a:t>System Architecture</a:t>
            </a:r>
          </a:p>
        </p:txBody>
      </p:sp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4825200" cy="576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7" name="Shape 437"/>
          <p:cNvSpPr txBox="1">
            <a:spLocks noGrp="1"/>
          </p:cNvSpPr>
          <p:nvPr>
            <p:ph type="body" idx="2"/>
          </p:nvPr>
        </p:nvSpPr>
        <p:spPr>
          <a:xfrm>
            <a:off x="1154954" y="3179761"/>
            <a:ext cx="4825200" cy="2840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8" name="Shape 438"/>
          <p:cNvSpPr txBox="1">
            <a:spLocks noGrp="1"/>
          </p:cNvSpPr>
          <p:nvPr>
            <p:ph type="body" idx="3"/>
          </p:nvPr>
        </p:nvSpPr>
        <p:spPr>
          <a:xfrm>
            <a:off x="6208712" y="2603500"/>
            <a:ext cx="4825199" cy="576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9" name="Shape 439"/>
          <p:cNvSpPr txBox="1">
            <a:spLocks noGrp="1"/>
          </p:cNvSpPr>
          <p:nvPr>
            <p:ph type="body" idx="4"/>
          </p:nvPr>
        </p:nvSpPr>
        <p:spPr>
          <a:xfrm>
            <a:off x="6208712" y="3179761"/>
            <a:ext cx="4825199" cy="2840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05864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title"/>
          </p:nvPr>
        </p:nvSpPr>
        <p:spPr>
          <a:xfrm>
            <a:off x="1154954" y="2677644"/>
            <a:ext cx="4351025" cy="22838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PH" sz="4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</a:p>
        </p:txBody>
      </p:sp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6895559" y="2677643"/>
            <a:ext cx="3757544" cy="22838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2000" b="0" i="0" u="none" strike="noStrike" cap="none">
              <a:solidFill>
                <a:srgbClr val="EE52A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9626777" cy="3416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PH" sz="4800" b="0" i="0" u="none" strike="noStrike" cap="non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Social Network</a:t>
            </a:r>
          </a:p>
          <a:p>
            <a: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PH" sz="2800" b="0" i="1" u="none" strike="noStrike" cap="non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noun</a:t>
            </a:r>
          </a:p>
          <a:p>
            <a: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2800" b="0" i="0" u="none" strike="noStrike" cap="none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PH" sz="2800" b="0" i="0" u="none" strike="noStrike" cap="non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a dedicated website or other application that enables users to communicate with each other by posting information, comments, messages, images, etc.</a:t>
            </a:r>
          </a:p>
          <a:p>
            <a: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2800" b="0" i="0" u="none" strike="noStrike" cap="none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1154954" y="973667"/>
            <a:ext cx="8761412" cy="7069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PH" sz="4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Overview of Current State of Technology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1154953" y="2617149"/>
            <a:ext cx="8825659" cy="24325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Questrial"/>
              <a:buChar char="►"/>
            </a:pPr>
            <a:r>
              <a:rPr lang="en-PH" sz="2200" b="0" i="0" u="none" strike="noStrike" cap="non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Detecting networks of users with similarity to each other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Questrial"/>
              <a:buChar char="►"/>
            </a:pPr>
            <a:r>
              <a:rPr lang="en-PH" sz="2200" b="0" i="0" u="none" strike="noStrike" cap="non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Multiple algorithms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PH" sz="2200" b="0" i="0" u="none" strike="noStrike" cap="non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Greedy Modularity Optimization</a:t>
            </a:r>
            <a:r>
              <a:rPr lang="en-PH" sz="2200" b="0" i="0" u="none" strike="noStrike" cap="none" baseline="300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PH" sz="2200" b="0" i="0" u="none" strike="noStrike" cap="non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Clique Percolation Method</a:t>
            </a:r>
            <a:r>
              <a:rPr lang="en-PH" sz="2200" b="0" i="0" u="none" strike="noStrike" cap="none" baseline="300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PH" sz="2200" b="0" i="0" u="none" strike="noStrike" cap="non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Vertex Similarity</a:t>
            </a:r>
            <a:r>
              <a:rPr lang="en-PH" sz="2200" b="0" i="0" u="none" strike="noStrike" cap="none" baseline="300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1154954" y="5595582"/>
            <a:ext cx="8825659" cy="89051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PH" sz="1200" b="0" i="0" u="none" strike="noStrike" cap="non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1 Clauset, A., Newman, M. E. J., &amp; Moore, C. (2004, Dec). Finding community structure in very large networks. Phys. Rev. E, 70 , 066111. doi: 10.1103/PhysRevE.70.066111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PH" sz="1200" b="0" i="0" u="none" strike="noStrike" cap="non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2 Tang, L., &amp; Liu, H. (2010). Community detection and mining in social media. Morgan &amp; Claypool. doi: 10.2200/S00298ED1V01Y201009DMK003</a:t>
            </a:r>
          </a:p>
        </p:txBody>
      </p:sp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1154954" y="973667"/>
            <a:ext cx="8761412" cy="7069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PH" sz="4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Community Detection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1154954" y="2576208"/>
            <a:ext cx="8825659" cy="24325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Questrial"/>
              <a:buChar char="►"/>
            </a:pPr>
            <a:r>
              <a:rPr lang="en-PH" sz="2400" b="0" i="0" u="none" strike="noStrike" cap="non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Multiple algorithms (cont.)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PH" sz="2400" b="0" i="0" u="none" strike="noStrike" cap="non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r>
              <a:rPr lang="en-PH" sz="2400" b="0" i="0" u="none" strike="noStrike" cap="none" baseline="300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PH" sz="2400" b="0" i="0" u="none" strike="noStrike" cap="non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Interest-based community detection</a:t>
            </a:r>
            <a:r>
              <a:rPr lang="en-PH" sz="2400" b="0" i="0" u="none" strike="noStrike" cap="none" baseline="300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PH" sz="2400" b="0" i="0" u="none" strike="noStrike" cap="non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k-means clustering</a:t>
            </a:r>
            <a:r>
              <a:rPr lang="en-PH" sz="2400" b="0" i="0" u="none" strike="noStrike" cap="none" baseline="300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1154954" y="5049671"/>
            <a:ext cx="8825659" cy="14364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endParaRPr sz="2200" b="0" i="0" u="none" strike="noStrike" cap="non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76" name="Shape 276"/>
          <p:cNvSpPr txBox="1"/>
          <p:nvPr/>
        </p:nvSpPr>
        <p:spPr>
          <a:xfrm>
            <a:off x="1154954" y="5049671"/>
            <a:ext cx="8825659" cy="14364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PH" sz="1200" b="0" i="0" u="none" strike="noStrike" cap="non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1 Tang, L., &amp; Liu, H. (2010). Community detection and mining in social media. Morgan &amp; Claypool. doi: 10.2200/S00298ED1V01Y201009DMK003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PH" sz="1200" b="0" i="0" u="none" strike="noStrike" cap="non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2 Lim, K., &amp; Datta, A. (2012). Following the follower: Detecting communities with common interests on twitter. In Proceedings of the 23rd ACM conference on hypertext and social media (ht12) (Vol. 1, pp. 317{318). Association for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PH" sz="1200" b="0" i="0" u="none" strike="noStrike" cap="non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Computing Machinery. doi: 10.1145/2309996.2310052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PH" sz="1200" b="0" i="0" u="none" strike="noStrike" cap="non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3 Zhang, Y., Wu, Y., &amp; Yang, Q. (2012). Community discovery in twitter based on user interests. Journal of Computational Information Systems, 8 (3), 991-1000.</a:t>
            </a:r>
          </a:p>
        </p:txBody>
      </p:sp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1154954" y="973667"/>
            <a:ext cx="8761412" cy="7069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PH" sz="4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Community Detection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1154954" y="2548908"/>
            <a:ext cx="8825659" cy="2309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n-PH" sz="2400" b="0" i="0" u="none" strike="noStrike" cap="non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Formula for text similarity based on topics in the text</a:t>
            </a:r>
            <a:r>
              <a:rPr lang="en-PH" sz="2400" b="0" i="0" u="none" strike="noStrike" cap="none" baseline="300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</a:p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n-PH" sz="2400" b="0" i="0" u="none" strike="noStrike" cap="non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Similar word usage in communities vie Euclidean Distance</a:t>
            </a:r>
            <a:r>
              <a:rPr lang="en-PH" sz="2400" b="0" i="0" u="none" strike="noStrike" cap="none" baseline="300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</a:p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n-PH" sz="2400" b="0" i="0" u="none" strike="noStrike" cap="non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Naive Bayes Subjective/Objective Positive/Negative Classifier</a:t>
            </a:r>
            <a:r>
              <a:rPr lang="en-PH" sz="2400" b="0" i="0" u="none" strike="noStrike" cap="none" baseline="300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</a:p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n-PH" sz="2400" b="0" i="0" u="none" strike="noStrike" cap="non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Cosine similarity</a:t>
            </a:r>
            <a:r>
              <a:rPr lang="en-PH" sz="2400" b="0" i="0" u="none" strike="noStrike" cap="none" baseline="300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1154954" y="5117848"/>
            <a:ext cx="8825659" cy="14364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PH" sz="1200" b="0" i="0" u="none" strike="noStrike" cap="non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1 Zhang, Y., Wu, Y., &amp; Yang, Q. (2012). Community discovery in twitter based on user interests. Journal of Computational Information Systems, 8 (3), 991-1000.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PH" sz="1200" b="0" i="0" u="none" strike="noStrike" cap="non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2 Bryden, J., Funk, S., &amp; Jansen, V. A. (2013). Word usage mirrors community structure in the online social network twitter. EPJ Data Science, 2 (1), 1{9. doi: 10.1140/epjds15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PH" sz="1200" b="0" i="0" u="none" strike="noStrike" cap="non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3 Deitrick, W., &amp; Hu, W. (2013). Mutually enhancing community detection and sentiment analysis on twitter networks.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PH" sz="1200" b="0" i="0" u="none" strike="noStrike" cap="non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4 Bakillah, M., Li, R.-Y., &amp; Liang, S. H. L. (2015, February). Geo-located community detection in twitter with enhanced fast-greedy optimization of modularity: The case study of typhoon haiyan. Int. J. Geogr. Inf. Sci., 29 (2), 258{279. doi: 10.1080/13658816.2014.964247</a:t>
            </a:r>
          </a:p>
        </p:txBody>
      </p:sp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1154954" y="973667"/>
            <a:ext cx="9408413" cy="7069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PH" sz="4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Similarity Parameters (Sentiment Analysis)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23779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n-PH" sz="2400" b="0" i="0" u="none" strike="noStrike" cap="non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A majority of the studies dealt with Twitter</a:t>
            </a: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n-PH" sz="2400" b="0" i="0" u="none" strike="noStrike" cap="non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URL Similarity</a:t>
            </a:r>
            <a:r>
              <a:rPr lang="en-PH" sz="2400" b="0" i="0" u="none" strike="noStrike" cap="none" baseline="300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1,2</a:t>
            </a:r>
            <a:r>
              <a:rPr lang="en-PH" sz="2400" b="0" i="0" u="none" strike="noStrike" cap="non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n-PH" sz="2400" b="0" i="0" u="none" strike="noStrike" cap="non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Hashtag Similarity</a:t>
            </a:r>
            <a:r>
              <a:rPr lang="en-PH" sz="2400" b="0" i="0" u="none" strike="noStrike" cap="none" baseline="300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1,2</a:t>
            </a: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n-PH" sz="2400" b="0" i="0" u="none" strike="noStrike" cap="non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Following Similarity</a:t>
            </a:r>
            <a:r>
              <a:rPr lang="en-PH" sz="2400" b="0" i="0" u="none" strike="noStrike" cap="none" baseline="300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1,2,3</a:t>
            </a:r>
            <a:r>
              <a:rPr lang="en-PH" sz="2400" b="0" i="0" u="none" strike="noStrike" cap="non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n-PH" sz="2400" b="0" i="0" u="none" strike="noStrike" cap="non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Retweeting Similarity</a:t>
            </a:r>
            <a:r>
              <a:rPr lang="en-PH" sz="2400" b="0" i="0" u="none" strike="noStrike" cap="none" baseline="300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1,2,3</a:t>
            </a:r>
            <a:r>
              <a:rPr lang="en-PH" sz="2400" b="0" i="0" u="none" strike="noStrike" cap="non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n-PH" sz="2400" b="0" i="0" u="none" strike="noStrike" cap="non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Mentions</a:t>
            </a:r>
            <a:r>
              <a:rPr lang="en-PH" sz="2000" b="0" i="0" u="none" strike="noStrike" cap="none" baseline="300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1,2</a:t>
            </a:r>
          </a:p>
          <a:p>
            <a:pPr marL="762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2400" b="0" i="0" u="none" strike="noStrike" cap="none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0" name="Shape 290"/>
          <p:cNvSpPr txBox="1"/>
          <p:nvPr/>
        </p:nvSpPr>
        <p:spPr>
          <a:xfrm>
            <a:off x="1154954" y="5186087"/>
            <a:ext cx="8825659" cy="14364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PH" sz="1200" b="0" i="0" u="none" strike="noStrike" cap="non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1 Zhang, Y., Wu, Y., &amp; Yang, Q. (2012). Community discovery in twitter based on user interests. Journal of Computational Information Systems, 8 (3), 991-1000.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PH" sz="1200" b="0" i="0" u="none" strike="noStrike" cap="non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2 Bakillah, M., Li, R.-Y., &amp; Liang, S. H. L. (2015, February). Geo-located community detection in twitter with enhanced fast-greedy optimization of modularity: The case study of typhoon haiyan. Int. J. Geogr. Inf. Sci., 29 (2), 258{279. doi: 10.1080/13658816.2014.964247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PH" sz="1200" b="0" i="0" u="none" strike="noStrike" cap="non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3 Darmon, D., Omodei, E., &amp; Garland, J. (2015, 08). Followers are not enough: A multifaceted approach to community detection in online social networks. PLoS ONE, 10 (8), 1-20. doi: 10.1371/journal.pone.0134860</a:t>
            </a:r>
          </a:p>
        </p:txBody>
      </p:sp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1154954" y="973667"/>
            <a:ext cx="9149105" cy="7069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PH" sz="4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Similarity Parameters (Other Parameters)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n-PH" sz="3000" b="0" i="0" u="none" strike="noStrike" cap="non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Average number of mutual following links per user per community(FPUPC) to evaluate their communities.</a:t>
            </a:r>
            <a:r>
              <a:rPr lang="en-PH" sz="3000" b="0" i="0" u="none" strike="noStrike" cap="none" baseline="300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Shape 297"/>
          <p:cNvSpPr txBox="1"/>
          <p:nvPr/>
        </p:nvSpPr>
        <p:spPr>
          <a:xfrm>
            <a:off x="1154954" y="5186087"/>
            <a:ext cx="8825659" cy="14364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PH" sz="1200" b="0" i="0" u="none" strike="noStrike" cap="non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1 Zhang, Y., Wu, Y., &amp; Yang, Q. (2012). Community discovery in twitter based on user interests. Journal of Computational Information Systems, 8 (3), 991-1000.</a:t>
            </a:r>
          </a:p>
        </p:txBody>
      </p:sp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1154954" y="973667"/>
            <a:ext cx="8761412" cy="7069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PH" sz="4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Evaluation Metrics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Questrial"/>
              <a:buChar char="►"/>
            </a:pPr>
            <a:r>
              <a:rPr lang="en-PH" sz="2800" b="0" i="0" u="none" strike="noStrike" cap="non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Determine </a:t>
            </a:r>
            <a:r>
              <a:rPr lang="en-PH" sz="28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which algorithms and features provide more accurate communities considering both Facebook and Twitter</a:t>
            </a:r>
          </a:p>
        </p:txBody>
      </p:sp>
      <p:sp>
        <p:nvSpPr>
          <p:cNvPr id="322" name="Shape 322"/>
          <p:cNvSpPr txBox="1">
            <a:spLocks noGrp="1"/>
          </p:cNvSpPr>
          <p:nvPr>
            <p:ph type="title"/>
          </p:nvPr>
        </p:nvSpPr>
        <p:spPr>
          <a:xfrm>
            <a:off x="1154954" y="973667"/>
            <a:ext cx="8761412" cy="7069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PH" sz="4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Research Problem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1106</Words>
  <Application>Microsoft Office PowerPoint</Application>
  <PresentationFormat>Widescreen</PresentationFormat>
  <Paragraphs>143</Paragraphs>
  <Slides>28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Noto Sans Symbols</vt:lpstr>
      <vt:lpstr>Questrial</vt:lpstr>
      <vt:lpstr>Montserrat</vt:lpstr>
      <vt:lpstr>Arial</vt:lpstr>
      <vt:lpstr>Ion Boardroom</vt:lpstr>
      <vt:lpstr>Uncharted 2: Among Thieves</vt:lpstr>
      <vt:lpstr>Outline of the Presentation</vt:lpstr>
      <vt:lpstr>Overview of Current State of Technology</vt:lpstr>
      <vt:lpstr>Community Detection</vt:lpstr>
      <vt:lpstr>Community Detection</vt:lpstr>
      <vt:lpstr>Similarity Parameters (Sentiment Analysis)</vt:lpstr>
      <vt:lpstr>Similarity Parameters (Other Parameters)</vt:lpstr>
      <vt:lpstr>Evaluation Metrics</vt:lpstr>
      <vt:lpstr>Research Problem</vt:lpstr>
      <vt:lpstr>Significance of the Study Community Detection</vt:lpstr>
      <vt:lpstr>Target Users and Domain</vt:lpstr>
      <vt:lpstr>Target Users and Domain</vt:lpstr>
      <vt:lpstr>Research Objectives, Scope, and Limitations General Objective</vt:lpstr>
      <vt:lpstr>Specific Objective #1</vt:lpstr>
      <vt:lpstr>Specific Objective #2</vt:lpstr>
      <vt:lpstr>Specific Objective #3</vt:lpstr>
      <vt:lpstr>Specific Objective #4</vt:lpstr>
      <vt:lpstr>System Description</vt:lpstr>
      <vt:lpstr>System Flow</vt:lpstr>
      <vt:lpstr>System Objectives</vt:lpstr>
      <vt:lpstr>Specific Objective #1</vt:lpstr>
      <vt:lpstr>Specific Objective #2</vt:lpstr>
      <vt:lpstr>Specific Objective #3</vt:lpstr>
      <vt:lpstr>Specific Objective #4</vt:lpstr>
      <vt:lpstr>Specific Objective #5</vt:lpstr>
      <vt:lpstr>System Architecture</vt:lpstr>
      <vt:lpstr>System Architecture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Comparative Analysis of Various Community Detection Algorithms on Twitter</dc:title>
  <cp:lastModifiedBy>Ryan Austin Fernandez</cp:lastModifiedBy>
  <cp:revision>2</cp:revision>
  <dcterms:modified xsi:type="dcterms:W3CDTF">2016-10-24T05:54:22Z</dcterms:modified>
</cp:coreProperties>
</file>