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2"/>
  </p:notesMasterIdLst>
  <p:sldIdLst>
    <p:sldId id="282" r:id="rId2"/>
    <p:sldId id="257" r:id="rId3"/>
    <p:sldId id="259" r:id="rId4"/>
    <p:sldId id="286" r:id="rId5"/>
    <p:sldId id="284" r:id="rId6"/>
    <p:sldId id="260" r:id="rId7"/>
    <p:sldId id="261" r:id="rId8"/>
    <p:sldId id="262" r:id="rId9"/>
    <p:sldId id="263" r:id="rId10"/>
    <p:sldId id="287" r:id="rId11"/>
    <p:sldId id="265" r:id="rId12"/>
    <p:sldId id="277" r:id="rId13"/>
    <p:sldId id="281" r:id="rId14"/>
    <p:sldId id="278" r:id="rId15"/>
    <p:sldId id="285" r:id="rId16"/>
    <p:sldId id="279" r:id="rId17"/>
    <p:sldId id="280" r:id="rId18"/>
    <p:sldId id="272" r:id="rId19"/>
    <p:sldId id="273" r:id="rId20"/>
    <p:sldId id="274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75" r:id="rId31"/>
  </p:sldIdLst>
  <p:sldSz cx="12192000" cy="6858000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Questrial" panose="020B0604020202020204" charset="0"/>
      <p:regular r:id="rId37"/>
    </p:embeddedFont>
    <p:embeddedFont>
      <p:font typeface="Wingdings 3" panose="05040102010807070707" pitchFamily="18" charset="2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3542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257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06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372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245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675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088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6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81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07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83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9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1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1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94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47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201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3712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8475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4715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82703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6689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630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4939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4053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635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7116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0347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40842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6617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1561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874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6172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580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39880"/>
            <a:ext cx="8825658" cy="2677648"/>
          </a:xfrm>
        </p:spPr>
        <p:txBody>
          <a:bodyPr anchor="ctr"/>
          <a:lstStyle/>
          <a:p>
            <a:r>
              <a:rPr lang="en-PH" dirty="0"/>
              <a:t>Community Detection </a:t>
            </a:r>
            <a:r>
              <a:rPr lang="en-PH" dirty="0" smtClean="0"/>
              <a:t>on Facebook </a:t>
            </a:r>
            <a:r>
              <a:rPr lang="en-PH" dirty="0"/>
              <a:t>and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85635"/>
            <a:ext cx="8825658" cy="20863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PROPONENTS: Fernandez, Ryan Austin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Poblete, Clarisse Felicia M.</a:t>
            </a:r>
          </a:p>
          <a:p>
            <a:r>
              <a:rPr lang="en-US" dirty="0">
                <a:solidFill>
                  <a:schemeClr val="bg1"/>
                </a:solidFill>
              </a:rPr>
              <a:t>	 </a:t>
            </a:r>
            <a:r>
              <a:rPr lang="en-US" dirty="0" smtClean="0">
                <a:solidFill>
                  <a:schemeClr val="bg1"/>
                </a:solidFill>
              </a:rPr>
              <a:t>                 SAN PEDRO, Marc Dominic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Tan, Johansson 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ADVISER:         </a:t>
            </a:r>
            <a:r>
              <a:rPr lang="en-US" dirty="0" err="1" smtClean="0">
                <a:solidFill>
                  <a:schemeClr val="bg1"/>
                </a:solidFill>
              </a:rPr>
              <a:t>Charibeth</a:t>
            </a:r>
            <a:r>
              <a:rPr lang="en-US" dirty="0" smtClean="0">
                <a:solidFill>
                  <a:schemeClr val="bg1"/>
                </a:solidFill>
              </a:rPr>
              <a:t> K. Cheng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</a:t>
            </a:r>
            <a:r>
              <a:rPr lang="en-PH" sz="360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Problem</a:t>
            </a:r>
            <a:endParaRPr lang="en-PH" sz="3600" b="0" i="0" u="none" strike="noStrike" cap="none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Determine if considering Facebook, in addition to Twitter, would produce better communities.</a:t>
            </a:r>
            <a:endParaRPr lang="en-PH" sz="2800" b="0" i="0" u="none" strike="noStrike" cap="none" dirty="0" smtClean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855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3200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Objectives, Scope, and </a:t>
            </a:r>
            <a:r>
              <a:rPr lang="en-PH" sz="3200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Limitations</a:t>
            </a:r>
            <a: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PH" sz="280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General </a:t>
            </a:r>
            <a:r>
              <a:rPr lang="en-PH" sz="28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Objective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To produce a visualization of the detected communities on data found on Facebook and Twitter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764540" lvl="0" indent="-457200">
              <a:lnSpc>
                <a:spcPct val="115000"/>
              </a:lnSpc>
              <a:spcBef>
                <a:spcPts val="0"/>
              </a:spcBef>
              <a:buSzPct val="100000"/>
              <a:buFont typeface="Century Gothic" panose="020B0502020202020204" pitchFamily="34" charset="0"/>
              <a:buChar char="►"/>
            </a:pPr>
            <a:r>
              <a:rPr lang="en-PH" sz="2800" dirty="0">
                <a:solidFill>
                  <a:schemeClr val="dk1"/>
                </a:solidFill>
              </a:rPr>
              <a:t>To build a corpus of social media </a:t>
            </a:r>
            <a:r>
              <a:rPr lang="en-PH" sz="2800" dirty="0" smtClean="0">
                <a:solidFill>
                  <a:schemeClr val="dk1"/>
                </a:solidFill>
              </a:rPr>
              <a:t>data</a:t>
            </a:r>
            <a:endParaRPr lang="en-PH" sz="2800" dirty="0">
              <a:solidFill>
                <a:schemeClr val="dk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en-PH" sz="2800" dirty="0"/>
              <a:t>Searching for Facebook and Twitter </a:t>
            </a:r>
            <a:r>
              <a:rPr lang="en-PH" sz="2800" dirty="0" smtClean="0"/>
              <a:t>API’s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PH" sz="2800" dirty="0" smtClean="0"/>
              <a:t>Collecting data from both social networks using the APIs</a:t>
            </a:r>
          </a:p>
        </p:txBody>
      </p:sp>
    </p:spTree>
    <p:extLst>
      <p:ext uri="{BB962C8B-B14F-4D97-AF65-F5344CB8AC3E}">
        <p14:creationId xmlns:p14="http://schemas.microsoft.com/office/powerpoint/2010/main" val="28360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various techniques and algorithms in detecting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Identify </a:t>
            </a:r>
            <a:r>
              <a:rPr lang="en-PH" sz="2800" dirty="0"/>
              <a:t>the appropriate algorithms for clustering users into communities. </a:t>
            </a:r>
            <a:endParaRPr lang="en-PH" sz="2800" dirty="0" smtClean="0"/>
          </a:p>
          <a:p>
            <a:r>
              <a:rPr lang="en-PH" sz="2800" dirty="0" smtClean="0"/>
              <a:t>Limited </a:t>
            </a:r>
            <a:r>
              <a:rPr lang="en-PH" sz="2800" dirty="0"/>
              <a:t>to review of algorithms </a:t>
            </a:r>
            <a:r>
              <a:rPr lang="en-PH" sz="2800" dirty="0" smtClean="0"/>
              <a:t>in RRL</a:t>
            </a:r>
          </a:p>
        </p:txBody>
      </p:sp>
    </p:spTree>
    <p:extLst>
      <p:ext uri="{BB962C8B-B14F-4D97-AF65-F5344CB8AC3E}">
        <p14:creationId xmlns:p14="http://schemas.microsoft.com/office/powerpoint/2010/main" val="35285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</a:t>
            </a:r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appropriate parameters to use in detecting the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000" dirty="0" smtClean="0"/>
              <a:t>Parameters that indicate user similarity</a:t>
            </a:r>
          </a:p>
          <a:p>
            <a:r>
              <a:rPr lang="en-PH" sz="2000" dirty="0" smtClean="0"/>
              <a:t>Limited </a:t>
            </a:r>
            <a:r>
              <a:rPr lang="en-PH" sz="2000" dirty="0"/>
              <a:t>to </a:t>
            </a:r>
            <a:endParaRPr lang="en-PH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000" dirty="0" smtClean="0"/>
              <a:t>sentiment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000" dirty="0" smtClean="0"/>
              <a:t>elements </a:t>
            </a:r>
            <a:r>
              <a:rPr lang="en-PH" sz="2000" dirty="0"/>
              <a:t>which can be extracted from a user’s </a:t>
            </a:r>
            <a:r>
              <a:rPr lang="en-PH" sz="2000" dirty="0" smtClean="0"/>
              <a:t>profile/posts</a:t>
            </a:r>
          </a:p>
          <a:p>
            <a:r>
              <a:rPr lang="en-PH" sz="2000" dirty="0" smtClean="0"/>
              <a:t>Facebook </a:t>
            </a:r>
            <a:r>
              <a:rPr lang="en-PH" sz="2000" dirty="0"/>
              <a:t>specific </a:t>
            </a:r>
            <a:r>
              <a:rPr lang="en-PH" sz="2000" dirty="0" smtClean="0"/>
              <a:t>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82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</a:t>
            </a:r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appropriate parameters to use in detecting the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800" dirty="0" smtClean="0"/>
              <a:t>Facebook </a:t>
            </a:r>
            <a:r>
              <a:rPr lang="en-PH" sz="2800" dirty="0"/>
              <a:t>specific </a:t>
            </a:r>
            <a:r>
              <a:rPr lang="en-PH" sz="2800" dirty="0" smtClean="0"/>
              <a:t>features such 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/>
              <a:t>Group membership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/>
              <a:t>Likes and reactions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/>
              <a:t>Chat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/>
              <a:t>Event participation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70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#4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how to evaluate the correctness of the detected 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Find </a:t>
            </a:r>
            <a:r>
              <a:rPr lang="en-PH" sz="2800" dirty="0"/>
              <a:t>appropriate metrics in determining the accuracy of detected </a:t>
            </a:r>
            <a:r>
              <a:rPr lang="en-PH" sz="2800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4820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751840" indent="-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PH" sz="2800" dirty="0">
                <a:solidFill>
                  <a:schemeClr val="dk1"/>
                </a:solidFill>
              </a:rPr>
              <a:t>To implement a tool for the visualization of detected communities using the gathered information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PH" sz="2800" dirty="0"/>
              <a:t>Visualization for Facebook and Twitter communities</a:t>
            </a:r>
          </a:p>
        </p:txBody>
      </p:sp>
    </p:spTree>
    <p:extLst>
      <p:ext uri="{BB962C8B-B14F-4D97-AF65-F5344CB8AC3E}">
        <p14:creationId xmlns:p14="http://schemas.microsoft.com/office/powerpoint/2010/main" val="11640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Significance of the </a:t>
            </a:r>
            <a: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Study</a:t>
            </a:r>
            <a:b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PH" sz="320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Community </a:t>
            </a:r>
            <a:r>
              <a:rPr lang="en-PH" sz="32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Detection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Facebook data mining is a </a:t>
            </a:r>
            <a:r>
              <a:rPr lang="en-PH" sz="2800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less frequently visited </a:t>
            </a:r>
            <a:r>
              <a:rPr lang="en-PH" sz="2800" b="0" i="0" u="none" strike="noStrike" cap="none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domain.</a:t>
            </a:r>
          </a:p>
          <a:p>
            <a:pPr lvl="0">
              <a:spcBef>
                <a:spcPts val="0"/>
              </a:spcBef>
            </a:pPr>
            <a:r>
              <a:rPr lang="en-PH" sz="2800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Determining whether Facebook data improves community detection could contribute to the domain.</a:t>
            </a:r>
            <a:endParaRPr lang="en-PH" sz="2800" b="0" i="0" u="none" strike="noStrike" cap="none" dirty="0" smtClean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spcBef>
                <a:spcPts val="0"/>
              </a:spcBef>
            </a:pPr>
            <a:endParaRPr lang="en-PH" sz="2800" b="0" i="0" u="none" strike="noStrike" cap="none" dirty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Target Users and Domain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This research can also be a very useful tool in the domains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viral marketing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political endorsement.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Outline of the Presentation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AutoNum type="arabicPeriod"/>
            </a:pPr>
            <a:r>
              <a:rPr lang="en-PH" sz="2800" dirty="0"/>
              <a:t>Overview of Current State of Technology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 dirty="0"/>
              <a:t>Research Objectives and Scope and Limitations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 dirty="0"/>
              <a:t>Significance of the </a:t>
            </a:r>
            <a:r>
              <a:rPr lang="en-PH" sz="2800" dirty="0" smtClean="0"/>
              <a:t>Study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 dirty="0" smtClean="0"/>
              <a:t>Research Methodology</a:t>
            </a:r>
            <a:endParaRPr lang="en-PH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Target Users and Domain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Interested companies may use the result of this research to improve their sales and marketing. </a:t>
            </a:r>
          </a:p>
          <a:p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 government may use this to gauge 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public opinion on certain issues 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which geographical areas have a particular opinion.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800" b="0" i="0" u="none" strike="noStrike" cap="none" dirty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Methodology</a:t>
            </a:r>
            <a:endParaRPr lang="en-PH" sz="3600" b="0" i="0" u="none" strike="noStrike" cap="none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3200" b="0" i="0" u="none" strike="noStrike" cap="none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 Phases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b="0" i="0" u="none" strike="noStrike" cap="none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Preparation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Iterative Experimentation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b="0" i="0" u="none" strike="noStrike" cap="none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Analysis and </a:t>
            </a:r>
            <a:r>
              <a:rPr lang="en-US" sz="3200" b="0" i="0" u="none" strike="noStrike" cap="none" dirty="0" err="1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FInalization</a:t>
            </a:r>
            <a:endParaRPr sz="3200" b="0" i="0" u="none" strike="noStrike" cap="none" dirty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0010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RRL</a:t>
            </a:r>
          </a:p>
          <a:p>
            <a:r>
              <a:rPr lang="en-US" dirty="0" smtClean="0"/>
              <a:t>Theoretical Framework – Implementation Details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Community Detection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Similarity Parameter Computation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Evaluation Metric Computation</a:t>
            </a:r>
          </a:p>
          <a:p>
            <a:r>
              <a:rPr lang="en-US" dirty="0" smtClean="0"/>
              <a:t>APIs for Facebook and Twitter</a:t>
            </a:r>
          </a:p>
          <a:p>
            <a:r>
              <a:rPr lang="en-US" dirty="0" smtClean="0"/>
              <a:t>Platform Selection for Data Storage</a:t>
            </a:r>
          </a:p>
          <a:p>
            <a:r>
              <a:rPr lang="en-US" dirty="0" smtClean="0"/>
              <a:t>Programming Language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6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Different algorithm and similarity parameter per iteration</a:t>
            </a:r>
          </a:p>
          <a:p>
            <a:r>
              <a:rPr lang="en-US" sz="3200" dirty="0" smtClean="0"/>
              <a:t>Time: 2 – 3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93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smtClean="0"/>
              <a:t>Experimentation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Similarity Parameter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Need not be applicable to both Facebook and Twitter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Reason for having multiple iterations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Community Detection Algorithm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Must be compatible with the selected 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Algorithm may differ per iteration</a:t>
            </a:r>
          </a:p>
        </p:txBody>
      </p:sp>
    </p:spTree>
    <p:extLst>
      <p:ext uri="{BB962C8B-B14F-4D97-AF65-F5344CB8AC3E}">
        <p14:creationId xmlns:p14="http://schemas.microsoft.com/office/powerpoint/2010/main" val="2296757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smtClean="0"/>
              <a:t>Experimentation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Data Collection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Using API’s to get data from Facebook and Twitter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Anonymization and data transformation</a:t>
            </a:r>
          </a:p>
          <a:p>
            <a:pPr>
              <a:buFont typeface="+mj-lt"/>
              <a:buAutoNum type="arabicPeriod" startAt="3"/>
            </a:pPr>
            <a:r>
              <a:rPr lang="en-US" sz="2400" dirty="0" smtClean="0"/>
              <a:t>Model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Time: 3 – 4 days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First iteration includes evaluation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4445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smtClean="0"/>
              <a:t>Experimentation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 smtClean="0"/>
              <a:t>Model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Time: 1 – 2 weeks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First iteration includes evaluation metrics</a:t>
            </a:r>
          </a:p>
          <a:p>
            <a:pPr>
              <a:buFont typeface="+mj-lt"/>
              <a:buAutoNum type="arabicPeriod" startAt="5"/>
            </a:pPr>
            <a:r>
              <a:rPr lang="en-US" sz="2400" dirty="0" smtClean="0"/>
              <a:t>Model Evaluation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Time: 2 – 3 days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Running the algorithms on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Using the evaluation metrics to determine accuracy</a:t>
            </a:r>
          </a:p>
        </p:txBody>
      </p:sp>
    </p:spTree>
    <p:extLst>
      <p:ext uri="{BB962C8B-B14F-4D97-AF65-F5344CB8AC3E}">
        <p14:creationId xmlns:p14="http://schemas.microsoft.com/office/powerpoint/2010/main" val="1838429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smtClean="0"/>
              <a:t>Experimentation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Documentation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Time: 1 – 2 days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Ensure quality and correctness of documentation of iteration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2241698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Time: 2 – 3 weeks</a:t>
            </a:r>
          </a:p>
          <a:p>
            <a:r>
              <a:rPr lang="en-US" sz="2800" dirty="0" smtClean="0"/>
              <a:t>Revisit data collected</a:t>
            </a:r>
          </a:p>
          <a:p>
            <a:r>
              <a:rPr lang="en-US" sz="2800" dirty="0" smtClean="0"/>
              <a:t>Possible supplementary study</a:t>
            </a:r>
          </a:p>
          <a:p>
            <a:r>
              <a:rPr lang="en-US" sz="2800" dirty="0" smtClean="0"/>
              <a:t>Determine best parameter-algorithm combination</a:t>
            </a:r>
          </a:p>
          <a:p>
            <a:r>
              <a:rPr lang="en-US" sz="2800" dirty="0" smtClean="0"/>
              <a:t>Produce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1311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of Activities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43" t="52720" r="21036" b="25415"/>
          <a:stretch/>
        </p:blipFill>
        <p:spPr>
          <a:xfrm>
            <a:off x="463639" y="2395470"/>
            <a:ext cx="10899522" cy="20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000" dirty="0" smtClean="0">
                <a:solidFill>
                  <a:schemeClr val="lt1"/>
                </a:solidFill>
              </a:rPr>
              <a:t>Overview of the Current State of Technology</a:t>
            </a:r>
            <a:br>
              <a:rPr lang="en-PH" sz="3000" dirty="0" smtClean="0">
                <a:solidFill>
                  <a:schemeClr val="lt1"/>
                </a:solidFill>
              </a:rPr>
            </a:br>
            <a:r>
              <a:rPr lang="en-PH" sz="2800" dirty="0" smtClean="0">
                <a:solidFill>
                  <a:schemeClr val="lt1"/>
                </a:solidFill>
              </a:rPr>
              <a:t>Social Networks</a:t>
            </a:r>
            <a:endParaRPr lang="en-PH" sz="2800" dirty="0">
              <a:solidFill>
                <a:schemeClr val="lt1"/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xfrm>
            <a:off x="1154953" y="2617149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PH" sz="3600" baseline="30000" dirty="0" smtClean="0">
                <a:latin typeface="Questrial" panose="020B0604020202020204" charset="0"/>
              </a:rPr>
              <a:t>Social Network (n.) -  </a:t>
            </a:r>
            <a:endParaRPr lang="en-PH" sz="3600" baseline="30000" dirty="0">
              <a:latin typeface="Questrial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EE52A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000" dirty="0" smtClean="0">
                <a:solidFill>
                  <a:schemeClr val="lt1"/>
                </a:solidFill>
              </a:rPr>
              <a:t>Overview of the Current State of Technology</a:t>
            </a:r>
            <a:br>
              <a:rPr lang="en-PH" sz="3000" dirty="0" smtClean="0">
                <a:solidFill>
                  <a:schemeClr val="lt1"/>
                </a:solidFill>
              </a:rPr>
            </a:br>
            <a:r>
              <a:rPr lang="en-PH" sz="2800" dirty="0" smtClean="0">
                <a:solidFill>
                  <a:schemeClr val="lt1"/>
                </a:solidFill>
              </a:rPr>
              <a:t>Community </a:t>
            </a:r>
            <a:r>
              <a:rPr lang="en-PH" sz="2800" dirty="0">
                <a:solidFill>
                  <a:schemeClr val="lt1"/>
                </a:solidFill>
              </a:rPr>
              <a:t>Detection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xfrm>
            <a:off x="1154953" y="2617149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200" dirty="0"/>
              <a:t>Detecting networks of users with similarity to each other</a:t>
            </a:r>
          </a:p>
          <a:p>
            <a:pPr marL="3429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200" dirty="0"/>
              <a:t>Multiple algorithms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/>
              <a:t>Greedy Modularity </a:t>
            </a:r>
            <a:r>
              <a:rPr lang="en-PH" sz="2200" dirty="0" smtClean="0"/>
              <a:t>Optimization</a:t>
            </a:r>
            <a:r>
              <a:rPr lang="en-PH" sz="2200" baseline="30000" dirty="0" smtClean="0"/>
              <a:t>1</a:t>
            </a:r>
            <a:endParaRPr lang="en-PH" sz="2200" baseline="30000" dirty="0"/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/>
              <a:t>Clique Percolation </a:t>
            </a:r>
            <a:r>
              <a:rPr lang="en-PH" sz="2200" dirty="0" smtClean="0"/>
              <a:t>Method</a:t>
            </a:r>
            <a:r>
              <a:rPr lang="en-PH" sz="2200" baseline="30000" dirty="0" smtClean="0"/>
              <a:t>2</a:t>
            </a:r>
            <a:endParaRPr lang="en-PH" sz="2200" baseline="30000" dirty="0"/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/>
              <a:t>Vertex </a:t>
            </a:r>
            <a:r>
              <a:rPr lang="en-PH" sz="2200" dirty="0" smtClean="0"/>
              <a:t>Similarity</a:t>
            </a:r>
            <a:r>
              <a:rPr lang="en-PH" sz="2200" baseline="30000" dirty="0" smtClean="0"/>
              <a:t>2</a:t>
            </a:r>
            <a:endParaRPr lang="en-PH" sz="2200" baseline="30000" dirty="0"/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595582"/>
            <a:ext cx="8825659" cy="89051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1 </a:t>
            </a:r>
            <a:r>
              <a:rPr lang="en-PH" sz="1200" dirty="0" err="1" smtClean="0"/>
              <a:t>Clauset</a:t>
            </a:r>
            <a:r>
              <a:rPr lang="en-PH" sz="1200" dirty="0"/>
              <a:t>, A., Newman, M. E. J., &amp; Moore, C. (2004, Dec). Finding </a:t>
            </a:r>
            <a:r>
              <a:rPr lang="en-PH" sz="1200" dirty="0" smtClean="0"/>
              <a:t>community structure </a:t>
            </a:r>
            <a:r>
              <a:rPr lang="en-PH" sz="1200" dirty="0"/>
              <a:t>in very large networks. Phys. Rev. E, 70 , 066111. </a:t>
            </a:r>
            <a:r>
              <a:rPr lang="en-PH" sz="1200" dirty="0" err="1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10.1103/PhysRevE.70.066111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2 Tang</a:t>
            </a:r>
            <a:r>
              <a:rPr lang="en-PH" sz="1200" dirty="0"/>
              <a:t>, L., &amp; Liu, H. (2010). Community detection and mining in social media</a:t>
            </a:r>
            <a:r>
              <a:rPr lang="en-PH" sz="1200" dirty="0" smtClean="0"/>
              <a:t>. Morgan </a:t>
            </a:r>
            <a:r>
              <a:rPr lang="en-PH" sz="1200" dirty="0"/>
              <a:t>&amp; Claypool. </a:t>
            </a:r>
            <a:r>
              <a:rPr lang="en-PH" sz="1200" dirty="0" err="1"/>
              <a:t>doi</a:t>
            </a:r>
            <a:r>
              <a:rPr lang="en-PH" sz="1200" dirty="0"/>
              <a:t>: 10.2200/S00298ED1V01Y201009DMK003</a:t>
            </a:r>
          </a:p>
        </p:txBody>
      </p:sp>
    </p:spTree>
    <p:extLst>
      <p:ext uri="{BB962C8B-B14F-4D97-AF65-F5344CB8AC3E}">
        <p14:creationId xmlns:p14="http://schemas.microsoft.com/office/powerpoint/2010/main" val="24609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dirty="0" smtClean="0">
                <a:solidFill>
                  <a:schemeClr val="lt1"/>
                </a:solidFill>
              </a:rPr>
              <a:t>Community </a:t>
            </a:r>
            <a:r>
              <a:rPr lang="en-PH" dirty="0">
                <a:solidFill>
                  <a:schemeClr val="lt1"/>
                </a:solidFill>
              </a:rPr>
              <a:t>Detection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xfrm>
            <a:off x="1154954" y="2289602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400" dirty="0" smtClean="0"/>
              <a:t>Multiple algorithms (cont.)</a:t>
            </a:r>
            <a:endParaRPr lang="en-PH" sz="2400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/>
              <a:t>Hierarchical </a:t>
            </a:r>
            <a:r>
              <a:rPr lang="en-PH" sz="2400" dirty="0" smtClean="0"/>
              <a:t>Clustering</a:t>
            </a:r>
            <a:r>
              <a:rPr lang="en-PH" sz="2400" baseline="30000" dirty="0"/>
              <a:t>1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/>
              <a:t>Interest-based community </a:t>
            </a:r>
            <a:r>
              <a:rPr lang="en-PH" sz="2400" dirty="0" smtClean="0"/>
              <a:t>detection</a:t>
            </a:r>
            <a:r>
              <a:rPr lang="en-PH" sz="2400" baseline="30000" dirty="0" smtClean="0"/>
              <a:t>2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 smtClean="0"/>
              <a:t>k-means clustering</a:t>
            </a:r>
            <a:r>
              <a:rPr lang="en-PH" sz="2400" baseline="30000" dirty="0" smtClean="0"/>
              <a:t>3</a:t>
            </a:r>
            <a:endParaRPr lang="en-PH" sz="2400" dirty="0"/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049672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91160">
              <a:spcBef>
                <a:spcPts val="0"/>
              </a:spcBef>
              <a:buSzPct val="100000"/>
              <a:buFont typeface="Noto Sans Symbols"/>
              <a:buChar char="●"/>
            </a:pPr>
            <a:endParaRPr lang="en-PH" sz="2200" dirty="0"/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1154954" y="5049672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1 Tang</a:t>
            </a:r>
            <a:r>
              <a:rPr lang="en-PH" sz="1200" dirty="0"/>
              <a:t>, L., &amp; Liu, H. (2010). Community detection and mining in social </a:t>
            </a:r>
            <a:r>
              <a:rPr lang="en-PH" sz="1200" dirty="0" smtClean="0"/>
              <a:t>media. Morgan </a:t>
            </a:r>
            <a:r>
              <a:rPr lang="en-PH" sz="1200" dirty="0"/>
              <a:t>&amp; Claypool. </a:t>
            </a:r>
            <a:r>
              <a:rPr lang="en-PH" sz="1200" dirty="0" err="1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10.2200/S00298ED1V01Y201009DMK003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2 Lim, K., &amp; </a:t>
            </a:r>
            <a:r>
              <a:rPr lang="en-PH" sz="1200" dirty="0" err="1"/>
              <a:t>Datta</a:t>
            </a:r>
            <a:r>
              <a:rPr lang="en-PH" sz="1200" dirty="0"/>
              <a:t>, A. (2012). Following the follower: Detecting communities </a:t>
            </a:r>
            <a:r>
              <a:rPr lang="en-PH" sz="1200" dirty="0" smtClean="0"/>
              <a:t>with common </a:t>
            </a:r>
            <a:r>
              <a:rPr lang="en-PH" sz="1200" dirty="0"/>
              <a:t>interests on twitter. In Proceedings of the 23rd ACM </a:t>
            </a:r>
            <a:r>
              <a:rPr lang="en-PH" sz="1200" dirty="0" smtClean="0"/>
              <a:t>conference on </a:t>
            </a:r>
            <a:r>
              <a:rPr lang="en-PH" sz="1200" dirty="0"/>
              <a:t>hypertext and social media (ht12) (Vol. 1, pp. 317{318). Association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Computing Machinery. </a:t>
            </a:r>
            <a:r>
              <a:rPr lang="en-PH" sz="1200" dirty="0" err="1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10.1145/2309996.2310052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3 Zhang, Y., Wu, Y., &amp; Yang, Q. (2012). Community discovery in twitter </a:t>
            </a:r>
            <a:r>
              <a:rPr lang="en-PH" sz="1200" dirty="0" smtClean="0"/>
              <a:t>based on </a:t>
            </a:r>
            <a:r>
              <a:rPr lang="en-PH" sz="1200" dirty="0"/>
              <a:t>user interests. Journal of Computational Information Systems, 8 (3</a:t>
            </a:r>
            <a:r>
              <a:rPr lang="en-PH" sz="1200" dirty="0" smtClean="0"/>
              <a:t>), 991-1000</a:t>
            </a:r>
            <a:r>
              <a:rPr lang="en-PH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4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Similarity Parameters (Sentiment Analysis)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23096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400" dirty="0" smtClean="0"/>
              <a:t>Formula </a:t>
            </a:r>
            <a:r>
              <a:rPr lang="en-PH" sz="2400" dirty="0"/>
              <a:t>for text similarity based on topics in the </a:t>
            </a:r>
            <a:r>
              <a:rPr lang="en-PH" sz="2400" dirty="0" smtClean="0"/>
              <a:t>text</a:t>
            </a:r>
            <a:r>
              <a:rPr lang="en-PH" sz="2400" baseline="30000" dirty="0" smtClean="0"/>
              <a:t>1</a:t>
            </a:r>
            <a:endParaRPr lang="en-PH" sz="2400" dirty="0"/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400" dirty="0" smtClean="0"/>
              <a:t>Similar </a:t>
            </a:r>
            <a:r>
              <a:rPr lang="en-PH" sz="2400" dirty="0"/>
              <a:t>word usage in communities </a:t>
            </a:r>
            <a:r>
              <a:rPr lang="en-PH" sz="2400" dirty="0" smtClean="0"/>
              <a:t>vie Euclidean Distance</a:t>
            </a:r>
            <a:r>
              <a:rPr lang="en-PH" sz="2400" baseline="30000" dirty="0" smtClean="0"/>
              <a:t>2</a:t>
            </a:r>
            <a:endParaRPr lang="en-PH" sz="2400" dirty="0"/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400" dirty="0" smtClean="0"/>
              <a:t>Naive </a:t>
            </a:r>
            <a:r>
              <a:rPr lang="en-PH" sz="2400" dirty="0"/>
              <a:t>Bayes Subjective/Objective Positive/Negative </a:t>
            </a:r>
            <a:r>
              <a:rPr lang="en-PH" sz="2400" dirty="0" smtClean="0"/>
              <a:t>Classifier</a:t>
            </a:r>
            <a:r>
              <a:rPr lang="en-PH" sz="2400" baseline="30000" dirty="0" smtClean="0"/>
              <a:t>3</a:t>
            </a:r>
            <a:endParaRPr lang="en-PH" sz="2400" dirty="0"/>
          </a:p>
          <a:p>
            <a:pPr marL="457200" lvl="0" indent="-406400">
              <a:spcBef>
                <a:spcPts val="0"/>
              </a:spcBef>
              <a:buSzPct val="100000"/>
            </a:pPr>
            <a:r>
              <a:rPr lang="en-PH" sz="2400" dirty="0" smtClean="0"/>
              <a:t>Cosine similarity</a:t>
            </a:r>
            <a:r>
              <a:rPr lang="en-PH" sz="2400" baseline="30000" dirty="0" smtClean="0"/>
              <a:t>4</a:t>
            </a:r>
            <a:endParaRPr lang="en-PH" sz="2400" dirty="0"/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17849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1 </a:t>
            </a:r>
            <a:r>
              <a:rPr lang="en-PH" sz="1200" dirty="0"/>
              <a:t>Zhang, Y., Wu, Y., &amp; Yang, Q. (2012). Community discovery in twitter </a:t>
            </a:r>
            <a:r>
              <a:rPr lang="en-PH" sz="1200" dirty="0" smtClean="0"/>
              <a:t>based on </a:t>
            </a:r>
            <a:r>
              <a:rPr lang="en-PH" sz="1200" dirty="0"/>
              <a:t>user interests. Journal of Computational Information Systems, 8 (3</a:t>
            </a:r>
            <a:r>
              <a:rPr lang="en-PH" sz="1200" dirty="0" smtClean="0"/>
              <a:t>), 991-1000.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2 </a:t>
            </a:r>
            <a:r>
              <a:rPr lang="en-PH" sz="1200" dirty="0" err="1"/>
              <a:t>Bryden</a:t>
            </a:r>
            <a:r>
              <a:rPr lang="en-PH" sz="1200" dirty="0"/>
              <a:t>, J., Funk, S., &amp; Jansen, V. A. (2013). Word usage mirrors </a:t>
            </a:r>
            <a:r>
              <a:rPr lang="en-PH" sz="1200" dirty="0" smtClean="0"/>
              <a:t>community structure </a:t>
            </a:r>
            <a:r>
              <a:rPr lang="en-PH" sz="1200" dirty="0"/>
              <a:t>in the online social network twitter. EPJ Data Science, 2 (1), </a:t>
            </a:r>
            <a:r>
              <a:rPr lang="en-PH" sz="1200" dirty="0" smtClean="0"/>
              <a:t>1{9. </a:t>
            </a:r>
            <a:r>
              <a:rPr lang="en-PH" sz="1200" dirty="0" err="1" smtClean="0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10.1140/epjds15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3 </a:t>
            </a:r>
            <a:r>
              <a:rPr lang="en-PH" sz="1200" dirty="0" err="1"/>
              <a:t>Deitrick</a:t>
            </a:r>
            <a:r>
              <a:rPr lang="en-PH" sz="1200" dirty="0"/>
              <a:t>, W., &amp; Hu, W. (2013). Mutually enhancing community detection </a:t>
            </a:r>
            <a:r>
              <a:rPr lang="en-PH" sz="1200" dirty="0" smtClean="0"/>
              <a:t>and sentiment </a:t>
            </a:r>
            <a:r>
              <a:rPr lang="en-PH" sz="1200" dirty="0"/>
              <a:t>analysis on twitter networks</a:t>
            </a:r>
            <a:r>
              <a:rPr lang="en-PH" sz="1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4 </a:t>
            </a:r>
            <a:r>
              <a:rPr lang="en-PH" sz="1200" dirty="0" err="1"/>
              <a:t>Bakillah</a:t>
            </a:r>
            <a:r>
              <a:rPr lang="en-PH" sz="1200" dirty="0"/>
              <a:t>, M., Li, R.-Y., &amp; Liang, S. H. L. (2015, February). Geo-located </a:t>
            </a:r>
            <a:r>
              <a:rPr lang="en-PH" sz="1200" dirty="0" smtClean="0"/>
              <a:t>community detection </a:t>
            </a:r>
            <a:r>
              <a:rPr lang="en-PH" sz="1200" dirty="0"/>
              <a:t>in twitter with enhanced fast-greedy optimization of modularity</a:t>
            </a:r>
            <a:r>
              <a:rPr lang="en-PH" sz="1200" dirty="0" smtClean="0"/>
              <a:t>: The </a:t>
            </a:r>
            <a:r>
              <a:rPr lang="en-PH" sz="1200" dirty="0"/>
              <a:t>case study of typhoon </a:t>
            </a:r>
            <a:r>
              <a:rPr lang="en-PH" sz="1200" dirty="0" err="1"/>
              <a:t>haiyan</a:t>
            </a:r>
            <a:r>
              <a:rPr lang="en-PH" sz="1200" dirty="0"/>
              <a:t>. Int. J. </a:t>
            </a:r>
            <a:r>
              <a:rPr lang="en-PH" sz="1200" dirty="0" err="1"/>
              <a:t>Geogr</a:t>
            </a:r>
            <a:r>
              <a:rPr lang="en-PH" sz="1200" dirty="0"/>
              <a:t>. Inf. Sci., 29 (2</a:t>
            </a:r>
            <a:r>
              <a:rPr lang="en-PH" sz="1200" dirty="0" smtClean="0"/>
              <a:t>), 258{279</a:t>
            </a:r>
            <a:r>
              <a:rPr lang="en-PH" sz="1200" dirty="0"/>
              <a:t>. </a:t>
            </a:r>
            <a:r>
              <a:rPr lang="en-PH" sz="1200" dirty="0" err="1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10.1080/13658816.2014.964247</a:t>
            </a:r>
            <a:endParaRPr lang="en-P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Similarity Parameters (Other Parameters)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23779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/>
              <a:t>A majority of the studies dealt with Twitter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/>
              <a:t>URL </a:t>
            </a:r>
            <a:r>
              <a:rPr lang="en-PH" sz="2400" dirty="0" smtClean="0"/>
              <a:t>Similarity</a:t>
            </a:r>
            <a:r>
              <a:rPr lang="en-PH" sz="2400" baseline="30000" dirty="0" smtClean="0"/>
              <a:t>1,2</a:t>
            </a:r>
            <a:r>
              <a:rPr lang="en-PH" sz="2400" dirty="0" smtClean="0"/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/>
              <a:t>Hashtag Similarity</a:t>
            </a:r>
            <a:r>
              <a:rPr lang="en-PH" sz="2400" baseline="30000" dirty="0" smtClean="0"/>
              <a:t>1,2</a:t>
            </a:r>
            <a:endParaRPr lang="en-PH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/>
              <a:t>Following </a:t>
            </a:r>
            <a:r>
              <a:rPr lang="en-PH" sz="2400" dirty="0" smtClean="0"/>
              <a:t>Similarity</a:t>
            </a:r>
            <a:r>
              <a:rPr lang="en-PH" sz="2400" baseline="30000" dirty="0" smtClean="0"/>
              <a:t>1,2,3</a:t>
            </a:r>
            <a:r>
              <a:rPr lang="en-PH" sz="2400" dirty="0" smtClean="0"/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/>
              <a:t>Retweeting Similarity</a:t>
            </a:r>
            <a:r>
              <a:rPr lang="en-PH" sz="2400" baseline="30000" dirty="0" smtClean="0"/>
              <a:t>1,2,3</a:t>
            </a:r>
            <a:r>
              <a:rPr lang="en-PH" sz="2400" dirty="0" smtClean="0"/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/>
              <a:t>Mentions</a:t>
            </a:r>
            <a:r>
              <a:rPr lang="en-PH" sz="2000" baseline="30000" dirty="0" smtClean="0"/>
              <a:t>1,2</a:t>
            </a:r>
          </a:p>
          <a:p>
            <a:pPr marL="76200" lvl="0" indent="0" rtl="0">
              <a:spcBef>
                <a:spcPts val="0"/>
              </a:spcBef>
              <a:buSzPct val="100000"/>
              <a:buNone/>
            </a:pPr>
            <a:endParaRPr lang="en-PH" sz="2400" dirty="0"/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86088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1 </a:t>
            </a:r>
            <a:r>
              <a:rPr lang="en-PH" sz="1200" dirty="0"/>
              <a:t>Zhang, Y., Wu, Y., &amp; Yang, Q. (2012). Community discovery in twitter </a:t>
            </a:r>
            <a:r>
              <a:rPr lang="en-PH" sz="1200" dirty="0" smtClean="0"/>
              <a:t>based on </a:t>
            </a:r>
            <a:r>
              <a:rPr lang="en-PH" sz="1200" dirty="0"/>
              <a:t>user interests. Journal of Computational Information Systems, 8 (3</a:t>
            </a:r>
            <a:r>
              <a:rPr lang="en-PH" sz="1200" dirty="0" smtClean="0"/>
              <a:t>), 991-1000.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2 </a:t>
            </a:r>
            <a:r>
              <a:rPr lang="en-PH" sz="1200" dirty="0" err="1"/>
              <a:t>Bakillah</a:t>
            </a:r>
            <a:r>
              <a:rPr lang="en-PH" sz="1200" dirty="0"/>
              <a:t>, M., Li, R.-Y., &amp; Liang, S. H. L. (2015, February). Geo-located </a:t>
            </a:r>
            <a:r>
              <a:rPr lang="en-PH" sz="1200" dirty="0" smtClean="0"/>
              <a:t>community detection </a:t>
            </a:r>
            <a:r>
              <a:rPr lang="en-PH" sz="1200" dirty="0"/>
              <a:t>in twitter with enhanced fast-greedy optimization of modularity</a:t>
            </a:r>
            <a:r>
              <a:rPr lang="en-PH" sz="1200" dirty="0" smtClean="0"/>
              <a:t>: The </a:t>
            </a:r>
            <a:r>
              <a:rPr lang="en-PH" sz="1200" dirty="0"/>
              <a:t>case study of typhoon </a:t>
            </a:r>
            <a:r>
              <a:rPr lang="en-PH" sz="1200" dirty="0" err="1"/>
              <a:t>haiyan</a:t>
            </a:r>
            <a:r>
              <a:rPr lang="en-PH" sz="1200" dirty="0"/>
              <a:t>. Int. J. </a:t>
            </a:r>
            <a:r>
              <a:rPr lang="en-PH" sz="1200" dirty="0" err="1"/>
              <a:t>Geogr</a:t>
            </a:r>
            <a:r>
              <a:rPr lang="en-PH" sz="1200" dirty="0"/>
              <a:t>. Inf. Sci., 29 (2</a:t>
            </a:r>
            <a:r>
              <a:rPr lang="en-PH" sz="1200" dirty="0" smtClean="0"/>
              <a:t>), 258{279</a:t>
            </a:r>
            <a:r>
              <a:rPr lang="en-PH" sz="1200" dirty="0"/>
              <a:t>. </a:t>
            </a:r>
            <a:r>
              <a:rPr lang="en-PH" sz="1200" dirty="0" err="1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10.1080/13658816.2014.964247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3 </a:t>
            </a:r>
            <a:r>
              <a:rPr lang="en-PH" sz="1200" dirty="0" err="1"/>
              <a:t>Darmon</a:t>
            </a:r>
            <a:r>
              <a:rPr lang="en-PH" sz="1200" dirty="0"/>
              <a:t>, D., </a:t>
            </a:r>
            <a:r>
              <a:rPr lang="en-PH" sz="1200" dirty="0" err="1"/>
              <a:t>Omodei</a:t>
            </a:r>
            <a:r>
              <a:rPr lang="en-PH" sz="1200" dirty="0"/>
              <a:t>, E., &amp; Garland, J. (2015, 08). Followers are not </a:t>
            </a:r>
            <a:r>
              <a:rPr lang="en-PH" sz="1200" dirty="0" smtClean="0"/>
              <a:t>enough: A </a:t>
            </a:r>
            <a:r>
              <a:rPr lang="en-PH" sz="1200" dirty="0"/>
              <a:t>multifaceted approach to community detection in online social networks</a:t>
            </a:r>
            <a:r>
              <a:rPr lang="en-PH" sz="1200" dirty="0" smtClean="0"/>
              <a:t>. </a:t>
            </a:r>
            <a:r>
              <a:rPr lang="en-PH" sz="1200" dirty="0" err="1" smtClean="0"/>
              <a:t>PLoS</a:t>
            </a:r>
            <a:r>
              <a:rPr lang="en-PH" sz="1200" dirty="0" smtClean="0"/>
              <a:t> </a:t>
            </a:r>
            <a:r>
              <a:rPr lang="en-PH" sz="1200" dirty="0"/>
              <a:t>ONE, 10 (8), 1-20. </a:t>
            </a:r>
            <a:r>
              <a:rPr lang="en-PH" sz="1200" dirty="0" err="1"/>
              <a:t>doi</a:t>
            </a:r>
            <a:r>
              <a:rPr lang="en-PH" sz="1200" dirty="0"/>
              <a:t>: 10.1371/journal.pone.0134860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Evaluation Metrics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PH" sz="3000" dirty="0" smtClean="0"/>
              <a:t>Average </a:t>
            </a:r>
            <a:r>
              <a:rPr lang="en-PH" sz="3000" dirty="0"/>
              <a:t>number of mutual following links per user per community(FPUPC) to evaluate their </a:t>
            </a:r>
            <a:r>
              <a:rPr lang="en-PH" sz="3000" dirty="0" smtClean="0"/>
              <a:t>communities.</a:t>
            </a:r>
            <a:r>
              <a:rPr lang="en-PH" sz="3000" baseline="30000" dirty="0" smtClean="0"/>
              <a:t>1</a:t>
            </a:r>
            <a:endParaRPr lang="en-PH" sz="30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86088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1 </a:t>
            </a:r>
            <a:r>
              <a:rPr lang="en-PH" sz="1200" dirty="0"/>
              <a:t>Zhang, Y., Wu, Y., &amp; Yang, Q. (2012). Community discovery in twitter </a:t>
            </a:r>
            <a:r>
              <a:rPr lang="en-PH" sz="1200" dirty="0" smtClean="0"/>
              <a:t>based on </a:t>
            </a:r>
            <a:r>
              <a:rPr lang="en-PH" sz="1200" dirty="0"/>
              <a:t>user interests. Journal of Computational Information Systems, 8 (3</a:t>
            </a:r>
            <a:r>
              <a:rPr lang="en-PH" sz="1200" dirty="0" smtClean="0"/>
              <a:t>), 991-1000.</a:t>
            </a:r>
            <a:endParaRPr lang="en-P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</a:t>
            </a:r>
            <a:r>
              <a:rPr lang="en-PH" sz="360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Gap</a:t>
            </a:r>
            <a:endParaRPr lang="en-PH" sz="3600" b="0" i="0" u="none" strike="noStrike" cap="none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Most studies are about Twitter.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b="0" i="0" u="none" strike="noStrike" cap="none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Facebook has 1.3 billion monthly </a:t>
            </a:r>
            <a:r>
              <a:rPr lang="en-PH" sz="2800" b="0" i="0" u="none" strike="noStrike" cap="none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users against Tw</a:t>
            </a:r>
            <a:r>
              <a:rPr lang="en-PH" sz="280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itter’s </a:t>
            </a:r>
            <a:r>
              <a:rPr lang="en-PH" sz="2800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271 million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b="0" i="0" u="none" strike="noStrike" cap="none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More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24692</TotalTime>
  <Words>1263</Words>
  <Application>Microsoft Office PowerPoint</Application>
  <PresentationFormat>Widescreen</PresentationFormat>
  <Paragraphs>164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Century Gothic</vt:lpstr>
      <vt:lpstr>Noto Sans Symbols</vt:lpstr>
      <vt:lpstr>Questrial</vt:lpstr>
      <vt:lpstr>Wingdings</vt:lpstr>
      <vt:lpstr>Wingdings 3</vt:lpstr>
      <vt:lpstr>Arial</vt:lpstr>
      <vt:lpstr>Ion Boardroom</vt:lpstr>
      <vt:lpstr>Community Detection on Facebook and Twitter</vt:lpstr>
      <vt:lpstr>Outline of the Presentation</vt:lpstr>
      <vt:lpstr>Overview of the Current State of Technology Social Networks</vt:lpstr>
      <vt:lpstr>Overview of the Current State of Technology Community Detection</vt:lpstr>
      <vt:lpstr>Community Detection</vt:lpstr>
      <vt:lpstr>Similarity Parameters (Sentiment Analysis)</vt:lpstr>
      <vt:lpstr>Similarity Parameters (Other Parameters)</vt:lpstr>
      <vt:lpstr>Evaluation Metrics</vt:lpstr>
      <vt:lpstr>Research Gap</vt:lpstr>
      <vt:lpstr>Research Problem</vt:lpstr>
      <vt:lpstr>Research Objectives, Scope, and Limitations General Objective</vt:lpstr>
      <vt:lpstr>Specific Objective #1</vt:lpstr>
      <vt:lpstr>Specific Objective #2</vt:lpstr>
      <vt:lpstr>Specific Objective #3</vt:lpstr>
      <vt:lpstr>Specific Objective #3</vt:lpstr>
      <vt:lpstr>Specific Objective #4</vt:lpstr>
      <vt:lpstr>Specific Objective #5</vt:lpstr>
      <vt:lpstr>Significance of the Study Community Detection</vt:lpstr>
      <vt:lpstr>Target Users and Domain</vt:lpstr>
      <vt:lpstr>Target Users and Domain</vt:lpstr>
      <vt:lpstr>Research Methodology</vt:lpstr>
      <vt:lpstr>Preparation</vt:lpstr>
      <vt:lpstr>Iterative Experimentation</vt:lpstr>
      <vt:lpstr>Iterative Experimentation Steps</vt:lpstr>
      <vt:lpstr>Iterative Experimentation Steps</vt:lpstr>
      <vt:lpstr>Iterative Experimentation Steps</vt:lpstr>
      <vt:lpstr>Iterative Experimentation Steps</vt:lpstr>
      <vt:lpstr>Analysis and Finalization</vt:lpstr>
      <vt:lpstr>Calendar of Activities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Social Networks Facebook and Twitter</dc:title>
  <dc:creator>Ryan Austin Fernandez</dc:creator>
  <cp:lastModifiedBy>Ryan Austin Fernandez</cp:lastModifiedBy>
  <cp:revision>18</cp:revision>
  <dcterms:modified xsi:type="dcterms:W3CDTF">2016-08-07T10:22:00Z</dcterms:modified>
</cp:coreProperties>
</file>