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2" r:id="rId1"/>
  </p:sldMasterIdLst>
  <p:notesMasterIdLst>
    <p:notesMasterId r:id="rId34"/>
  </p:notesMasterIdLst>
  <p:sldIdLst>
    <p:sldId id="282" r:id="rId2"/>
    <p:sldId id="257" r:id="rId3"/>
    <p:sldId id="297" r:id="rId4"/>
    <p:sldId id="286" r:id="rId5"/>
    <p:sldId id="284" r:id="rId6"/>
    <p:sldId id="260" r:id="rId7"/>
    <p:sldId id="261" r:id="rId8"/>
    <p:sldId id="262" r:id="rId9"/>
    <p:sldId id="263" r:id="rId10"/>
    <p:sldId id="300" r:id="rId11"/>
    <p:sldId id="301" r:id="rId12"/>
    <p:sldId id="287" r:id="rId13"/>
    <p:sldId id="265" r:id="rId14"/>
    <p:sldId id="277" r:id="rId15"/>
    <p:sldId id="281" r:id="rId16"/>
    <p:sldId id="278" r:id="rId17"/>
    <p:sldId id="285" r:id="rId18"/>
    <p:sldId id="279" r:id="rId19"/>
    <p:sldId id="280" r:id="rId20"/>
    <p:sldId id="272" r:id="rId21"/>
    <p:sldId id="273" r:id="rId22"/>
    <p:sldId id="274" r:id="rId23"/>
    <p:sldId id="288" r:id="rId24"/>
    <p:sldId id="289" r:id="rId25"/>
    <p:sldId id="290" r:id="rId26"/>
    <p:sldId id="291" r:id="rId27"/>
    <p:sldId id="292" r:id="rId28"/>
    <p:sldId id="294" r:id="rId29"/>
    <p:sldId id="293" r:id="rId30"/>
    <p:sldId id="295" r:id="rId31"/>
    <p:sldId id="296" r:id="rId32"/>
    <p:sldId id="275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5321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3542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5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087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472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06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372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245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675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088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28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07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83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9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1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94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4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0447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3688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640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7463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6787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5665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5938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4966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7074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6034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825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90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610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0055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50315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5096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05398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12083"/>
            <a:ext cx="8825658" cy="2677648"/>
          </a:xfrm>
        </p:spPr>
        <p:txBody>
          <a:bodyPr anchor="ctr"/>
          <a:lstStyle/>
          <a:p>
            <a:r>
              <a:rPr lang="en-PH" sz="6600" dirty="0">
                <a:latin typeface="DIN Alternate" charset="0"/>
                <a:ea typeface="DIN Alternate" charset="0"/>
                <a:cs typeface="DIN Alternate" charset="0"/>
              </a:rPr>
              <a:t>Community Detection </a:t>
            </a:r>
            <a:r>
              <a:rPr lang="en-PH" sz="6600" dirty="0" smtClean="0">
                <a:latin typeface="DIN Alternate" charset="0"/>
                <a:ea typeface="DIN Alternate" charset="0"/>
                <a:cs typeface="DIN Alternate" charset="0"/>
              </a:rPr>
              <a:t>on Facebook </a:t>
            </a:r>
            <a:r>
              <a:rPr lang="en-PH" sz="6600" dirty="0">
                <a:latin typeface="DIN Alternate" charset="0"/>
                <a:ea typeface="DIN Alternate" charset="0"/>
                <a:cs typeface="DIN Alternate" charset="0"/>
              </a:rPr>
              <a:t>and Twitter</a:t>
            </a:r>
            <a:endParaRPr lang="en-US" sz="66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89850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PROPONENTS:	Fernandez, Ryan Austin</a:t>
            </a:r>
          </a:p>
          <a:p>
            <a:r>
              <a:rPr lang="en-US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        	Poblete, Clarisse Felicia M.</a:t>
            </a:r>
          </a:p>
          <a:p>
            <a:r>
              <a:rPr lang="en-US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	 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               	SAN PEDRO, Marc Dominic</a:t>
            </a:r>
          </a:p>
          <a:p>
            <a:r>
              <a:rPr lang="en-US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                      	Tan, Johansson E.</a:t>
            </a:r>
          </a:p>
          <a:p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ADVISER:         	</a:t>
            </a:r>
            <a:r>
              <a:rPr lang="en-US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Charibeth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K. Cheng</a:t>
            </a:r>
            <a:endParaRPr lang="en-US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9896674" cy="341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u="none" strike="noStrike" cap="none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Facebook has more active users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endParaRPr lang="en-PH" sz="2800" u="none" strike="noStrike" cap="none" dirty="0" smtClean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</p:txBody>
      </p:sp>
      <p:sp>
        <p:nvSpPr>
          <p:cNvPr id="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Research Gap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83" y="3192730"/>
            <a:ext cx="8884023" cy="2934358"/>
          </a:xfrm>
          <a:prstGeom prst="rect">
            <a:avLst/>
          </a:prstGeom>
        </p:spPr>
      </p:pic>
      <p:sp>
        <p:nvSpPr>
          <p:cNvPr id="6" name="Shape 268"/>
          <p:cNvSpPr txBox="1">
            <a:spLocks/>
          </p:cNvSpPr>
          <p:nvPr/>
        </p:nvSpPr>
        <p:spPr>
          <a:xfrm>
            <a:off x="1536983" y="6321972"/>
            <a:ext cx="9727844" cy="28705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Image from http://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www.bloomberg.com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/gadfly/articles/2016-02-12/social-studies-comparing-twitter-with-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facebook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-in-charts</a:t>
            </a:r>
          </a:p>
        </p:txBody>
      </p:sp>
    </p:spTree>
    <p:extLst>
      <p:ext uri="{BB962C8B-B14F-4D97-AF65-F5344CB8AC3E}">
        <p14:creationId xmlns:p14="http://schemas.microsoft.com/office/powerpoint/2010/main" val="5715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44" y="2913236"/>
            <a:ext cx="5420584" cy="3049079"/>
          </a:xfrm>
          <a:prstGeom prst="rect">
            <a:avLst/>
          </a:prstGeom>
        </p:spPr>
      </p:pic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9896674" cy="341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u="none" strike="noStrike" cap="none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Facebook has other features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endParaRPr lang="en-PH" sz="2800" u="none" strike="noStrike" cap="none" dirty="0" smtClean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</p:txBody>
      </p:sp>
      <p:sp>
        <p:nvSpPr>
          <p:cNvPr id="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Research Gap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  <p:sp>
        <p:nvSpPr>
          <p:cNvPr id="6" name="Shape 268"/>
          <p:cNvSpPr txBox="1">
            <a:spLocks/>
          </p:cNvSpPr>
          <p:nvPr/>
        </p:nvSpPr>
        <p:spPr>
          <a:xfrm>
            <a:off x="855760" y="6268864"/>
            <a:ext cx="10655017" cy="34016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Images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from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http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://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findicons.com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http://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www.wired.com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/2016/02/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facebook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-reactions-totally-redesigned-like-button/, http://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play.google.com</a:t>
            </a:r>
            <a:endParaRPr lang="en-PH" sz="1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15" y="3399017"/>
            <a:ext cx="2077515" cy="2077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326" y="3360148"/>
            <a:ext cx="2299675" cy="229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0" y="3679934"/>
            <a:ext cx="1515679" cy="15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Font typeface="Century Gothic" panose="020B0502020202020204" pitchFamily="34" charset="0"/>
              <a:buChar char="►"/>
            </a:pP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Determine </a:t>
            </a:r>
            <a:r>
              <a:rPr lang="en-US" sz="2800" dirty="0"/>
              <a:t>which algorithms and features </a:t>
            </a:r>
            <a:r>
              <a:rPr lang="en-US" sz="2800" dirty="0" smtClean="0"/>
              <a:t>provide more accurate communities considering </a:t>
            </a:r>
            <a:r>
              <a:rPr lang="en-US" sz="2800" dirty="0"/>
              <a:t>both Facebook and Twitter</a:t>
            </a:r>
            <a:endParaRPr lang="en-PH" sz="2800" u="none" strike="noStrike" cap="none" dirty="0" smtClean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</p:txBody>
      </p:sp>
      <p:sp>
        <p:nvSpPr>
          <p:cNvPr id="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Research Problem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855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10211984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3800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Research Objectives, Scope, and </a:t>
            </a:r>
            <a:r>
              <a:rPr lang="en-PH" sz="38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Limitations</a:t>
            </a:r>
            <a:r>
              <a:rPr lang="en-PH" dirty="0" smtClean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/>
            </a:r>
            <a:br>
              <a:rPr lang="en-PH" dirty="0" smtClean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</a:br>
            <a:r>
              <a:rPr lang="en-PH" sz="2800" u="none" strike="noStrike" cap="none" dirty="0" smtClean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>General </a:t>
            </a:r>
            <a:r>
              <a:rPr lang="en-PH" sz="2800" u="none" strike="noStrike" cap="none" dirty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>Objective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To produce </a:t>
            </a:r>
            <a:r>
              <a:rPr lang="en-PH" sz="2800" u="none" strike="noStrike" cap="none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an accurate </a:t>
            </a: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visualization of the detected communities on data found on Facebook and Twitter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Specific Objective #1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764540" lvl="0" indent="-457200">
              <a:lnSpc>
                <a:spcPct val="115000"/>
              </a:lnSpc>
              <a:spcBef>
                <a:spcPts val="0"/>
              </a:spcBef>
              <a:buSzPct val="100000"/>
              <a:buFont typeface="Century Gothic" panose="020B0502020202020204" pitchFamily="34" charset="0"/>
              <a:buChar char="►"/>
            </a:pPr>
            <a:r>
              <a:rPr lang="en-PH" sz="2800" dirty="0">
                <a:solidFill>
                  <a:schemeClr val="dk1"/>
                </a:solidFill>
                <a:latin typeface="Montserrat Light" charset="0"/>
                <a:ea typeface="Montserrat Light" charset="0"/>
                <a:cs typeface="Montserrat Light" charset="0"/>
              </a:rPr>
              <a:t>To build a corpus of social media </a:t>
            </a:r>
            <a:r>
              <a:rPr lang="en-PH" sz="2800" dirty="0" smtClean="0">
                <a:solidFill>
                  <a:schemeClr val="dk1"/>
                </a:solidFill>
                <a:latin typeface="Montserrat Light" charset="0"/>
                <a:ea typeface="Montserrat Light" charset="0"/>
                <a:cs typeface="Montserrat Light" charset="0"/>
              </a:rPr>
              <a:t>data</a:t>
            </a:r>
            <a:endParaRPr lang="en-PH" sz="2800" dirty="0">
              <a:solidFill>
                <a:schemeClr val="dk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Searching for Facebook and Twitter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API’s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Collecting data from both social networks using the APIs</a:t>
            </a:r>
          </a:p>
        </p:txBody>
      </p:sp>
    </p:spTree>
    <p:extLst>
      <p:ext uri="{BB962C8B-B14F-4D97-AF65-F5344CB8AC3E}">
        <p14:creationId xmlns:p14="http://schemas.microsoft.com/office/powerpoint/2010/main" val="2836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/>
                <a:ea typeface="DIN Alternate" charset="0"/>
                <a:cs typeface="DIN Alternate" charset="0"/>
              </a:rPr>
              <a:t>Specific Objective #2</a:t>
            </a:r>
            <a:endParaRPr lang="en-US" sz="4400" dirty="0">
              <a:latin typeface="DIN Alternate"/>
              <a:ea typeface="DIN Alternate" charset="0"/>
              <a:cs typeface="DIN Alternate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To determine the various techniques and algorithms in detecting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communities</a:t>
            </a: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Identify </a:t>
            </a: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the appropriate algorithms for clustering users into communities. </a:t>
            </a:r>
            <a:endParaRPr lang="en-PH" sz="28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Limited </a:t>
            </a: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to review of algorithms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in RRL</a:t>
            </a:r>
          </a:p>
        </p:txBody>
      </p:sp>
    </p:spTree>
    <p:extLst>
      <p:ext uri="{BB962C8B-B14F-4D97-AF65-F5344CB8AC3E}">
        <p14:creationId xmlns:p14="http://schemas.microsoft.com/office/powerpoint/2010/main" val="35285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Specific Objective #</a:t>
            </a:r>
            <a:r>
              <a:rPr lang="en-US" sz="4400" dirty="0">
                <a:latin typeface="DIN Alternate" charset="0"/>
                <a:ea typeface="DIN Alternate" charset="0"/>
                <a:cs typeface="DIN Alternate" charset="0"/>
              </a:rPr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To determine the appropriate parameters to use in detecting the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communities</a:t>
            </a: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Parameters that indicate user similarity</a:t>
            </a:r>
          </a:p>
          <a:p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Limited </a:t>
            </a:r>
            <a:r>
              <a:rPr lang="en-PH" sz="2000" dirty="0">
                <a:latin typeface="Montserrat Light" charset="0"/>
                <a:ea typeface="Montserrat Light" charset="0"/>
                <a:cs typeface="Montserrat Light" charset="0"/>
              </a:rPr>
              <a:t>to </a:t>
            </a:r>
            <a:endParaRPr lang="en-PH" sz="20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sentiment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elements </a:t>
            </a:r>
            <a:r>
              <a:rPr lang="en-PH" sz="2000" dirty="0">
                <a:latin typeface="Montserrat Light" charset="0"/>
                <a:ea typeface="Montserrat Light" charset="0"/>
                <a:cs typeface="Montserrat Light" charset="0"/>
              </a:rPr>
              <a:t>which can be extracted from a user’s </a:t>
            </a:r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profile/posts</a:t>
            </a:r>
          </a:p>
          <a:p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Facebook specific features</a:t>
            </a: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Specific Objective #</a:t>
            </a:r>
            <a:r>
              <a:rPr lang="en-US" sz="4400" dirty="0">
                <a:latin typeface="DIN Alternate" charset="0"/>
                <a:ea typeface="DIN Alternate" charset="0"/>
                <a:cs typeface="DIN Alternate" charset="0"/>
              </a:rPr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To determine the appropriate parameters to use in detecting the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communities</a:t>
            </a: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Facebook </a:t>
            </a: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specific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features such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>
                <a:latin typeface="Montserrat Light" charset="0"/>
                <a:ea typeface="Montserrat Light" charset="0"/>
                <a:cs typeface="Montserrat Light" charset="0"/>
              </a:rPr>
              <a:t>Group membership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>
                <a:latin typeface="Montserrat Light" charset="0"/>
                <a:ea typeface="Montserrat Light" charset="0"/>
                <a:cs typeface="Montserrat Light" charset="0"/>
              </a:rPr>
              <a:t>Likes and reactions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>
                <a:latin typeface="Montserrat Light" charset="0"/>
                <a:ea typeface="Montserrat Light" charset="0"/>
                <a:cs typeface="Montserrat Light" charset="0"/>
              </a:rPr>
              <a:t>Chat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>
                <a:latin typeface="Montserrat Light" charset="0"/>
                <a:ea typeface="Montserrat Light" charset="0"/>
                <a:cs typeface="Montserrat Light" charset="0"/>
              </a:rPr>
              <a:t>Event participation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Specific Objective #4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To determine how to evaluate the correctness of the detected communities</a:t>
            </a: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Find </a:t>
            </a: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appropriate metrics in determining the accuracy of detected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4820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Specific Objective #5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751840" indent="-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PH" sz="2800" dirty="0">
                <a:solidFill>
                  <a:schemeClr val="dk1"/>
                </a:solidFill>
                <a:latin typeface="Montserrat Light" charset="0"/>
                <a:ea typeface="Montserrat Light" charset="0"/>
                <a:cs typeface="Montserrat Light" charset="0"/>
              </a:rPr>
              <a:t>To implement a tool for the visualization of detected communities using the gathered information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Visualization for Facebook and Twitter communities</a:t>
            </a:r>
          </a:p>
        </p:txBody>
      </p:sp>
    </p:spTree>
    <p:extLst>
      <p:ext uri="{BB962C8B-B14F-4D97-AF65-F5344CB8AC3E}">
        <p14:creationId xmlns:p14="http://schemas.microsoft.com/office/powerpoint/2010/main" val="11640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9626777" cy="341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78460">
              <a:buSzPct val="100000"/>
              <a:buFont typeface="Questrial"/>
              <a:buAutoNum type="arabicPeriod"/>
            </a:pP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Overview </a:t>
            </a: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of Current State of Technology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Research </a:t>
            </a: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Objectives and Scope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and Limitations</a:t>
            </a:r>
            <a:endParaRPr lang="en-PH" sz="28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Significance of the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Study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Research Methodology</a:t>
            </a:r>
            <a:endParaRPr lang="en-PH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Outline of the Presentation</a:t>
            </a:r>
            <a:endParaRPr lang="en-PH" sz="4000" dirty="0">
              <a:solidFill>
                <a:schemeClr val="lt2"/>
              </a:solidFill>
              <a:latin typeface="DIN Alternate" charset="0"/>
              <a:ea typeface="DIN Alternate" charset="0"/>
              <a:cs typeface="DIN Alternate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400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Significance of the </a:t>
            </a:r>
            <a:r>
              <a:rPr lang="en-PH" sz="44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Study</a:t>
            </a:r>
            <a:r>
              <a:rPr lang="en-PH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/>
            </a:r>
            <a:br>
              <a:rPr lang="en-PH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</a:br>
            <a:r>
              <a:rPr lang="en-PH" sz="2800" u="none" strike="noStrike" cap="none" dirty="0" smtClean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>Community </a:t>
            </a:r>
            <a:r>
              <a:rPr lang="en-PH" sz="2800" u="none" strike="noStrike" cap="none" dirty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>Detection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Determining whether Facebook data </a:t>
            </a: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produces more accurate communities</a:t>
            </a: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 </a:t>
            </a: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could contribute to </a:t>
            </a: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future </a:t>
            </a: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research in the domain</a:t>
            </a:r>
            <a:endParaRPr lang="en-PH" sz="2800" u="none" strike="noStrike" cap="none" dirty="0" smtClean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  <a:p>
            <a:pPr>
              <a:spcBef>
                <a:spcPts val="0"/>
              </a:spcBef>
            </a:pPr>
            <a:endParaRPr lang="en-PH" sz="2800" u="none" strike="noStrike" cap="none" dirty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400" b="0" i="0" u="none" strike="noStrike" cap="none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Target Users and Domain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This research can also be a very useful tool in the domains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viral marketing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political endorsement.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400" b="0" i="0" u="none" strike="noStrike" cap="none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Target Users and Domain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Interested companies may use the result of this research to improve their sales and marketing. </a:t>
            </a:r>
          </a:p>
          <a:p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The government may use this to gauge 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public opinion on certain issues 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which geographical areas have a particular opinion.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u="none" strike="noStrike" cap="none" dirty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400" b="0" i="0" u="none" strike="noStrike" cap="none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Research Methodology</a:t>
            </a:r>
            <a:endParaRPr lang="en-PH" sz="4400" b="0" i="0" u="none" strike="noStrike" cap="none" dirty="0">
              <a:solidFill>
                <a:schemeClr val="lt2"/>
              </a:solidFill>
              <a:latin typeface="DIN Alternate" charset="0"/>
              <a:ea typeface="DIN Alternate" charset="0"/>
              <a:cs typeface="DIN Alternate" charset="0"/>
              <a:sym typeface="Questrial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u="none" strike="noStrike" cap="none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3 Phases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u="none" strike="noStrike" cap="none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Preparation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Iterative Experimentation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u="none" strike="noStrike" cap="none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Analysis and Finalization</a:t>
            </a:r>
            <a:endParaRPr sz="3200" u="none" strike="noStrike" cap="none" dirty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0010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Preparation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RRL</a:t>
            </a:r>
          </a:p>
          <a:p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Theoretical Framework – Implementation Details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ontserrat Light" charset="0"/>
                <a:ea typeface="Montserrat Light" charset="0"/>
                <a:cs typeface="Montserrat Light" charset="0"/>
              </a:rPr>
              <a:t>Community Detection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ontserrat Light" charset="0"/>
                <a:ea typeface="Montserrat Light" charset="0"/>
                <a:cs typeface="Montserrat Light" charset="0"/>
              </a:rPr>
              <a:t>Similarity Parameter Computation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ontserrat Light" charset="0"/>
                <a:ea typeface="Montserrat Light" charset="0"/>
                <a:cs typeface="Montserrat Light" charset="0"/>
              </a:rPr>
              <a:t>Evaluation Metric Computation</a:t>
            </a:r>
          </a:p>
          <a:p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APIs for Facebook and Twitter</a:t>
            </a:r>
          </a:p>
          <a:p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Platform Selection for Data Storage</a:t>
            </a:r>
          </a:p>
          <a:p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Programming Language Selection</a:t>
            </a:r>
            <a:endParaRPr lang="en-US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Iterative Experimentation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Montserrat Light" charset="0"/>
                <a:ea typeface="Montserrat Light" charset="0"/>
                <a:cs typeface="Montserrat Light" charset="0"/>
              </a:rPr>
              <a:t>Different algorithm and similarity parameter per iteration</a:t>
            </a:r>
          </a:p>
          <a:p>
            <a:r>
              <a:rPr lang="en-US" sz="3200" dirty="0" smtClean="0">
                <a:latin typeface="Montserrat Light" charset="0"/>
                <a:ea typeface="Montserrat Light" charset="0"/>
                <a:cs typeface="Montserrat Light" charset="0"/>
              </a:rPr>
              <a:t>Time: 2 – 3 weeks</a:t>
            </a:r>
          </a:p>
          <a:p>
            <a:endParaRPr lang="en-US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93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DIN Alternate" charset="0"/>
                <a:ea typeface="DIN Alternate" charset="0"/>
                <a:cs typeface="DIN Alternate" charset="0"/>
              </a:rPr>
              <a:t>Iterative </a:t>
            </a:r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Experimentation: Steps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49832" cy="34163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Similarity Parameter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Need not be applicable to both Facebook and 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Reason for having multiple iterations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Community Detection Algorithm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Must be compatible with the selected 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Algorithm may differ per iteration</a:t>
            </a:r>
          </a:p>
        </p:txBody>
      </p:sp>
    </p:spTree>
    <p:extLst>
      <p:ext uri="{BB962C8B-B14F-4D97-AF65-F5344CB8AC3E}">
        <p14:creationId xmlns:p14="http://schemas.microsoft.com/office/powerpoint/2010/main" val="2296757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DIN Alternate" charset="0"/>
                <a:ea typeface="DIN Alternate" charset="0"/>
                <a:cs typeface="DIN Alternate" charset="0"/>
              </a:rPr>
              <a:t>Iterative </a:t>
            </a:r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Experimentation: Steps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Data Collection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Using API’s to get data from Facebook and 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Anonymization and data transformation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Model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Time: 3 – 4 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First iteration includes evaluation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44457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DIN Alternate" charset="0"/>
                <a:ea typeface="DIN Alternate" charset="0"/>
                <a:cs typeface="DIN Alternate" charset="0"/>
              </a:rPr>
              <a:t>Iterative </a:t>
            </a:r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Experimentation Steps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Model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Time: 1 – 2 weeks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First iteration includes evaluation metrics</a:t>
            </a:r>
          </a:p>
          <a:p>
            <a:pPr>
              <a:buFont typeface="+mj-lt"/>
              <a:buAutoNum type="arabicPeriod" startAt="5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Model Evaluation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Time: 2 – 3 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Running the algorithms on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Using the evaluation metrics to determine accuracy</a:t>
            </a:r>
          </a:p>
        </p:txBody>
      </p:sp>
    </p:spTree>
    <p:extLst>
      <p:ext uri="{BB962C8B-B14F-4D97-AF65-F5344CB8AC3E}">
        <p14:creationId xmlns:p14="http://schemas.microsoft.com/office/powerpoint/2010/main" val="1838429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DIN Alternate" charset="0"/>
                <a:ea typeface="DIN Alternate" charset="0"/>
                <a:cs typeface="DIN Alternate" charset="0"/>
              </a:rPr>
              <a:t>Iterative </a:t>
            </a:r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Experimentation: Steps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Documentation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Time: 1 – 2 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Ensure quality and correctness of documentation of iteration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22416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9626777" cy="341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ctr">
              <a:buSzPct val="100000"/>
              <a:buNone/>
            </a:pPr>
            <a:r>
              <a:rPr lang="en-PH" sz="4800" dirty="0" smtClean="0">
                <a:latin typeface="Montserrat Light" charset="0"/>
                <a:ea typeface="Montserrat Light" charset="0"/>
                <a:cs typeface="Montserrat Light" charset="0"/>
              </a:rPr>
              <a:t>Social Network</a:t>
            </a:r>
            <a:endParaRPr lang="en-PH" sz="28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0" indent="0" algn="ctr">
              <a:buSzPct val="100000"/>
              <a:buNone/>
            </a:pPr>
            <a:r>
              <a:rPr lang="en-PH" sz="2800" i="1" dirty="0">
                <a:latin typeface="Montserrat Light" charset="0"/>
                <a:ea typeface="Montserrat Light" charset="0"/>
                <a:cs typeface="Montserrat Light" charset="0"/>
              </a:rPr>
              <a:t>n</a:t>
            </a:r>
            <a:r>
              <a:rPr lang="en-PH" sz="2800" i="1" dirty="0" smtClean="0">
                <a:latin typeface="Montserrat Light" charset="0"/>
                <a:ea typeface="Montserrat Light" charset="0"/>
                <a:cs typeface="Montserrat Light" charset="0"/>
              </a:rPr>
              <a:t>oun</a:t>
            </a:r>
          </a:p>
          <a:p>
            <a:pPr marL="0" indent="0" algn="ctr">
              <a:buSzPct val="100000"/>
              <a:buNone/>
            </a:pPr>
            <a:endParaRPr lang="en-PH" sz="28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0" indent="0" algn="ctr">
              <a:buSzPct val="100000"/>
              <a:buNone/>
            </a:pPr>
            <a:r>
              <a:rPr lang="en-US" sz="2800" dirty="0">
                <a:latin typeface="Montserrat Light" charset="0"/>
                <a:ea typeface="Montserrat Light" charset="0"/>
                <a:cs typeface="Montserrat Light" charset="0"/>
              </a:rPr>
              <a:t>a dedicated website or other application that enables users to communicate with each other by posting information, comments, messages, images, etc.</a:t>
            </a:r>
            <a:endParaRPr lang="en-PH" sz="28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0" indent="0" algn="ctr">
              <a:buSzPct val="100000"/>
              <a:buNone/>
            </a:pPr>
            <a:endParaRPr lang="en-PH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Overview of Current State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87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/>
                <a:ea typeface="DIN Alternate" charset="0"/>
                <a:cs typeface="Arial" panose="020B0604020202020204" pitchFamily="34" charset="0"/>
              </a:rPr>
              <a:t>Analysis and Finalization</a:t>
            </a:r>
            <a:endParaRPr lang="en-US" sz="4400" dirty="0">
              <a:latin typeface="DIN Alternate"/>
              <a:ea typeface="DIN Alternate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33156" cy="34163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Montserrat Light" charset="0"/>
                <a:ea typeface="Montserrat Light" charset="0"/>
                <a:cs typeface="Montserrat Light" charset="0"/>
              </a:rPr>
              <a:t>Time: 2 – 3 weeks</a:t>
            </a:r>
          </a:p>
          <a:p>
            <a:r>
              <a:rPr lang="en-US" sz="2800" dirty="0" smtClean="0">
                <a:latin typeface="Montserrat Light" charset="0"/>
                <a:ea typeface="Montserrat Light" charset="0"/>
                <a:cs typeface="Montserrat Light" charset="0"/>
              </a:rPr>
              <a:t>Revisit data collected</a:t>
            </a:r>
          </a:p>
          <a:p>
            <a:r>
              <a:rPr lang="en-US" sz="2800" dirty="0" smtClean="0">
                <a:latin typeface="Montserrat Light" charset="0"/>
                <a:ea typeface="Montserrat Light" charset="0"/>
                <a:cs typeface="Montserrat Light" charset="0"/>
              </a:rPr>
              <a:t>Possible supplementary study</a:t>
            </a:r>
          </a:p>
          <a:p>
            <a:r>
              <a:rPr lang="en-US" sz="2800" dirty="0" smtClean="0">
                <a:latin typeface="Montserrat Light" charset="0"/>
                <a:ea typeface="Montserrat Light" charset="0"/>
                <a:cs typeface="Montserrat Light" charset="0"/>
              </a:rPr>
              <a:t>Determine best parameter-algorithm combination</a:t>
            </a:r>
          </a:p>
          <a:p>
            <a:r>
              <a:rPr lang="en-US" sz="2800" dirty="0" smtClean="0">
                <a:latin typeface="Montserrat Light" charset="0"/>
                <a:ea typeface="Montserrat Light" charset="0"/>
                <a:cs typeface="Montserrat Light" charset="0"/>
              </a:rPr>
              <a:t>Produce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13111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Calendar of Activities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06910"/>
              </p:ext>
            </p:extLst>
          </p:nvPr>
        </p:nvGraphicFramePr>
        <p:xfrm>
          <a:off x="463634" y="3200399"/>
          <a:ext cx="1122883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008"/>
                <a:gridCol w="859536"/>
                <a:gridCol w="859536"/>
                <a:gridCol w="859536"/>
                <a:gridCol w="859536"/>
                <a:gridCol w="859536"/>
                <a:gridCol w="859536"/>
                <a:gridCol w="859536"/>
                <a:gridCol w="859536"/>
                <a:gridCol w="859536"/>
              </a:tblGrid>
              <a:tr h="34405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Activities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Sep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Oct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Nov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Dec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Jan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Feb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Mar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Apr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" charset="0"/>
                          <a:ea typeface="Montserrat" charset="0"/>
                          <a:cs typeface="Montserrat" charset="0"/>
                        </a:rPr>
                        <a:t>May</a:t>
                      </a:r>
                      <a:endParaRPr lang="en-US" b="0" i="0" dirty="0">
                        <a:latin typeface="Montserrat" charset="0"/>
                        <a:ea typeface="Montserrat" charset="0"/>
                        <a:cs typeface="Montserra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Data Gathering (RRL)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●●__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●●●_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Data Gathering (TF)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●●●●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Iterative Experimentation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●●●●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●●●●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●●●●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●●●●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●●●●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●●●●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Analysis and Finalization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ontserrat Light" charset="0"/>
                          <a:ea typeface="Montserrat Light" charset="0"/>
                          <a:cs typeface="Montserrat Light" charset="0"/>
                        </a:rPr>
                        <a:t>●●●_</a:t>
                      </a:r>
                      <a:endParaRPr lang="en-US" b="0" i="0" dirty="0"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35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800" b="0" i="0" u="none" strike="noStrike" cap="none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Thank You!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3" y="2617149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Detecting networks of users with similarity to each other</a:t>
            </a:r>
          </a:p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Multiple algorithms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Greedy Modularity </a:t>
            </a:r>
            <a:r>
              <a:rPr lang="en-PH" sz="2200" dirty="0" smtClean="0">
                <a:latin typeface="Montserrat Light" charset="0"/>
                <a:ea typeface="Montserrat Light" charset="0"/>
                <a:cs typeface="Montserrat Light" charset="0"/>
              </a:rPr>
              <a:t>Optimization</a:t>
            </a:r>
            <a:r>
              <a:rPr lang="en-PH" sz="22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endParaRPr lang="en-PH" sz="2200" baseline="30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Clique Percolation </a:t>
            </a:r>
            <a:r>
              <a:rPr lang="en-PH" sz="2200" dirty="0" smtClean="0">
                <a:latin typeface="Montserrat Light" charset="0"/>
                <a:ea typeface="Montserrat Light" charset="0"/>
                <a:cs typeface="Montserrat Light" charset="0"/>
              </a:rPr>
              <a:t>Method</a:t>
            </a:r>
            <a:r>
              <a:rPr lang="en-PH" sz="22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endParaRPr lang="en-PH" sz="2200" baseline="30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Vertex </a:t>
            </a:r>
            <a:r>
              <a:rPr lang="en-PH" sz="2200" dirty="0" smtClean="0">
                <a:latin typeface="Montserrat Light" charset="0"/>
                <a:ea typeface="Montserrat Light" charset="0"/>
                <a:cs typeface="Montserrat Light" charset="0"/>
              </a:rPr>
              <a:t>Similarity</a:t>
            </a:r>
            <a:r>
              <a:rPr lang="en-PH" sz="22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endParaRPr lang="en-PH" sz="2200" baseline="30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595582"/>
            <a:ext cx="8825659" cy="89051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</a:t>
            </a:r>
            <a:r>
              <a:rPr lang="en-PH" sz="1200" dirty="0" err="1" smtClean="0">
                <a:latin typeface="Montserrat Light" charset="0"/>
                <a:ea typeface="Montserrat Light" charset="0"/>
                <a:cs typeface="Montserrat Light" charset="0"/>
              </a:rPr>
              <a:t>Clauset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A., Newman, M. E. J., &amp; Moore, C. (2004, Dec). Finding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community structure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 very large networks. Phys. Rev. E, 70 , 066111.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10.1103/PhysRevE.70.066111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2 Tang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L., &amp; Liu, H. (2010). Community detection and mining in social media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. Morgan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&amp; Claypool.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10.2200/S00298ED1V01Y201009DMK003</a:t>
            </a:r>
          </a:p>
        </p:txBody>
      </p:sp>
      <p:sp>
        <p:nvSpPr>
          <p:cNvPr id="7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Community Detection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4609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4" y="2576208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Multiple algorithms (cont.)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Hierarchical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Clustering</a:t>
            </a:r>
            <a:r>
              <a:rPr lang="en-PH" sz="2400" baseline="30000" dirty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Interest-based community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detection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k-means clustering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3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049672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91160">
              <a:spcBef>
                <a:spcPts val="0"/>
              </a:spcBef>
              <a:buSzPct val="100000"/>
              <a:buFont typeface="Noto Sans Symbols"/>
              <a:buChar char="●"/>
            </a:pPr>
            <a:endParaRPr lang="en-PH" sz="2200" dirty="0"/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1154954" y="5049672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Tang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L., &amp; Liu, H. (2010). Community detection and mining in social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media. Morgan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&amp; Claypool.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10.2200/S00298ED1V01Y201009DMK003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2 Lim, K., &amp;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Datta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A. (2012). Following the follower: Detecting communities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with common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interests on twitter. In Proceedings of the 23rd ACM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conference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hypertext and social media (ht12) (Vol. 1, pp. 317{318). Association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Computing Machinery.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10.1145/2309996.2310052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3 Zhang, Y., Wu, Y., &amp; Yang, Q. (2012). Community discovery in twitter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based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user interests. Journal of Computational Information Systems, 8 (3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991-1000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8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Community Detection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034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xfrm>
            <a:off x="1154954" y="2548908"/>
            <a:ext cx="8825659" cy="23096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Formula </a:t>
            </a: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for text similarity based on topics in the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text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Similar </a:t>
            </a: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word usage in communities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vie Euclidean Distance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Naive </a:t>
            </a: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Bayes Subjective/Objective Positive/Negative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Classifier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3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lvl="0" indent="-40640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Cosine 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4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17849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Zhang, Y., Wu, Y., &amp; Yang, Q. (2012). Community discovery in twitter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based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user interests. Journal of Computational Information Systems, 8 (3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991-1000.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2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Bryden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J., Funk, S., &amp; Jansen, V. A. (2013). Word usage mirrors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community structure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 the online social network twitter. EPJ Data Science, 2 (1),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1{9. </a:t>
            </a:r>
            <a:r>
              <a:rPr lang="en-PH" sz="1200" dirty="0" err="1" smtClean="0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10.1140/epjds15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3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Deitrick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W., &amp; Hu, W. (2013). Mutually enhancing community detection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and sentiment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analysis on twitter networks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4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Bakillah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M., Li, R.-Y., &amp; Liang, S. H. L. (2015, February). Geo-located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community detection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 twitter with enhanced fast-greedy optimization of modularity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: The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case study of typhoon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haiyan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Int. J.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Geogr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Inf. Sci., 29 (2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258{279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10.1080/13658816.2014.964247</a:t>
            </a:r>
            <a:endParaRPr lang="en-PH" sz="1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25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408413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Similarity Parameters (</a:t>
            </a:r>
            <a:r>
              <a:rPr lang="en-PH" sz="400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Sentiment Analysis)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23779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A majority of the studies dealt with Twitter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URL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Hashtag 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Following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1,2,3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Retweeting 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1,2,3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Mentions</a:t>
            </a:r>
            <a:r>
              <a:rPr lang="en-PH" sz="20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</a:t>
            </a:r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86088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Zhang, Y., Wu, Y., &amp; Yang, Q. (2012). Community discovery in twitter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based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user interests. Journal of Computational Information Systems, 8 (3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991-1000.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2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Bakillah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M., Li, R.-Y., &amp; Liang, S. H. L. (2015, February). Geo-located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community detection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 twitter with enhanced fast-greedy optimization of modularity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: The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case study of typhoon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haiyan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Int. J.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Geogr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Inf. Sci., 29 (2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258{279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10.1080/13658816.2014.964247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3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Darmon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D.,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Omodei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E., &amp; Garland, J. (2015, 08). Followers are not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enough: A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multifaceted approach to community detection in online social networks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n-PH" sz="1200" dirty="0" err="1" smtClean="0">
                <a:latin typeface="Montserrat Light" charset="0"/>
                <a:ea typeface="Montserrat Light" charset="0"/>
                <a:cs typeface="Montserrat Light" charset="0"/>
              </a:rPr>
              <a:t>PLoS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ONE, 10 (8), 1-20.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10.1371/journal.pone.0134860</a:t>
            </a:r>
          </a:p>
        </p:txBody>
      </p:sp>
      <p:sp>
        <p:nvSpPr>
          <p:cNvPr id="7" name="Shape 25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149106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Similarity Parameters (</a:t>
            </a:r>
            <a:r>
              <a:rPr lang="en-PH" sz="400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Other Parameters)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PH" sz="3000" dirty="0" smtClean="0">
                <a:latin typeface="Montserrat Light" charset="0"/>
                <a:ea typeface="Montserrat Light" charset="0"/>
                <a:cs typeface="Montserrat Light" charset="0"/>
              </a:rPr>
              <a:t>Average </a:t>
            </a:r>
            <a:r>
              <a:rPr lang="en-PH" sz="3000" dirty="0">
                <a:latin typeface="Montserrat Light" charset="0"/>
                <a:ea typeface="Montserrat Light" charset="0"/>
                <a:cs typeface="Montserrat Light" charset="0"/>
              </a:rPr>
              <a:t>number of mutual following links per user per community(FPUPC) to evaluate their </a:t>
            </a:r>
            <a:r>
              <a:rPr lang="en-PH" sz="3000" dirty="0" smtClean="0">
                <a:latin typeface="Montserrat Light" charset="0"/>
                <a:ea typeface="Montserrat Light" charset="0"/>
                <a:cs typeface="Montserrat Light" charset="0"/>
              </a:rPr>
              <a:t>communities.</a:t>
            </a:r>
            <a:r>
              <a:rPr lang="en-PH" sz="30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endParaRPr lang="en-PH" sz="3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86088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Zhang, Y., Wu, Y., &amp; Yang, Q. (2012). Community discovery in twitter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based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user interests. Journal of Computational Information Systems, 8 (3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991-1000.</a:t>
            </a:r>
            <a:endParaRPr lang="en-PH" sz="1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Evaluation Metrics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Most studies are about Twitter</a:t>
            </a:r>
          </a:p>
        </p:txBody>
      </p:sp>
      <p:sp>
        <p:nvSpPr>
          <p:cNvPr id="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Research Gap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32066</TotalTime>
  <Words>1329</Words>
  <Application>Microsoft Office PowerPoint</Application>
  <PresentationFormat>Widescreen</PresentationFormat>
  <Paragraphs>195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Century Gothic</vt:lpstr>
      <vt:lpstr>DIN Alternate</vt:lpstr>
      <vt:lpstr>Montserrat</vt:lpstr>
      <vt:lpstr>Montserrat Light</vt:lpstr>
      <vt:lpstr>Noto Sans Symbols</vt:lpstr>
      <vt:lpstr>Questrial</vt:lpstr>
      <vt:lpstr>Wingdings</vt:lpstr>
      <vt:lpstr>Wingdings 3</vt:lpstr>
      <vt:lpstr>Ion Boardroom</vt:lpstr>
      <vt:lpstr>Community Detection on Facebook and Twitter</vt:lpstr>
      <vt:lpstr>Outline of the Presentation</vt:lpstr>
      <vt:lpstr>Overview of Current State of Technology</vt:lpstr>
      <vt:lpstr>Community Detection</vt:lpstr>
      <vt:lpstr>Community Detection</vt:lpstr>
      <vt:lpstr>Similarity Parameters (Sentiment Analysis)</vt:lpstr>
      <vt:lpstr>Similarity Parameters (Other Parameters)</vt:lpstr>
      <vt:lpstr>Evaluation Metrics</vt:lpstr>
      <vt:lpstr>Research Gap</vt:lpstr>
      <vt:lpstr>Research Gap</vt:lpstr>
      <vt:lpstr>Research Gap</vt:lpstr>
      <vt:lpstr>Research Problem</vt:lpstr>
      <vt:lpstr>Research Objectives, Scope, and Limitations General Objective</vt:lpstr>
      <vt:lpstr>Specific Objective #1</vt:lpstr>
      <vt:lpstr>Specific Objective #2</vt:lpstr>
      <vt:lpstr>Specific Objective #3</vt:lpstr>
      <vt:lpstr>Specific Objective #3</vt:lpstr>
      <vt:lpstr>Specific Objective #4</vt:lpstr>
      <vt:lpstr>Specific Objective #5</vt:lpstr>
      <vt:lpstr>Significance of the Study Community Detection</vt:lpstr>
      <vt:lpstr>Target Users and Domain</vt:lpstr>
      <vt:lpstr>Target Users and Domain</vt:lpstr>
      <vt:lpstr>Research Methodology</vt:lpstr>
      <vt:lpstr>Preparation</vt:lpstr>
      <vt:lpstr>Iterative Experimentation</vt:lpstr>
      <vt:lpstr>Iterative Experimentation: Steps</vt:lpstr>
      <vt:lpstr>Iterative Experimentation: Steps</vt:lpstr>
      <vt:lpstr>Iterative Experimentation Steps</vt:lpstr>
      <vt:lpstr>Iterative Experimentation: Steps</vt:lpstr>
      <vt:lpstr>Analysis and Finalization</vt:lpstr>
      <vt:lpstr>Calendar of Activities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dc:creator>Ryan Austin Fernandez</dc:creator>
  <cp:lastModifiedBy>Ryan Austin Fernandez</cp:lastModifiedBy>
  <cp:revision>37</cp:revision>
  <dcterms:modified xsi:type="dcterms:W3CDTF">2016-08-12T16:21:47Z</dcterms:modified>
</cp:coreProperties>
</file>