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666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7616" cy="6845299"/>
          </a:xfrm>
          <a:prstGeom prst="rect">
            <a:avLst/>
          </a:prstGeom>
          <a:noFill/>
        </p:spPr>
      </p:pic>
      <p:sp>
        <p:nvSpPr>
          <p:cNvPr id="2" name="Text Box2"/>
          <p:cNvSpPr txBox="1"/>
          <p:nvPr/>
        </p:nvSpPr>
        <p:spPr>
          <a:xfrm>
            <a:off x="1127851" y="1722638"/>
            <a:ext cx="3924172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Unseen</a:t>
            </a:r>
            <a:r>
              <a:rPr lang="en-US" altLang="zh-CN" sz="3600" b="1" spc="-5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3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Threat: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Text Box3"/>
          <p:cNvSpPr txBox="1"/>
          <p:nvPr/>
        </p:nvSpPr>
        <p:spPr>
          <a:xfrm>
            <a:off x="1013798" y="2254927"/>
            <a:ext cx="5242992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1013798" y="3177003"/>
            <a:ext cx="1339311" cy="2805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Presented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1013798" y="3836026"/>
            <a:ext cx="2527229" cy="2805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Jesika</a:t>
            </a:r>
            <a:r>
              <a:rPr lang="en-US" altLang="zh-CN" sz="20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Nuala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Shenitta.A,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1013798" y="4165539"/>
            <a:ext cx="1612755" cy="2805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-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950321104020,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1013798" y="4495051"/>
            <a:ext cx="2394422" cy="2805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BE(CSE),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IIIyr/VIsem,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1013798" y="4824562"/>
            <a:ext cx="3187972" cy="2805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Grace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College</a:t>
            </a:r>
            <a:r>
              <a:rPr lang="en-US" altLang="zh-CN" sz="20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20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Engineering.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66" name="Text Box66"/>
          <p:cNvSpPr txBox="1"/>
          <p:nvPr/>
        </p:nvSpPr>
        <p:spPr>
          <a:xfrm>
            <a:off x="1040430" y="2635133"/>
            <a:ext cx="10119956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2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Transmission</a:t>
            </a:r>
            <a:r>
              <a:rPr lang="en-US" altLang="zh-CN" sz="3600" b="1" spc="-5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Vectors: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Spreading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Snoops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781635" y="3548920"/>
            <a:ext cx="10629935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76820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infiltrate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various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vectors.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Phishing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emails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attachments,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compromised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downloads,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even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device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enable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root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begin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secret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recording.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Staying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vigilant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transmission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vectors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crucial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5012065" y="4005167"/>
            <a:ext cx="2179465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keeping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bay.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grpSp>
        <p:nvGrpSpPr>
          <p:cNvPr id="70" name="Group70"/>
          <p:cNvGrpSpPr/>
          <p:nvPr/>
        </p:nvGrpSpPr>
        <p:grpSpPr>
          <a:xfrm>
            <a:off x="524212" y="1475232"/>
            <a:ext cx="11182180" cy="5099304"/>
            <a:chOff x="524212" y="1475232"/>
            <a:chExt cx="11182180" cy="5099304"/>
          </a:xfrm>
        </p:grpSpPr>
        <p:pic>
          <p:nvPicPr>
            <p:cNvPr id="71" name="Image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12" y="1475232"/>
              <a:ext cx="3831017" cy="5099304"/>
            </a:xfrm>
            <a:prstGeom prst="rect">
              <a:avLst/>
            </a:prstGeom>
            <a:noFill/>
          </p:spPr>
        </p:pic>
        <p:sp>
          <p:nvSpPr>
            <p:cNvPr id="72" name="Text Box72"/>
            <p:cNvSpPr txBox="1"/>
            <p:nvPr/>
          </p:nvSpPr>
          <p:spPr>
            <a:xfrm>
              <a:off x="1013798" y="4181786"/>
              <a:ext cx="2805800" cy="1603988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Phishing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Social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988"/>
                </a:lnSpc>
                <a:spcBef>
                  <a:spcPts val="407"/>
                </a:spcBef>
              </a:pP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Engineering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Exploitation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techniques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like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phishing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rely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deception,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tricking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users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installing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masquerading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547"/>
                </a:lnSpc>
                <a:spcBef>
                  <a:spcPts val="250"/>
                </a:spcBef>
              </a:pP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trustworthy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entities.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73" name="Image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794" y="1475232"/>
              <a:ext cx="3831015" cy="5099304"/>
            </a:xfrm>
            <a:prstGeom prst="rect">
              <a:avLst/>
            </a:prstGeom>
            <a:noFill/>
          </p:spPr>
        </p:pic>
        <p:sp>
          <p:nvSpPr>
            <p:cNvPr id="74" name="Text Box74"/>
            <p:cNvSpPr txBox="1"/>
            <p:nvPr/>
          </p:nvSpPr>
          <p:spPr>
            <a:xfrm>
              <a:off x="4688818" y="4181786"/>
              <a:ext cx="2702011" cy="152794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Drive-By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Downloads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547"/>
                </a:lnSpc>
                <a:spcBef>
                  <a:spcPts val="1311"/>
                </a:spcBef>
              </a:pPr>
              <a:endParaRPr/>
            </a:p>
            <a:p>
              <a:pPr algn="l" rtl="0">
                <a:lnSpc>
                  <a:spcPts val="1547"/>
                </a:lnSpc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Unsuspecting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users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can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encounter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547"/>
                </a:lnSpc>
                <a:spcBef>
                  <a:spcPts val="250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through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drive-by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downloads,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where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visiting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compromised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websites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leads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silent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installation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software.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75" name="Image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375" y="1475232"/>
              <a:ext cx="3831017" cy="5099304"/>
            </a:xfrm>
            <a:prstGeom prst="rect">
              <a:avLst/>
            </a:prstGeom>
            <a:noFill/>
          </p:spPr>
        </p:pic>
        <p:sp>
          <p:nvSpPr>
            <p:cNvPr id="76" name="Text Box76"/>
            <p:cNvSpPr txBox="1"/>
            <p:nvPr/>
          </p:nvSpPr>
          <p:spPr>
            <a:xfrm>
              <a:off x="8363838" y="4181786"/>
              <a:ext cx="2819814" cy="152794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Physical</a:t>
              </a:r>
              <a:r>
                <a:rPr lang="en-US" altLang="zh-CN" sz="1800" spc="-5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Device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Compromise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physical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placement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often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public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spaces,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takes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advantage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unattended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devices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install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hardware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infect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them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through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direct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access.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77" name="Text Box77"/>
          <p:cNvSpPr txBox="1"/>
          <p:nvPr/>
        </p:nvSpPr>
        <p:spPr>
          <a:xfrm>
            <a:off x="1758307" y="645387"/>
            <a:ext cx="8686397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Exploitation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Installation:</a:t>
            </a:r>
            <a:r>
              <a:rPr lang="en-US" altLang="zh-CN" sz="3600" b="1" spc="-177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3600" b="1" spc="-199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Closer</a:t>
            </a:r>
            <a:r>
              <a:rPr lang="en-US" altLang="zh-CN" sz="3600" b="1" spc="-59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Look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79" name="Text Box79"/>
          <p:cNvSpPr txBox="1"/>
          <p:nvPr/>
        </p:nvSpPr>
        <p:spPr>
          <a:xfrm>
            <a:off x="760349" y="2977318"/>
            <a:ext cx="7419464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4.Keylogger</a:t>
            </a:r>
            <a:r>
              <a:rPr lang="en-US" altLang="zh-CN" sz="3600" b="1" spc="-5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0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Prevention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81" name="Text Box81"/>
          <p:cNvSpPr txBox="1"/>
          <p:nvPr/>
        </p:nvSpPr>
        <p:spPr>
          <a:xfrm>
            <a:off x="1572378" y="2368988"/>
            <a:ext cx="9058324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Undetectable: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r>
              <a:rPr lang="en-US" altLang="zh-CN" sz="3600" b="1" spc="-15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4993254" y="2901277"/>
            <a:ext cx="2215130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786288" y="3815064"/>
            <a:ext cx="10622486" cy="4245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68696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Maintaining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robust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employing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specialized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vital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identifying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neutralizing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keyloggers.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Regular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scans,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vigilant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monitoring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hardware,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anti-keylogging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contribute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strong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defensive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posture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5242645" y="4271312"/>
            <a:ext cx="1716443" cy="196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covert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infiltration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grpSp>
        <p:nvGrpSpPr>
          <p:cNvPr id="86" name="Group86"/>
          <p:cNvGrpSpPr/>
          <p:nvPr/>
        </p:nvGrpSpPr>
        <p:grpSpPr>
          <a:xfrm>
            <a:off x="524212" y="102656"/>
            <a:ext cx="11182180" cy="6508456"/>
            <a:chOff x="524212" y="102656"/>
            <a:chExt cx="11182180" cy="6508456"/>
          </a:xfrm>
        </p:grpSpPr>
        <p:pic>
          <p:nvPicPr>
            <p:cNvPr id="87" name="Image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12" y="1435608"/>
              <a:ext cx="3831017" cy="5175504"/>
            </a:xfrm>
            <a:prstGeom prst="rect">
              <a:avLst/>
            </a:prstGeom>
            <a:noFill/>
          </p:spPr>
        </p:pic>
        <p:pic>
          <p:nvPicPr>
            <p:cNvPr id="88" name="Image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794" y="1435608"/>
              <a:ext cx="3831015" cy="5175504"/>
            </a:xfrm>
            <a:prstGeom prst="rect">
              <a:avLst/>
            </a:prstGeom>
            <a:noFill/>
          </p:spPr>
        </p:pic>
        <p:pic>
          <p:nvPicPr>
            <p:cNvPr id="89" name="Image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375" y="102656"/>
              <a:ext cx="3831017" cy="6508456"/>
            </a:xfrm>
            <a:prstGeom prst="rect">
              <a:avLst/>
            </a:prstGeom>
            <a:noFill/>
          </p:spPr>
        </p:pic>
      </p:grpSp>
      <p:sp>
        <p:nvSpPr>
          <p:cNvPr id="90" name="Text Box90"/>
          <p:cNvSpPr txBox="1"/>
          <p:nvPr/>
        </p:nvSpPr>
        <p:spPr>
          <a:xfrm>
            <a:off x="1013798" y="4143765"/>
            <a:ext cx="2612240" cy="16039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800" spc="-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988"/>
              </a:lnSpc>
              <a:spcBef>
                <a:spcPts val="407"/>
              </a:spcBef>
            </a:pPr>
            <a:r>
              <a:rPr lang="en-US" altLang="zh-CN" sz="1800" spc="-1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Creating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informed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base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dramatically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reduce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risk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infections.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4688818" y="4143765"/>
            <a:ext cx="2726318" cy="15279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Updated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Protocols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1311"/>
              </a:spcBef>
            </a:pPr>
            <a:endParaRPr/>
          </a:p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Implementing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maintaining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updated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protocols,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including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regular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updates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patches,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critical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barriers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attacks.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8363838" y="4143765"/>
            <a:ext cx="2771558" cy="18321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Utilizing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Secure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Input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988"/>
              </a:lnSpc>
              <a:spcBef>
                <a:spcPts val="407"/>
              </a:spcBef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Methods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Employing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input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methods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virtual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keyboards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two-factor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authentication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adds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layers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250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keylogging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250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techniques.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1576932" y="607367"/>
            <a:ext cx="9045196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Fortifying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Defenses: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9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Prevention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95" name="Text Box95"/>
          <p:cNvSpPr txBox="1"/>
          <p:nvPr/>
        </p:nvSpPr>
        <p:spPr>
          <a:xfrm>
            <a:off x="760349" y="2977318"/>
            <a:ext cx="7023406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5.Case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Studies: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3600" b="1" spc="-4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Incidents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6" cy="6858000"/>
          </a:xfrm>
          <a:prstGeom prst="rect">
            <a:avLst/>
          </a:prstGeom>
          <a:noFill/>
        </p:spPr>
      </p:pic>
      <p:sp>
        <p:nvSpPr>
          <p:cNvPr id="97" name="Text Box97"/>
          <p:cNvSpPr txBox="1"/>
          <p:nvPr/>
        </p:nvSpPr>
        <p:spPr>
          <a:xfrm>
            <a:off x="1264278" y="2635133"/>
            <a:ext cx="9671682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Case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Study:</a:t>
            </a:r>
            <a:r>
              <a:rPr lang="en-US" altLang="zh-CN" sz="3600" b="1" spc="-5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Infamous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Campaign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874995" y="3548920"/>
            <a:ext cx="10443475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00483" algn="l" rtl="0">
              <a:lnSpc>
                <a:spcPts val="1671"/>
              </a:lnSpc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8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campaign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targeting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major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corporation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resulted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theft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amounts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confidential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data.</a:t>
            </a:r>
            <a:r>
              <a:rPr lang="en-US" altLang="zh-CN" sz="1400" spc="1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meticulously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crafted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phishing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emails,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attackers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delivered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custom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multiple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employees,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bypassing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antivirus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gain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sensitive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1089338" y="4005167"/>
            <a:ext cx="10018172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communications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intellectual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property.</a:t>
            </a:r>
            <a:r>
              <a:rPr lang="en-US" altLang="zh-CN" sz="1400" spc="-2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incident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spotlights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importance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multi-layered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ongoing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vigilance.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6" cy="6858000"/>
          </a:xfrm>
          <a:prstGeom prst="rect">
            <a:avLst/>
          </a:prstGeom>
          <a:noFill/>
        </p:spPr>
      </p:pic>
      <p:sp>
        <p:nvSpPr>
          <p:cNvPr id="101" name="Text Box101"/>
          <p:cNvSpPr txBox="1"/>
          <p:nvPr/>
        </p:nvSpPr>
        <p:spPr>
          <a:xfrm>
            <a:off x="1294969" y="2635133"/>
            <a:ext cx="9612465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Past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Mistakes: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3600" b="1" spc="-3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Lessons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823315" y="3548920"/>
            <a:ext cx="10546729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9207" indent="-19207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Businesses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individuals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alike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fallen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victim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often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substantial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cost.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examining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cases,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implement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preventative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tailored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thwart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similar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attacks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future.</a:t>
            </a:r>
            <a:r>
              <a:rPr lang="en-US" altLang="zh-CN" sz="1400" spc="2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lessons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foundation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developing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proactive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defenses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3725412" y="4005167"/>
            <a:ext cx="4748462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improving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overall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resilience.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105" name="Text Box105"/>
          <p:cNvSpPr txBox="1"/>
          <p:nvPr/>
        </p:nvSpPr>
        <p:spPr>
          <a:xfrm>
            <a:off x="760349" y="2470377"/>
            <a:ext cx="2368873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Conclusion: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760349" y="3215023"/>
            <a:ext cx="5011677" cy="2805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09"/>
              </a:lnSpc>
            </a:pPr>
            <a:r>
              <a:rPr lang="en-US" altLang="zh-CN" sz="20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age,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vigilance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000" spc="-1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security.</a:t>
            </a:r>
            <a:endParaRPr lang="en-US" altLang="zh-CN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760349" y="4169923"/>
            <a:ext cx="978930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Thank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you....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6" cy="6844296"/>
          </a:xfrm>
          <a:prstGeom prst="rect">
            <a:avLst/>
          </a:prstGeom>
          <a:noFill/>
        </p:spPr>
      </p:pic>
      <p:pic>
        <p:nvPicPr>
          <p:cNvPr id="10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41" y="4296329"/>
            <a:ext cx="411856" cy="411890"/>
          </a:xfrm>
          <a:prstGeom prst="rect">
            <a:avLst/>
          </a:prstGeom>
          <a:noFill/>
        </p:spPr>
      </p:pic>
      <p:pic>
        <p:nvPicPr>
          <p:cNvPr id="11" name="Image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99" y="4296329"/>
            <a:ext cx="411855" cy="411890"/>
          </a:xfrm>
          <a:prstGeom prst="rect">
            <a:avLst/>
          </a:prstGeom>
          <a:noFill/>
        </p:spPr>
      </p:pic>
      <p:pic>
        <p:nvPicPr>
          <p:cNvPr id="12" name="Image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257" y="4296329"/>
            <a:ext cx="411855" cy="411890"/>
          </a:xfrm>
          <a:prstGeom prst="rect">
            <a:avLst/>
          </a:prstGeom>
          <a:noFill/>
        </p:spPr>
      </p:pic>
      <p:pic>
        <p:nvPicPr>
          <p:cNvPr id="13" name="Image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120" y="5284865"/>
            <a:ext cx="411856" cy="411890"/>
          </a:xfrm>
          <a:prstGeom prst="rect">
            <a:avLst/>
          </a:prstGeom>
          <a:noFill/>
        </p:spPr>
      </p:pic>
      <p:pic>
        <p:nvPicPr>
          <p:cNvPr id="14" name="Image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877" y="5284865"/>
            <a:ext cx="411856" cy="411890"/>
          </a:xfrm>
          <a:prstGeom prst="rect">
            <a:avLst/>
          </a:prstGeom>
          <a:noFill/>
        </p:spPr>
      </p:pic>
      <p:sp>
        <p:nvSpPr>
          <p:cNvPr id="15" name="Text Box15"/>
          <p:cNvSpPr txBox="1"/>
          <p:nvPr/>
        </p:nvSpPr>
        <p:spPr>
          <a:xfrm>
            <a:off x="1713953" y="4383181"/>
            <a:ext cx="278932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2F0039"/>
                </a:solidFill>
                <a:latin typeface="Times New Roman"/>
                <a:ea typeface="Times New Roman"/>
                <a:cs typeface="Times New Roman"/>
              </a:rPr>
              <a:t>01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4818710" y="4383181"/>
            <a:ext cx="278933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2F0039"/>
                </a:solidFill>
                <a:latin typeface="Times New Roman"/>
                <a:ea typeface="Times New Roman"/>
                <a:cs typeface="Times New Roman"/>
              </a:rPr>
              <a:t>02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7923469" y="4383181"/>
            <a:ext cx="278931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2F0039"/>
                </a:solidFill>
                <a:latin typeface="Times New Roman"/>
                <a:ea typeface="Times New Roman"/>
                <a:cs typeface="Times New Roman"/>
              </a:rPr>
              <a:t>03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3266332" y="5371717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2F0039"/>
                </a:solidFill>
                <a:latin typeface="Times New Roman"/>
                <a:ea typeface="Times New Roman"/>
                <a:cs typeface="Times New Roman"/>
              </a:rPr>
              <a:t>04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6371089" y="5371717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2F0039"/>
                </a:solidFill>
                <a:latin typeface="Times New Roman"/>
                <a:ea typeface="Times New Roman"/>
                <a:cs typeface="Times New Roman"/>
              </a:rPr>
              <a:t>05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2236693" y="4321195"/>
            <a:ext cx="1399200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2179667" y="4625360"/>
            <a:ext cx="1088978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4367551" y="3243463"/>
            <a:ext cx="3467058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70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Table</a:t>
            </a:r>
            <a:r>
              <a:rPr lang="en-US" altLang="zh-CN" sz="3600" b="1" spc="-8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Contents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5341451" y="4321195"/>
            <a:ext cx="1934337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3789072" y="5309731"/>
            <a:ext cx="1942774" cy="2525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6893829" y="5309731"/>
            <a:ext cx="1272374" cy="2525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Case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Studies: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8446208" y="4321195"/>
            <a:ext cx="1589440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8389182" y="4625360"/>
            <a:ext cx="1386198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Infect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3732045" y="5613896"/>
            <a:ext cx="1411746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Prevention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6836803" y="5613896"/>
            <a:ext cx="1892591" cy="252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Incidents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th3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" name="Path31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2F0039">
              <a:alpha val="100000"/>
            </a:srgbClr>
          </a:solidFill>
          <a:ln w="0" cap="sq">
            <a:solidFill>
              <a:srgbClr val="2F003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" name="Text Box32"/>
          <p:cNvSpPr txBox="1"/>
          <p:nvPr/>
        </p:nvSpPr>
        <p:spPr>
          <a:xfrm>
            <a:off x="760349" y="2977318"/>
            <a:ext cx="5640396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9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1.Introduction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0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6" cy="6843710"/>
          </a:xfrm>
          <a:prstGeom prst="rect">
            <a:avLst/>
          </a:prstGeom>
          <a:noFill/>
        </p:spPr>
      </p:pic>
      <p:sp>
        <p:nvSpPr>
          <p:cNvPr id="34" name="Text Box34"/>
          <p:cNvSpPr txBox="1"/>
          <p:nvPr/>
        </p:nvSpPr>
        <p:spPr>
          <a:xfrm>
            <a:off x="1583565" y="2521071"/>
            <a:ext cx="9035975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Unveiling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Keyloggers: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Espionage</a:t>
            </a:r>
            <a:r>
              <a:rPr lang="en-US" altLang="zh-CN" sz="3600" b="1" spc="-2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7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767873" y="3434858"/>
            <a:ext cx="10665943" cy="6526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3762" indent="115538" algn="l" rtl="0">
              <a:lnSpc>
                <a:spcPts val="1713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surveillance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technology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record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keystrokes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computer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mobile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device.</a:t>
            </a:r>
            <a:r>
              <a:rPr lang="en-US" altLang="zh-CN" sz="1400" spc="2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capture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every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tap,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swipe,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makes,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making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powerful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espionage.</a:t>
            </a:r>
            <a:r>
              <a:rPr lang="en-US" altLang="zh-CN" sz="1400" spc="-4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sensitive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passwords,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messages,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financial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details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typically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entered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keyboards,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represent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significant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personal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corporate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function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4003514" y="4119229"/>
            <a:ext cx="4192443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safeguarding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th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Path38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2F0039">
              <a:alpha val="100000"/>
            </a:srgbClr>
          </a:solidFill>
          <a:ln w="0" cap="sq">
            <a:solidFill>
              <a:srgbClr val="2F003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9" name="Group39"/>
          <p:cNvGrpSpPr/>
          <p:nvPr/>
        </p:nvGrpSpPr>
        <p:grpSpPr>
          <a:xfrm>
            <a:off x="1283101" y="1465378"/>
            <a:ext cx="9661353" cy="5109158"/>
            <a:chOff x="1283101" y="1465378"/>
            <a:chExt cx="9661353" cy="5109158"/>
          </a:xfrm>
        </p:grpSpPr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101" y="1465378"/>
              <a:ext cx="4909919" cy="5109158"/>
            </a:xfrm>
            <a:prstGeom prst="rect">
              <a:avLst/>
            </a:prstGeom>
            <a:noFill/>
          </p:spPr>
        </p:pic>
        <p:sp>
          <p:nvSpPr>
            <p:cNvPr id="41" name="Text Box41"/>
            <p:cNvSpPr txBox="1"/>
            <p:nvPr/>
          </p:nvSpPr>
          <p:spPr>
            <a:xfrm>
              <a:off x="1774147" y="4181786"/>
              <a:ext cx="3828064" cy="175607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Early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Beginnings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history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dates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back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days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teleprinters,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where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mechanical</a:t>
              </a:r>
              <a:r>
                <a:rPr lang="en-US" altLang="zh-CN" sz="1400" spc="-6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devices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could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be</a:t>
              </a:r>
              <a:r>
                <a:rPr lang="en-US" altLang="zh-CN" sz="1400" spc="-7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used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capture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communication.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Over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time,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methods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motives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for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have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evolved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8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significantly,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from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government</a:t>
              </a:r>
              <a:r>
                <a:rPr lang="en-US" altLang="zh-CN" sz="1400" spc="-6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espionage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today's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cybercriminal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activities.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42" name="Image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584" y="1475232"/>
              <a:ext cx="4906870" cy="5099304"/>
            </a:xfrm>
            <a:prstGeom prst="rect">
              <a:avLst/>
            </a:prstGeom>
            <a:noFill/>
          </p:spPr>
        </p:pic>
        <p:sp>
          <p:nvSpPr>
            <p:cNvPr id="43" name="Text Box43"/>
            <p:cNvSpPr txBox="1"/>
            <p:nvPr/>
          </p:nvSpPr>
          <p:spPr>
            <a:xfrm>
              <a:off x="6526327" y="4181786"/>
              <a:ext cx="3889225" cy="175607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Modern-Day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Sophistication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3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Today,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keyloggers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lang="en-US" altLang="zh-CN" sz="1400" spc="-5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more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advanced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than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9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ever,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often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part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complex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software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packages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that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can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evade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detection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provide</a:t>
              </a:r>
              <a:r>
                <a:rPr lang="en-US" altLang="zh-CN" sz="1400" spc="-6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attackers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with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wealth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information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about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their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victims.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Understanding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their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evolution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can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help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forecast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future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threats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strengthen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our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defenses.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44" name="Text Box44"/>
          <p:cNvSpPr txBox="1"/>
          <p:nvPr/>
        </p:nvSpPr>
        <p:spPr>
          <a:xfrm>
            <a:off x="2071455" y="645387"/>
            <a:ext cx="8055523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History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Evolution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Keylogging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Path46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2F0039">
              <a:alpha val="100000"/>
            </a:srgbClr>
          </a:solidFill>
          <a:ln w="0" cap="sq">
            <a:solidFill>
              <a:srgbClr val="2F003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" name="Text Box47"/>
          <p:cNvSpPr txBox="1"/>
          <p:nvPr/>
        </p:nvSpPr>
        <p:spPr>
          <a:xfrm>
            <a:off x="760349" y="2977318"/>
            <a:ext cx="4297166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2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2.Types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49" name="Text Box49"/>
          <p:cNvSpPr txBox="1"/>
          <p:nvPr/>
        </p:nvSpPr>
        <p:spPr>
          <a:xfrm>
            <a:off x="1377340" y="2635133"/>
            <a:ext cx="9449046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Classifying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Keyloggers: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Hardware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934595" y="3548920"/>
            <a:ext cx="10324609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6730" indent="-46730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various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advantages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stealth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capabilities.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Hardware-based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physical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devices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attached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computers,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often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resembling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regular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cables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adapters.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Software-based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programs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covertly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install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themselves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268040" y="4005167"/>
            <a:ext cx="9659478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victim's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knowing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types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how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operate,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better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tailor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preventative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measures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kind.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th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" name="Path53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2F0039">
              <a:alpha val="100000"/>
            </a:srgbClr>
          </a:solidFill>
          <a:ln w="0" cap="sq">
            <a:solidFill>
              <a:srgbClr val="2F003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54" name="Group54"/>
          <p:cNvGrpSpPr/>
          <p:nvPr/>
        </p:nvGrpSpPr>
        <p:grpSpPr>
          <a:xfrm>
            <a:off x="524212" y="1056129"/>
            <a:ext cx="11182180" cy="5518407"/>
            <a:chOff x="524212" y="1056129"/>
            <a:chExt cx="11182180" cy="5518407"/>
          </a:xfrm>
        </p:grpSpPr>
        <p:pic>
          <p:nvPicPr>
            <p:cNvPr id="55" name="Image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212" y="1475232"/>
              <a:ext cx="3831017" cy="5099304"/>
            </a:xfrm>
            <a:prstGeom prst="rect">
              <a:avLst/>
            </a:prstGeom>
            <a:noFill/>
          </p:spPr>
        </p:pic>
        <p:pic>
          <p:nvPicPr>
            <p:cNvPr id="56" name="Image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9794" y="1056129"/>
              <a:ext cx="3831015" cy="5518407"/>
            </a:xfrm>
            <a:prstGeom prst="rect">
              <a:avLst/>
            </a:prstGeom>
            <a:noFill/>
          </p:spPr>
        </p:pic>
        <p:pic>
          <p:nvPicPr>
            <p:cNvPr id="57" name="Image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5375" y="1475232"/>
              <a:ext cx="3831017" cy="5099304"/>
            </a:xfrm>
            <a:prstGeom prst="rect">
              <a:avLst/>
            </a:prstGeom>
            <a:noFill/>
          </p:spPr>
        </p:pic>
      </p:grpSp>
      <p:sp>
        <p:nvSpPr>
          <p:cNvPr id="58" name="Text Box58"/>
          <p:cNvSpPr txBox="1"/>
          <p:nvPr/>
        </p:nvSpPr>
        <p:spPr>
          <a:xfrm>
            <a:off x="1013798" y="4181786"/>
            <a:ext cx="2810058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Kernel-Based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Kernel-based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root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heart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operating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system,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gaining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high-level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all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input/output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operations,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making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extremely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insidious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4688818" y="4181786"/>
            <a:ext cx="2775284" cy="175607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API-Based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1311"/>
              </a:spcBef>
            </a:pPr>
            <a:endParaRPr/>
          </a:p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API-based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exploit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250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application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programming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interfaces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250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monitor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record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keystrokes,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marR="349157" algn="just" rtl="0">
              <a:lnSpc>
                <a:spcPts val="1796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demonstrating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vulnerabilities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present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even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legitimate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functions.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8363838" y="4181786"/>
            <a:ext cx="2689856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Grabbing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grabbers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target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input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capturing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sensitive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real-time.</a:t>
            </a:r>
            <a:r>
              <a:rPr lang="en-US" altLang="zh-CN" sz="1400" spc="-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underscore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transmissions.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2234812" y="645387"/>
            <a:ext cx="7732140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12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Keyloggers:</a:t>
            </a:r>
            <a:r>
              <a:rPr lang="en-US" altLang="zh-CN" sz="3600" b="1" spc="-177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3600" b="1" spc="-199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Hidden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Danger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th6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" name="Path63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2F0039">
              <a:alpha val="100000"/>
            </a:srgbClr>
          </a:solidFill>
          <a:ln w="0" cap="sq">
            <a:solidFill>
              <a:srgbClr val="2F0039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" name="Text Box64"/>
          <p:cNvSpPr txBox="1"/>
          <p:nvPr/>
        </p:nvSpPr>
        <p:spPr>
          <a:xfrm>
            <a:off x="760349" y="2977318"/>
            <a:ext cx="6521289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3.How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Keyloggers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Infect</a:t>
            </a:r>
            <a:r>
              <a:rPr lang="en-US" altLang="zh-CN" sz="3600" b="1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E3C7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Custom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主题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ELCOT</cp:lastModifiedBy>
  <cp:revision>2</cp:revision>
  <dcterms:created xsi:type="dcterms:W3CDTF">2017-10-23T09:06:44Z</dcterms:created>
  <dcterms:modified xsi:type="dcterms:W3CDTF">2024-04-02T19:06:52Z</dcterms:modified>
</cp:coreProperties>
</file>