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846"/>
  </p:normalViewPr>
  <p:slideViewPr>
    <p:cSldViewPr snapToGrid="0">
      <p:cViewPr varScale="1">
        <p:scale>
          <a:sx n="112" d="100"/>
          <a:sy n="112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7A736-365C-4B36-6CA9-3A4B620A6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EB2F840-40A2-1998-F7E8-8825C922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78580F-27A8-7752-2F9F-F8B78220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0F4A61-0D24-4399-B878-79872845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BB8852-C90B-C44F-4E65-E87A746D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75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D4F26B-8780-D595-3045-35CE4B96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08C2FFC-B6AB-4BE1-93AB-608D535F4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5D23E9-22ED-BF46-3D76-324707DE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7726D2-0EB0-A30C-BBD2-03C9131F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29308B-09A2-333C-092C-A1C79949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25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189371C-1192-B294-8C3A-E3FF192FF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118C736-D28E-E169-82B9-550878082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3DC283-8F0D-7583-12C2-D159FFB9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BD4A4B-A824-7558-804D-DAA4190C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F40795-ECE9-3F54-3614-8626B80C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22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4FA029-036D-640E-8189-5989B350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74DFA3-3149-7CA5-77DA-964841E2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607927-9421-A299-783D-B488AC83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A4E56D-9642-ECE5-D0F4-28EF10BF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A7007A-2153-749D-6D75-A9260694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6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1B4321-2567-4470-3CA6-5D2975F0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7DA0CD9-2BF8-C9CF-A5D2-05B7F6368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AB42B6-4C4F-505F-7852-BCB4D752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8598E6-6816-A564-0673-D1B49002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28E744-27A0-9867-94F7-0C23D563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47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CCF9A2-E60F-4EC0-7CA7-4735C829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DDC314-7EA9-5E38-4302-1A9AB43BF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393E966-88FB-8C0D-205D-5D5E41553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B0D73B-56F3-2496-B20F-B3C66866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A1406D-99DF-E46B-620F-DD872DBA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9D29EF-2048-C35E-85ED-B1B79116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01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B6384E-604C-E41A-794B-C731ABF1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FE1867-E824-E179-D75A-92A6742E1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32470BE-0D9E-A6A7-8680-747CBD0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822F825-44AE-7B1D-4108-7A9E79A9D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1EE6887-AF82-FF42-EBCA-44E0C68B1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D0E3FCF-0F63-BC7C-A228-86D18ECA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589B000-FC52-8705-5494-F656559B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F869901-5A5C-1542-3FF6-F2ED1714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43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1E71D5-52D4-05CD-DD69-1617C85C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BC130BC-C933-1EB4-AC74-17D04038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2BCDD2E-49C2-1AD9-9D5D-FC297687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153712E-7258-0A1C-F5EF-7941D0C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25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A9D39B2-0679-F7B6-BC74-3C2EA683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EC56586-615C-6588-FE99-41B2E9BD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3423CD8-C81D-483C-03CE-A8777E51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701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4631B3-DEA8-FECE-927D-CC0C41A6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177FEA-F496-6FBF-E2A9-D136F03B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2EB9A39-1B75-8220-F2C6-E41FCAF67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F9515F-E879-F2C5-3FA6-B19C753D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53D6D7-358A-0ECA-4448-E14CDC7C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30536D-58FB-FED8-19D0-7C5191F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766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75C38E-8A46-3AD4-D34A-FF9D37A1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BEF501F-2CFA-D82E-9C0D-AFDCF1120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A0171F4-FBD3-BCDB-1340-D69E9F902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B1519A0-929D-89E5-D7CF-28C256E9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6267864-20DE-F1F8-ADC8-1D120008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3DBB9D-778C-8114-85B7-8F3F73A5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54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76857CA-DFDA-0BC6-3371-0DDE1D38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A50574-6ECD-BDB3-DEF8-91856D8F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9AAAF5-3E94-567D-8D13-F5BEBEA3B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C4DF-B272-2348-B6BD-2D13C13405A7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152942-48EB-3FD7-BE1C-1FA300FEB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513865-3A64-C656-02C1-8CCCC7D5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51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F8DC29-6570-C89F-B40D-9442AD248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hu-H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categorization</a:t>
            </a:r>
            <a:r>
              <a:rPr lang="hu-H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hu-H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hu-H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  <a:r>
              <a:rPr lang="hu-H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lang="hu-H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hu-H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utilizing</a:t>
            </a:r>
            <a:r>
              <a:rPr lang="hu-H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ResNet50V2 in </a:t>
            </a:r>
            <a:r>
              <a:rPr lang="hu-H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4B-AdditionNet-based CNN </a:t>
            </a:r>
            <a:r>
              <a:rPr lang="hu-H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hu-H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hu-H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r>
              <a:rPr lang="hu-H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colony</a:t>
            </a:r>
            <a:r>
              <a:rPr lang="hu-H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hu-H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r>
              <a:rPr lang="hu-H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9349467-E68F-FC7B-D944-B2D049C4D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270" y="3590608"/>
            <a:ext cx="10252710" cy="1655762"/>
          </a:xfrm>
        </p:spPr>
        <p:txBody>
          <a:bodyPr/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 err="1"/>
              <a:t>Balazs</a:t>
            </a:r>
            <a:r>
              <a:rPr lang="hu-HU" dirty="0"/>
              <a:t> </a:t>
            </a:r>
            <a:r>
              <a:rPr lang="hu-HU" dirty="0" err="1"/>
              <a:t>Bustya</a:t>
            </a:r>
            <a:r>
              <a:rPr lang="hu-HU" dirty="0"/>
              <a:t>, Csizmadia </a:t>
            </a:r>
            <a:r>
              <a:rPr lang="hu-HU" dirty="0" err="1"/>
              <a:t>Arpad</a:t>
            </a:r>
            <a:r>
              <a:rPr lang="hu-HU" dirty="0"/>
              <a:t>, Nagy Norbert Botond, </a:t>
            </a:r>
            <a:r>
              <a:rPr lang="hu-HU" dirty="0" err="1"/>
              <a:t>Novak</a:t>
            </a:r>
            <a:r>
              <a:rPr lang="hu-HU" dirty="0"/>
              <a:t>-Schwartz </a:t>
            </a:r>
            <a:r>
              <a:rPr lang="hu-HU" dirty="0" err="1"/>
              <a:t>Jozsef</a:t>
            </a:r>
            <a:r>
              <a:rPr lang="hu-HU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40789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E4E495-761A-CAD5-9EB3-16ED9F38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WBC </a:t>
            </a:r>
            <a:r>
              <a:rPr lang="hu-HU" dirty="0" err="1"/>
              <a:t>identification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F347A7-56CB-22DF-78C6-21E24671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dirty="0" err="1">
                <a:effectLst/>
                <a:latin typeface="NimbusRomNo9L"/>
              </a:rPr>
              <a:t>Based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on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different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attributes</a:t>
            </a:r>
            <a:r>
              <a:rPr lang="hu-HU" sz="1800" dirty="0">
                <a:effectLst/>
                <a:latin typeface="NimbusRomNo9L"/>
              </a:rPr>
              <a:t> of </a:t>
            </a:r>
            <a:r>
              <a:rPr lang="hu-HU" sz="1800" dirty="0" err="1">
                <a:effectLst/>
                <a:latin typeface="NimbusRomNo9L"/>
              </a:rPr>
              <a:t>the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blood’s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cellular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components</a:t>
            </a:r>
            <a:r>
              <a:rPr lang="hu-HU" sz="1800" dirty="0">
                <a:effectLst/>
                <a:latin typeface="NimbusRomNo9L"/>
              </a:rPr>
              <a:t>, like </a:t>
            </a:r>
            <a:r>
              <a:rPr lang="hu-HU" sz="1800" dirty="0" err="1">
                <a:effectLst/>
                <a:latin typeface="NimbusRomNo9L"/>
              </a:rPr>
              <a:t>colour</a:t>
            </a:r>
            <a:r>
              <a:rPr lang="hu-HU" sz="1800" dirty="0">
                <a:effectLst/>
                <a:latin typeface="NimbusRomNo9L"/>
              </a:rPr>
              <a:t>, </a:t>
            </a:r>
            <a:r>
              <a:rPr lang="hu-HU" sz="1800" dirty="0" err="1">
                <a:effectLst/>
                <a:latin typeface="NimbusRomNo9L"/>
              </a:rPr>
              <a:t>size</a:t>
            </a:r>
            <a:r>
              <a:rPr lang="hu-HU" sz="1800" dirty="0">
                <a:effectLst/>
                <a:latin typeface="NimbusRomNo9L"/>
              </a:rPr>
              <a:t>, </a:t>
            </a:r>
            <a:r>
              <a:rPr lang="hu-HU" sz="1800" dirty="0" err="1">
                <a:effectLst/>
                <a:latin typeface="NimbusRomNo9L"/>
              </a:rPr>
              <a:t>texture</a:t>
            </a:r>
            <a:r>
              <a:rPr lang="hu-HU" sz="1800" dirty="0">
                <a:effectLst/>
                <a:latin typeface="NimbusRomNo9L"/>
              </a:rPr>
              <a:t>, </a:t>
            </a:r>
            <a:r>
              <a:rPr lang="hu-HU" sz="1800" dirty="0" err="1">
                <a:effectLst/>
                <a:latin typeface="NimbusRomNo9L"/>
              </a:rPr>
              <a:t>composition</a:t>
            </a:r>
            <a:r>
              <a:rPr lang="hu-HU" sz="1800" dirty="0">
                <a:effectLst/>
                <a:latin typeface="NimbusRomNo9L"/>
              </a:rPr>
              <a:t> and </a:t>
            </a:r>
            <a:r>
              <a:rPr lang="hu-HU" sz="1800" dirty="0" err="1">
                <a:effectLst/>
                <a:latin typeface="NimbusRomNo9L"/>
              </a:rPr>
              <a:t>shape</a:t>
            </a:r>
            <a:r>
              <a:rPr lang="hu-HU" sz="1800" dirty="0">
                <a:effectLst/>
                <a:latin typeface="NimbusRomNo9L"/>
              </a:rPr>
              <a:t>, </a:t>
            </a:r>
            <a:r>
              <a:rPr lang="hu-HU" sz="1800" dirty="0" err="1">
                <a:effectLst/>
                <a:latin typeface="NimbusRomNo9L"/>
              </a:rPr>
              <a:t>they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are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separated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into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three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cell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types</a:t>
            </a:r>
            <a:r>
              <a:rPr lang="hu-HU" sz="1800" dirty="0">
                <a:effectLst/>
                <a:latin typeface="NimbusRomNo9L"/>
              </a:rPr>
              <a:t>: </a:t>
            </a:r>
            <a:r>
              <a:rPr lang="hu-HU" sz="1800" dirty="0" err="1">
                <a:effectLst/>
                <a:latin typeface="NimbusRomNo9L"/>
              </a:rPr>
              <a:t>erythrocytes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also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known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as</a:t>
            </a:r>
            <a:r>
              <a:rPr lang="hu-HU" sz="1800" dirty="0">
                <a:effectLst/>
                <a:latin typeface="NimbusRomNo9L"/>
              </a:rPr>
              <a:t> Red </a:t>
            </a:r>
            <a:r>
              <a:rPr lang="hu-HU" sz="1800" dirty="0" err="1">
                <a:effectLst/>
                <a:latin typeface="NimbusRomNo9L"/>
              </a:rPr>
              <a:t>Blood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Cells</a:t>
            </a:r>
            <a:r>
              <a:rPr lang="hu-HU" sz="1800" dirty="0">
                <a:effectLst/>
                <a:latin typeface="NimbusRomNo9L"/>
              </a:rPr>
              <a:t> (</a:t>
            </a:r>
            <a:r>
              <a:rPr lang="hu-HU" sz="3200" dirty="0">
                <a:effectLst/>
                <a:latin typeface="NimbusRomNo9L"/>
              </a:rPr>
              <a:t>RBC</a:t>
            </a:r>
            <a:r>
              <a:rPr lang="hu-HU" sz="1800" dirty="0">
                <a:effectLst/>
                <a:latin typeface="NimbusRomNo9L"/>
              </a:rPr>
              <a:t>), </a:t>
            </a:r>
            <a:r>
              <a:rPr lang="hu-HU" sz="1800" dirty="0" err="1">
                <a:effectLst/>
                <a:latin typeface="NimbusRomNo9L"/>
              </a:rPr>
              <a:t>leuko</a:t>
            </a:r>
            <a:r>
              <a:rPr lang="hu-HU" sz="1800" dirty="0">
                <a:effectLst/>
                <a:latin typeface="NimbusRomNo9L"/>
              </a:rPr>
              <a:t>- </a:t>
            </a:r>
            <a:r>
              <a:rPr lang="hu-HU" sz="1800" dirty="0" err="1">
                <a:effectLst/>
                <a:latin typeface="NimbusRomNo9L"/>
              </a:rPr>
              <a:t>cytes</a:t>
            </a:r>
            <a:r>
              <a:rPr lang="hu-HU" sz="1800" dirty="0">
                <a:effectLst/>
                <a:latin typeface="NimbusRomNo9L"/>
              </a:rPr>
              <a:t> (White </a:t>
            </a:r>
            <a:r>
              <a:rPr lang="hu-HU" sz="1800" dirty="0" err="1">
                <a:effectLst/>
                <a:latin typeface="NimbusRomNo9L"/>
              </a:rPr>
              <a:t>Blood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Cells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or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4000" dirty="0">
                <a:effectLst/>
                <a:latin typeface="NimbusRomNo9L"/>
              </a:rPr>
              <a:t>WBC</a:t>
            </a:r>
            <a:r>
              <a:rPr lang="hu-HU" sz="1800" dirty="0">
                <a:effectLst/>
                <a:latin typeface="NimbusRomNo9L"/>
              </a:rPr>
              <a:t> </a:t>
            </a:r>
            <a:r>
              <a:rPr lang="hu-HU" sz="1800" dirty="0" err="1">
                <a:effectLst/>
                <a:latin typeface="NimbusRomNo9L"/>
              </a:rPr>
              <a:t>short</a:t>
            </a:r>
            <a:r>
              <a:rPr lang="hu-HU" sz="1800" dirty="0">
                <a:effectLst/>
                <a:latin typeface="NimbusRomNo9L"/>
              </a:rPr>
              <a:t>) and </a:t>
            </a:r>
            <a:r>
              <a:rPr lang="hu-HU" sz="2400" dirty="0" err="1">
                <a:effectLst/>
                <a:latin typeface="NimbusRomNo9L"/>
              </a:rPr>
              <a:t>thrombocytes</a:t>
            </a:r>
            <a:r>
              <a:rPr lang="hu-HU" sz="1800" dirty="0">
                <a:effectLst/>
                <a:latin typeface="NimbusRomNo9L"/>
              </a:rPr>
              <a:t>. 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712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7913F0-78BA-690D-D30D-A1EE2630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WBC </a:t>
            </a:r>
            <a:r>
              <a:rPr lang="hu-HU" dirty="0" err="1"/>
              <a:t>analyzis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2CCC14-F3B3-0598-ABB8-F3F9AA68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effectLst/>
                <a:latin typeface="NimbusRomNo9L"/>
              </a:rPr>
              <a:t>There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are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several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proposed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methods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to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count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WBCs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that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involve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different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Machine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Learning</a:t>
            </a:r>
            <a:r>
              <a:rPr lang="hu-HU" dirty="0">
                <a:effectLst/>
                <a:latin typeface="NimbusRomNo9L"/>
              </a:rPr>
              <a:t>(</a:t>
            </a:r>
            <a:r>
              <a:rPr lang="hu-HU" sz="4000" dirty="0">
                <a:effectLst/>
                <a:latin typeface="NimbusRomNo9L"/>
              </a:rPr>
              <a:t>ML</a:t>
            </a:r>
            <a:r>
              <a:rPr lang="hu-HU" dirty="0">
                <a:effectLst/>
                <a:latin typeface="NimbusRomNo9L"/>
              </a:rPr>
              <a:t>) </a:t>
            </a:r>
            <a:r>
              <a:rPr lang="hu-HU" dirty="0" err="1">
                <a:effectLst/>
                <a:latin typeface="NimbusRomNo9L"/>
              </a:rPr>
              <a:t>techniques</a:t>
            </a:r>
            <a:r>
              <a:rPr lang="hu-HU" dirty="0">
                <a:effectLst/>
                <a:latin typeface="NimbusRomNo9L"/>
              </a:rPr>
              <a:t>, </a:t>
            </a:r>
            <a:r>
              <a:rPr lang="hu-HU" dirty="0" err="1">
                <a:effectLst/>
                <a:latin typeface="NimbusRomNo9L"/>
              </a:rPr>
              <a:t>mainly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the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usage</a:t>
            </a:r>
            <a:r>
              <a:rPr lang="hu-HU" dirty="0">
                <a:effectLst/>
                <a:latin typeface="NimbusRomNo9L"/>
              </a:rPr>
              <a:t> of </a:t>
            </a:r>
            <a:r>
              <a:rPr lang="hu-HU" dirty="0" err="1">
                <a:effectLst/>
                <a:latin typeface="NimbusRomNo9L"/>
              </a:rPr>
              <a:t>Convolutional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Neural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Networks</a:t>
            </a:r>
            <a:r>
              <a:rPr lang="hu-HU" dirty="0">
                <a:effectLst/>
                <a:latin typeface="NimbusRomNo9L"/>
              </a:rPr>
              <a:t>(</a:t>
            </a:r>
            <a:r>
              <a:rPr lang="hu-HU" sz="4000" dirty="0">
                <a:effectLst/>
                <a:latin typeface="NimbusRomNo9L"/>
              </a:rPr>
              <a:t>CNN</a:t>
            </a:r>
            <a:r>
              <a:rPr lang="hu-HU" dirty="0">
                <a:effectLst/>
                <a:latin typeface="NimbusRomNo9L"/>
              </a:rPr>
              <a:t>). </a:t>
            </a:r>
          </a:p>
          <a:p>
            <a:r>
              <a:rPr lang="hu-HU" dirty="0">
                <a:latin typeface="NimbusRomNo9L"/>
              </a:rPr>
              <a:t>AI(ML(DL(CNN)))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104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835D33-275D-BDA8-A971-8EE8DC56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Technologies </a:t>
            </a:r>
            <a:r>
              <a:rPr lang="hu-HU" dirty="0" err="1"/>
              <a:t>used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9F71D5-4B9C-AA70-1A1B-5D3C44CF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ResNet50V1 </a:t>
            </a:r>
            <a:r>
              <a:rPr lang="hu-HU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hu-H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ResNet50V2</a:t>
            </a:r>
          </a:p>
          <a:p>
            <a:r>
              <a:rPr lang="hu-HU" sz="1800" dirty="0">
                <a:effectLst/>
                <a:latin typeface="NimbusRomNo9L"/>
              </a:rPr>
              <a:t>ACO </a:t>
            </a:r>
            <a:endParaRPr lang="hu-HU" dirty="0"/>
          </a:p>
          <a:p>
            <a:r>
              <a:rPr lang="hu-HU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1446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13F635-CEEA-3988-76EF-3D466987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294C5E-A1FF-E14D-7677-ACAC7414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NimbusRomNo9L"/>
              </a:rPr>
              <a:t>BCCD </a:t>
            </a:r>
            <a:endParaRPr lang="hu-HU" dirty="0"/>
          </a:p>
          <a:p>
            <a:r>
              <a:rPr lang="hu-HU" dirty="0"/>
              <a:t>Extra </a:t>
            </a:r>
            <a:r>
              <a:rPr lang="hu-HU" dirty="0" err="1"/>
              <a:t>phone</a:t>
            </a:r>
            <a:r>
              <a:rPr lang="hu-HU" dirty="0"/>
              <a:t> </a:t>
            </a:r>
            <a:r>
              <a:rPr lang="hu-HU" dirty="0" err="1"/>
              <a:t>made</a:t>
            </a:r>
            <a:r>
              <a:rPr lang="hu-HU" dirty="0"/>
              <a:t> puffer</a:t>
            </a:r>
          </a:p>
        </p:txBody>
      </p:sp>
    </p:spTree>
    <p:extLst>
      <p:ext uri="{BB962C8B-B14F-4D97-AF65-F5344CB8AC3E}">
        <p14:creationId xmlns:p14="http://schemas.microsoft.com/office/powerpoint/2010/main" val="175884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43320D-E607-0238-9DEF-3C5E3D74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A08392-DE58-8D26-D89C-94A41720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94.23%-&gt;95.67% </a:t>
            </a:r>
            <a:r>
              <a:rPr lang="hu-HU" dirty="0" err="1"/>
              <a:t>efficiency</a:t>
            </a:r>
            <a:r>
              <a:rPr lang="hu-HU" dirty="0"/>
              <a:t> (</a:t>
            </a:r>
            <a:r>
              <a:rPr lang="hu-HU" dirty="0" err="1"/>
              <a:t>fake</a:t>
            </a:r>
            <a:r>
              <a:rPr lang="hu-HU" dirty="0"/>
              <a:t>)</a:t>
            </a:r>
          </a:p>
          <a:p>
            <a:r>
              <a:rPr lang="hu-HU" dirty="0"/>
              <a:t>21% GPU cost </a:t>
            </a:r>
            <a:r>
              <a:rPr lang="hu-HU" dirty="0" err="1"/>
              <a:t>reduction</a:t>
            </a:r>
            <a:r>
              <a:rPr lang="hu-HU" dirty="0"/>
              <a:t> (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fake</a:t>
            </a:r>
            <a:r>
              <a:rPr lang="hu-HU" dirty="0"/>
              <a:t>)</a:t>
            </a:r>
          </a:p>
          <a:p>
            <a:r>
              <a:rPr lang="hu-HU" dirty="0" err="1"/>
              <a:t>Expandable</a:t>
            </a:r>
            <a:r>
              <a:rPr lang="hu-HU" dirty="0"/>
              <a:t> </a:t>
            </a:r>
            <a:r>
              <a:rPr lang="hu-HU" dirty="0" err="1"/>
              <a:t>dataset</a:t>
            </a:r>
            <a:r>
              <a:rPr lang="hu-HU" dirty="0"/>
              <a:t> (14% </a:t>
            </a:r>
            <a:r>
              <a:rPr lang="hu-HU" dirty="0" err="1"/>
              <a:t>self</a:t>
            </a:r>
            <a:r>
              <a:rPr lang="hu-HU" dirty="0"/>
              <a:t> </a:t>
            </a:r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blood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 [</a:t>
            </a:r>
            <a:r>
              <a:rPr lang="hu-HU" dirty="0" err="1"/>
              <a:t>obvious</a:t>
            </a:r>
            <a:r>
              <a:rPr lang="hu-HU" dirty="0"/>
              <a:t> </a:t>
            </a:r>
            <a:r>
              <a:rPr lang="hu-HU" dirty="0" err="1"/>
              <a:t>fakeness</a:t>
            </a:r>
            <a:r>
              <a:rPr lang="hu-HU" dirty="0"/>
              <a:t>])</a:t>
            </a:r>
          </a:p>
          <a:p>
            <a:r>
              <a:rPr lang="hu-HU" dirty="0" err="1"/>
              <a:t>home</a:t>
            </a:r>
            <a:r>
              <a:rPr lang="hu-HU" dirty="0"/>
              <a:t> </a:t>
            </a:r>
            <a:r>
              <a:rPr lang="hu-HU" dirty="0" err="1"/>
              <a:t>analyzis</a:t>
            </a:r>
            <a:r>
              <a:rPr lang="hu-HU" dirty="0"/>
              <a:t> </a:t>
            </a:r>
            <a:r>
              <a:rPr lang="hu-HU" dirty="0" err="1"/>
              <a:t>available</a:t>
            </a:r>
            <a:r>
              <a:rPr lang="hu-HU" dirty="0"/>
              <a:t> [</a:t>
            </a:r>
            <a:r>
              <a:rPr lang="hu-HU" dirty="0" err="1"/>
              <a:t>fakest</a:t>
            </a:r>
            <a:r>
              <a:rPr lang="hu-HU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7553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7FF3A8-0D11-A8F0-B7C1-B07D53C0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513F64-45A0-E3AE-47B0-C831AE4B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dare</a:t>
            </a:r>
            <a:r>
              <a:rPr lang="hu-H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802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183</Words>
  <Application>Microsoft Macintosh PowerPoint</Application>
  <PresentationFormat>Szélesvásznú</PresentationFormat>
  <Paragraphs>21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NimbusRomNo9L</vt:lpstr>
      <vt:lpstr>Office-téma</vt:lpstr>
      <vt:lpstr>Efficient categorization of white blood cells by utilizing ResNet50V2 in the 4B-AdditionNet-based CNN network and ant colony optimization workflow </vt:lpstr>
      <vt:lpstr>WBC identification</vt:lpstr>
      <vt:lpstr>WBC analyzis</vt:lpstr>
      <vt:lpstr>Technologies used</vt:lpstr>
      <vt:lpstr>Dataset</vt:lpstr>
      <vt:lpstr>Results</vt:lpstr>
      <vt:lpstr>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categorization of white blood cells by utilizing ResNet50V2 in the 4B-AdditionNet-based CNN network and ant colony optimization workflow </dc:title>
  <dc:creator>Novák-Schwartz József</dc:creator>
  <cp:lastModifiedBy>Novák-Schwartz József</cp:lastModifiedBy>
  <cp:revision>1</cp:revision>
  <dcterms:created xsi:type="dcterms:W3CDTF">2022-11-07T12:29:37Z</dcterms:created>
  <dcterms:modified xsi:type="dcterms:W3CDTF">2022-11-07T12:43:30Z</dcterms:modified>
</cp:coreProperties>
</file>