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46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7A736-365C-4B36-6CA9-3A4B620A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B2F840-40A2-1998-F7E8-8825C922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78580F-27A8-7752-2F9F-F8B7822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F4A61-0D24-4399-B878-79872845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BB8852-C90B-C44F-4E65-E87A746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7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D4F26B-8780-D595-3045-35CE4B96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8C2FFC-B6AB-4BE1-93AB-608D535F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5D23E9-22ED-BF46-3D76-324707D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7726D2-0EB0-A30C-BBD2-03C9131F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9308B-09A2-333C-092C-A1C79949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89371C-1192-B294-8C3A-E3FF192F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18C736-D28E-E169-82B9-55087808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3DC283-8F0D-7583-12C2-D159FFB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BD4A4B-A824-7558-804D-DAA4190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F40795-ECE9-3F54-3614-8626B80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FA029-036D-640E-8189-5989B350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4DFA3-3149-7CA5-77DA-964841E2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607927-9421-A299-783D-B488AC83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A4E56D-9642-ECE5-D0F4-28EF10BF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A7007A-2153-749D-6D75-A9260694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6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1B4321-2567-4470-3CA6-5D2975F0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DA0CD9-2BF8-C9CF-A5D2-05B7F636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AB42B6-4C4F-505F-7852-BCB4D75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8598E6-6816-A564-0673-D1B49002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28E744-27A0-9867-94F7-0C23D56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CF9A2-E60F-4EC0-7CA7-4735C829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DDC314-7EA9-5E38-4302-1A9AB43B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93E966-88FB-8C0D-205D-5D5E4155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B0D73B-56F3-2496-B20F-B3C66866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A1406D-99DF-E46B-620F-DD872DBA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39D29EF-2048-C35E-85ED-B1B7911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B6384E-604C-E41A-794B-C731ABF1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FE1867-E824-E179-D75A-92A6742E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2470BE-0D9E-A6A7-8680-747CBD0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822F825-44AE-7B1D-4108-7A9E79A9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EE6887-AF82-FF42-EBCA-44E0C68B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0E3FCF-0F63-BC7C-A228-86D18EC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89B000-FC52-8705-5494-F656559B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F869901-5A5C-1542-3FF6-F2ED1714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4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1E71D5-52D4-05CD-DD69-1617C85C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C130BC-C933-1EB4-AC74-17D0403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BCDD2E-49C2-1AD9-9D5D-FC297687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153712E-7258-0A1C-F5EF-7941D0C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5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A9D39B2-0679-F7B6-BC74-3C2EA683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C56586-615C-6588-FE99-41B2E9BD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423CD8-C81D-483C-03CE-A8777E51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631B3-DEA8-FECE-927D-CC0C41A6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177FEA-F496-6FBF-E2A9-D136F03B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EB9A39-1B75-8220-F2C6-E41FCAF6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6F9515F-E879-F2C5-3FA6-B19C753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53D6D7-358A-0ECA-4448-E14CDC7C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30536D-58FB-FED8-19D0-7C5191F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5C38E-8A46-3AD4-D34A-FF9D37A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BEF501F-2CFA-D82E-9C0D-AFDCF1120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0171F4-FBD3-BCDB-1340-D69E9F902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1519A0-929D-89E5-D7CF-28C256E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267864-20DE-F1F8-ADC8-1D12000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3DBB9D-778C-8114-85B7-8F3F73A5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5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76857CA-DFDA-0BC6-3371-0DDE1D38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A50574-6ECD-BDB3-DEF8-91856D8F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9AAAF5-3E94-567D-8D13-F5BEBEA3B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C4DF-B272-2348-B6BD-2D13C13405A7}" type="datetimeFigureOut">
              <a:rPr lang="hu-HU" smtClean="0"/>
              <a:t>2022. 11. 09.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152942-48EB-3FD7-BE1C-1FA300FE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513865-3A64-C656-02C1-8CCCC7D5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C6A0-CBDC-284A-9BE9-6911A40E26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5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F8DC29-6570-C89F-B40D-9442AD24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25" y="0"/>
            <a:ext cx="10445857" cy="3905573"/>
          </a:xfrm>
        </p:spPr>
        <p:txBody>
          <a:bodyPr>
            <a:noAutofit/>
          </a:bodyPr>
          <a:lstStyle/>
          <a:p>
            <a:pPr algn="l"/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categorization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utilizing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ResNet50V2 in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4B-AdditionNet-based CNN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hu-HU" sz="4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349467-E68F-FC7B-D944-B2D049C4D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94888"/>
            <a:ext cx="7310034" cy="1263112"/>
          </a:xfrm>
        </p:spPr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 err="1"/>
              <a:t>Bustya</a:t>
            </a:r>
            <a:r>
              <a:rPr lang="hu-HU" dirty="0"/>
              <a:t> Balázs, Csizmadia Árpád, Nagy Norbert Botond, Novák-Schwartz József 	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813197A-C2E1-E172-0D78-D9B0CBF61D61}"/>
              </a:ext>
            </a:extLst>
          </p:cNvPr>
          <p:cNvSpPr txBox="1"/>
          <p:nvPr/>
        </p:nvSpPr>
        <p:spPr>
          <a:xfrm>
            <a:off x="9704070" y="6092190"/>
            <a:ext cx="21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Budapest 2022.11.08</a:t>
            </a:r>
          </a:p>
        </p:txBody>
      </p:sp>
    </p:spTree>
    <p:extLst>
      <p:ext uri="{BB962C8B-B14F-4D97-AF65-F5344CB8AC3E}">
        <p14:creationId xmlns:p14="http://schemas.microsoft.com/office/powerpoint/2010/main" val="140789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4E495-761A-CAD5-9EB3-16ED9F38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identification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F347A7-56CB-22DF-78C6-21E24671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effectLst/>
                <a:latin typeface="NimbusRomNo9L"/>
              </a:rPr>
              <a:t>Based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on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different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attributes</a:t>
            </a:r>
            <a:r>
              <a:rPr lang="hu-HU" dirty="0">
                <a:effectLst/>
                <a:latin typeface="NimbusRomNo9L"/>
              </a:rPr>
              <a:t> of </a:t>
            </a:r>
            <a:r>
              <a:rPr lang="hu-HU" dirty="0" err="1">
                <a:effectLst/>
                <a:latin typeface="NimbusRomNo9L"/>
              </a:rPr>
              <a:t>the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blood’s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cellular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components</a:t>
            </a:r>
            <a:r>
              <a:rPr lang="hu-HU" dirty="0">
                <a:effectLst/>
                <a:latin typeface="NimbusRomNo9L"/>
              </a:rPr>
              <a:t>, like </a:t>
            </a:r>
            <a:r>
              <a:rPr lang="hu-HU" dirty="0" err="1">
                <a:effectLst/>
                <a:latin typeface="NimbusRomNo9L"/>
              </a:rPr>
              <a:t>colour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size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texture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composition</a:t>
            </a:r>
            <a:r>
              <a:rPr lang="hu-HU" dirty="0">
                <a:effectLst/>
                <a:latin typeface="NimbusRomNo9L"/>
              </a:rPr>
              <a:t> and </a:t>
            </a:r>
            <a:r>
              <a:rPr lang="hu-HU" dirty="0" err="1">
                <a:effectLst/>
                <a:latin typeface="NimbusRomNo9L"/>
              </a:rPr>
              <a:t>shape</a:t>
            </a:r>
            <a:r>
              <a:rPr lang="hu-HU" dirty="0">
                <a:effectLst/>
                <a:latin typeface="NimbusRomNo9L"/>
              </a:rPr>
              <a:t>, </a:t>
            </a:r>
            <a:r>
              <a:rPr lang="hu-HU" dirty="0" err="1">
                <a:effectLst/>
                <a:latin typeface="NimbusRomNo9L"/>
              </a:rPr>
              <a:t>they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are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separated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into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three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types</a:t>
            </a:r>
            <a:r>
              <a:rPr lang="hu-HU" dirty="0">
                <a:effectLst/>
                <a:latin typeface="NimbusRomNo9L"/>
              </a:rPr>
              <a:t>: </a:t>
            </a:r>
            <a:r>
              <a:rPr lang="hu-HU" dirty="0" err="1">
                <a:effectLst/>
                <a:latin typeface="NimbusRomNo9L"/>
              </a:rPr>
              <a:t>erythrocytes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also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known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as</a:t>
            </a:r>
            <a:r>
              <a:rPr lang="hu-HU" dirty="0">
                <a:effectLst/>
                <a:latin typeface="NimbusRomNo9L"/>
              </a:rPr>
              <a:t> Red </a:t>
            </a:r>
            <a:r>
              <a:rPr lang="hu-HU" dirty="0" err="1">
                <a:effectLst/>
                <a:latin typeface="NimbusRomNo9L"/>
              </a:rPr>
              <a:t>Blood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Cells</a:t>
            </a:r>
            <a:r>
              <a:rPr lang="hu-HU" dirty="0">
                <a:effectLst/>
                <a:latin typeface="NimbusRomNo9L"/>
              </a:rPr>
              <a:t> (</a:t>
            </a:r>
            <a:r>
              <a:rPr lang="hu-HU" b="1" dirty="0">
                <a:effectLst/>
                <a:latin typeface="NimbusRomNo9L"/>
              </a:rPr>
              <a:t>RBC</a:t>
            </a:r>
            <a:r>
              <a:rPr lang="hu-HU" dirty="0">
                <a:effectLst/>
                <a:latin typeface="NimbusRomNo9L"/>
              </a:rPr>
              <a:t>), </a:t>
            </a:r>
            <a:r>
              <a:rPr lang="hu-HU" dirty="0" err="1">
                <a:effectLst/>
                <a:latin typeface="NimbusRomNo9L"/>
              </a:rPr>
              <a:t>leukocytes</a:t>
            </a:r>
            <a:r>
              <a:rPr lang="hu-HU" dirty="0">
                <a:effectLst/>
                <a:latin typeface="NimbusRomNo9L"/>
              </a:rPr>
              <a:t> (</a:t>
            </a:r>
            <a:r>
              <a:rPr lang="hu-HU" i="1" dirty="0">
                <a:effectLst/>
                <a:latin typeface="NimbusRomNo9L"/>
              </a:rPr>
              <a:t>White </a:t>
            </a:r>
            <a:r>
              <a:rPr lang="hu-HU" i="1" dirty="0" err="1">
                <a:effectLst/>
                <a:latin typeface="NimbusRomNo9L"/>
              </a:rPr>
              <a:t>Blood</a:t>
            </a:r>
            <a:r>
              <a:rPr lang="hu-HU" i="1" dirty="0">
                <a:effectLst/>
                <a:latin typeface="NimbusRomNo9L"/>
              </a:rPr>
              <a:t> </a:t>
            </a:r>
            <a:r>
              <a:rPr lang="hu-HU" i="1" dirty="0" err="1">
                <a:effectLst/>
                <a:latin typeface="NimbusRomNo9L"/>
              </a:rPr>
              <a:t>Cells</a:t>
            </a:r>
            <a:r>
              <a:rPr lang="hu-HU" i="1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or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b="1" dirty="0">
                <a:effectLst/>
                <a:latin typeface="NimbusRomNo9L"/>
              </a:rPr>
              <a:t>WBC</a:t>
            </a:r>
            <a:r>
              <a:rPr lang="hu-HU" dirty="0">
                <a:effectLst/>
                <a:latin typeface="NimbusRomNo9L"/>
              </a:rPr>
              <a:t> </a:t>
            </a:r>
            <a:r>
              <a:rPr lang="hu-HU" dirty="0" err="1">
                <a:effectLst/>
                <a:latin typeface="NimbusRomNo9L"/>
              </a:rPr>
              <a:t>short</a:t>
            </a:r>
            <a:r>
              <a:rPr lang="hu-HU" dirty="0">
                <a:effectLst/>
                <a:latin typeface="NimbusRomNo9L"/>
              </a:rPr>
              <a:t>) and </a:t>
            </a:r>
            <a:r>
              <a:rPr lang="hu-HU" b="1" dirty="0" err="1">
                <a:effectLst/>
                <a:latin typeface="NimbusRomNo9L"/>
              </a:rPr>
              <a:t>thrombocytes</a:t>
            </a:r>
            <a:r>
              <a:rPr lang="hu-HU" dirty="0">
                <a:effectLst/>
                <a:latin typeface="NimbusRomNo9L"/>
              </a:rPr>
              <a:t>. 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913F0-78BA-690D-D30D-A1EE263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purpose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2CCC14-F3B3-0598-ABB8-F3F9AA6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0" dirty="0">
                <a:effectLst/>
                <a:latin typeface="NimbusRomNo9L"/>
              </a:rPr>
              <a:t>WBC </a:t>
            </a:r>
            <a:r>
              <a:rPr lang="hu-HU" b="0" dirty="0" err="1">
                <a:effectLst/>
                <a:latin typeface="NimbusRomNo9L"/>
              </a:rPr>
              <a:t>early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diagnosis</a:t>
            </a:r>
            <a:r>
              <a:rPr lang="hu-HU" b="0" dirty="0">
                <a:effectLst/>
                <a:latin typeface="NimbusRomNo9L"/>
              </a:rPr>
              <a:t> of </a:t>
            </a:r>
            <a:r>
              <a:rPr lang="hu-HU" b="0" dirty="0" err="1">
                <a:effectLst/>
                <a:latin typeface="NimbusRomNo9L"/>
              </a:rPr>
              <a:t>severe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diseases</a:t>
            </a:r>
            <a:r>
              <a:rPr lang="hu-HU" b="0" dirty="0">
                <a:effectLst/>
                <a:latin typeface="NimbusRomNo9L"/>
              </a:rPr>
              <a:t>, like </a:t>
            </a:r>
            <a:r>
              <a:rPr lang="hu-HU" b="0" dirty="0" err="1">
                <a:effectLst/>
                <a:latin typeface="NimbusRomNo9L"/>
              </a:rPr>
              <a:t>leukemia</a:t>
            </a:r>
            <a:r>
              <a:rPr lang="hu-HU" b="0" dirty="0">
                <a:effectLst/>
                <a:latin typeface="NimbusRomNo9L"/>
              </a:rPr>
              <a:t> and </a:t>
            </a:r>
            <a:r>
              <a:rPr lang="hu-HU" b="0" dirty="0" err="1">
                <a:effectLst/>
                <a:latin typeface="NimbusRomNo9L"/>
              </a:rPr>
              <a:t>others</a:t>
            </a:r>
            <a:r>
              <a:rPr lang="hu-HU" b="0" dirty="0">
                <a:effectLst/>
                <a:latin typeface="NimbusRomNo9L"/>
              </a:rPr>
              <a:t>, </a:t>
            </a:r>
            <a:r>
              <a:rPr lang="hu-HU" b="0" dirty="0" err="1">
                <a:effectLst/>
                <a:latin typeface="NimbusRomNo9L"/>
              </a:rPr>
              <a:t>can</a:t>
            </a:r>
            <a:r>
              <a:rPr lang="hu-HU" b="0" dirty="0">
                <a:effectLst/>
                <a:latin typeface="NimbusRomNo9L"/>
              </a:rPr>
              <a:t> be </a:t>
            </a:r>
            <a:r>
              <a:rPr lang="hu-HU" b="0" dirty="0" err="1">
                <a:effectLst/>
                <a:latin typeface="NimbusRomNo9L"/>
              </a:rPr>
              <a:t>established</a:t>
            </a:r>
            <a:endParaRPr lang="hu-HU" dirty="0">
              <a:latin typeface="NimbusRomNo9L"/>
            </a:endParaRPr>
          </a:p>
          <a:p>
            <a:r>
              <a:rPr lang="hu-HU" b="0" dirty="0" err="1">
                <a:effectLst/>
                <a:latin typeface="NimbusRomNo9L"/>
              </a:rPr>
              <a:t>manual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blood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sample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analysis</a:t>
            </a:r>
            <a:r>
              <a:rPr lang="hu-HU" b="0" dirty="0">
                <a:effectLst/>
                <a:latin typeface="NimbusRomNo9L"/>
              </a:rPr>
              <a:t> is </a:t>
            </a:r>
            <a:r>
              <a:rPr lang="hu-HU" b="0" dirty="0" err="1">
                <a:effectLst/>
                <a:latin typeface="NimbusRomNo9L"/>
              </a:rPr>
              <a:t>very</a:t>
            </a:r>
            <a:r>
              <a:rPr lang="hu-HU" b="0" dirty="0">
                <a:effectLst/>
                <a:latin typeface="NimbusRomNo9L"/>
              </a:rPr>
              <a:t> </a:t>
            </a:r>
            <a:r>
              <a:rPr lang="hu-HU" b="0" dirty="0" err="1">
                <a:effectLst/>
                <a:latin typeface="NimbusRomNo9L"/>
              </a:rPr>
              <a:t>time</a:t>
            </a:r>
            <a:r>
              <a:rPr lang="hu-HU" b="0" dirty="0">
                <a:effectLst/>
                <a:latin typeface="NimbusRomNo9L"/>
              </a:rPr>
              <a:t> consuming and </a:t>
            </a:r>
            <a:r>
              <a:rPr lang="hu-HU" b="0" dirty="0" err="1">
                <a:effectLst/>
                <a:latin typeface="NimbusRomNo9L"/>
              </a:rPr>
              <a:t>costly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04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7913F0-78BA-690D-D30D-A1EE263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WBC </a:t>
            </a:r>
            <a:r>
              <a:rPr lang="hu-HU" dirty="0" err="1"/>
              <a:t>analyzis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2CCC14-F3B3-0598-ABB8-F3F9AA6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err="1"/>
              <a:t>Preprocessing</a:t>
            </a:r>
            <a:endParaRPr lang="hu-HU" dirty="0"/>
          </a:p>
          <a:p>
            <a:pPr lvl="1"/>
            <a:r>
              <a:rPr lang="hu-HU" sz="2800" dirty="0"/>
              <a:t>CLAHE</a:t>
            </a: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extraction</a:t>
            </a:r>
            <a:endParaRPr lang="hu-HU" dirty="0"/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ResNet50V2</a:t>
            </a:r>
          </a:p>
          <a:p>
            <a:pPr lvl="1"/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EfficientNetB0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B- </a:t>
            </a:r>
            <a:r>
              <a:rPr lang="hu-HU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AdditionNet</a:t>
            </a:r>
            <a:endParaRPr lang="hu-H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selection</a:t>
            </a:r>
            <a:endParaRPr lang="hu-HU" dirty="0"/>
          </a:p>
          <a:p>
            <a:pPr lvl="1"/>
            <a:r>
              <a:rPr lang="hu-HU" sz="2800" dirty="0"/>
              <a:t>ACO</a:t>
            </a:r>
            <a:r>
              <a:rPr lang="hu-H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u-HU" dirty="0" err="1"/>
              <a:t>Classification</a:t>
            </a:r>
            <a:endParaRPr lang="hu-HU" dirty="0"/>
          </a:p>
          <a:p>
            <a:pPr lvl="1"/>
            <a:r>
              <a:rPr lang="hu-HU" sz="2800" dirty="0">
                <a:effectLst/>
                <a:latin typeface="NimbusRomNo9L"/>
              </a:rPr>
              <a:t>LSVM, CSVM, QSVM, LDA, FKNN, CKNN</a:t>
            </a:r>
            <a:endParaRPr lang="hu-H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6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35D33-275D-BDA8-A971-8EE8DC56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F71D5-4B9C-AA70-1A1B-5D3C44CF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version of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BCCD </a:t>
            </a:r>
            <a:r>
              <a:rPr lang="hu-HU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hu-HU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Public, free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ontains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12,500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augmented image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320 x 240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pixels, the bit depth is 24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u-HU" sz="1800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hu-HU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RBC,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 err="1">
                <a:effectLst/>
                <a:latin typeface="Arial" panose="020B0604020202020204" pitchFamily="34" charset="0"/>
              </a:rPr>
              <a:t>Platele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,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WBC</a:t>
            </a:r>
            <a:r>
              <a:rPr lang="hu-HU" sz="1800" b="0" i="0" dirty="0">
                <a:effectLst/>
                <a:latin typeface="Arial" panose="020B0604020202020204" pitchFamily="34" charset="0"/>
              </a:rPr>
              <a:t>s (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Neutrophil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Eosinophil, Lymphocyte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Monocyte</a:t>
            </a:r>
            <a: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hu-HU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 descr="page1image7572112">
            <a:extLst>
              <a:ext uri="{FF2B5EF4-FFF2-40B4-BE49-F238E27FC236}">
                <a16:creationId xmlns:a16="http://schemas.microsoft.com/office/drawing/2014/main" id="{AF9F79D9-7CA3-5133-B5BA-E7B187CC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26" y="3591693"/>
            <a:ext cx="8824132" cy="29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3320D-E607-0238-9DEF-3C5E3D7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08392-DE58-8D26-D89C-94A41720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821" cy="4351338"/>
          </a:xfrm>
        </p:spPr>
        <p:txBody>
          <a:bodyPr/>
          <a:lstStyle/>
          <a:p>
            <a:r>
              <a:rPr lang="hu-HU" dirty="0" err="1"/>
              <a:t>Accuracy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endParaRPr lang="hu-HU" dirty="0"/>
          </a:p>
          <a:p>
            <a:r>
              <a:rPr lang="hu-HU" dirty="0"/>
              <a:t>10 fold </a:t>
            </a:r>
            <a:r>
              <a:rPr lang="hu-HU" dirty="0" err="1"/>
              <a:t>decrease</a:t>
            </a:r>
            <a:r>
              <a:rPr lang="hu-HU" dirty="0"/>
              <a:t> in </a:t>
            </a:r>
            <a:r>
              <a:rPr lang="hu-HU" dirty="0" err="1"/>
              <a:t>runtime</a:t>
            </a:r>
            <a:endParaRPr lang="hu-HU" dirty="0"/>
          </a:p>
          <a:p>
            <a:r>
              <a:rPr lang="hu-HU" dirty="0" err="1"/>
              <a:t>Cheaper</a:t>
            </a:r>
            <a:r>
              <a:rPr lang="hu-HU" dirty="0"/>
              <a:t>,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train</a:t>
            </a:r>
            <a:endParaRPr lang="hu-HU" dirty="0"/>
          </a:p>
          <a:p>
            <a:r>
              <a:rPr lang="hu-HU" dirty="0" err="1"/>
              <a:t>Negative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reduction</a:t>
            </a:r>
            <a:endParaRPr lang="hu-HU" dirty="0"/>
          </a:p>
        </p:txBody>
      </p:sp>
      <p:pic>
        <p:nvPicPr>
          <p:cNvPr id="2049" name="Picture 1" descr="page4image7589328">
            <a:extLst>
              <a:ext uri="{FF2B5EF4-FFF2-40B4-BE49-F238E27FC236}">
                <a16:creationId xmlns:a16="http://schemas.microsoft.com/office/drawing/2014/main" id="{BCBCAEB4-06E4-86AB-B7C2-416E4718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50" y="1421998"/>
            <a:ext cx="6761349" cy="22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4image7589952">
            <a:extLst>
              <a:ext uri="{FF2B5EF4-FFF2-40B4-BE49-F238E27FC236}">
                <a16:creationId xmlns:a16="http://schemas.microsoft.com/office/drawing/2014/main" id="{0B97C12B-0F60-122B-C4DA-BA51EA7E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51" y="4001294"/>
            <a:ext cx="6761349" cy="236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3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3320D-E607-0238-9DEF-3C5E3D74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4611" cy="1325563"/>
          </a:xfrm>
        </p:spPr>
        <p:txBody>
          <a:bodyPr>
            <a:noAutofit/>
          </a:bodyPr>
          <a:lstStyle/>
          <a:p>
            <a:r>
              <a:rPr lang="en-US" sz="5000" dirty="0"/>
              <a:t>Thank you for your attention!</a:t>
            </a:r>
            <a:endParaRPr lang="hu-HU" sz="5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08392-DE58-8D26-D89C-94A41720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228" y="3920039"/>
            <a:ext cx="2202901" cy="507584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err="1">
                <a:latin typeface="+mn-lt"/>
                <a:ea typeface="+mn-ea"/>
                <a:cs typeface="+mn-cs"/>
              </a:rPr>
              <a:t>Any</a:t>
            </a:r>
            <a:r>
              <a:rPr lang="hu-HU" sz="2400" dirty="0">
                <a:latin typeface="+mn-lt"/>
                <a:ea typeface="+mn-ea"/>
                <a:cs typeface="+mn-cs"/>
              </a:rPr>
              <a:t> </a:t>
            </a:r>
            <a:r>
              <a:rPr lang="hu-HU" sz="2400" dirty="0" err="1">
                <a:latin typeface="+mn-lt"/>
                <a:ea typeface="+mn-ea"/>
                <a:cs typeface="+mn-cs"/>
              </a:rPr>
              <a:t>questions</a:t>
            </a:r>
            <a:r>
              <a:rPr lang="hu-HU" sz="2400" dirty="0">
                <a:latin typeface="+mn-lt"/>
                <a:ea typeface="+mn-ea"/>
                <a:cs typeface="+mn-cs"/>
              </a:rPr>
              <a:t>?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endParaRPr lang="hu-HU" dirty="0"/>
          </a:p>
        </p:txBody>
      </p:sp>
      <p:pic>
        <p:nvPicPr>
          <p:cNvPr id="4" name="Picture 3" descr="A picture containing indoor, person, computer&#10;&#10;Description automatically generated">
            <a:extLst>
              <a:ext uri="{FF2B5EF4-FFF2-40B4-BE49-F238E27FC236}">
                <a16:creationId xmlns:a16="http://schemas.microsoft.com/office/drawing/2014/main" id="{371F7EE5-8CD0-3746-9E37-5148ACBAD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22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31DAA2-9503-75E1-903F-CA2DDD5F70F4}"/>
              </a:ext>
            </a:extLst>
          </p:cNvPr>
          <p:cNvSpPr/>
          <p:nvPr/>
        </p:nvSpPr>
        <p:spPr>
          <a:xfrm>
            <a:off x="838200" y="1876925"/>
            <a:ext cx="4174958" cy="782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NimbusRomNo9L</vt:lpstr>
      <vt:lpstr>Office-téma</vt:lpstr>
      <vt:lpstr>Efficient categorization of white blood cells by utilizing ResNet50V2 in the 4B-AdditionNet-based CNN network and ant colony optimization workflow </vt:lpstr>
      <vt:lpstr>WBC identification</vt:lpstr>
      <vt:lpstr>WBC analyzis purpose</vt:lpstr>
      <vt:lpstr>WBC analyzis steps</vt:lpstr>
      <vt:lpstr>Dataset</vt:lpstr>
      <vt:lpstr>Results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categorization of white blood cells by utilizing ResNet50V2 in the 4B-AdditionNet-based CNN network and ant colony optimization workflow </dc:title>
  <dc:creator>Novák-Schwartz József</dc:creator>
  <cp:lastModifiedBy>Csizmadia Árpád</cp:lastModifiedBy>
  <cp:revision>5</cp:revision>
  <dcterms:created xsi:type="dcterms:W3CDTF">2022-11-07T12:29:37Z</dcterms:created>
  <dcterms:modified xsi:type="dcterms:W3CDTF">2022-11-09T14:44:15Z</dcterms:modified>
</cp:coreProperties>
</file>