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2"/>
    <p:restoredTop sz="96327"/>
  </p:normalViewPr>
  <p:slideViewPr>
    <p:cSldViewPr snapToGrid="0">
      <p:cViewPr varScale="1">
        <p:scale>
          <a:sx n="113" d="100"/>
          <a:sy n="113" d="100"/>
        </p:scale>
        <p:origin x="17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F7BF34-1EBF-4C05-9BFC-D7DA86FAB23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20F5731-A56B-4C90-9F7D-1DDE9843471F}">
      <dgm:prSet/>
      <dgm:spPr/>
      <dgm:t>
        <a:bodyPr/>
        <a:lstStyle/>
        <a:p>
          <a:r>
            <a:rPr lang="en-US"/>
            <a:t>Reducing the features by correlation </a:t>
          </a:r>
        </a:p>
      </dgm:t>
    </dgm:pt>
    <dgm:pt modelId="{F12FE0D3-A6C3-476A-BB5B-FE8026A5AA30}" type="parTrans" cxnId="{E36171B0-3114-4CB3-A889-B4D7243C3BB7}">
      <dgm:prSet/>
      <dgm:spPr/>
      <dgm:t>
        <a:bodyPr/>
        <a:lstStyle/>
        <a:p>
          <a:endParaRPr lang="en-US"/>
        </a:p>
      </dgm:t>
    </dgm:pt>
    <dgm:pt modelId="{0B8ED001-1254-4C98-A5A3-E4BB118F3B79}" type="sibTrans" cxnId="{E36171B0-3114-4CB3-A889-B4D7243C3BB7}">
      <dgm:prSet/>
      <dgm:spPr/>
      <dgm:t>
        <a:bodyPr/>
        <a:lstStyle/>
        <a:p>
          <a:endParaRPr lang="en-US"/>
        </a:p>
      </dgm:t>
    </dgm:pt>
    <dgm:pt modelId="{68EA4C63-5F4B-456C-8685-9224C593E071}">
      <dgm:prSet/>
      <dgm:spPr/>
      <dgm:t>
        <a:bodyPr/>
        <a:lstStyle/>
        <a:p>
          <a:r>
            <a:rPr lang="en-US"/>
            <a:t>Train and test split </a:t>
          </a:r>
        </a:p>
      </dgm:t>
    </dgm:pt>
    <dgm:pt modelId="{C1BC74FA-CC97-4221-8F6B-411C547135D5}" type="parTrans" cxnId="{27997B8F-0D7B-4F0E-B136-824DCAAEBD0A}">
      <dgm:prSet/>
      <dgm:spPr/>
      <dgm:t>
        <a:bodyPr/>
        <a:lstStyle/>
        <a:p>
          <a:endParaRPr lang="en-US"/>
        </a:p>
      </dgm:t>
    </dgm:pt>
    <dgm:pt modelId="{A81F180A-76B0-4C2E-A4B8-CB76EE67DC20}" type="sibTrans" cxnId="{27997B8F-0D7B-4F0E-B136-824DCAAEBD0A}">
      <dgm:prSet/>
      <dgm:spPr/>
      <dgm:t>
        <a:bodyPr/>
        <a:lstStyle/>
        <a:p>
          <a:endParaRPr lang="en-US"/>
        </a:p>
      </dgm:t>
    </dgm:pt>
    <dgm:pt modelId="{C21432EE-FAD3-4B5E-9465-A3EB5CC49DF9}">
      <dgm:prSet/>
      <dgm:spPr/>
      <dgm:t>
        <a:bodyPr/>
        <a:lstStyle/>
        <a:p>
          <a:r>
            <a:rPr lang="en-US"/>
            <a:t>Building the model </a:t>
          </a:r>
        </a:p>
      </dgm:t>
    </dgm:pt>
    <dgm:pt modelId="{FB3ADEEB-5306-44F2-8BCD-1D43D645687E}" type="parTrans" cxnId="{C5BB34CE-D267-4E32-804D-71B29341EE91}">
      <dgm:prSet/>
      <dgm:spPr/>
      <dgm:t>
        <a:bodyPr/>
        <a:lstStyle/>
        <a:p>
          <a:endParaRPr lang="en-US"/>
        </a:p>
      </dgm:t>
    </dgm:pt>
    <dgm:pt modelId="{14CFD77C-085C-4C8A-B421-3F7F0ADB0A3B}" type="sibTrans" cxnId="{C5BB34CE-D267-4E32-804D-71B29341EE91}">
      <dgm:prSet/>
      <dgm:spPr/>
      <dgm:t>
        <a:bodyPr/>
        <a:lstStyle/>
        <a:p>
          <a:endParaRPr lang="en-US"/>
        </a:p>
      </dgm:t>
    </dgm:pt>
    <dgm:pt modelId="{734A17D7-51EB-FE49-AD08-CC7C9AA81313}" type="pres">
      <dgm:prSet presAssocID="{49F7BF34-1EBF-4C05-9BFC-D7DA86FAB234}" presName="linear" presStyleCnt="0">
        <dgm:presLayoutVars>
          <dgm:animLvl val="lvl"/>
          <dgm:resizeHandles val="exact"/>
        </dgm:presLayoutVars>
      </dgm:prSet>
      <dgm:spPr/>
    </dgm:pt>
    <dgm:pt modelId="{09921DDA-C0D9-ED45-9A6C-D5D050847083}" type="pres">
      <dgm:prSet presAssocID="{720F5731-A56B-4C90-9F7D-1DDE9843471F}" presName="parentText" presStyleLbl="node1" presStyleIdx="0" presStyleCnt="3">
        <dgm:presLayoutVars>
          <dgm:chMax val="0"/>
          <dgm:bulletEnabled val="1"/>
        </dgm:presLayoutVars>
      </dgm:prSet>
      <dgm:spPr/>
    </dgm:pt>
    <dgm:pt modelId="{93B85C67-00C4-764A-8D98-870F76F50824}" type="pres">
      <dgm:prSet presAssocID="{0B8ED001-1254-4C98-A5A3-E4BB118F3B79}" presName="spacer" presStyleCnt="0"/>
      <dgm:spPr/>
    </dgm:pt>
    <dgm:pt modelId="{161660CC-5BA7-A24D-9DD2-D9674E750A5B}" type="pres">
      <dgm:prSet presAssocID="{68EA4C63-5F4B-456C-8685-9224C593E071}" presName="parentText" presStyleLbl="node1" presStyleIdx="1" presStyleCnt="3">
        <dgm:presLayoutVars>
          <dgm:chMax val="0"/>
          <dgm:bulletEnabled val="1"/>
        </dgm:presLayoutVars>
      </dgm:prSet>
      <dgm:spPr/>
    </dgm:pt>
    <dgm:pt modelId="{460B23A4-DBD9-3045-8DCC-6793D7B9B116}" type="pres">
      <dgm:prSet presAssocID="{A81F180A-76B0-4C2E-A4B8-CB76EE67DC20}" presName="spacer" presStyleCnt="0"/>
      <dgm:spPr/>
    </dgm:pt>
    <dgm:pt modelId="{40BBE468-0E0F-DD44-AE71-A53E75148C11}" type="pres">
      <dgm:prSet presAssocID="{C21432EE-FAD3-4B5E-9465-A3EB5CC49DF9}" presName="parentText" presStyleLbl="node1" presStyleIdx="2" presStyleCnt="3">
        <dgm:presLayoutVars>
          <dgm:chMax val="0"/>
          <dgm:bulletEnabled val="1"/>
        </dgm:presLayoutVars>
      </dgm:prSet>
      <dgm:spPr/>
    </dgm:pt>
  </dgm:ptLst>
  <dgm:cxnLst>
    <dgm:cxn modelId="{3FEC1E1E-3D2A-A14D-8ABA-A1B9CF0EC3A2}" type="presOf" srcId="{49F7BF34-1EBF-4C05-9BFC-D7DA86FAB234}" destId="{734A17D7-51EB-FE49-AD08-CC7C9AA81313}" srcOrd="0" destOrd="0" presId="urn:microsoft.com/office/officeart/2005/8/layout/vList2"/>
    <dgm:cxn modelId="{27997B8F-0D7B-4F0E-B136-824DCAAEBD0A}" srcId="{49F7BF34-1EBF-4C05-9BFC-D7DA86FAB234}" destId="{68EA4C63-5F4B-456C-8685-9224C593E071}" srcOrd="1" destOrd="0" parTransId="{C1BC74FA-CC97-4221-8F6B-411C547135D5}" sibTransId="{A81F180A-76B0-4C2E-A4B8-CB76EE67DC20}"/>
    <dgm:cxn modelId="{D9B392A1-ECBF-AB40-B127-F9B6D8BA9E50}" type="presOf" srcId="{C21432EE-FAD3-4B5E-9465-A3EB5CC49DF9}" destId="{40BBE468-0E0F-DD44-AE71-A53E75148C11}" srcOrd="0" destOrd="0" presId="urn:microsoft.com/office/officeart/2005/8/layout/vList2"/>
    <dgm:cxn modelId="{E36171B0-3114-4CB3-A889-B4D7243C3BB7}" srcId="{49F7BF34-1EBF-4C05-9BFC-D7DA86FAB234}" destId="{720F5731-A56B-4C90-9F7D-1DDE9843471F}" srcOrd="0" destOrd="0" parTransId="{F12FE0D3-A6C3-476A-BB5B-FE8026A5AA30}" sibTransId="{0B8ED001-1254-4C98-A5A3-E4BB118F3B79}"/>
    <dgm:cxn modelId="{C5BB34CE-D267-4E32-804D-71B29341EE91}" srcId="{49F7BF34-1EBF-4C05-9BFC-D7DA86FAB234}" destId="{C21432EE-FAD3-4B5E-9465-A3EB5CC49DF9}" srcOrd="2" destOrd="0" parTransId="{FB3ADEEB-5306-44F2-8BCD-1D43D645687E}" sibTransId="{14CFD77C-085C-4C8A-B421-3F7F0ADB0A3B}"/>
    <dgm:cxn modelId="{554B78D5-31A7-E941-95D7-BEB472CD5F5C}" type="presOf" srcId="{720F5731-A56B-4C90-9F7D-1DDE9843471F}" destId="{09921DDA-C0D9-ED45-9A6C-D5D050847083}" srcOrd="0" destOrd="0" presId="urn:microsoft.com/office/officeart/2005/8/layout/vList2"/>
    <dgm:cxn modelId="{9C7ECDE7-055B-1448-A002-695DAC4954CD}" type="presOf" srcId="{68EA4C63-5F4B-456C-8685-9224C593E071}" destId="{161660CC-5BA7-A24D-9DD2-D9674E750A5B}" srcOrd="0" destOrd="0" presId="urn:microsoft.com/office/officeart/2005/8/layout/vList2"/>
    <dgm:cxn modelId="{59C8F55C-2D44-C447-870A-875E6DDFECBB}" type="presParOf" srcId="{734A17D7-51EB-FE49-AD08-CC7C9AA81313}" destId="{09921DDA-C0D9-ED45-9A6C-D5D050847083}" srcOrd="0" destOrd="0" presId="urn:microsoft.com/office/officeart/2005/8/layout/vList2"/>
    <dgm:cxn modelId="{CE55D80E-6344-FB43-A1A9-FD303C6CCA70}" type="presParOf" srcId="{734A17D7-51EB-FE49-AD08-CC7C9AA81313}" destId="{93B85C67-00C4-764A-8D98-870F76F50824}" srcOrd="1" destOrd="0" presId="urn:microsoft.com/office/officeart/2005/8/layout/vList2"/>
    <dgm:cxn modelId="{1E4938CE-CA76-AB48-B543-C7CEC5B0D21B}" type="presParOf" srcId="{734A17D7-51EB-FE49-AD08-CC7C9AA81313}" destId="{161660CC-5BA7-A24D-9DD2-D9674E750A5B}" srcOrd="2" destOrd="0" presId="urn:microsoft.com/office/officeart/2005/8/layout/vList2"/>
    <dgm:cxn modelId="{92E9E109-7C2C-204B-BEB2-B68BF3EB8498}" type="presParOf" srcId="{734A17D7-51EB-FE49-AD08-CC7C9AA81313}" destId="{460B23A4-DBD9-3045-8DCC-6793D7B9B116}" srcOrd="3" destOrd="0" presId="urn:microsoft.com/office/officeart/2005/8/layout/vList2"/>
    <dgm:cxn modelId="{516AEE48-A0DD-4D49-9D5D-17CDE0600FAB}" type="presParOf" srcId="{734A17D7-51EB-FE49-AD08-CC7C9AA81313}" destId="{40BBE468-0E0F-DD44-AE71-A53E75148C1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32FA62-EA93-4F0A-8893-AE4192BB515B}" type="doc">
      <dgm:prSet loTypeId="urn:microsoft.com/office/officeart/2018/2/layout/IconVerticalSolidList" loCatId="icon" qsTypeId="urn:microsoft.com/office/officeart/2005/8/quickstyle/simple4" qsCatId="simple" csTypeId="urn:microsoft.com/office/officeart/2005/8/colors/colorful2" csCatId="colorful" phldr="1"/>
      <dgm:spPr/>
      <dgm:t>
        <a:bodyPr/>
        <a:lstStyle/>
        <a:p>
          <a:endParaRPr lang="en-US"/>
        </a:p>
      </dgm:t>
    </dgm:pt>
    <dgm:pt modelId="{21F92200-312F-418F-9BDB-56634C6FCD4C}">
      <dgm:prSet/>
      <dgm:spPr/>
      <dgm:t>
        <a:bodyPr/>
        <a:lstStyle/>
        <a:p>
          <a:pPr>
            <a:lnSpc>
              <a:spcPct val="100000"/>
            </a:lnSpc>
          </a:pPr>
          <a:r>
            <a:rPr lang="en-IN"/>
            <a:t>Light Gbm </a:t>
          </a:r>
          <a:endParaRPr lang="en-US"/>
        </a:p>
      </dgm:t>
    </dgm:pt>
    <dgm:pt modelId="{F3FA0F08-B083-44DF-BF75-BFB311D52A9F}" type="parTrans" cxnId="{E91ED57E-E1C2-42CA-8F8E-CB133A1B8BA9}">
      <dgm:prSet/>
      <dgm:spPr/>
      <dgm:t>
        <a:bodyPr/>
        <a:lstStyle/>
        <a:p>
          <a:endParaRPr lang="en-US"/>
        </a:p>
      </dgm:t>
    </dgm:pt>
    <dgm:pt modelId="{B8498684-1EFE-4CD8-B23C-455D082A44FB}" type="sibTrans" cxnId="{E91ED57E-E1C2-42CA-8F8E-CB133A1B8BA9}">
      <dgm:prSet/>
      <dgm:spPr/>
      <dgm:t>
        <a:bodyPr/>
        <a:lstStyle/>
        <a:p>
          <a:pPr>
            <a:lnSpc>
              <a:spcPct val="100000"/>
            </a:lnSpc>
          </a:pPr>
          <a:endParaRPr lang="en-US"/>
        </a:p>
      </dgm:t>
    </dgm:pt>
    <dgm:pt modelId="{E83A97D8-741F-447C-8D93-ECE3E5C400CB}">
      <dgm:prSet/>
      <dgm:spPr/>
      <dgm:t>
        <a:bodyPr/>
        <a:lstStyle/>
        <a:p>
          <a:pPr>
            <a:lnSpc>
              <a:spcPct val="100000"/>
            </a:lnSpc>
          </a:pPr>
          <a:r>
            <a:rPr lang="en-IN"/>
            <a:t>Random forest </a:t>
          </a:r>
          <a:endParaRPr lang="en-US"/>
        </a:p>
      </dgm:t>
    </dgm:pt>
    <dgm:pt modelId="{ADEFBC7C-FFDF-42BD-B675-0453A7CEEEF4}" type="parTrans" cxnId="{8F243EDD-9C25-4757-B3D5-908BD026F68C}">
      <dgm:prSet/>
      <dgm:spPr/>
      <dgm:t>
        <a:bodyPr/>
        <a:lstStyle/>
        <a:p>
          <a:endParaRPr lang="en-US"/>
        </a:p>
      </dgm:t>
    </dgm:pt>
    <dgm:pt modelId="{93BA093B-579E-43D4-9B63-195EB7FF38C4}" type="sibTrans" cxnId="{8F243EDD-9C25-4757-B3D5-908BD026F68C}">
      <dgm:prSet/>
      <dgm:spPr/>
      <dgm:t>
        <a:bodyPr/>
        <a:lstStyle/>
        <a:p>
          <a:pPr>
            <a:lnSpc>
              <a:spcPct val="100000"/>
            </a:lnSpc>
          </a:pPr>
          <a:endParaRPr lang="en-US"/>
        </a:p>
      </dgm:t>
    </dgm:pt>
    <dgm:pt modelId="{8BC0D529-AAFD-4F01-87DD-C1A1BDA4AE99}">
      <dgm:prSet/>
      <dgm:spPr/>
      <dgm:t>
        <a:bodyPr/>
        <a:lstStyle/>
        <a:p>
          <a:pPr>
            <a:lnSpc>
              <a:spcPct val="100000"/>
            </a:lnSpc>
          </a:pPr>
          <a:r>
            <a:rPr lang="en-IN"/>
            <a:t>Gradient boosting </a:t>
          </a:r>
          <a:endParaRPr lang="en-US"/>
        </a:p>
      </dgm:t>
    </dgm:pt>
    <dgm:pt modelId="{77882A4A-A3A7-489D-ACC6-751387163942}" type="parTrans" cxnId="{1FA5B95B-2EF2-440D-95B2-227483A95123}">
      <dgm:prSet/>
      <dgm:spPr/>
      <dgm:t>
        <a:bodyPr/>
        <a:lstStyle/>
        <a:p>
          <a:endParaRPr lang="en-US"/>
        </a:p>
      </dgm:t>
    </dgm:pt>
    <dgm:pt modelId="{268B9F87-44D0-4FB4-878D-9A99996E6186}" type="sibTrans" cxnId="{1FA5B95B-2EF2-440D-95B2-227483A95123}">
      <dgm:prSet/>
      <dgm:spPr/>
      <dgm:t>
        <a:bodyPr/>
        <a:lstStyle/>
        <a:p>
          <a:pPr>
            <a:lnSpc>
              <a:spcPct val="100000"/>
            </a:lnSpc>
          </a:pPr>
          <a:endParaRPr lang="en-US"/>
        </a:p>
      </dgm:t>
    </dgm:pt>
    <dgm:pt modelId="{FC020993-57CF-4EC0-848D-F999F522ADB9}">
      <dgm:prSet/>
      <dgm:spPr/>
      <dgm:t>
        <a:bodyPr/>
        <a:lstStyle/>
        <a:p>
          <a:pPr>
            <a:lnSpc>
              <a:spcPct val="100000"/>
            </a:lnSpc>
          </a:pPr>
          <a:r>
            <a:rPr lang="en-IN"/>
            <a:t>And visualizing the accuracy ,precision and f1 score of the model.</a:t>
          </a:r>
          <a:endParaRPr lang="en-US"/>
        </a:p>
      </dgm:t>
    </dgm:pt>
    <dgm:pt modelId="{FEFE87D1-11AC-4BCE-9D04-799A2B567190}" type="parTrans" cxnId="{66409B51-F80B-4CA8-9B57-2AC25A61CD99}">
      <dgm:prSet/>
      <dgm:spPr/>
      <dgm:t>
        <a:bodyPr/>
        <a:lstStyle/>
        <a:p>
          <a:endParaRPr lang="en-US"/>
        </a:p>
      </dgm:t>
    </dgm:pt>
    <dgm:pt modelId="{FE3C1A18-F214-4383-94D3-F2EE7C277521}" type="sibTrans" cxnId="{66409B51-F80B-4CA8-9B57-2AC25A61CD99}">
      <dgm:prSet/>
      <dgm:spPr/>
      <dgm:t>
        <a:bodyPr/>
        <a:lstStyle/>
        <a:p>
          <a:pPr>
            <a:lnSpc>
              <a:spcPct val="100000"/>
            </a:lnSpc>
          </a:pPr>
          <a:endParaRPr lang="en-US"/>
        </a:p>
      </dgm:t>
    </dgm:pt>
    <dgm:pt modelId="{2B2F22BB-3339-4C05-842C-6A47D70782C1}">
      <dgm:prSet/>
      <dgm:spPr/>
      <dgm:t>
        <a:bodyPr/>
        <a:lstStyle/>
        <a:p>
          <a:pPr>
            <a:lnSpc>
              <a:spcPct val="100000"/>
            </a:lnSpc>
          </a:pPr>
          <a:r>
            <a:rPr lang="en-IN"/>
            <a:t>Compare the result with every model and concluding it.</a:t>
          </a:r>
          <a:endParaRPr lang="en-US"/>
        </a:p>
      </dgm:t>
    </dgm:pt>
    <dgm:pt modelId="{89349F53-A363-4769-A1E7-EF00E945808C}" type="parTrans" cxnId="{13C1144A-C1B2-42E7-9DD1-9B1AC81BFD25}">
      <dgm:prSet/>
      <dgm:spPr/>
      <dgm:t>
        <a:bodyPr/>
        <a:lstStyle/>
        <a:p>
          <a:endParaRPr lang="en-US"/>
        </a:p>
      </dgm:t>
    </dgm:pt>
    <dgm:pt modelId="{27BAEA85-5048-47F8-88DD-E8648782C0DA}" type="sibTrans" cxnId="{13C1144A-C1B2-42E7-9DD1-9B1AC81BFD25}">
      <dgm:prSet/>
      <dgm:spPr/>
      <dgm:t>
        <a:bodyPr/>
        <a:lstStyle/>
        <a:p>
          <a:endParaRPr lang="en-US"/>
        </a:p>
      </dgm:t>
    </dgm:pt>
    <dgm:pt modelId="{D2AB5B95-B699-4976-8F1A-DC6324097BA9}" type="pres">
      <dgm:prSet presAssocID="{B532FA62-EA93-4F0A-8893-AE4192BB515B}" presName="root" presStyleCnt="0">
        <dgm:presLayoutVars>
          <dgm:dir/>
          <dgm:resizeHandles val="exact"/>
        </dgm:presLayoutVars>
      </dgm:prSet>
      <dgm:spPr/>
    </dgm:pt>
    <dgm:pt modelId="{4CB19280-09E4-46B8-B1BA-87E62E317695}" type="pres">
      <dgm:prSet presAssocID="{21F92200-312F-418F-9BDB-56634C6FCD4C}" presName="compNode" presStyleCnt="0"/>
      <dgm:spPr/>
    </dgm:pt>
    <dgm:pt modelId="{7AA87F06-379C-4352-AE38-CCBF55C6E968}" type="pres">
      <dgm:prSet presAssocID="{21F92200-312F-418F-9BDB-56634C6FCD4C}" presName="bgRect" presStyleLbl="bgShp" presStyleIdx="0" presStyleCnt="5"/>
      <dgm:spPr/>
    </dgm:pt>
    <dgm:pt modelId="{1B781426-FE3C-48C3-91D1-E65F9326E329}" type="pres">
      <dgm:prSet presAssocID="{21F92200-312F-418F-9BDB-56634C6FCD4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066AE4CC-C422-4BF0-9ABA-F06CA1863DD7}" type="pres">
      <dgm:prSet presAssocID="{21F92200-312F-418F-9BDB-56634C6FCD4C}" presName="spaceRect" presStyleCnt="0"/>
      <dgm:spPr/>
    </dgm:pt>
    <dgm:pt modelId="{0B5C5B65-4919-4AD5-B952-95DFC76882A7}" type="pres">
      <dgm:prSet presAssocID="{21F92200-312F-418F-9BDB-56634C6FCD4C}" presName="parTx" presStyleLbl="revTx" presStyleIdx="0" presStyleCnt="5">
        <dgm:presLayoutVars>
          <dgm:chMax val="0"/>
          <dgm:chPref val="0"/>
        </dgm:presLayoutVars>
      </dgm:prSet>
      <dgm:spPr/>
    </dgm:pt>
    <dgm:pt modelId="{6AF86DD2-C7AA-4402-BDDE-6C19FF262ADC}" type="pres">
      <dgm:prSet presAssocID="{B8498684-1EFE-4CD8-B23C-455D082A44FB}" presName="sibTrans" presStyleCnt="0"/>
      <dgm:spPr/>
    </dgm:pt>
    <dgm:pt modelId="{1A225AB4-E1D0-4C13-AF70-6400FB0CD8E0}" type="pres">
      <dgm:prSet presAssocID="{E83A97D8-741F-447C-8D93-ECE3E5C400CB}" presName="compNode" presStyleCnt="0"/>
      <dgm:spPr/>
    </dgm:pt>
    <dgm:pt modelId="{47C71D05-1703-477C-838F-4409E36E80D0}" type="pres">
      <dgm:prSet presAssocID="{E83A97D8-741F-447C-8D93-ECE3E5C400CB}" presName="bgRect" presStyleLbl="bgShp" presStyleIdx="1" presStyleCnt="5"/>
      <dgm:spPr/>
    </dgm:pt>
    <dgm:pt modelId="{55DD265C-2997-4F24-815E-2F32F25C03CD}" type="pres">
      <dgm:prSet presAssocID="{E83A97D8-741F-447C-8D93-ECE3E5C400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21329374-A614-4DE6-A0AE-483C782C4C45}" type="pres">
      <dgm:prSet presAssocID="{E83A97D8-741F-447C-8D93-ECE3E5C400CB}" presName="spaceRect" presStyleCnt="0"/>
      <dgm:spPr/>
    </dgm:pt>
    <dgm:pt modelId="{A729D4A8-BF7F-428B-907B-DB99EFE5DEF2}" type="pres">
      <dgm:prSet presAssocID="{E83A97D8-741F-447C-8D93-ECE3E5C400CB}" presName="parTx" presStyleLbl="revTx" presStyleIdx="1" presStyleCnt="5">
        <dgm:presLayoutVars>
          <dgm:chMax val="0"/>
          <dgm:chPref val="0"/>
        </dgm:presLayoutVars>
      </dgm:prSet>
      <dgm:spPr/>
    </dgm:pt>
    <dgm:pt modelId="{0DB28319-BBC9-4640-B844-D5A09129000C}" type="pres">
      <dgm:prSet presAssocID="{93BA093B-579E-43D4-9B63-195EB7FF38C4}" presName="sibTrans" presStyleCnt="0"/>
      <dgm:spPr/>
    </dgm:pt>
    <dgm:pt modelId="{9B8FDB1F-1534-4002-BA57-D8C7199DF74B}" type="pres">
      <dgm:prSet presAssocID="{8BC0D529-AAFD-4F01-87DD-C1A1BDA4AE99}" presName="compNode" presStyleCnt="0"/>
      <dgm:spPr/>
    </dgm:pt>
    <dgm:pt modelId="{337A7659-CAFD-40D5-8193-2EC2E65FB52F}" type="pres">
      <dgm:prSet presAssocID="{8BC0D529-AAFD-4F01-87DD-C1A1BDA4AE99}" presName="bgRect" presStyleLbl="bgShp" presStyleIdx="2" presStyleCnt="5"/>
      <dgm:spPr/>
    </dgm:pt>
    <dgm:pt modelId="{D5B7B45B-DED5-4B53-8C30-723790872785}" type="pres">
      <dgm:prSet presAssocID="{8BC0D529-AAFD-4F01-87DD-C1A1BDA4AE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9363F3C7-91FA-4A8E-8A9C-15A5A4819E85}" type="pres">
      <dgm:prSet presAssocID="{8BC0D529-AAFD-4F01-87DD-C1A1BDA4AE99}" presName="spaceRect" presStyleCnt="0"/>
      <dgm:spPr/>
    </dgm:pt>
    <dgm:pt modelId="{55FBE5DC-B4DA-48D2-84C4-2F2ED3615226}" type="pres">
      <dgm:prSet presAssocID="{8BC0D529-AAFD-4F01-87DD-C1A1BDA4AE99}" presName="parTx" presStyleLbl="revTx" presStyleIdx="2" presStyleCnt="5">
        <dgm:presLayoutVars>
          <dgm:chMax val="0"/>
          <dgm:chPref val="0"/>
        </dgm:presLayoutVars>
      </dgm:prSet>
      <dgm:spPr/>
    </dgm:pt>
    <dgm:pt modelId="{FD625092-59AF-4739-98C3-491FF650132E}" type="pres">
      <dgm:prSet presAssocID="{268B9F87-44D0-4FB4-878D-9A99996E6186}" presName="sibTrans" presStyleCnt="0"/>
      <dgm:spPr/>
    </dgm:pt>
    <dgm:pt modelId="{25E26A84-C73E-46C4-89D0-BF35F14B7C2F}" type="pres">
      <dgm:prSet presAssocID="{FC020993-57CF-4EC0-848D-F999F522ADB9}" presName="compNode" presStyleCnt="0"/>
      <dgm:spPr/>
    </dgm:pt>
    <dgm:pt modelId="{852288AF-2619-487C-830F-8A2621C34297}" type="pres">
      <dgm:prSet presAssocID="{FC020993-57CF-4EC0-848D-F999F522ADB9}" presName="bgRect" presStyleLbl="bgShp" presStyleIdx="3" presStyleCnt="5"/>
      <dgm:spPr/>
    </dgm:pt>
    <dgm:pt modelId="{FA2FCCE5-FAD8-4024-BAD6-9C6B7513186B}" type="pres">
      <dgm:prSet presAssocID="{FC020993-57CF-4EC0-848D-F999F522AD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FDF93C5E-E16D-4E80-9EC2-3DD7C5DF3502}" type="pres">
      <dgm:prSet presAssocID="{FC020993-57CF-4EC0-848D-F999F522ADB9}" presName="spaceRect" presStyleCnt="0"/>
      <dgm:spPr/>
    </dgm:pt>
    <dgm:pt modelId="{86BF1EAB-5961-4BC0-BF14-1B0BFDA4D32E}" type="pres">
      <dgm:prSet presAssocID="{FC020993-57CF-4EC0-848D-F999F522ADB9}" presName="parTx" presStyleLbl="revTx" presStyleIdx="3" presStyleCnt="5">
        <dgm:presLayoutVars>
          <dgm:chMax val="0"/>
          <dgm:chPref val="0"/>
        </dgm:presLayoutVars>
      </dgm:prSet>
      <dgm:spPr/>
    </dgm:pt>
    <dgm:pt modelId="{36A67EB3-86B2-403A-BEB6-319B967FC7BA}" type="pres">
      <dgm:prSet presAssocID="{FE3C1A18-F214-4383-94D3-F2EE7C277521}" presName="sibTrans" presStyleCnt="0"/>
      <dgm:spPr/>
    </dgm:pt>
    <dgm:pt modelId="{8F227C8F-00C6-4CEF-B90D-37EA717D84C6}" type="pres">
      <dgm:prSet presAssocID="{2B2F22BB-3339-4C05-842C-6A47D70782C1}" presName="compNode" presStyleCnt="0"/>
      <dgm:spPr/>
    </dgm:pt>
    <dgm:pt modelId="{60565787-97F0-4FCA-B4BD-EB9757A2796B}" type="pres">
      <dgm:prSet presAssocID="{2B2F22BB-3339-4C05-842C-6A47D70782C1}" presName="bgRect" presStyleLbl="bgShp" presStyleIdx="4" presStyleCnt="5"/>
      <dgm:spPr/>
    </dgm:pt>
    <dgm:pt modelId="{B026E2F5-8C26-4A79-AF7C-9839EDCCED62}" type="pres">
      <dgm:prSet presAssocID="{2B2F22BB-3339-4C05-842C-6A47D70782C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C8613603-7550-441A-8361-C49EFFAD9685}" type="pres">
      <dgm:prSet presAssocID="{2B2F22BB-3339-4C05-842C-6A47D70782C1}" presName="spaceRect" presStyleCnt="0"/>
      <dgm:spPr/>
    </dgm:pt>
    <dgm:pt modelId="{BE851093-EFD0-46F6-BA87-D6C05F542996}" type="pres">
      <dgm:prSet presAssocID="{2B2F22BB-3339-4C05-842C-6A47D70782C1}" presName="parTx" presStyleLbl="revTx" presStyleIdx="4" presStyleCnt="5">
        <dgm:presLayoutVars>
          <dgm:chMax val="0"/>
          <dgm:chPref val="0"/>
        </dgm:presLayoutVars>
      </dgm:prSet>
      <dgm:spPr/>
    </dgm:pt>
  </dgm:ptLst>
  <dgm:cxnLst>
    <dgm:cxn modelId="{784E751F-22B7-7E4D-932F-45C4CD9285EA}" type="presOf" srcId="{B532FA62-EA93-4F0A-8893-AE4192BB515B}" destId="{D2AB5B95-B699-4976-8F1A-DC6324097BA9}" srcOrd="0" destOrd="0" presId="urn:microsoft.com/office/officeart/2018/2/layout/IconVerticalSolidList"/>
    <dgm:cxn modelId="{13C1144A-C1B2-42E7-9DD1-9B1AC81BFD25}" srcId="{B532FA62-EA93-4F0A-8893-AE4192BB515B}" destId="{2B2F22BB-3339-4C05-842C-6A47D70782C1}" srcOrd="4" destOrd="0" parTransId="{89349F53-A363-4769-A1E7-EF00E945808C}" sibTransId="{27BAEA85-5048-47F8-88DD-E8648782C0DA}"/>
    <dgm:cxn modelId="{72806E4F-D790-B940-BD4B-ED0021B342B2}" type="presOf" srcId="{FC020993-57CF-4EC0-848D-F999F522ADB9}" destId="{86BF1EAB-5961-4BC0-BF14-1B0BFDA4D32E}" srcOrd="0" destOrd="0" presId="urn:microsoft.com/office/officeart/2018/2/layout/IconVerticalSolidList"/>
    <dgm:cxn modelId="{66409B51-F80B-4CA8-9B57-2AC25A61CD99}" srcId="{B532FA62-EA93-4F0A-8893-AE4192BB515B}" destId="{FC020993-57CF-4EC0-848D-F999F522ADB9}" srcOrd="3" destOrd="0" parTransId="{FEFE87D1-11AC-4BCE-9D04-799A2B567190}" sibTransId="{FE3C1A18-F214-4383-94D3-F2EE7C277521}"/>
    <dgm:cxn modelId="{B9032E58-190F-A74D-B4AC-7BEFC1F7A934}" type="presOf" srcId="{E83A97D8-741F-447C-8D93-ECE3E5C400CB}" destId="{A729D4A8-BF7F-428B-907B-DB99EFE5DEF2}" srcOrd="0" destOrd="0" presId="urn:microsoft.com/office/officeart/2018/2/layout/IconVerticalSolidList"/>
    <dgm:cxn modelId="{1FA5B95B-2EF2-440D-95B2-227483A95123}" srcId="{B532FA62-EA93-4F0A-8893-AE4192BB515B}" destId="{8BC0D529-AAFD-4F01-87DD-C1A1BDA4AE99}" srcOrd="2" destOrd="0" parTransId="{77882A4A-A3A7-489D-ACC6-751387163942}" sibTransId="{268B9F87-44D0-4FB4-878D-9A99996E6186}"/>
    <dgm:cxn modelId="{E91ED57E-E1C2-42CA-8F8E-CB133A1B8BA9}" srcId="{B532FA62-EA93-4F0A-8893-AE4192BB515B}" destId="{21F92200-312F-418F-9BDB-56634C6FCD4C}" srcOrd="0" destOrd="0" parTransId="{F3FA0F08-B083-44DF-BF75-BFB311D52A9F}" sibTransId="{B8498684-1EFE-4CD8-B23C-455D082A44FB}"/>
    <dgm:cxn modelId="{62A09190-8729-5343-BFC6-A7C36136C1E7}" type="presOf" srcId="{8BC0D529-AAFD-4F01-87DD-C1A1BDA4AE99}" destId="{55FBE5DC-B4DA-48D2-84C4-2F2ED3615226}" srcOrd="0" destOrd="0" presId="urn:microsoft.com/office/officeart/2018/2/layout/IconVerticalSolidList"/>
    <dgm:cxn modelId="{8F243EDD-9C25-4757-B3D5-908BD026F68C}" srcId="{B532FA62-EA93-4F0A-8893-AE4192BB515B}" destId="{E83A97D8-741F-447C-8D93-ECE3E5C400CB}" srcOrd="1" destOrd="0" parTransId="{ADEFBC7C-FFDF-42BD-B675-0453A7CEEEF4}" sibTransId="{93BA093B-579E-43D4-9B63-195EB7FF38C4}"/>
    <dgm:cxn modelId="{95AD41E3-1BC0-9749-9C30-B454EC6DC406}" type="presOf" srcId="{2B2F22BB-3339-4C05-842C-6A47D70782C1}" destId="{BE851093-EFD0-46F6-BA87-D6C05F542996}" srcOrd="0" destOrd="0" presId="urn:microsoft.com/office/officeart/2018/2/layout/IconVerticalSolidList"/>
    <dgm:cxn modelId="{0FB109F9-9A82-2347-A969-777ED2982DEB}" type="presOf" srcId="{21F92200-312F-418F-9BDB-56634C6FCD4C}" destId="{0B5C5B65-4919-4AD5-B952-95DFC76882A7}" srcOrd="0" destOrd="0" presId="urn:microsoft.com/office/officeart/2018/2/layout/IconVerticalSolidList"/>
    <dgm:cxn modelId="{43E9C37B-0D04-8B44-A2B8-73B5E26C471C}" type="presParOf" srcId="{D2AB5B95-B699-4976-8F1A-DC6324097BA9}" destId="{4CB19280-09E4-46B8-B1BA-87E62E317695}" srcOrd="0" destOrd="0" presId="urn:microsoft.com/office/officeart/2018/2/layout/IconVerticalSolidList"/>
    <dgm:cxn modelId="{E201ADC4-C501-9C40-A8D4-E92DB628FCC6}" type="presParOf" srcId="{4CB19280-09E4-46B8-B1BA-87E62E317695}" destId="{7AA87F06-379C-4352-AE38-CCBF55C6E968}" srcOrd="0" destOrd="0" presId="urn:microsoft.com/office/officeart/2018/2/layout/IconVerticalSolidList"/>
    <dgm:cxn modelId="{F7D11A5E-939D-7C49-8C7F-49784008DA55}" type="presParOf" srcId="{4CB19280-09E4-46B8-B1BA-87E62E317695}" destId="{1B781426-FE3C-48C3-91D1-E65F9326E329}" srcOrd="1" destOrd="0" presId="urn:microsoft.com/office/officeart/2018/2/layout/IconVerticalSolidList"/>
    <dgm:cxn modelId="{8D253146-2313-1342-9915-3C1EA668274D}" type="presParOf" srcId="{4CB19280-09E4-46B8-B1BA-87E62E317695}" destId="{066AE4CC-C422-4BF0-9ABA-F06CA1863DD7}" srcOrd="2" destOrd="0" presId="urn:microsoft.com/office/officeart/2018/2/layout/IconVerticalSolidList"/>
    <dgm:cxn modelId="{0873955F-7C49-754C-AC2F-22B44F381694}" type="presParOf" srcId="{4CB19280-09E4-46B8-B1BA-87E62E317695}" destId="{0B5C5B65-4919-4AD5-B952-95DFC76882A7}" srcOrd="3" destOrd="0" presId="urn:microsoft.com/office/officeart/2018/2/layout/IconVerticalSolidList"/>
    <dgm:cxn modelId="{9B16B5ED-835C-1647-ABDC-426FAFDFB628}" type="presParOf" srcId="{D2AB5B95-B699-4976-8F1A-DC6324097BA9}" destId="{6AF86DD2-C7AA-4402-BDDE-6C19FF262ADC}" srcOrd="1" destOrd="0" presId="urn:microsoft.com/office/officeart/2018/2/layout/IconVerticalSolidList"/>
    <dgm:cxn modelId="{1A47303D-A47E-9649-B135-3B2E481A220D}" type="presParOf" srcId="{D2AB5B95-B699-4976-8F1A-DC6324097BA9}" destId="{1A225AB4-E1D0-4C13-AF70-6400FB0CD8E0}" srcOrd="2" destOrd="0" presId="urn:microsoft.com/office/officeart/2018/2/layout/IconVerticalSolidList"/>
    <dgm:cxn modelId="{5E611BE3-5F02-BE4A-B95F-C5623D63B3BD}" type="presParOf" srcId="{1A225AB4-E1D0-4C13-AF70-6400FB0CD8E0}" destId="{47C71D05-1703-477C-838F-4409E36E80D0}" srcOrd="0" destOrd="0" presId="urn:microsoft.com/office/officeart/2018/2/layout/IconVerticalSolidList"/>
    <dgm:cxn modelId="{657B22B7-7DC8-2F41-966C-F010EA81041D}" type="presParOf" srcId="{1A225AB4-E1D0-4C13-AF70-6400FB0CD8E0}" destId="{55DD265C-2997-4F24-815E-2F32F25C03CD}" srcOrd="1" destOrd="0" presId="urn:microsoft.com/office/officeart/2018/2/layout/IconVerticalSolidList"/>
    <dgm:cxn modelId="{0CC70D4B-63FB-FA4C-A8FC-3EAD547C13DE}" type="presParOf" srcId="{1A225AB4-E1D0-4C13-AF70-6400FB0CD8E0}" destId="{21329374-A614-4DE6-A0AE-483C782C4C45}" srcOrd="2" destOrd="0" presId="urn:microsoft.com/office/officeart/2018/2/layout/IconVerticalSolidList"/>
    <dgm:cxn modelId="{E73D8F46-EB99-AE42-B531-72ED5D08E894}" type="presParOf" srcId="{1A225AB4-E1D0-4C13-AF70-6400FB0CD8E0}" destId="{A729D4A8-BF7F-428B-907B-DB99EFE5DEF2}" srcOrd="3" destOrd="0" presId="urn:microsoft.com/office/officeart/2018/2/layout/IconVerticalSolidList"/>
    <dgm:cxn modelId="{EB358162-A3CD-5147-ACC7-84E1365F5C02}" type="presParOf" srcId="{D2AB5B95-B699-4976-8F1A-DC6324097BA9}" destId="{0DB28319-BBC9-4640-B844-D5A09129000C}" srcOrd="3" destOrd="0" presId="urn:microsoft.com/office/officeart/2018/2/layout/IconVerticalSolidList"/>
    <dgm:cxn modelId="{061278BC-4A7B-0E46-965C-86E1703AD779}" type="presParOf" srcId="{D2AB5B95-B699-4976-8F1A-DC6324097BA9}" destId="{9B8FDB1F-1534-4002-BA57-D8C7199DF74B}" srcOrd="4" destOrd="0" presId="urn:microsoft.com/office/officeart/2018/2/layout/IconVerticalSolidList"/>
    <dgm:cxn modelId="{173CCEDC-168A-3443-BE87-3AA2BB2E4EB7}" type="presParOf" srcId="{9B8FDB1F-1534-4002-BA57-D8C7199DF74B}" destId="{337A7659-CAFD-40D5-8193-2EC2E65FB52F}" srcOrd="0" destOrd="0" presId="urn:microsoft.com/office/officeart/2018/2/layout/IconVerticalSolidList"/>
    <dgm:cxn modelId="{AB0BE6C0-57DA-1848-BEE1-4CBC8B058EDC}" type="presParOf" srcId="{9B8FDB1F-1534-4002-BA57-D8C7199DF74B}" destId="{D5B7B45B-DED5-4B53-8C30-723790872785}" srcOrd="1" destOrd="0" presId="urn:microsoft.com/office/officeart/2018/2/layout/IconVerticalSolidList"/>
    <dgm:cxn modelId="{A9FEC78E-57A0-5247-B85E-CDE24BFE67D0}" type="presParOf" srcId="{9B8FDB1F-1534-4002-BA57-D8C7199DF74B}" destId="{9363F3C7-91FA-4A8E-8A9C-15A5A4819E85}" srcOrd="2" destOrd="0" presId="urn:microsoft.com/office/officeart/2018/2/layout/IconVerticalSolidList"/>
    <dgm:cxn modelId="{47F6F006-DABD-0242-91A5-1728722FAD35}" type="presParOf" srcId="{9B8FDB1F-1534-4002-BA57-D8C7199DF74B}" destId="{55FBE5DC-B4DA-48D2-84C4-2F2ED3615226}" srcOrd="3" destOrd="0" presId="urn:microsoft.com/office/officeart/2018/2/layout/IconVerticalSolidList"/>
    <dgm:cxn modelId="{54CA3C1A-1E61-F54C-9B54-7C73D0EC8D09}" type="presParOf" srcId="{D2AB5B95-B699-4976-8F1A-DC6324097BA9}" destId="{FD625092-59AF-4739-98C3-491FF650132E}" srcOrd="5" destOrd="0" presId="urn:microsoft.com/office/officeart/2018/2/layout/IconVerticalSolidList"/>
    <dgm:cxn modelId="{9560DAF9-843B-A541-BA23-E8320A5E6734}" type="presParOf" srcId="{D2AB5B95-B699-4976-8F1A-DC6324097BA9}" destId="{25E26A84-C73E-46C4-89D0-BF35F14B7C2F}" srcOrd="6" destOrd="0" presId="urn:microsoft.com/office/officeart/2018/2/layout/IconVerticalSolidList"/>
    <dgm:cxn modelId="{5663EA10-82EE-7D45-81F0-EE99DDFAD924}" type="presParOf" srcId="{25E26A84-C73E-46C4-89D0-BF35F14B7C2F}" destId="{852288AF-2619-487C-830F-8A2621C34297}" srcOrd="0" destOrd="0" presId="urn:microsoft.com/office/officeart/2018/2/layout/IconVerticalSolidList"/>
    <dgm:cxn modelId="{FC8AC681-D5FA-F74E-A133-2D6832C37DE8}" type="presParOf" srcId="{25E26A84-C73E-46C4-89D0-BF35F14B7C2F}" destId="{FA2FCCE5-FAD8-4024-BAD6-9C6B7513186B}" srcOrd="1" destOrd="0" presId="urn:microsoft.com/office/officeart/2018/2/layout/IconVerticalSolidList"/>
    <dgm:cxn modelId="{EAE69EE8-BBFD-7445-A479-A2D3CE51B72B}" type="presParOf" srcId="{25E26A84-C73E-46C4-89D0-BF35F14B7C2F}" destId="{FDF93C5E-E16D-4E80-9EC2-3DD7C5DF3502}" srcOrd="2" destOrd="0" presId="urn:microsoft.com/office/officeart/2018/2/layout/IconVerticalSolidList"/>
    <dgm:cxn modelId="{A088F8E1-DF41-4E46-B14C-34E7BCEC1EBB}" type="presParOf" srcId="{25E26A84-C73E-46C4-89D0-BF35F14B7C2F}" destId="{86BF1EAB-5961-4BC0-BF14-1B0BFDA4D32E}" srcOrd="3" destOrd="0" presId="urn:microsoft.com/office/officeart/2018/2/layout/IconVerticalSolidList"/>
    <dgm:cxn modelId="{A6B6D5CB-622F-B141-95D5-7B3613E153C9}" type="presParOf" srcId="{D2AB5B95-B699-4976-8F1A-DC6324097BA9}" destId="{36A67EB3-86B2-403A-BEB6-319B967FC7BA}" srcOrd="7" destOrd="0" presId="urn:microsoft.com/office/officeart/2018/2/layout/IconVerticalSolidList"/>
    <dgm:cxn modelId="{C06228AF-85ED-FC4F-A9E9-9C7AC93CA952}" type="presParOf" srcId="{D2AB5B95-B699-4976-8F1A-DC6324097BA9}" destId="{8F227C8F-00C6-4CEF-B90D-37EA717D84C6}" srcOrd="8" destOrd="0" presId="urn:microsoft.com/office/officeart/2018/2/layout/IconVerticalSolidList"/>
    <dgm:cxn modelId="{169785E1-A011-CA49-98B4-28E7827A690B}" type="presParOf" srcId="{8F227C8F-00C6-4CEF-B90D-37EA717D84C6}" destId="{60565787-97F0-4FCA-B4BD-EB9757A2796B}" srcOrd="0" destOrd="0" presId="urn:microsoft.com/office/officeart/2018/2/layout/IconVerticalSolidList"/>
    <dgm:cxn modelId="{88F3DA73-C851-234C-856A-901C290C1DE0}" type="presParOf" srcId="{8F227C8F-00C6-4CEF-B90D-37EA717D84C6}" destId="{B026E2F5-8C26-4A79-AF7C-9839EDCCED62}" srcOrd="1" destOrd="0" presId="urn:microsoft.com/office/officeart/2018/2/layout/IconVerticalSolidList"/>
    <dgm:cxn modelId="{821E3D5D-164B-7F4C-B897-B108DA914F88}" type="presParOf" srcId="{8F227C8F-00C6-4CEF-B90D-37EA717D84C6}" destId="{C8613603-7550-441A-8361-C49EFFAD9685}" srcOrd="2" destOrd="0" presId="urn:microsoft.com/office/officeart/2018/2/layout/IconVerticalSolidList"/>
    <dgm:cxn modelId="{D27BAFFF-43D5-FA43-B340-32ABF450E5AF}" type="presParOf" srcId="{8F227C8F-00C6-4CEF-B90D-37EA717D84C6}" destId="{BE851093-EFD0-46F6-BA87-D6C05F54299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21DDA-C0D9-ED45-9A6C-D5D050847083}">
      <dsp:nvSpPr>
        <dsp:cNvPr id="0" name=""/>
        <dsp:cNvSpPr/>
      </dsp:nvSpPr>
      <dsp:spPr>
        <a:xfrm>
          <a:off x="0" y="33191"/>
          <a:ext cx="6545199" cy="151164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Reducing the features by correlation </a:t>
          </a:r>
        </a:p>
      </dsp:txBody>
      <dsp:txXfrm>
        <a:off x="73792" y="106983"/>
        <a:ext cx="6397615" cy="1364056"/>
      </dsp:txXfrm>
    </dsp:sp>
    <dsp:sp modelId="{161660CC-5BA7-A24D-9DD2-D9674E750A5B}">
      <dsp:nvSpPr>
        <dsp:cNvPr id="0" name=""/>
        <dsp:cNvSpPr/>
      </dsp:nvSpPr>
      <dsp:spPr>
        <a:xfrm>
          <a:off x="0" y="1654271"/>
          <a:ext cx="6545199" cy="151164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Train and test split </a:t>
          </a:r>
        </a:p>
      </dsp:txBody>
      <dsp:txXfrm>
        <a:off x="73792" y="1728063"/>
        <a:ext cx="6397615" cy="1364056"/>
      </dsp:txXfrm>
    </dsp:sp>
    <dsp:sp modelId="{40BBE468-0E0F-DD44-AE71-A53E75148C11}">
      <dsp:nvSpPr>
        <dsp:cNvPr id="0" name=""/>
        <dsp:cNvSpPr/>
      </dsp:nvSpPr>
      <dsp:spPr>
        <a:xfrm>
          <a:off x="0" y="3275351"/>
          <a:ext cx="6545199" cy="1511640"/>
        </a:xfrm>
        <a:prstGeom prst="roundRect">
          <a:avLst/>
        </a:prstGeom>
        <a:gradFill rotWithShape="0">
          <a:gsLst>
            <a:gs pos="0">
              <a:schemeClr val="accent2">
                <a:hueOff val="-3110147"/>
                <a:satOff val="-16453"/>
                <a:lumOff val="-6274"/>
                <a:alphaOff val="0"/>
                <a:tint val="98000"/>
                <a:lumMod val="100000"/>
              </a:schemeClr>
            </a:gs>
            <a:gs pos="100000">
              <a:schemeClr val="accent2">
                <a:hueOff val="-3110147"/>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Building the model </a:t>
          </a:r>
        </a:p>
      </dsp:txBody>
      <dsp:txXfrm>
        <a:off x="73792" y="3349143"/>
        <a:ext cx="6397615" cy="1364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87F06-379C-4352-AE38-CCBF55C6E968}">
      <dsp:nvSpPr>
        <dsp:cNvPr id="0" name=""/>
        <dsp:cNvSpPr/>
      </dsp:nvSpPr>
      <dsp:spPr>
        <a:xfrm>
          <a:off x="0" y="3765"/>
          <a:ext cx="6545199" cy="802108"/>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B781426-FE3C-48C3-91D1-E65F9326E329}">
      <dsp:nvSpPr>
        <dsp:cNvPr id="0" name=""/>
        <dsp:cNvSpPr/>
      </dsp:nvSpPr>
      <dsp:spPr>
        <a:xfrm>
          <a:off x="242637" y="184240"/>
          <a:ext cx="441159" cy="441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5C5B65-4919-4AD5-B952-95DFC76882A7}">
      <dsp:nvSpPr>
        <dsp:cNvPr id="0" name=""/>
        <dsp:cNvSpPr/>
      </dsp:nvSpPr>
      <dsp:spPr>
        <a:xfrm>
          <a:off x="926435" y="3765"/>
          <a:ext cx="5618763" cy="80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90" tIns="84890" rIns="84890" bIns="84890" numCol="1" spcCol="1270" anchor="ctr" anchorCtr="0">
          <a:noAutofit/>
        </a:bodyPr>
        <a:lstStyle/>
        <a:p>
          <a:pPr marL="0" lvl="0" indent="0" algn="l" defTabSz="844550">
            <a:lnSpc>
              <a:spcPct val="100000"/>
            </a:lnSpc>
            <a:spcBef>
              <a:spcPct val="0"/>
            </a:spcBef>
            <a:spcAft>
              <a:spcPct val="35000"/>
            </a:spcAft>
            <a:buNone/>
          </a:pPr>
          <a:r>
            <a:rPr lang="en-IN" sz="1900" kern="1200"/>
            <a:t>Light Gbm </a:t>
          </a:r>
          <a:endParaRPr lang="en-US" sz="1900" kern="1200"/>
        </a:p>
      </dsp:txBody>
      <dsp:txXfrm>
        <a:off x="926435" y="3765"/>
        <a:ext cx="5618763" cy="802108"/>
      </dsp:txXfrm>
    </dsp:sp>
    <dsp:sp modelId="{47C71D05-1703-477C-838F-4409E36E80D0}">
      <dsp:nvSpPr>
        <dsp:cNvPr id="0" name=""/>
        <dsp:cNvSpPr/>
      </dsp:nvSpPr>
      <dsp:spPr>
        <a:xfrm>
          <a:off x="0" y="1006401"/>
          <a:ext cx="6545199" cy="802108"/>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5DD265C-2997-4F24-815E-2F32F25C03CD}">
      <dsp:nvSpPr>
        <dsp:cNvPr id="0" name=""/>
        <dsp:cNvSpPr/>
      </dsp:nvSpPr>
      <dsp:spPr>
        <a:xfrm>
          <a:off x="242637" y="1186875"/>
          <a:ext cx="441159" cy="441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729D4A8-BF7F-428B-907B-DB99EFE5DEF2}">
      <dsp:nvSpPr>
        <dsp:cNvPr id="0" name=""/>
        <dsp:cNvSpPr/>
      </dsp:nvSpPr>
      <dsp:spPr>
        <a:xfrm>
          <a:off x="926435" y="1006401"/>
          <a:ext cx="5618763" cy="80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90" tIns="84890" rIns="84890" bIns="84890" numCol="1" spcCol="1270" anchor="ctr" anchorCtr="0">
          <a:noAutofit/>
        </a:bodyPr>
        <a:lstStyle/>
        <a:p>
          <a:pPr marL="0" lvl="0" indent="0" algn="l" defTabSz="844550">
            <a:lnSpc>
              <a:spcPct val="100000"/>
            </a:lnSpc>
            <a:spcBef>
              <a:spcPct val="0"/>
            </a:spcBef>
            <a:spcAft>
              <a:spcPct val="35000"/>
            </a:spcAft>
            <a:buNone/>
          </a:pPr>
          <a:r>
            <a:rPr lang="en-IN" sz="1900" kern="1200"/>
            <a:t>Random forest </a:t>
          </a:r>
          <a:endParaRPr lang="en-US" sz="1900" kern="1200"/>
        </a:p>
      </dsp:txBody>
      <dsp:txXfrm>
        <a:off x="926435" y="1006401"/>
        <a:ext cx="5618763" cy="802108"/>
      </dsp:txXfrm>
    </dsp:sp>
    <dsp:sp modelId="{337A7659-CAFD-40D5-8193-2EC2E65FB52F}">
      <dsp:nvSpPr>
        <dsp:cNvPr id="0" name=""/>
        <dsp:cNvSpPr/>
      </dsp:nvSpPr>
      <dsp:spPr>
        <a:xfrm>
          <a:off x="0" y="2009036"/>
          <a:ext cx="6545199" cy="802108"/>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5B7B45B-DED5-4B53-8C30-723790872785}">
      <dsp:nvSpPr>
        <dsp:cNvPr id="0" name=""/>
        <dsp:cNvSpPr/>
      </dsp:nvSpPr>
      <dsp:spPr>
        <a:xfrm>
          <a:off x="242637" y="2189511"/>
          <a:ext cx="441159" cy="441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5FBE5DC-B4DA-48D2-84C4-2F2ED3615226}">
      <dsp:nvSpPr>
        <dsp:cNvPr id="0" name=""/>
        <dsp:cNvSpPr/>
      </dsp:nvSpPr>
      <dsp:spPr>
        <a:xfrm>
          <a:off x="926435" y="2009036"/>
          <a:ext cx="5618763" cy="80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90" tIns="84890" rIns="84890" bIns="84890" numCol="1" spcCol="1270" anchor="ctr" anchorCtr="0">
          <a:noAutofit/>
        </a:bodyPr>
        <a:lstStyle/>
        <a:p>
          <a:pPr marL="0" lvl="0" indent="0" algn="l" defTabSz="844550">
            <a:lnSpc>
              <a:spcPct val="100000"/>
            </a:lnSpc>
            <a:spcBef>
              <a:spcPct val="0"/>
            </a:spcBef>
            <a:spcAft>
              <a:spcPct val="35000"/>
            </a:spcAft>
            <a:buNone/>
          </a:pPr>
          <a:r>
            <a:rPr lang="en-IN" sz="1900" kern="1200"/>
            <a:t>Gradient boosting </a:t>
          </a:r>
          <a:endParaRPr lang="en-US" sz="1900" kern="1200"/>
        </a:p>
      </dsp:txBody>
      <dsp:txXfrm>
        <a:off x="926435" y="2009036"/>
        <a:ext cx="5618763" cy="802108"/>
      </dsp:txXfrm>
    </dsp:sp>
    <dsp:sp modelId="{852288AF-2619-487C-830F-8A2621C34297}">
      <dsp:nvSpPr>
        <dsp:cNvPr id="0" name=""/>
        <dsp:cNvSpPr/>
      </dsp:nvSpPr>
      <dsp:spPr>
        <a:xfrm>
          <a:off x="0" y="3011672"/>
          <a:ext cx="6545199" cy="802108"/>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A2FCCE5-FAD8-4024-BAD6-9C6B7513186B}">
      <dsp:nvSpPr>
        <dsp:cNvPr id="0" name=""/>
        <dsp:cNvSpPr/>
      </dsp:nvSpPr>
      <dsp:spPr>
        <a:xfrm>
          <a:off x="242637" y="3192146"/>
          <a:ext cx="441159" cy="441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BF1EAB-5961-4BC0-BF14-1B0BFDA4D32E}">
      <dsp:nvSpPr>
        <dsp:cNvPr id="0" name=""/>
        <dsp:cNvSpPr/>
      </dsp:nvSpPr>
      <dsp:spPr>
        <a:xfrm>
          <a:off x="926435" y="3011672"/>
          <a:ext cx="5618763" cy="80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90" tIns="84890" rIns="84890" bIns="84890" numCol="1" spcCol="1270" anchor="ctr" anchorCtr="0">
          <a:noAutofit/>
        </a:bodyPr>
        <a:lstStyle/>
        <a:p>
          <a:pPr marL="0" lvl="0" indent="0" algn="l" defTabSz="844550">
            <a:lnSpc>
              <a:spcPct val="100000"/>
            </a:lnSpc>
            <a:spcBef>
              <a:spcPct val="0"/>
            </a:spcBef>
            <a:spcAft>
              <a:spcPct val="35000"/>
            </a:spcAft>
            <a:buNone/>
          </a:pPr>
          <a:r>
            <a:rPr lang="en-IN" sz="1900" kern="1200"/>
            <a:t>And visualizing the accuracy ,precision and f1 score of the model.</a:t>
          </a:r>
          <a:endParaRPr lang="en-US" sz="1900" kern="1200"/>
        </a:p>
      </dsp:txBody>
      <dsp:txXfrm>
        <a:off x="926435" y="3011672"/>
        <a:ext cx="5618763" cy="802108"/>
      </dsp:txXfrm>
    </dsp:sp>
    <dsp:sp modelId="{60565787-97F0-4FCA-B4BD-EB9757A2796B}">
      <dsp:nvSpPr>
        <dsp:cNvPr id="0" name=""/>
        <dsp:cNvSpPr/>
      </dsp:nvSpPr>
      <dsp:spPr>
        <a:xfrm>
          <a:off x="0" y="4014307"/>
          <a:ext cx="6545199" cy="802108"/>
        </a:xfrm>
        <a:prstGeom prst="roundRect">
          <a:avLst>
            <a:gd name="adj" fmla="val 10000"/>
          </a:avLst>
        </a:prstGeom>
        <a:solidFill>
          <a:schemeClr val="accent2">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026E2F5-8C26-4A79-AF7C-9839EDCCED62}">
      <dsp:nvSpPr>
        <dsp:cNvPr id="0" name=""/>
        <dsp:cNvSpPr/>
      </dsp:nvSpPr>
      <dsp:spPr>
        <a:xfrm>
          <a:off x="242637" y="4194782"/>
          <a:ext cx="441159" cy="4411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851093-EFD0-46F6-BA87-D6C05F542996}">
      <dsp:nvSpPr>
        <dsp:cNvPr id="0" name=""/>
        <dsp:cNvSpPr/>
      </dsp:nvSpPr>
      <dsp:spPr>
        <a:xfrm>
          <a:off x="926435" y="4014307"/>
          <a:ext cx="5618763" cy="80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90" tIns="84890" rIns="84890" bIns="84890" numCol="1" spcCol="1270" anchor="ctr" anchorCtr="0">
          <a:noAutofit/>
        </a:bodyPr>
        <a:lstStyle/>
        <a:p>
          <a:pPr marL="0" lvl="0" indent="0" algn="l" defTabSz="844550">
            <a:lnSpc>
              <a:spcPct val="100000"/>
            </a:lnSpc>
            <a:spcBef>
              <a:spcPct val="0"/>
            </a:spcBef>
            <a:spcAft>
              <a:spcPct val="35000"/>
            </a:spcAft>
            <a:buNone/>
          </a:pPr>
          <a:r>
            <a:rPr lang="en-IN" sz="1900" kern="1200"/>
            <a:t>Compare the result with every model and concluding it.</a:t>
          </a:r>
          <a:endParaRPr lang="en-US" sz="1900" kern="1200"/>
        </a:p>
      </dsp:txBody>
      <dsp:txXfrm>
        <a:off x="926435" y="4014307"/>
        <a:ext cx="5618763" cy="8021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11/16/23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11/16/23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11/16/23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926C-0E44-271E-F3BB-1CD9AD0FCC58}"/>
              </a:ext>
            </a:extLst>
          </p:cNvPr>
          <p:cNvSpPr>
            <a:spLocks noGrp="1"/>
          </p:cNvSpPr>
          <p:nvPr>
            <p:ph type="ctrTitle"/>
          </p:nvPr>
        </p:nvSpPr>
        <p:spPr>
          <a:xfrm>
            <a:off x="427383" y="1964267"/>
            <a:ext cx="10732742" cy="2421464"/>
          </a:xfrm>
        </p:spPr>
        <p:txBody>
          <a:bodyPr>
            <a:normAutofit/>
          </a:bodyPr>
          <a:lstStyle/>
          <a:p>
            <a:r>
              <a:rPr lang="en-US" sz="4400" b="1" u="sng" dirty="0">
                <a:latin typeface="ADLaM Display" panose="02010000000000000000" pitchFamily="2" charset="77"/>
                <a:ea typeface="ADLaM Display" panose="02010000000000000000" pitchFamily="2" charset="77"/>
                <a:cs typeface="ADLaM Display" panose="02010000000000000000" pitchFamily="2" charset="77"/>
              </a:rPr>
              <a:t>Fetal health classification</a:t>
            </a:r>
          </a:p>
        </p:txBody>
      </p:sp>
      <p:sp>
        <p:nvSpPr>
          <p:cNvPr id="3" name="Subtitle 2">
            <a:extLst>
              <a:ext uri="{FF2B5EF4-FFF2-40B4-BE49-F238E27FC236}">
                <a16:creationId xmlns:a16="http://schemas.microsoft.com/office/drawing/2014/main" id="{E99D9A2E-5EF5-4DEA-F96E-E0EA67FE7B7A}"/>
              </a:ext>
            </a:extLst>
          </p:cNvPr>
          <p:cNvSpPr>
            <a:spLocks noGrp="1"/>
          </p:cNvSpPr>
          <p:nvPr>
            <p:ph type="subTitle" idx="1"/>
          </p:nvPr>
        </p:nvSpPr>
        <p:spPr/>
        <p:txBody>
          <a:bodyPr>
            <a:normAutofit/>
          </a:bodyPr>
          <a:lstStyle/>
          <a:p>
            <a:r>
              <a:rPr lang="en-US" sz="2800" b="1" i="1" dirty="0">
                <a:latin typeface="ADLaM Display" panose="02010000000000000000" pitchFamily="2" charset="77"/>
                <a:ea typeface="ADLaM Display" panose="02010000000000000000" pitchFamily="2" charset="77"/>
                <a:cs typeface="ADLaM Display" panose="02010000000000000000" pitchFamily="2" charset="77"/>
              </a:rPr>
              <a:t>Avinash Sankar </a:t>
            </a:r>
          </a:p>
          <a:p>
            <a:r>
              <a:rPr lang="en-IN" sz="2800" b="1" i="1" u="none" strike="noStrike" dirty="0">
                <a:effectLst/>
                <a:latin typeface="ADLaM Display" panose="02010000000000000000" pitchFamily="2" charset="77"/>
                <a:ea typeface="ADLaM Display" panose="02010000000000000000" pitchFamily="2" charset="77"/>
                <a:cs typeface="ADLaM Display" panose="02010000000000000000" pitchFamily="2" charset="77"/>
              </a:rPr>
              <a:t>Jeff Nicolas Olarte</a:t>
            </a:r>
            <a:endParaRPr lang="en-US" sz="2800" b="1" i="1" dirty="0">
              <a:latin typeface="ADLaM Display" panose="02010000000000000000" pitchFamily="2" charset="77"/>
              <a:ea typeface="ADLaM Display" panose="02010000000000000000" pitchFamily="2" charset="77"/>
              <a:cs typeface="ADLaM Display" panose="02010000000000000000" pitchFamily="2" charset="77"/>
            </a:endParaRPr>
          </a:p>
        </p:txBody>
      </p:sp>
    </p:spTree>
    <p:extLst>
      <p:ext uri="{BB962C8B-B14F-4D97-AF65-F5344CB8AC3E}">
        <p14:creationId xmlns:p14="http://schemas.microsoft.com/office/powerpoint/2010/main" val="238287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90" name="Picture 2084">
            <a:extLst>
              <a:ext uri="{FF2B5EF4-FFF2-40B4-BE49-F238E27FC236}">
                <a16:creationId xmlns:a16="http://schemas.microsoft.com/office/drawing/2014/main" id="{887B6CC8-3E14-493D-A78F-075CD2E861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050" name="Picture 2" descr="A graph of a blue line&#10;&#10;Description automatically generated">
            <a:extLst>
              <a:ext uri="{FF2B5EF4-FFF2-40B4-BE49-F238E27FC236}">
                <a16:creationId xmlns:a16="http://schemas.microsoft.com/office/drawing/2014/main" id="{4C2701F8-39DD-FD4A-DEB6-9DCAFAA4BF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363" r="7436" b="1"/>
          <a:stretch/>
        </p:blipFill>
        <p:spPr bwMode="auto">
          <a:xfrm>
            <a:off x="-3665" y="10"/>
            <a:ext cx="3417534" cy="34280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graph of blue squares&#10;&#10;Description automatically generated">
            <a:extLst>
              <a:ext uri="{FF2B5EF4-FFF2-40B4-BE49-F238E27FC236}">
                <a16:creationId xmlns:a16="http://schemas.microsoft.com/office/drawing/2014/main" id="{85C2B98F-AD89-82BC-6B8A-9122473BC7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1799" b="1"/>
          <a:stretch/>
        </p:blipFill>
        <p:spPr bwMode="auto">
          <a:xfrm>
            <a:off x="3411794" y="975"/>
            <a:ext cx="3417534" cy="3428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graph with blue bars&#10;&#10;Description automatically generated">
            <a:extLst>
              <a:ext uri="{FF2B5EF4-FFF2-40B4-BE49-F238E27FC236}">
                <a16:creationId xmlns:a16="http://schemas.microsoft.com/office/drawing/2014/main" id="{C5595B66-9D04-C53F-3ECD-63DB8D1C68F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3902" b="-2"/>
          <a:stretch/>
        </p:blipFill>
        <p:spPr bwMode="auto">
          <a:xfrm>
            <a:off x="2944" y="3430686"/>
            <a:ext cx="3416854"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with numbers and a number of blue bars&#10;&#10;Description automatically generated with medium confidence">
            <a:extLst>
              <a:ext uri="{FF2B5EF4-FFF2-40B4-BE49-F238E27FC236}">
                <a16:creationId xmlns:a16="http://schemas.microsoft.com/office/drawing/2014/main" id="{E24D71A6-318E-6ACD-F85A-5CC2638C69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23088" b="-2"/>
          <a:stretch/>
        </p:blipFill>
        <p:spPr bwMode="auto">
          <a:xfrm>
            <a:off x="3410884" y="3429000"/>
            <a:ext cx="3416854"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2086">
            <a:extLst>
              <a:ext uri="{FF2B5EF4-FFF2-40B4-BE49-F238E27FC236}">
                <a16:creationId xmlns:a16="http://schemas.microsoft.com/office/drawing/2014/main" id="{85A2A75E-1A28-4D5A-B042-F2748E394E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a:extLst>
              <a:ext uri="{28A0092B-C50C-407E-A947-70E740481C1C}">
                <a14:useLocalDpi xmlns:a14="http://schemas.microsoft.com/office/drawing/2010/main" val="0"/>
              </a:ext>
            </a:extLst>
          </a:blip>
          <a:stretch>
            <a:fillRect/>
          </a:stretch>
        </p:blipFill>
        <p:spPr>
          <a:xfrm>
            <a:off x="7987" y="0"/>
            <a:ext cx="12188825" cy="6856214"/>
          </a:xfrm>
          <a:prstGeom prst="rect">
            <a:avLst/>
          </a:prstGeom>
        </p:spPr>
      </p:pic>
      <p:sp>
        <p:nvSpPr>
          <p:cNvPr id="2" name="Title 1">
            <a:extLst>
              <a:ext uri="{FF2B5EF4-FFF2-40B4-BE49-F238E27FC236}">
                <a16:creationId xmlns:a16="http://schemas.microsoft.com/office/drawing/2014/main" id="{C51FFA95-1619-8928-B0BD-4D6346D2CFDA}"/>
              </a:ext>
            </a:extLst>
          </p:cNvPr>
          <p:cNvSpPr>
            <a:spLocks noGrp="1"/>
          </p:cNvSpPr>
          <p:nvPr>
            <p:ph type="title"/>
          </p:nvPr>
        </p:nvSpPr>
        <p:spPr>
          <a:xfrm>
            <a:off x="7553459" y="1964267"/>
            <a:ext cx="3606665" cy="2421464"/>
          </a:xfrm>
        </p:spPr>
        <p:txBody>
          <a:bodyPr vert="horz" lIns="91440" tIns="45720" rIns="91440" bIns="45720" rtlCol="0" anchor="b">
            <a:normAutofit/>
          </a:bodyPr>
          <a:lstStyle/>
          <a:p>
            <a:pPr algn="r">
              <a:lnSpc>
                <a:spcPct val="90000"/>
              </a:lnSpc>
            </a:pPr>
            <a:r>
              <a:rPr lang="en-US" sz="3000"/>
              <a:t>Now, we are plotting histogram plots for visualizing the features </a:t>
            </a:r>
          </a:p>
        </p:txBody>
      </p:sp>
      <p:cxnSp>
        <p:nvCxnSpPr>
          <p:cNvPr id="2089" name="Straight Connector 2088">
            <a:extLst>
              <a:ext uri="{FF2B5EF4-FFF2-40B4-BE49-F238E27FC236}">
                <a16:creationId xmlns:a16="http://schemas.microsoft.com/office/drawing/2014/main" id="{C18B7D82-6683-46DD-8B3C-DD1173956F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6338"/>
            <a:ext cx="6087381"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2091" name="Straight Connector 2090">
            <a:extLst>
              <a:ext uri="{FF2B5EF4-FFF2-40B4-BE49-F238E27FC236}">
                <a16:creationId xmlns:a16="http://schemas.microsoft.com/office/drawing/2014/main" id="{5BEF312B-E042-4CC1-AF02-16B3A3A8A7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9318" y="0"/>
            <a:ext cx="27512"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2093" name="Straight Connector 2092">
            <a:extLst>
              <a:ext uri="{FF2B5EF4-FFF2-40B4-BE49-F238E27FC236}">
                <a16:creationId xmlns:a16="http://schemas.microsoft.com/office/drawing/2014/main" id="{632D4349-8936-4F21-8E26-82CA4EB9E5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28648"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6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2B0A5BF-E603-A644-39D0-581AF34586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4984" y="321733"/>
            <a:ext cx="2907546" cy="2236177"/>
          </a:xfrm>
          <a:prstGeom prst="rect">
            <a:avLst/>
          </a:prstGeom>
          <a:noFill/>
          <a:extLst>
            <a:ext uri="{909E8E84-426E-40DD-AFC4-6F175D3DCCD1}">
              <a14:hiddenFill xmlns:a14="http://schemas.microsoft.com/office/drawing/2010/main">
                <a:solidFill>
                  <a:srgbClr val="FFFFFF"/>
                </a:solidFill>
              </a14:hiddenFill>
            </a:ext>
          </a:extLst>
        </p:spPr>
      </p:pic>
      <p:sp>
        <p:nvSpPr>
          <p:cNvPr id="3089" name="Rectangle 3088">
            <a:extLst>
              <a:ext uri="{FF2B5EF4-FFF2-40B4-BE49-F238E27FC236}">
                <a16:creationId xmlns:a16="http://schemas.microsoft.com/office/drawing/2014/main" id="{112839B5-6527-4FE1-B5CA-71D5FFC4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752928"/>
            <a:ext cx="7566298" cy="7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089B37F3-721E-4809-A50E-9EE306404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6483" y="0"/>
            <a:ext cx="73152" cy="27889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a:extLst>
              <a:ext uri="{FF2B5EF4-FFF2-40B4-BE49-F238E27FC236}">
                <a16:creationId xmlns:a16="http://schemas.microsoft.com/office/drawing/2014/main" id="{E5B1081F-9B29-F791-AB7B-E28713A928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4092" y="496424"/>
            <a:ext cx="2416551" cy="189559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A9848FE7-92E1-757F-A1F6-95035AB0D0D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1906" y="3752274"/>
            <a:ext cx="2414016" cy="1893603"/>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6F32C1A4-2AC7-48CB-9AB7-B80470C0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3627" y="2779776"/>
            <a:ext cx="73152" cy="40782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CB6611FB-7896-9878-1360-F64DEC607FB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89389" y="3282272"/>
            <a:ext cx="3671254" cy="2833606"/>
          </a:xfrm>
          <a:prstGeom prst="rect">
            <a:avLst/>
          </a:prstGeom>
          <a:noFill/>
          <a:extLst>
            <a:ext uri="{909E8E84-426E-40DD-AFC4-6F175D3DCCD1}">
              <a14:hiddenFill xmlns:a14="http://schemas.microsoft.com/office/drawing/2010/main">
                <a:solidFill>
                  <a:srgbClr val="FFFFFF"/>
                </a:solidFill>
              </a14:hiddenFill>
            </a:ext>
          </a:extLst>
        </p:spPr>
      </p:pic>
      <p:sp>
        <p:nvSpPr>
          <p:cNvPr id="3095" name="Rectangle 3094">
            <a:extLst>
              <a:ext uri="{FF2B5EF4-FFF2-40B4-BE49-F238E27FC236}">
                <a16:creationId xmlns:a16="http://schemas.microsoft.com/office/drawing/2014/main" id="{BE12D8E2-6088-4997-A8C6-1794DA9E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813"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8EF8A724-487B-29B1-2B6E-69E9B5A7DB3F}"/>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853268" y="589038"/>
            <a:ext cx="3567362" cy="2778179"/>
          </a:xfrm>
          <a:prstGeom prst="rect">
            <a:avLst/>
          </a:prstGeom>
          <a:noFill/>
          <a:extLst>
            <a:ext uri="{909E8E84-426E-40DD-AFC4-6F175D3DCCD1}">
              <a14:hiddenFill xmlns:a14="http://schemas.microsoft.com/office/drawing/2010/main">
                <a:solidFill>
                  <a:srgbClr val="FFFFFF"/>
                </a:solidFill>
              </a14:hiddenFill>
            </a:ext>
          </a:extLst>
        </p:spPr>
      </p:pic>
      <p:sp>
        <p:nvSpPr>
          <p:cNvPr id="3097" name="Rectangle 3096">
            <a:extLst>
              <a:ext uri="{FF2B5EF4-FFF2-40B4-BE49-F238E27FC236}">
                <a16:creationId xmlns:a16="http://schemas.microsoft.com/office/drawing/2014/main" id="{FAF10F47-1605-47C5-AE58-9062909AD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299" y="3862989"/>
            <a:ext cx="4625702" cy="731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a:extLst>
              <a:ext uri="{FF2B5EF4-FFF2-40B4-BE49-F238E27FC236}">
                <a16:creationId xmlns:a16="http://schemas.microsoft.com/office/drawing/2014/main" id="{5F3290BD-7543-F76D-EB90-88496578547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193579" y="4172622"/>
            <a:ext cx="2886217" cy="222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CD1AB89D-7744-0200-9AE2-193293448D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09" r="16106" b="-5"/>
          <a:stretch/>
        </p:blipFill>
        <p:spPr bwMode="auto">
          <a:xfrm>
            <a:off x="601255" y="321733"/>
            <a:ext cx="2841437" cy="2748958"/>
          </a:xfrm>
          <a:prstGeom prst="rect">
            <a:avLst/>
          </a:prstGeom>
          <a:noFill/>
          <a:extLst>
            <a:ext uri="{909E8E84-426E-40DD-AFC4-6F175D3DCCD1}">
              <a14:hiddenFill xmlns:a14="http://schemas.microsoft.com/office/drawing/2010/main">
                <a:solidFill>
                  <a:srgbClr val="FFFFFF"/>
                </a:solidFill>
              </a14:hiddenFill>
            </a:ext>
          </a:extLst>
        </p:spPr>
      </p:pic>
      <p:sp>
        <p:nvSpPr>
          <p:cNvPr id="4128" name="Rectangle 4124">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4">
            <a:extLst>
              <a:ext uri="{FF2B5EF4-FFF2-40B4-BE49-F238E27FC236}">
                <a16:creationId xmlns:a16="http://schemas.microsoft.com/office/drawing/2014/main" id="{0BC44091-B6AD-3CDF-6ED8-ACCF28C648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5216" y="383487"/>
            <a:ext cx="3401568" cy="2625452"/>
          </a:xfrm>
          <a:prstGeom prst="rect">
            <a:avLst/>
          </a:prstGeom>
          <a:noFill/>
          <a:extLst>
            <a:ext uri="{909E8E84-426E-40DD-AFC4-6F175D3DCCD1}">
              <a14:hiddenFill xmlns:a14="http://schemas.microsoft.com/office/drawing/2010/main">
                <a:solidFill>
                  <a:srgbClr val="FFFFFF"/>
                </a:solidFill>
              </a14:hiddenFill>
            </a:ext>
          </a:extLst>
        </p:spPr>
      </p:pic>
      <p:sp>
        <p:nvSpPr>
          <p:cNvPr id="4127" name="Rectangle 4126">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ECB784A-964E-8922-DA41-DB8BFCA395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9874" b="-5"/>
          <a:stretch/>
        </p:blipFill>
        <p:spPr bwMode="auto">
          <a:xfrm>
            <a:off x="8787179" y="321733"/>
            <a:ext cx="2811290" cy="2752344"/>
          </a:xfrm>
          <a:prstGeom prst="rect">
            <a:avLst/>
          </a:prstGeom>
          <a:noFill/>
          <a:extLst>
            <a:ext uri="{909E8E84-426E-40DD-AFC4-6F175D3DCCD1}">
              <a14:hiddenFill xmlns:a14="http://schemas.microsoft.com/office/drawing/2010/main">
                <a:solidFill>
                  <a:srgbClr val="FFFFFF"/>
                </a:solidFill>
              </a14:hiddenFill>
            </a:ext>
          </a:extLst>
        </p:spPr>
      </p:pic>
      <p:sp>
        <p:nvSpPr>
          <p:cNvPr id="4129" name="Rectangle 4128">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a:extLst>
              <a:ext uri="{FF2B5EF4-FFF2-40B4-BE49-F238E27FC236}">
                <a16:creationId xmlns:a16="http://schemas.microsoft.com/office/drawing/2014/main" id="{CC64D35E-8EFF-02BB-67AE-E170705484A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8" r="18097" b="-2"/>
          <a:stretch/>
        </p:blipFill>
        <p:spPr bwMode="auto">
          <a:xfrm>
            <a:off x="654444" y="3783923"/>
            <a:ext cx="2820812" cy="275234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7DBED45-792E-B9F0-DECD-576391C2D1F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48" r="14895" b="-2"/>
          <a:stretch/>
        </p:blipFill>
        <p:spPr bwMode="auto">
          <a:xfrm>
            <a:off x="4701596" y="3783923"/>
            <a:ext cx="2854566" cy="2752344"/>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8D43B8C1-2600-7BE2-3F7F-550B690E31EB}"/>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492124" y="3825965"/>
            <a:ext cx="3401568" cy="266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15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8" name="Picture 8">
            <a:extLst>
              <a:ext uri="{FF2B5EF4-FFF2-40B4-BE49-F238E27FC236}">
                <a16:creationId xmlns:a16="http://schemas.microsoft.com/office/drawing/2014/main" id="{31B1C690-C868-86A8-C2D4-590BAE97F4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690646"/>
            <a:ext cx="3278292" cy="253030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4933E2E-9724-FEAD-70CF-AB5E98DCCC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43493" y="1960743"/>
            <a:ext cx="3743538" cy="29365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57BE6F1-E41C-9989-EBAF-395C793CE20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08764" y="685127"/>
            <a:ext cx="3239769" cy="254134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9BF11E1-88C0-7110-0EA5-BA7E5A8DE2B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3467" y="3637044"/>
            <a:ext cx="3278292" cy="253030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40F3E33-F20A-B973-4900-2A31EAF1000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08763" y="3641189"/>
            <a:ext cx="3239769" cy="254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82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E225-1DC8-60CE-3E67-1492D3E6900D}"/>
              </a:ext>
            </a:extLst>
          </p:cNvPr>
          <p:cNvSpPr>
            <a:spLocks noGrp="1"/>
          </p:cNvSpPr>
          <p:nvPr>
            <p:ph type="title"/>
          </p:nvPr>
        </p:nvSpPr>
        <p:spPr>
          <a:xfrm>
            <a:off x="6400800" y="609600"/>
            <a:ext cx="5147730" cy="1641987"/>
          </a:xfrm>
        </p:spPr>
        <p:txBody>
          <a:bodyPr>
            <a:normAutofit/>
          </a:bodyPr>
          <a:lstStyle/>
          <a:p>
            <a:r>
              <a:rPr lang="en-US" dirty="0"/>
              <a:t>Checking whether there is outliers</a:t>
            </a:r>
          </a:p>
        </p:txBody>
      </p:sp>
      <p:pic>
        <p:nvPicPr>
          <p:cNvPr id="6146" name="Picture 2">
            <a:extLst>
              <a:ext uri="{FF2B5EF4-FFF2-40B4-BE49-F238E27FC236}">
                <a16:creationId xmlns:a16="http://schemas.microsoft.com/office/drawing/2014/main" id="{6CE89843-0322-E4C3-3200-C4837B255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4935"/>
          <a:stretch/>
        </p:blipFill>
        <p:spPr bwMode="auto">
          <a:xfrm>
            <a:off x="20" y="975"/>
            <a:ext cx="6095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B15C04C-C5B6-0FAD-07A6-72F39C2C47D9}"/>
              </a:ext>
            </a:extLst>
          </p:cNvPr>
          <p:cNvSpPr>
            <a:spLocks noGrp="1"/>
          </p:cNvSpPr>
          <p:nvPr>
            <p:ph idx="1"/>
          </p:nvPr>
        </p:nvSpPr>
        <p:spPr>
          <a:xfrm>
            <a:off x="6400800" y="2251587"/>
            <a:ext cx="5147730" cy="3637935"/>
          </a:xfrm>
        </p:spPr>
        <p:txBody>
          <a:bodyPr>
            <a:noAutofit/>
          </a:bodyPr>
          <a:lstStyle/>
          <a:p>
            <a:pPr marL="0" indent="0">
              <a:buNone/>
            </a:pPr>
            <a:r>
              <a:rPr lang="en-US" sz="2400" dirty="0"/>
              <a:t>From the boxplot, we can see that many boxplot exhibits </a:t>
            </a:r>
            <a:r>
              <a:rPr lang="en-US" sz="2400" dirty="0" err="1"/>
              <a:t>outliers.Moreover</a:t>
            </a:r>
            <a:r>
              <a:rPr lang="en-US" sz="2400" dirty="0"/>
              <a:t>, the data was extracted and </a:t>
            </a:r>
            <a:r>
              <a:rPr lang="en-US" sz="2400" dirty="0" err="1"/>
              <a:t>interepted</a:t>
            </a:r>
            <a:r>
              <a:rPr lang="en-US" sz="2400" dirty="0"/>
              <a:t>  by </a:t>
            </a:r>
            <a:r>
              <a:rPr lang="en-US" sz="2400" dirty="0" err="1"/>
              <a:t>Experts.It</a:t>
            </a:r>
            <a:r>
              <a:rPr lang="en-US" sz="2400" dirty="0"/>
              <a:t> is believed that these observation may not be outliers in the actual clinical tests. They could indicate of various factors, such as fetal distress, maternal condition. No action needed to be taken in the outliers. </a:t>
            </a:r>
          </a:p>
        </p:txBody>
      </p:sp>
    </p:spTree>
    <p:extLst>
      <p:ext uri="{BB962C8B-B14F-4D97-AF65-F5344CB8AC3E}">
        <p14:creationId xmlns:p14="http://schemas.microsoft.com/office/powerpoint/2010/main" val="297250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85F7-348F-93D5-92D0-28E62339812A}"/>
              </a:ext>
            </a:extLst>
          </p:cNvPr>
          <p:cNvSpPr>
            <a:spLocks noGrp="1"/>
          </p:cNvSpPr>
          <p:nvPr>
            <p:ph type="title"/>
          </p:nvPr>
        </p:nvSpPr>
        <p:spPr>
          <a:xfrm>
            <a:off x="7865806" y="643463"/>
            <a:ext cx="3706762" cy="1608124"/>
          </a:xfrm>
        </p:spPr>
        <p:txBody>
          <a:bodyPr>
            <a:normAutofit/>
          </a:bodyPr>
          <a:lstStyle/>
          <a:p>
            <a:r>
              <a:rPr lang="en-US" dirty="0"/>
              <a:t>Correlation </a:t>
            </a:r>
            <a:br>
              <a:rPr lang="en-US" dirty="0"/>
            </a:br>
            <a:r>
              <a:rPr lang="en-US" dirty="0"/>
              <a:t>	</a:t>
            </a:r>
          </a:p>
        </p:txBody>
      </p:sp>
      <p:pic>
        <p:nvPicPr>
          <p:cNvPr id="7170" name="Picture 2">
            <a:extLst>
              <a:ext uri="{FF2B5EF4-FFF2-40B4-BE49-F238E27FC236}">
                <a16:creationId xmlns:a16="http://schemas.microsoft.com/office/drawing/2014/main" id="{AC909BA6-8F51-66B0-311F-F61D0DDF6F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20"/>
          <a:stretch/>
        </p:blipFill>
        <p:spPr bwMode="auto">
          <a:xfrm>
            <a:off x="1019510" y="643463"/>
            <a:ext cx="6145785" cy="558035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49B1CE4-6D4F-4099-8FC3-6A5BE61841B4}"/>
              </a:ext>
            </a:extLst>
          </p:cNvPr>
          <p:cNvSpPr>
            <a:spLocks noGrp="1"/>
          </p:cNvSpPr>
          <p:nvPr>
            <p:ph idx="1"/>
          </p:nvPr>
        </p:nvSpPr>
        <p:spPr>
          <a:xfrm>
            <a:off x="7865806" y="2251587"/>
            <a:ext cx="3706762" cy="3972232"/>
          </a:xfrm>
        </p:spPr>
        <p:txBody>
          <a:bodyPr>
            <a:normAutofit lnSpcReduction="10000"/>
          </a:bodyPr>
          <a:lstStyle/>
          <a:p>
            <a:r>
              <a:rPr lang="en-US" sz="3200" dirty="0"/>
              <a:t>From the correlation plot , we can see the relationship of features and we can determine we should keep for running the model.</a:t>
            </a:r>
          </a:p>
          <a:p>
            <a:endParaRPr lang="en-US" dirty="0"/>
          </a:p>
        </p:txBody>
      </p:sp>
    </p:spTree>
    <p:extLst>
      <p:ext uri="{BB962C8B-B14F-4D97-AF65-F5344CB8AC3E}">
        <p14:creationId xmlns:p14="http://schemas.microsoft.com/office/powerpoint/2010/main" val="167467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BA33C5-7062-82E2-81CB-5048AC5AA69F}"/>
              </a:ext>
            </a:extLst>
          </p:cNvPr>
          <p:cNvPicPr>
            <a:picLocks noChangeAspect="1"/>
          </p:cNvPicPr>
          <p:nvPr/>
        </p:nvPicPr>
        <p:blipFill rotWithShape="1">
          <a:blip r:embed="rId3"/>
          <a:srcRect t="3250" r="1" b="1"/>
          <a:stretch/>
        </p:blipFill>
        <p:spPr>
          <a:xfrm>
            <a:off x="20" y="975"/>
            <a:ext cx="6095980" cy="6858000"/>
          </a:xfrm>
          <a:prstGeom prst="rect">
            <a:avLst/>
          </a:prstGeom>
        </p:spPr>
      </p:pic>
      <p:sp>
        <p:nvSpPr>
          <p:cNvPr id="9" name="Content Placeholder 8">
            <a:extLst>
              <a:ext uri="{FF2B5EF4-FFF2-40B4-BE49-F238E27FC236}">
                <a16:creationId xmlns:a16="http://schemas.microsoft.com/office/drawing/2014/main" id="{BF44F438-6445-A5C8-4B27-53996080F491}"/>
              </a:ext>
            </a:extLst>
          </p:cNvPr>
          <p:cNvSpPr>
            <a:spLocks noGrp="1"/>
          </p:cNvSpPr>
          <p:nvPr>
            <p:ph idx="1"/>
          </p:nvPr>
        </p:nvSpPr>
        <p:spPr>
          <a:xfrm>
            <a:off x="6400800" y="2251587"/>
            <a:ext cx="5147730" cy="3637935"/>
          </a:xfrm>
        </p:spPr>
        <p:txBody>
          <a:bodyPr>
            <a:normAutofit/>
          </a:bodyPr>
          <a:lstStyle/>
          <a:p>
            <a:r>
              <a:rPr lang="en-US" sz="2400" dirty="0"/>
              <a:t>From the observation, we can see that the histogram mean , histogram mode, histogram median are highly correlated with each other and it positive correlation </a:t>
            </a:r>
          </a:p>
          <a:p>
            <a:r>
              <a:rPr lang="en-US" sz="2400" dirty="0"/>
              <a:t>For negative correlation, we can see that </a:t>
            </a:r>
            <a:r>
              <a:rPr lang="en-US" sz="2400" dirty="0" err="1"/>
              <a:t>histogram_min</a:t>
            </a:r>
            <a:r>
              <a:rPr lang="en-US" sz="2400" dirty="0"/>
              <a:t> and histogram width are highly correlated.</a:t>
            </a:r>
          </a:p>
        </p:txBody>
      </p:sp>
    </p:spTree>
    <p:extLst>
      <p:ext uri="{BB962C8B-B14F-4D97-AF65-F5344CB8AC3E}">
        <p14:creationId xmlns:p14="http://schemas.microsoft.com/office/powerpoint/2010/main" val="16167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F65F-A2A1-9BDC-348A-0CC33FEC7AC2}"/>
              </a:ext>
            </a:extLst>
          </p:cNvPr>
          <p:cNvSpPr>
            <a:spLocks noGrp="1"/>
          </p:cNvSpPr>
          <p:nvPr>
            <p:ph type="title"/>
          </p:nvPr>
        </p:nvSpPr>
        <p:spPr>
          <a:xfrm>
            <a:off x="7865806" y="643463"/>
            <a:ext cx="3706762" cy="1608124"/>
          </a:xfrm>
        </p:spPr>
        <p:txBody>
          <a:bodyPr>
            <a:normAutofit/>
          </a:bodyPr>
          <a:lstStyle/>
          <a:p>
            <a:pPr>
              <a:lnSpc>
                <a:spcPct val="90000"/>
              </a:lnSpc>
            </a:pPr>
            <a:r>
              <a:rPr lang="en-US" sz="2300"/>
              <a:t>Finding the correlation with the predictor and the target value</a:t>
            </a:r>
            <a:br>
              <a:rPr lang="en-US" sz="2300"/>
            </a:br>
            <a:endParaRPr lang="en-US" sz="2300"/>
          </a:p>
        </p:txBody>
      </p:sp>
      <p:pic>
        <p:nvPicPr>
          <p:cNvPr id="5" name="Content Placeholder 4" descr="A screenshot of a computer code&#10;&#10;Description automatically generated">
            <a:extLst>
              <a:ext uri="{FF2B5EF4-FFF2-40B4-BE49-F238E27FC236}">
                <a16:creationId xmlns:a16="http://schemas.microsoft.com/office/drawing/2014/main" id="{2E582116-2C7C-C55C-9DD6-048612BBEE3E}"/>
              </a:ext>
            </a:extLst>
          </p:cNvPr>
          <p:cNvPicPr>
            <a:picLocks noChangeAspect="1"/>
          </p:cNvPicPr>
          <p:nvPr/>
        </p:nvPicPr>
        <p:blipFill>
          <a:blip r:embed="rId3"/>
          <a:stretch>
            <a:fillRect/>
          </a:stretch>
        </p:blipFill>
        <p:spPr>
          <a:xfrm>
            <a:off x="643464" y="1148719"/>
            <a:ext cx="6897878" cy="45698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C1CDFC9B-7870-421D-549E-17A03414CB09}"/>
              </a:ext>
            </a:extLst>
          </p:cNvPr>
          <p:cNvSpPr>
            <a:spLocks noGrp="1"/>
          </p:cNvSpPr>
          <p:nvPr>
            <p:ph idx="1"/>
          </p:nvPr>
        </p:nvSpPr>
        <p:spPr>
          <a:xfrm>
            <a:off x="7865806" y="2251587"/>
            <a:ext cx="3706762" cy="3972232"/>
          </a:xfrm>
        </p:spPr>
        <p:txBody>
          <a:bodyPr>
            <a:normAutofit/>
          </a:bodyPr>
          <a:lstStyle/>
          <a:p>
            <a:r>
              <a:rPr lang="en-US"/>
              <a:t>Prolongued_decelerations                                  0.484859</a:t>
            </a:r>
          </a:p>
          <a:p>
            <a:r>
              <a:rPr lang="en-US"/>
              <a:t>abnormal_short_term_variability                           0.471191</a:t>
            </a:r>
          </a:p>
          <a:p>
            <a:r>
              <a:rPr lang="en-US"/>
              <a:t>percentage_of_time_with_abnormal_long_term_variability    0.426146</a:t>
            </a:r>
          </a:p>
          <a:p>
            <a:r>
              <a:rPr lang="en-US"/>
              <a:t>These are positively correlated with fetal health.</a:t>
            </a:r>
          </a:p>
          <a:p>
            <a:r>
              <a:rPr lang="en-US"/>
              <a:t>The correlation which are below &lt;0.1 are considered as no correlation</a:t>
            </a:r>
          </a:p>
        </p:txBody>
      </p:sp>
    </p:spTree>
    <p:extLst>
      <p:ext uri="{BB962C8B-B14F-4D97-AF65-F5344CB8AC3E}">
        <p14:creationId xmlns:p14="http://schemas.microsoft.com/office/powerpoint/2010/main" val="179264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A1CD61D-DD78-CC63-CBD4-2044111F8574}"/>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Checking the distinct values in the data</a:t>
            </a:r>
          </a:p>
        </p:txBody>
      </p:sp>
      <p:pic>
        <p:nvPicPr>
          <p:cNvPr id="5" name="Content Placeholder 4" descr="A white paper with black text&#10;&#10;Description automatically generated">
            <a:extLst>
              <a:ext uri="{FF2B5EF4-FFF2-40B4-BE49-F238E27FC236}">
                <a16:creationId xmlns:a16="http://schemas.microsoft.com/office/drawing/2014/main" id="{A83823AE-2CB0-3763-2311-4F2C54824A95}"/>
              </a:ext>
            </a:extLst>
          </p:cNvPr>
          <p:cNvPicPr>
            <a:picLocks noChangeAspect="1"/>
          </p:cNvPicPr>
          <p:nvPr/>
        </p:nvPicPr>
        <p:blipFill>
          <a:blip r:embed="rId4"/>
          <a:stretch>
            <a:fillRect/>
          </a:stretch>
        </p:blipFill>
        <p:spPr>
          <a:xfrm>
            <a:off x="6076606" y="1942557"/>
            <a:ext cx="5471927" cy="29685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31241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2ABC4B-37D8-4218-BDD8-6DF6A00C0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0DFD5BE5-679D-81B1-969C-70BEC52421D9}"/>
              </a:ext>
            </a:extLst>
          </p:cNvPr>
          <p:cNvPicPr>
            <a:picLocks noChangeAspect="1"/>
          </p:cNvPicPr>
          <p:nvPr/>
        </p:nvPicPr>
        <p:blipFill rotWithShape="1">
          <a:blip r:embed="rId2"/>
          <a:srcRect r="-1" b="18400"/>
          <a:stretch/>
        </p:blipFill>
        <p:spPr>
          <a:xfrm>
            <a:off x="321730" y="321732"/>
            <a:ext cx="5674897" cy="3017405"/>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96E134DA-C91D-F2B2-A71A-F810EB789445}"/>
              </a:ext>
            </a:extLst>
          </p:cNvPr>
          <p:cNvPicPr>
            <a:picLocks noChangeAspect="1"/>
          </p:cNvPicPr>
          <p:nvPr/>
        </p:nvPicPr>
        <p:blipFill rotWithShape="1">
          <a:blip r:embed="rId3"/>
          <a:srcRect r="2975" b="-1"/>
          <a:stretch/>
        </p:blipFill>
        <p:spPr>
          <a:xfrm>
            <a:off x="321730" y="3510853"/>
            <a:ext cx="5674897" cy="2789954"/>
          </a:xfrm>
          <a:prstGeom prst="rect">
            <a:avLst/>
          </a:prstGeom>
        </p:spPr>
      </p:pic>
      <p:pic>
        <p:nvPicPr>
          <p:cNvPr id="5" name="Picture 4" descr="A white text with black text&#10;&#10;Description automatically generated">
            <a:extLst>
              <a:ext uri="{FF2B5EF4-FFF2-40B4-BE49-F238E27FC236}">
                <a16:creationId xmlns:a16="http://schemas.microsoft.com/office/drawing/2014/main" id="{2EF64AE5-86B4-D475-D18A-B89C179D8AA1}"/>
              </a:ext>
            </a:extLst>
          </p:cNvPr>
          <p:cNvPicPr>
            <a:picLocks noChangeAspect="1"/>
          </p:cNvPicPr>
          <p:nvPr/>
        </p:nvPicPr>
        <p:blipFill rotWithShape="1">
          <a:blip r:embed="rId4"/>
          <a:srcRect r="45900"/>
          <a:stretch/>
        </p:blipFill>
        <p:spPr>
          <a:xfrm>
            <a:off x="6195373" y="321733"/>
            <a:ext cx="5674897" cy="5979074"/>
          </a:xfrm>
          <a:prstGeom prst="rect">
            <a:avLst/>
          </a:prstGeom>
        </p:spPr>
      </p:pic>
    </p:spTree>
    <p:extLst>
      <p:ext uri="{BB962C8B-B14F-4D97-AF65-F5344CB8AC3E}">
        <p14:creationId xmlns:p14="http://schemas.microsoft.com/office/powerpoint/2010/main" val="61909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37" name="Picture 103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38" name="Rectangle 1032">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A logo of a fetus&#10;&#10;Description automatically generated">
            <a:extLst>
              <a:ext uri="{FF2B5EF4-FFF2-40B4-BE49-F238E27FC236}">
                <a16:creationId xmlns:a16="http://schemas.microsoft.com/office/drawing/2014/main" id="{EF49F923-BB2B-303A-D8AA-2A5F4073538A}"/>
              </a:ext>
            </a:extLst>
          </p:cNvPr>
          <p:cNvPicPr>
            <a:picLocks noGrp="1" noChangeAspect="1" noChangeArrowheads="1"/>
          </p:cNvPicPr>
          <p:nvPr>
            <p:ph idx="1"/>
          </p:nvPr>
        </p:nvPicPr>
        <p:blipFill rotWithShape="1">
          <a:blip r:embed="rId4">
            <a:alphaModFix amt="20000"/>
            <a:extLst>
              <a:ext uri="{28A0092B-C50C-407E-A947-70E740481C1C}">
                <a14:useLocalDpi xmlns:a14="http://schemas.microsoft.com/office/drawing/2010/main" val="0"/>
              </a:ext>
            </a:extLst>
          </a:blip>
          <a:srcRect t="21442" b="1919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034">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E2D3FE6-770C-A81A-7ECF-CB1C12296432}"/>
              </a:ext>
            </a:extLst>
          </p:cNvPr>
          <p:cNvSpPr>
            <a:spLocks noGrp="1"/>
          </p:cNvSpPr>
          <p:nvPr>
            <p:ph type="title"/>
          </p:nvPr>
        </p:nvSpPr>
        <p:spPr>
          <a:xfrm>
            <a:off x="685801" y="609600"/>
            <a:ext cx="10131425" cy="1456267"/>
          </a:xfrm>
        </p:spPr>
        <p:txBody>
          <a:bodyPr vert="horz" lIns="91440" tIns="45720" rIns="91440" bIns="45720" rtlCol="0" anchor="ctr">
            <a:normAutofit/>
          </a:bodyPr>
          <a:lstStyle/>
          <a:p>
            <a:pPr>
              <a:lnSpc>
                <a:spcPct val="90000"/>
              </a:lnSpc>
            </a:pPr>
            <a:r>
              <a:rPr lang="en-US" sz="3300" dirty="0"/>
              <a:t>Objective 	</a:t>
            </a:r>
            <a:br>
              <a:rPr lang="en-US" sz="3300" dirty="0"/>
            </a:br>
            <a:br>
              <a:rPr lang="en-US" sz="3300" dirty="0"/>
            </a:br>
            <a:endParaRPr lang="en-US" sz="3300" dirty="0"/>
          </a:p>
        </p:txBody>
      </p:sp>
      <p:sp>
        <p:nvSpPr>
          <p:cNvPr id="4" name="Text Placeholder 3">
            <a:extLst>
              <a:ext uri="{FF2B5EF4-FFF2-40B4-BE49-F238E27FC236}">
                <a16:creationId xmlns:a16="http://schemas.microsoft.com/office/drawing/2014/main" id="{9599853D-8C3C-CEB9-B6A6-0B4C607FF3B3}"/>
              </a:ext>
            </a:extLst>
          </p:cNvPr>
          <p:cNvSpPr>
            <a:spLocks noGrp="1"/>
          </p:cNvSpPr>
          <p:nvPr>
            <p:ph type="body" sz="half" idx="2"/>
          </p:nvPr>
        </p:nvSpPr>
        <p:spPr>
          <a:xfrm>
            <a:off x="685801" y="2142067"/>
            <a:ext cx="10131425" cy="3649133"/>
          </a:xfrm>
        </p:spPr>
        <p:txBody>
          <a:bodyPr vert="horz" lIns="91440" tIns="45720" rIns="91440" bIns="45720" rtlCol="0" anchor="ctr">
            <a:noAutofit/>
          </a:bodyPr>
          <a:lstStyle/>
          <a:p>
            <a:pPr>
              <a:buFont typeface="Arial"/>
              <a:buChar char="•"/>
            </a:pPr>
            <a:r>
              <a:rPr lang="en-US" sz="4000" b="0" i="0" u="none" strike="noStrike" dirty="0"/>
              <a:t>Determine the health of fetus using cardiotocograms (CTGs) data  to enable healthcare professionals to make earlier decisions and therefore increase the likelihood of the fetus’s survival.</a:t>
            </a:r>
            <a:endParaRPr lang="en-US" sz="4000" dirty="0"/>
          </a:p>
        </p:txBody>
      </p:sp>
    </p:spTree>
    <p:extLst>
      <p:ext uri="{BB962C8B-B14F-4D97-AF65-F5344CB8AC3E}">
        <p14:creationId xmlns:p14="http://schemas.microsoft.com/office/powerpoint/2010/main" val="2974857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86085BB-0E1A-A978-3388-BEE89635BBB6}"/>
              </a:ext>
            </a:extLst>
          </p:cNvPr>
          <p:cNvSpPr>
            <a:spLocks noGrp="1"/>
          </p:cNvSpPr>
          <p:nvPr>
            <p:ph idx="1"/>
          </p:nvPr>
        </p:nvSpPr>
        <p:spPr>
          <a:xfrm>
            <a:off x="1361187" y="2142067"/>
            <a:ext cx="4099947" cy="3649133"/>
          </a:xfrm>
        </p:spPr>
        <p:txBody>
          <a:bodyPr>
            <a:normAutofit/>
          </a:bodyPr>
          <a:lstStyle/>
          <a:p>
            <a:r>
              <a:rPr lang="en-US" sz="2400" dirty="0"/>
              <a:t>This two features severe decelerations and </a:t>
            </a:r>
            <a:r>
              <a:rPr lang="en-US" sz="2400" dirty="0" err="1"/>
              <a:t>prolongues</a:t>
            </a:r>
            <a:r>
              <a:rPr lang="en-US" sz="2400" dirty="0"/>
              <a:t> decelerations have less distinct values and also have more than 99% values are same. We can drop these two columns and proceed.</a:t>
            </a:r>
          </a:p>
        </p:txBody>
      </p:sp>
      <p:sp>
        <p:nvSpPr>
          <p:cNvPr id="23"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able of numbers and text&#10;&#10;Description automatically generated">
            <a:extLst>
              <a:ext uri="{FF2B5EF4-FFF2-40B4-BE49-F238E27FC236}">
                <a16:creationId xmlns:a16="http://schemas.microsoft.com/office/drawing/2014/main" id="{CAB17AD0-0D34-FF0F-E585-984B98D8E8A8}"/>
              </a:ext>
            </a:extLst>
          </p:cNvPr>
          <p:cNvPicPr>
            <a:picLocks noChangeAspect="1"/>
          </p:cNvPicPr>
          <p:nvPr/>
        </p:nvPicPr>
        <p:blipFill>
          <a:blip r:embed="rId3"/>
          <a:stretch>
            <a:fillRect/>
          </a:stretch>
        </p:blipFill>
        <p:spPr>
          <a:xfrm>
            <a:off x="6392708" y="733077"/>
            <a:ext cx="4804905" cy="2636590"/>
          </a:xfrm>
          <a:prstGeom prst="roundRect">
            <a:avLst>
              <a:gd name="adj" fmla="val 4207"/>
            </a:avLst>
          </a:prstGeom>
          <a:ln w="50800" cap="sq" cmpd="dbl">
            <a:noFill/>
            <a:miter lim="800000"/>
          </a:ln>
          <a:effectLst/>
        </p:spPr>
      </p:pic>
      <p:pic>
        <p:nvPicPr>
          <p:cNvPr id="5" name="Content Placeholder 4" descr="A black text on a white background&#10;&#10;Description automatically generated">
            <a:extLst>
              <a:ext uri="{FF2B5EF4-FFF2-40B4-BE49-F238E27FC236}">
                <a16:creationId xmlns:a16="http://schemas.microsoft.com/office/drawing/2014/main" id="{310BF937-7179-FB26-BC29-561F5C3FA93E}"/>
              </a:ext>
            </a:extLst>
          </p:cNvPr>
          <p:cNvPicPr>
            <a:picLocks noChangeAspect="1"/>
          </p:cNvPicPr>
          <p:nvPr/>
        </p:nvPicPr>
        <p:blipFill>
          <a:blip r:embed="rId4"/>
          <a:stretch>
            <a:fillRect/>
          </a:stretch>
        </p:blipFill>
        <p:spPr>
          <a:xfrm>
            <a:off x="6175192" y="4015041"/>
            <a:ext cx="5239935" cy="157444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954792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9" name="Picture 819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201" name="Rectangle 820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8203" name="Picture 820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4A2F8DCA-6D23-5809-6637-8180988BE2AC}"/>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Visualizing the fetal health distribution</a:t>
            </a:r>
          </a:p>
        </p:txBody>
      </p:sp>
      <p:sp useBgFill="1">
        <p:nvSpPr>
          <p:cNvPr id="820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820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09" name="Group 820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210" name="Straight Connector 820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1" name="Straight Connector 821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2" name="Straight Connector 821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3" name="Straight Connector 821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4" name="Straight Connector 821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5" name="Straight Connector 821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6" name="Straight Connector 821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7" name="Straight Connector 821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8" name="Straight Connector 821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19" name="Straight Connector 821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0" name="Straight Connector 821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1" name="Straight Connector 822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2" name="Straight Connector 822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3" name="Straight Connector 822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4" name="Straight Connector 822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5" name="Straight Connector 822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6" name="Straight Connector 822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7" name="Straight Connector 822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8" name="Straight Connector 822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29" name="Straight Connector 822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0" name="Straight Connector 822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1" name="Straight Connector 823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2" name="Straight Connector 823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3" name="Straight Connector 823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4" name="Straight Connector 823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5" name="Straight Connector 823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6" name="Straight Connector 823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7" name="Straight Connector 823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8" name="Straight Connector 823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39" name="Straight Connector 823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0" name="Straight Connector 823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1" name="Straight Connector 824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2" name="Straight Connector 824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3" name="Straight Connector 824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4" name="Straight Connector 824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5" name="Straight Connector 824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6" name="Straight Connector 824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7" name="Straight Connector 824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8" name="Straight Connector 824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49" name="Straight Connector 824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0" name="Straight Connector 824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1" name="Straight Connector 825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2" name="Straight Connector 825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3" name="Straight Connector 825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4" name="Straight Connector 825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5" name="Straight Connector 825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6" name="Straight Connector 825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7" name="Straight Connector 825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8" name="Straight Connector 825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59" name="Straight Connector 825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0" name="Straight Connector 825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1" name="Straight Connector 826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2" name="Straight Connector 826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3" name="Straight Connector 826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4" name="Straight Connector 826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5" name="Straight Connector 826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6" name="Straight Connector 826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7" name="Straight Connector 826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8" name="Straight Connector 826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69" name="Straight Connector 826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0" name="Straight Connector 826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1" name="Straight Connector 827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2" name="Straight Connector 827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3" name="Straight Connector 827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4" name="Straight Connector 827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5" name="Straight Connector 827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6" name="Straight Connector 827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7" name="Straight Connector 827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8" name="Straight Connector 827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79" name="Straight Connector 827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0" name="Straight Connector 827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1" name="Straight Connector 828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2" name="Straight Connector 828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3" name="Straight Connector 828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4" name="Straight Connector 828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5" name="Straight Connector 828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6" name="Straight Connector 828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87" name="Straight Connector 828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8194" name="Picture 2">
            <a:extLst>
              <a:ext uri="{FF2B5EF4-FFF2-40B4-BE49-F238E27FC236}">
                <a16:creationId xmlns:a16="http://schemas.microsoft.com/office/drawing/2014/main" id="{5C113359-9E0F-B5EE-9F2D-44CDB22AD7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8910" y="2433919"/>
            <a:ext cx="4295866" cy="321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2800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416" name="Picture 9415">
            <a:extLst>
              <a:ext uri="{FF2B5EF4-FFF2-40B4-BE49-F238E27FC236}">
                <a16:creationId xmlns:a16="http://schemas.microsoft.com/office/drawing/2014/main" id="{A183E0A0-23AC-4C43-8723-54948740E7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501BF48-DCE4-D355-EF10-6A4B7CDBCDC0}"/>
              </a:ext>
            </a:extLst>
          </p:cNvPr>
          <p:cNvSpPr>
            <a:spLocks noGrp="1"/>
          </p:cNvSpPr>
          <p:nvPr>
            <p:ph type="title"/>
          </p:nvPr>
        </p:nvSpPr>
        <p:spPr>
          <a:xfrm>
            <a:off x="1032933" y="4534958"/>
            <a:ext cx="10127192" cy="928163"/>
          </a:xfrm>
        </p:spPr>
        <p:txBody>
          <a:bodyPr vert="horz" lIns="91440" tIns="45720" rIns="91440" bIns="45720" rtlCol="0" anchor="b">
            <a:normAutofit/>
          </a:bodyPr>
          <a:lstStyle/>
          <a:p>
            <a:pPr algn="r">
              <a:lnSpc>
                <a:spcPct val="90000"/>
              </a:lnSpc>
            </a:pPr>
            <a:r>
              <a:rPr lang="en-US" sz="2800"/>
              <a:t>Now, we are gonna visualize the distribution of fetal health with the features</a:t>
            </a:r>
          </a:p>
        </p:txBody>
      </p:sp>
      <p:sp>
        <p:nvSpPr>
          <p:cNvPr id="9418" name="Freeform 13">
            <a:extLst>
              <a:ext uri="{FF2B5EF4-FFF2-40B4-BE49-F238E27FC236}">
                <a16:creationId xmlns:a16="http://schemas.microsoft.com/office/drawing/2014/main" id="{366A5986-DB91-4DD9-9D1F-C79C0C0E8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924" y="614085"/>
            <a:ext cx="10360152" cy="3794760"/>
          </a:xfrm>
          <a:custGeom>
            <a:avLst/>
            <a:gdLst>
              <a:gd name="connsiteX0" fmla="*/ 6979157 w 10360152"/>
              <a:gd name="connsiteY0" fmla="*/ 0 h 3794760"/>
              <a:gd name="connsiteX1" fmla="*/ 10158309 w 10360152"/>
              <a:gd name="connsiteY1" fmla="*/ 0 h 3794760"/>
              <a:gd name="connsiteX2" fmla="*/ 10360152 w 10360152"/>
              <a:gd name="connsiteY2" fmla="*/ 201843 h 3794760"/>
              <a:gd name="connsiteX3" fmla="*/ 10360152 w 10360152"/>
              <a:gd name="connsiteY3" fmla="*/ 3592917 h 3794760"/>
              <a:gd name="connsiteX4" fmla="*/ 10158309 w 10360152"/>
              <a:gd name="connsiteY4" fmla="*/ 3794760 h 3794760"/>
              <a:gd name="connsiteX5" fmla="*/ 6979157 w 10360152"/>
              <a:gd name="connsiteY5" fmla="*/ 3794760 h 3794760"/>
              <a:gd name="connsiteX6" fmla="*/ 3536614 w 10360152"/>
              <a:gd name="connsiteY6" fmla="*/ 0 h 3794760"/>
              <a:gd name="connsiteX7" fmla="*/ 6828281 w 10360152"/>
              <a:gd name="connsiteY7" fmla="*/ 0 h 3794760"/>
              <a:gd name="connsiteX8" fmla="*/ 6828281 w 10360152"/>
              <a:gd name="connsiteY8" fmla="*/ 3794760 h 3794760"/>
              <a:gd name="connsiteX9" fmla="*/ 3536614 w 10360152"/>
              <a:gd name="connsiteY9" fmla="*/ 3794760 h 3794760"/>
              <a:gd name="connsiteX10" fmla="*/ 201843 w 10360152"/>
              <a:gd name="connsiteY10" fmla="*/ 0 h 3794760"/>
              <a:gd name="connsiteX11" fmla="*/ 3385738 w 10360152"/>
              <a:gd name="connsiteY11" fmla="*/ 0 h 3794760"/>
              <a:gd name="connsiteX12" fmla="*/ 3385738 w 10360152"/>
              <a:gd name="connsiteY12" fmla="*/ 3794760 h 3794760"/>
              <a:gd name="connsiteX13" fmla="*/ 201843 w 10360152"/>
              <a:gd name="connsiteY13" fmla="*/ 3794760 h 3794760"/>
              <a:gd name="connsiteX14" fmla="*/ 0 w 10360152"/>
              <a:gd name="connsiteY14" fmla="*/ 3592917 h 3794760"/>
              <a:gd name="connsiteX15" fmla="*/ 0 w 10360152"/>
              <a:gd name="connsiteY15" fmla="*/ 201843 h 3794760"/>
              <a:gd name="connsiteX16" fmla="*/ 201843 w 10360152"/>
              <a:gd name="connsiteY16" fmla="*/ 0 h 379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60152" h="3794760">
                <a:moveTo>
                  <a:pt x="6979157" y="0"/>
                </a:moveTo>
                <a:lnTo>
                  <a:pt x="10158309" y="0"/>
                </a:lnTo>
                <a:cubicBezTo>
                  <a:pt x="10269784" y="0"/>
                  <a:pt x="10360152" y="90368"/>
                  <a:pt x="10360152" y="201843"/>
                </a:cubicBezTo>
                <a:lnTo>
                  <a:pt x="10360152" y="3592917"/>
                </a:lnTo>
                <a:cubicBezTo>
                  <a:pt x="10360152" y="3704392"/>
                  <a:pt x="10269784" y="3794760"/>
                  <a:pt x="10158309" y="3794760"/>
                </a:cubicBezTo>
                <a:lnTo>
                  <a:pt x="6979157" y="3794760"/>
                </a:lnTo>
                <a:close/>
                <a:moveTo>
                  <a:pt x="3536614" y="0"/>
                </a:moveTo>
                <a:lnTo>
                  <a:pt x="6828281" y="0"/>
                </a:lnTo>
                <a:lnTo>
                  <a:pt x="6828281" y="3794760"/>
                </a:lnTo>
                <a:lnTo>
                  <a:pt x="3536614" y="3794760"/>
                </a:lnTo>
                <a:close/>
                <a:moveTo>
                  <a:pt x="201843" y="0"/>
                </a:moveTo>
                <a:lnTo>
                  <a:pt x="3385738" y="0"/>
                </a:lnTo>
                <a:lnTo>
                  <a:pt x="3385738" y="3794760"/>
                </a:lnTo>
                <a:lnTo>
                  <a:pt x="201843" y="3794760"/>
                </a:lnTo>
                <a:cubicBezTo>
                  <a:pt x="90368" y="3794760"/>
                  <a:pt x="0" y="3704392"/>
                  <a:pt x="0" y="3592917"/>
                </a:cubicBezTo>
                <a:lnTo>
                  <a:pt x="0" y="201843"/>
                </a:lnTo>
                <a:cubicBezTo>
                  <a:pt x="0" y="90368"/>
                  <a:pt x="90368" y="0"/>
                  <a:pt x="201843" y="0"/>
                </a:cubicBezTo>
                <a:close/>
              </a:path>
            </a:pathLst>
          </a:cu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18" name="Picture 2">
            <a:extLst>
              <a:ext uri="{FF2B5EF4-FFF2-40B4-BE49-F238E27FC236}">
                <a16:creationId xmlns:a16="http://schemas.microsoft.com/office/drawing/2014/main" id="{0A50EF67-3578-3154-03CA-ADFD759CCC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3057"/>
          <a:stretch/>
        </p:blipFill>
        <p:spPr bwMode="auto">
          <a:xfrm>
            <a:off x="922868" y="645517"/>
            <a:ext cx="3378793" cy="3738166"/>
          </a:xfrm>
          <a:custGeom>
            <a:avLst/>
            <a:gdLst/>
            <a:ahLst/>
            <a:cxnLst/>
            <a:rect l="l" t="t" r="r" b="b"/>
            <a:pathLst>
              <a:path w="3378793" h="3738166">
                <a:moveTo>
                  <a:pt x="163732" y="0"/>
                </a:moveTo>
                <a:lnTo>
                  <a:pt x="3378793" y="0"/>
                </a:lnTo>
                <a:lnTo>
                  <a:pt x="3378793" y="3738166"/>
                </a:lnTo>
                <a:lnTo>
                  <a:pt x="163732" y="3738166"/>
                </a:lnTo>
                <a:cubicBezTo>
                  <a:pt x="73305" y="3738166"/>
                  <a:pt x="0" y="3664861"/>
                  <a:pt x="0" y="3574434"/>
                </a:cubicBezTo>
                <a:lnTo>
                  <a:pt x="0" y="163732"/>
                </a:lnTo>
                <a:cubicBezTo>
                  <a:pt x="0" y="73305"/>
                  <a:pt x="73305" y="0"/>
                  <a:pt x="163732" y="0"/>
                </a:cubicBezTo>
                <a:close/>
              </a:path>
            </a:pathLst>
          </a:custGeom>
          <a:noFill/>
          <a:ln w="50800" cap="sq" cmpd="dbl">
            <a:noFill/>
            <a:miter lim="800000"/>
          </a:ln>
          <a:effectLst/>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93D365C6-C773-98CE-18A9-51D43BC5F6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4525"/>
          <a:stretch/>
        </p:blipFill>
        <p:spPr bwMode="auto">
          <a:xfrm>
            <a:off x="4452538" y="645517"/>
            <a:ext cx="3291667" cy="3738166"/>
          </a:xfrm>
          <a:custGeom>
            <a:avLst/>
            <a:gdLst/>
            <a:ahLst/>
            <a:cxnLst/>
            <a:rect l="l" t="t" r="r" b="b"/>
            <a:pathLst>
              <a:path w="3291667" h="3738166">
                <a:moveTo>
                  <a:pt x="0" y="0"/>
                </a:moveTo>
                <a:lnTo>
                  <a:pt x="3291667" y="0"/>
                </a:lnTo>
                <a:lnTo>
                  <a:pt x="3291667" y="3738166"/>
                </a:lnTo>
                <a:lnTo>
                  <a:pt x="0" y="3738166"/>
                </a:lnTo>
                <a:close/>
              </a:path>
            </a:pathLst>
          </a:custGeom>
          <a:noFill/>
          <a:ln w="50800" cap="sq" cmpd="dbl">
            <a:noFill/>
            <a:miter lim="800000"/>
          </a:ln>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ED88D98-730A-2E88-C602-A91B97B647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3136"/>
          <a:stretch/>
        </p:blipFill>
        <p:spPr bwMode="auto">
          <a:xfrm>
            <a:off x="7895081" y="645517"/>
            <a:ext cx="3374053" cy="3738166"/>
          </a:xfrm>
          <a:custGeom>
            <a:avLst/>
            <a:gdLst/>
            <a:ahLst/>
            <a:cxnLst/>
            <a:rect l="l" t="t" r="r" b="b"/>
            <a:pathLst>
              <a:path w="3374053" h="3738166">
                <a:moveTo>
                  <a:pt x="0" y="0"/>
                </a:moveTo>
                <a:lnTo>
                  <a:pt x="3210321" y="0"/>
                </a:lnTo>
                <a:cubicBezTo>
                  <a:pt x="3300748" y="0"/>
                  <a:pt x="3374053" y="73305"/>
                  <a:pt x="3374053" y="163732"/>
                </a:cubicBezTo>
                <a:lnTo>
                  <a:pt x="3374053" y="3574434"/>
                </a:lnTo>
                <a:cubicBezTo>
                  <a:pt x="3374053" y="3664861"/>
                  <a:pt x="3300748" y="3738166"/>
                  <a:pt x="3210321" y="3738166"/>
                </a:cubicBezTo>
                <a:lnTo>
                  <a:pt x="0" y="3738166"/>
                </a:lnTo>
                <a:close/>
              </a:path>
            </a:pathLst>
          </a:custGeom>
          <a:noFill/>
          <a:ln w="50800" cap="sq" cmpd="dbl">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97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1" name="Rectangle 1025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DD8A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a:extLst>
              <a:ext uri="{FF2B5EF4-FFF2-40B4-BE49-F238E27FC236}">
                <a16:creationId xmlns:a16="http://schemas.microsoft.com/office/drawing/2014/main" id="{AA00E7AD-3494-699D-6EE9-A64FF2F126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549" y="666986"/>
            <a:ext cx="3854945" cy="2428615"/>
          </a:xfrm>
          <a:prstGeom prst="rect">
            <a:avLst/>
          </a:prstGeom>
          <a:noFill/>
          <a:extLst>
            <a:ext uri="{909E8E84-426E-40DD-AFC4-6F175D3DCCD1}">
              <a14:hiddenFill xmlns:a14="http://schemas.microsoft.com/office/drawing/2010/main">
                <a:solidFill>
                  <a:srgbClr val="FFFFFF"/>
                </a:solidFill>
              </a14:hiddenFill>
            </a:ext>
          </a:extLst>
        </p:spPr>
      </p:pic>
      <p:sp>
        <p:nvSpPr>
          <p:cNvPr id="10255" name="Rectangle 1025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DD8A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5CC8EB68-78FA-31E9-796E-BFD912EB67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549" y="3769702"/>
            <a:ext cx="3854945" cy="2428615"/>
          </a:xfrm>
          <a:prstGeom prst="rect">
            <a:avLst/>
          </a:prstGeom>
          <a:noFill/>
          <a:extLst>
            <a:ext uri="{909E8E84-426E-40DD-AFC4-6F175D3DCCD1}">
              <a14:hiddenFill xmlns:a14="http://schemas.microsoft.com/office/drawing/2010/main">
                <a:solidFill>
                  <a:srgbClr val="FFFFFF"/>
                </a:solidFill>
              </a14:hiddenFill>
            </a:ext>
          </a:extLst>
        </p:spPr>
      </p:pic>
      <p:sp>
        <p:nvSpPr>
          <p:cNvPr id="10257" name="Rectangle 1025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BA458BC7-505F-0172-55C0-BF508E552B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44764" y="1408840"/>
            <a:ext cx="6410084" cy="405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7" name="Rectangle 1127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2" name="Rectangle 1127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a:extLst>
              <a:ext uri="{FF2B5EF4-FFF2-40B4-BE49-F238E27FC236}">
                <a16:creationId xmlns:a16="http://schemas.microsoft.com/office/drawing/2014/main" id="{42EF96AF-D6CA-3A92-BF73-45729B8775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23251" y="644229"/>
            <a:ext cx="4047935" cy="2560320"/>
          </a:xfrm>
          <a:prstGeom prst="rect">
            <a:avLst/>
          </a:prstGeom>
          <a:noFill/>
          <a:extLst>
            <a:ext uri="{909E8E84-426E-40DD-AFC4-6F175D3DCCD1}">
              <a14:hiddenFill xmlns:a14="http://schemas.microsoft.com/office/drawing/2010/main">
                <a:solidFill>
                  <a:srgbClr val="FFFFFF"/>
                </a:solidFill>
              </a14:hiddenFill>
            </a:ext>
          </a:extLst>
        </p:spPr>
      </p:pic>
      <p:sp>
        <p:nvSpPr>
          <p:cNvPr id="11281" name="Rectangle 1128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2" name="Picture 8">
            <a:extLst>
              <a:ext uri="{FF2B5EF4-FFF2-40B4-BE49-F238E27FC236}">
                <a16:creationId xmlns:a16="http://schemas.microsoft.com/office/drawing/2014/main" id="{CFCDCD14-9D78-E9FF-F5E4-1EB161DDAE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1741" y="644229"/>
            <a:ext cx="4047935" cy="2560320"/>
          </a:xfrm>
          <a:prstGeom prst="rect">
            <a:avLst/>
          </a:prstGeom>
          <a:noFill/>
          <a:extLst>
            <a:ext uri="{909E8E84-426E-40DD-AFC4-6F175D3DCCD1}">
              <a14:hiddenFill xmlns:a14="http://schemas.microsoft.com/office/drawing/2010/main">
                <a:solidFill>
                  <a:srgbClr val="FFFFFF"/>
                </a:solidFill>
              </a14:hiddenFill>
            </a:ext>
          </a:extLst>
        </p:spPr>
      </p:pic>
      <p:sp>
        <p:nvSpPr>
          <p:cNvPr id="11283" name="Rectangle 1128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3C8B8BBC-340B-CF31-014C-1EE2AF4AAED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15220" y="3653451"/>
            <a:ext cx="4063998" cy="2560320"/>
          </a:xfrm>
          <a:prstGeom prst="rect">
            <a:avLst/>
          </a:prstGeom>
          <a:noFill/>
          <a:extLst>
            <a:ext uri="{909E8E84-426E-40DD-AFC4-6F175D3DCCD1}">
              <a14:hiddenFill xmlns:a14="http://schemas.microsoft.com/office/drawing/2010/main">
                <a:solidFill>
                  <a:srgbClr val="FFFFFF"/>
                </a:solidFill>
              </a14:hiddenFill>
            </a:ext>
          </a:extLst>
        </p:spPr>
      </p:pic>
      <p:sp>
        <p:nvSpPr>
          <p:cNvPr id="11285" name="Rectangle 1128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0" name="Picture 6">
            <a:extLst>
              <a:ext uri="{FF2B5EF4-FFF2-40B4-BE49-F238E27FC236}">
                <a16:creationId xmlns:a16="http://schemas.microsoft.com/office/drawing/2014/main" id="{F1E7B17E-6A0A-08C7-1DE9-30B5230E840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89228" y="3672788"/>
            <a:ext cx="4112962"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231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4" name="Picture 6">
            <a:extLst>
              <a:ext uri="{FF2B5EF4-FFF2-40B4-BE49-F238E27FC236}">
                <a16:creationId xmlns:a16="http://schemas.microsoft.com/office/drawing/2014/main" id="{1B95F92B-5005-8766-2FBF-18564D891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62" r="2" b="2"/>
          <a:stretch/>
        </p:blipFill>
        <p:spPr bwMode="auto">
          <a:xfrm>
            <a:off x="20" y="1"/>
            <a:ext cx="6050258" cy="3400925"/>
          </a:xfrm>
          <a:custGeom>
            <a:avLst/>
            <a:gdLst/>
            <a:ahLst/>
            <a:cxnLst/>
            <a:rect l="l" t="t" r="r" b="b"/>
            <a:pathLst>
              <a:path w="6050278" h="3400925">
                <a:moveTo>
                  <a:pt x="0" y="0"/>
                </a:moveTo>
                <a:lnTo>
                  <a:pt x="6050278" y="0"/>
                </a:lnTo>
                <a:lnTo>
                  <a:pt x="6050278" y="1827306"/>
                </a:lnTo>
                <a:lnTo>
                  <a:pt x="3892296" y="1827306"/>
                </a:lnTo>
                <a:lnTo>
                  <a:pt x="3892296" y="3400925"/>
                </a:lnTo>
                <a:lnTo>
                  <a:pt x="0" y="3400925"/>
                </a:lnTo>
                <a:close/>
              </a:path>
            </a:pathLst>
          </a:cu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05FA1323-1E1C-DB9F-E18C-2E11699CBF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78" r="2" b="2"/>
          <a:stretch/>
        </p:blipFill>
        <p:spPr bwMode="auto">
          <a:xfrm>
            <a:off x="6141722" y="1"/>
            <a:ext cx="6050278" cy="3400925"/>
          </a:xfrm>
          <a:custGeom>
            <a:avLst/>
            <a:gdLst/>
            <a:ahLst/>
            <a:cxnLst/>
            <a:rect l="l" t="t" r="r" b="b"/>
            <a:pathLst>
              <a:path w="6050278" h="3400925">
                <a:moveTo>
                  <a:pt x="0" y="0"/>
                </a:moveTo>
                <a:lnTo>
                  <a:pt x="6050278" y="0"/>
                </a:lnTo>
                <a:lnTo>
                  <a:pt x="6050278" y="3400925"/>
                </a:lnTo>
                <a:lnTo>
                  <a:pt x="2157982" y="3400925"/>
                </a:lnTo>
                <a:lnTo>
                  <a:pt x="2157982" y="1827306"/>
                </a:lnTo>
                <a:lnTo>
                  <a:pt x="0" y="1827306"/>
                </a:lnTo>
                <a:close/>
              </a:path>
            </a:pathLst>
          </a:cu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081B0161-98BE-287B-2A1E-84F0EA650B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617" r="2" b="2"/>
          <a:stretch/>
        </p:blipFill>
        <p:spPr bwMode="auto">
          <a:xfrm>
            <a:off x="20" y="3489159"/>
            <a:ext cx="6050258" cy="3368841"/>
          </a:xfrm>
          <a:custGeom>
            <a:avLst/>
            <a:gdLst/>
            <a:ahLst/>
            <a:cxnLst/>
            <a:rect l="l" t="t" r="r" b="b"/>
            <a:pathLst>
              <a:path w="6050278" h="3368841">
                <a:moveTo>
                  <a:pt x="0" y="0"/>
                </a:moveTo>
                <a:lnTo>
                  <a:pt x="3892296" y="0"/>
                </a:lnTo>
                <a:lnTo>
                  <a:pt x="3892296" y="1541535"/>
                </a:lnTo>
                <a:lnTo>
                  <a:pt x="6050278" y="1541535"/>
                </a:lnTo>
                <a:lnTo>
                  <a:pt x="6050278" y="3368841"/>
                </a:lnTo>
                <a:lnTo>
                  <a:pt x="0" y="3368841"/>
                </a:lnTo>
                <a:close/>
              </a:path>
            </a:pathLst>
          </a:cu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9E4560AF-D27B-0F0C-6DDF-AF72A52950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618" r="2" b="2"/>
          <a:stretch/>
        </p:blipFill>
        <p:spPr bwMode="auto">
          <a:xfrm>
            <a:off x="6141722" y="3489159"/>
            <a:ext cx="6050278" cy="3368841"/>
          </a:xfrm>
          <a:custGeom>
            <a:avLst/>
            <a:gdLst/>
            <a:ahLst/>
            <a:cxnLst/>
            <a:rect l="l" t="t" r="r" b="b"/>
            <a:pathLst>
              <a:path w="6050278" h="3368841">
                <a:moveTo>
                  <a:pt x="2157982" y="0"/>
                </a:moveTo>
                <a:lnTo>
                  <a:pt x="6050278" y="0"/>
                </a:lnTo>
                <a:lnTo>
                  <a:pt x="6050278" y="3368841"/>
                </a:lnTo>
                <a:lnTo>
                  <a:pt x="0" y="3368841"/>
                </a:lnTo>
                <a:lnTo>
                  <a:pt x="0" y="1541535"/>
                </a:lnTo>
                <a:lnTo>
                  <a:pt x="2157982" y="1541535"/>
                </a:lnTo>
                <a:close/>
              </a:path>
            </a:pathLst>
          </a:cu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02688CC-F89C-8FB7-9559-9E28D439DB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1547" b="3"/>
          <a:stretch/>
        </p:blipFill>
        <p:spPr bwMode="auto">
          <a:xfrm>
            <a:off x="3983736" y="1918638"/>
            <a:ext cx="4224528" cy="30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79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22" name="Picture 10">
            <a:extLst>
              <a:ext uri="{FF2B5EF4-FFF2-40B4-BE49-F238E27FC236}">
                <a16:creationId xmlns:a16="http://schemas.microsoft.com/office/drawing/2014/main" id="{58F337DC-96F0-8D8D-5DF2-85B86B1436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76" r="2" b="2"/>
          <a:stretch/>
        </p:blipFill>
        <p:spPr bwMode="auto">
          <a:xfrm>
            <a:off x="20" y="1"/>
            <a:ext cx="6050258" cy="3400925"/>
          </a:xfrm>
          <a:custGeom>
            <a:avLst/>
            <a:gdLst/>
            <a:ahLst/>
            <a:cxnLst/>
            <a:rect l="l" t="t" r="r" b="b"/>
            <a:pathLst>
              <a:path w="6050278" h="3400925">
                <a:moveTo>
                  <a:pt x="0" y="0"/>
                </a:moveTo>
                <a:lnTo>
                  <a:pt x="6050278" y="0"/>
                </a:lnTo>
                <a:lnTo>
                  <a:pt x="6050278" y="1827306"/>
                </a:lnTo>
                <a:lnTo>
                  <a:pt x="3892296" y="1827306"/>
                </a:lnTo>
                <a:lnTo>
                  <a:pt x="3892296" y="3400925"/>
                </a:lnTo>
                <a:lnTo>
                  <a:pt x="0" y="3400925"/>
                </a:lnTo>
                <a:close/>
              </a:path>
            </a:pathLst>
          </a:cu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318F15D-9A60-2F63-DC07-EB7ECA1D31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29" r="2" b="2"/>
          <a:stretch/>
        </p:blipFill>
        <p:spPr bwMode="auto">
          <a:xfrm>
            <a:off x="6141722" y="1"/>
            <a:ext cx="6050278" cy="3400925"/>
          </a:xfrm>
          <a:custGeom>
            <a:avLst/>
            <a:gdLst/>
            <a:ahLst/>
            <a:cxnLst/>
            <a:rect l="l" t="t" r="r" b="b"/>
            <a:pathLst>
              <a:path w="6050278" h="3400925">
                <a:moveTo>
                  <a:pt x="0" y="0"/>
                </a:moveTo>
                <a:lnTo>
                  <a:pt x="6050278" y="0"/>
                </a:lnTo>
                <a:lnTo>
                  <a:pt x="6050278" y="3400925"/>
                </a:lnTo>
                <a:lnTo>
                  <a:pt x="2157982" y="3400925"/>
                </a:lnTo>
                <a:lnTo>
                  <a:pt x="2157982" y="1827306"/>
                </a:lnTo>
                <a:lnTo>
                  <a:pt x="0" y="1827306"/>
                </a:lnTo>
                <a:close/>
              </a:path>
            </a:pathLst>
          </a:cu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8A10C0A5-9928-D317-1901-93080DD65F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617" r="2" b="2"/>
          <a:stretch/>
        </p:blipFill>
        <p:spPr bwMode="auto">
          <a:xfrm>
            <a:off x="20" y="3489159"/>
            <a:ext cx="6050258" cy="3368841"/>
          </a:xfrm>
          <a:custGeom>
            <a:avLst/>
            <a:gdLst/>
            <a:ahLst/>
            <a:cxnLst/>
            <a:rect l="l" t="t" r="r" b="b"/>
            <a:pathLst>
              <a:path w="6050278" h="3368841">
                <a:moveTo>
                  <a:pt x="0" y="0"/>
                </a:moveTo>
                <a:lnTo>
                  <a:pt x="3892296" y="0"/>
                </a:lnTo>
                <a:lnTo>
                  <a:pt x="3892296" y="1541535"/>
                </a:lnTo>
                <a:lnTo>
                  <a:pt x="6050278" y="1541535"/>
                </a:lnTo>
                <a:lnTo>
                  <a:pt x="6050278" y="3368841"/>
                </a:lnTo>
                <a:lnTo>
                  <a:pt x="0" y="3368841"/>
                </a:lnTo>
                <a:close/>
              </a:path>
            </a:pathLst>
          </a:cu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53F321B1-375C-19EB-8BAE-9CEFDBF3CA3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265" r="2" b="2"/>
          <a:stretch/>
        </p:blipFill>
        <p:spPr bwMode="auto">
          <a:xfrm>
            <a:off x="6141722" y="3489159"/>
            <a:ext cx="6050278" cy="3368841"/>
          </a:xfrm>
          <a:custGeom>
            <a:avLst/>
            <a:gdLst/>
            <a:ahLst/>
            <a:cxnLst/>
            <a:rect l="l" t="t" r="r" b="b"/>
            <a:pathLst>
              <a:path w="6050278" h="3368841">
                <a:moveTo>
                  <a:pt x="2157982" y="0"/>
                </a:moveTo>
                <a:lnTo>
                  <a:pt x="6050278" y="0"/>
                </a:lnTo>
                <a:lnTo>
                  <a:pt x="6050278" y="3368841"/>
                </a:lnTo>
                <a:lnTo>
                  <a:pt x="0" y="3368841"/>
                </a:lnTo>
                <a:lnTo>
                  <a:pt x="0" y="1541535"/>
                </a:lnTo>
                <a:lnTo>
                  <a:pt x="2157982" y="1541535"/>
                </a:lnTo>
                <a:close/>
              </a:path>
            </a:pathLst>
          </a:cu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FC1206EE-B06C-5D47-54CF-E3FCC883706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1547" b="3"/>
          <a:stretch/>
        </p:blipFill>
        <p:spPr bwMode="auto">
          <a:xfrm>
            <a:off x="3983736" y="1918638"/>
            <a:ext cx="4224528" cy="30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1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14345" name="Picture 14344">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347" name="Rectangle 14346">
            <a:extLst>
              <a:ext uri="{FF2B5EF4-FFF2-40B4-BE49-F238E27FC236}">
                <a16:creationId xmlns:a16="http://schemas.microsoft.com/office/drawing/2014/main" id="{E0E174D7-A74C-4845-B4E2-D161F9C68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512F2985-810C-4ABC-9993-5D7821EE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69949693-F105-9D15-3CEE-0A860131AC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9612" y="1910623"/>
            <a:ext cx="4820243" cy="303675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726B6FCC-C96D-55E1-5915-CD09E00E8E3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12145" y="1922673"/>
            <a:ext cx="4820243" cy="301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568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735C23-3652-7381-C098-01FF446DAE03}"/>
              </a:ext>
            </a:extLst>
          </p:cNvPr>
          <p:cNvSpPr>
            <a:spLocks noGrp="1"/>
          </p:cNvSpPr>
          <p:nvPr>
            <p:ph type="title"/>
          </p:nvPr>
        </p:nvSpPr>
        <p:spPr>
          <a:xfrm>
            <a:off x="685801" y="643466"/>
            <a:ext cx="2590799" cy="4995333"/>
          </a:xfrm>
        </p:spPr>
        <p:txBody>
          <a:bodyPr>
            <a:normAutofit/>
          </a:bodyPr>
          <a:lstStyle/>
          <a:p>
            <a:r>
              <a:rPr lang="en-US">
                <a:solidFill>
                  <a:srgbClr val="FFFFFF"/>
                </a:solidFill>
              </a:rPr>
              <a:t>Next step </a:t>
            </a:r>
          </a:p>
        </p:txBody>
      </p:sp>
      <p:graphicFrame>
        <p:nvGraphicFramePr>
          <p:cNvPr id="30" name="Content Placeholder 2">
            <a:extLst>
              <a:ext uri="{FF2B5EF4-FFF2-40B4-BE49-F238E27FC236}">
                <a16:creationId xmlns:a16="http://schemas.microsoft.com/office/drawing/2014/main" id="{9C374D89-55BF-EE4E-A1D2-E470EB806797}"/>
              </a:ext>
            </a:extLst>
          </p:cNvPr>
          <p:cNvGraphicFramePr>
            <a:graphicFrameLocks noGrp="1"/>
          </p:cNvGraphicFramePr>
          <p:nvPr>
            <p:ph idx="1"/>
            <p:extLst>
              <p:ext uri="{D42A27DB-BD31-4B8C-83A1-F6EECF244321}">
                <p14:modId xmlns:p14="http://schemas.microsoft.com/office/powerpoint/2010/main" val="842624553"/>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08664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820D2193-C69A-D0BE-FB1E-647A8D1C33E0}"/>
              </a:ext>
            </a:extLst>
          </p:cNvPr>
          <p:cNvGraphicFramePr>
            <a:graphicFrameLocks noGrp="1"/>
          </p:cNvGraphicFramePr>
          <p:nvPr>
            <p:ph idx="1"/>
            <p:extLst>
              <p:ext uri="{D42A27DB-BD31-4B8C-83A1-F6EECF244321}">
                <p14:modId xmlns:p14="http://schemas.microsoft.com/office/powerpoint/2010/main" val="674872892"/>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43556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CFE8FF6-57EA-B72C-E668-8C0D1119BA14}"/>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sz="3600" dirty="0"/>
              <a:t>Dataset Description 	</a:t>
            </a:r>
            <a:br>
              <a:rPr lang="en-US" sz="3600" dirty="0"/>
            </a:br>
            <a:endParaRPr lang="en-US" sz="3600" dirty="0"/>
          </a:p>
        </p:txBody>
      </p:sp>
      <p:pic>
        <p:nvPicPr>
          <p:cNvPr id="20" name="Picture 5" descr="Desk with stethoscope and computer keyboard">
            <a:extLst>
              <a:ext uri="{FF2B5EF4-FFF2-40B4-BE49-F238E27FC236}">
                <a16:creationId xmlns:a16="http://schemas.microsoft.com/office/drawing/2014/main" id="{E9991320-15B4-F12F-A473-21FEA48F9CF8}"/>
              </a:ext>
            </a:extLst>
          </p:cNvPr>
          <p:cNvPicPr>
            <a:picLocks noChangeAspect="1"/>
          </p:cNvPicPr>
          <p:nvPr/>
        </p:nvPicPr>
        <p:blipFill rotWithShape="1">
          <a:blip r:embed="rId4"/>
          <a:srcRect l="40667" r="-2" b="-2"/>
          <a:stretch/>
        </p:blipFill>
        <p:spPr>
          <a:xfrm>
            <a:off x="20" y="975"/>
            <a:ext cx="6095980" cy="6858000"/>
          </a:xfrm>
          <a:prstGeom prst="rect">
            <a:avLst/>
          </a:prstGeom>
        </p:spPr>
      </p:pic>
      <p:sp>
        <p:nvSpPr>
          <p:cNvPr id="4" name="Text Placeholder 3">
            <a:extLst>
              <a:ext uri="{FF2B5EF4-FFF2-40B4-BE49-F238E27FC236}">
                <a16:creationId xmlns:a16="http://schemas.microsoft.com/office/drawing/2014/main" id="{99AAFF92-9831-B05A-3164-8D0037712867}"/>
              </a:ext>
            </a:extLst>
          </p:cNvPr>
          <p:cNvSpPr>
            <a:spLocks noGrp="1"/>
          </p:cNvSpPr>
          <p:nvPr>
            <p:ph type="body" sz="half" idx="2"/>
          </p:nvPr>
        </p:nvSpPr>
        <p:spPr>
          <a:xfrm>
            <a:off x="6400800" y="2251587"/>
            <a:ext cx="5147730" cy="3637935"/>
          </a:xfrm>
        </p:spPr>
        <p:txBody>
          <a:bodyPr vert="horz" lIns="91440" tIns="45720" rIns="91440" bIns="45720" rtlCol="0" anchor="ctr">
            <a:normAutofit/>
          </a:bodyPr>
          <a:lstStyle/>
          <a:p>
            <a:pPr>
              <a:lnSpc>
                <a:spcPct val="90000"/>
              </a:lnSpc>
              <a:buFont typeface="Arial"/>
              <a:buChar char="•"/>
            </a:pPr>
            <a:r>
              <a:rPr lang="en-US" b="1" i="0" dirty="0"/>
              <a:t>On This Dataset</a:t>
            </a:r>
            <a:r>
              <a:rPr lang="en-US" b="0" i="0" dirty="0"/>
              <a:t> </a:t>
            </a:r>
            <a:r>
              <a:rPr lang="en-US" b="1" i="0" dirty="0"/>
              <a:t>Cardiotocograms (CTGs)</a:t>
            </a:r>
            <a:r>
              <a:rPr lang="en-US" b="0" i="0" dirty="0"/>
              <a:t> are a simple and cost accessible option to assess fetal health, allowing healthcare professionals to take action in order to prevent child and maternal mortality. The equipment itself works by sending ultrasound pulses and reading its response, thus shedding light on fetal heart rate (FHR), fetal movements, uterine contractions and more.</a:t>
            </a:r>
          </a:p>
          <a:p>
            <a:pPr>
              <a:lnSpc>
                <a:spcPct val="90000"/>
              </a:lnSpc>
              <a:buFont typeface="Arial"/>
              <a:buChar char="•"/>
            </a:pPr>
            <a:r>
              <a:rPr lang="en-US" b="0" i="0" dirty="0"/>
              <a:t>This dataset contains 2126 records of features extracted from </a:t>
            </a:r>
            <a:r>
              <a:rPr lang="en-US" b="0" i="0" dirty="0" err="1"/>
              <a:t>Cardiotocogram</a:t>
            </a:r>
            <a:r>
              <a:rPr lang="en-US" b="0" i="0" dirty="0"/>
              <a:t> exams, which were then classified by expert obstetrician into 3 classes:</a:t>
            </a:r>
          </a:p>
          <a:p>
            <a:pPr>
              <a:lnSpc>
                <a:spcPct val="90000"/>
              </a:lnSpc>
              <a:buFont typeface="Arial"/>
              <a:buChar char="•"/>
            </a:pPr>
            <a:r>
              <a:rPr lang="en-US" b="0" i="0" dirty="0"/>
              <a:t>Normal</a:t>
            </a:r>
          </a:p>
          <a:p>
            <a:pPr>
              <a:lnSpc>
                <a:spcPct val="90000"/>
              </a:lnSpc>
              <a:buFont typeface="Arial"/>
              <a:buChar char="•"/>
            </a:pPr>
            <a:r>
              <a:rPr lang="en-US" b="0" i="0" dirty="0"/>
              <a:t>Suspect</a:t>
            </a:r>
          </a:p>
          <a:p>
            <a:pPr>
              <a:lnSpc>
                <a:spcPct val="90000"/>
              </a:lnSpc>
              <a:buFont typeface="Arial"/>
              <a:buChar char="•"/>
            </a:pPr>
            <a:r>
              <a:rPr lang="en-US" b="0" i="0" dirty="0"/>
              <a:t>Pathological</a:t>
            </a:r>
          </a:p>
          <a:p>
            <a:pPr>
              <a:lnSpc>
                <a:spcPct val="90000"/>
              </a:lnSpc>
              <a:buFont typeface="Arial"/>
              <a:buChar char="•"/>
            </a:pPr>
            <a:endParaRPr lang="en-US" dirty="0"/>
          </a:p>
        </p:txBody>
      </p:sp>
    </p:spTree>
    <p:extLst>
      <p:ext uri="{BB962C8B-B14F-4D97-AF65-F5344CB8AC3E}">
        <p14:creationId xmlns:p14="http://schemas.microsoft.com/office/powerpoint/2010/main" val="298687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Content Placeholder 5" descr="A white text with black text&#10;&#10;Description automatically generated">
            <a:extLst>
              <a:ext uri="{FF2B5EF4-FFF2-40B4-BE49-F238E27FC236}">
                <a16:creationId xmlns:a16="http://schemas.microsoft.com/office/drawing/2014/main" id="{F31EA418-48E0-B5AC-44C0-C7A3E18D74BD}"/>
              </a:ext>
            </a:extLst>
          </p:cNvPr>
          <p:cNvPicPr>
            <a:picLocks noChangeAspect="1"/>
          </p:cNvPicPr>
          <p:nvPr/>
        </p:nvPicPr>
        <p:blipFill rotWithShape="1">
          <a:blip r:embed="rId3"/>
          <a:srcRect r="2533" b="1"/>
          <a:stretch/>
        </p:blipFill>
        <p:spPr>
          <a:xfrm>
            <a:off x="20" y="975"/>
            <a:ext cx="7552924" cy="6858000"/>
          </a:xfrm>
          <a:prstGeom prst="rect">
            <a:avLst/>
          </a:prstGeom>
        </p:spPr>
      </p:pic>
      <p:sp>
        <p:nvSpPr>
          <p:cNvPr id="8" name="Content Placeholder 7">
            <a:extLst>
              <a:ext uri="{FF2B5EF4-FFF2-40B4-BE49-F238E27FC236}">
                <a16:creationId xmlns:a16="http://schemas.microsoft.com/office/drawing/2014/main" id="{0C5763C0-1573-61DD-83DE-270FFACB30CE}"/>
              </a:ext>
            </a:extLst>
          </p:cNvPr>
          <p:cNvSpPr>
            <a:spLocks noGrp="1"/>
          </p:cNvSpPr>
          <p:nvPr>
            <p:ph idx="1"/>
          </p:nvPr>
        </p:nvSpPr>
        <p:spPr>
          <a:xfrm>
            <a:off x="7865806" y="2251587"/>
            <a:ext cx="3706762" cy="3972232"/>
          </a:xfrm>
        </p:spPr>
        <p:txBody>
          <a:bodyPr>
            <a:normAutofit/>
          </a:bodyPr>
          <a:lstStyle/>
          <a:p>
            <a:r>
              <a:rPr lang="en-US"/>
              <a:t>We are using the Kaggle dataset for fetal health classification.</a:t>
            </a:r>
          </a:p>
          <a:p>
            <a:r>
              <a:rPr lang="en-US"/>
              <a:t>The dataset consist of   2126 rows and 22 features.</a:t>
            </a:r>
          </a:p>
          <a:p>
            <a:endParaRPr lang="en-US"/>
          </a:p>
        </p:txBody>
      </p:sp>
    </p:spTree>
    <p:extLst>
      <p:ext uri="{BB962C8B-B14F-4D97-AF65-F5344CB8AC3E}">
        <p14:creationId xmlns:p14="http://schemas.microsoft.com/office/powerpoint/2010/main" val="122747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0" name="Rectangle 109">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8A04565-7E6C-8245-1C32-22BBBACBB50B}"/>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3700">
                <a:solidFill>
                  <a:srgbClr val="FFFFFF"/>
                </a:solidFill>
              </a:rPr>
              <a:t>Checking whether the dataset has missing values</a:t>
            </a:r>
            <a:br>
              <a:rPr lang="en-US" sz="3700">
                <a:solidFill>
                  <a:srgbClr val="FFFFFF"/>
                </a:solidFill>
              </a:rPr>
            </a:br>
            <a:endParaRPr lang="en-US" sz="3700">
              <a:solidFill>
                <a:srgbClr val="FFFFFF"/>
              </a:solidFill>
            </a:endParaRPr>
          </a:p>
        </p:txBody>
      </p:sp>
      <p:sp useBgFill="1">
        <p:nvSpPr>
          <p:cNvPr id="114"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16"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9" name="Straight Connector 118">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Content Placeholder 4" descr="A screenshot of a computer&#10;&#10;Description automatically generated">
            <a:extLst>
              <a:ext uri="{FF2B5EF4-FFF2-40B4-BE49-F238E27FC236}">
                <a16:creationId xmlns:a16="http://schemas.microsoft.com/office/drawing/2014/main" id="{6C929D48-A0CC-BAAC-50CF-C482194F4217}"/>
              </a:ext>
            </a:extLst>
          </p:cNvPr>
          <p:cNvPicPr>
            <a:picLocks noChangeAspect="1"/>
          </p:cNvPicPr>
          <p:nvPr/>
        </p:nvPicPr>
        <p:blipFill rotWithShape="1">
          <a:blip r:embed="rId3"/>
          <a:srcRect t="8163" r="13061"/>
          <a:stretch/>
        </p:blipFill>
        <p:spPr>
          <a:xfrm>
            <a:off x="6664679" y="2598281"/>
            <a:ext cx="5124328" cy="2882436"/>
          </a:xfrm>
          <a:prstGeom prst="rect">
            <a:avLst/>
          </a:prstGeom>
        </p:spPr>
      </p:pic>
    </p:spTree>
    <p:extLst>
      <p:ext uri="{BB962C8B-B14F-4D97-AF65-F5344CB8AC3E}">
        <p14:creationId xmlns:p14="http://schemas.microsoft.com/office/powerpoint/2010/main" val="25038140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FAD6-9CCC-1347-F97A-A796AF922B8B}"/>
              </a:ext>
            </a:extLst>
          </p:cNvPr>
          <p:cNvSpPr>
            <a:spLocks noGrp="1"/>
          </p:cNvSpPr>
          <p:nvPr>
            <p:ph type="title"/>
          </p:nvPr>
        </p:nvSpPr>
        <p:spPr>
          <a:xfrm>
            <a:off x="1361187" y="1030288"/>
            <a:ext cx="4099947" cy="3121582"/>
          </a:xfrm>
        </p:spPr>
        <p:txBody>
          <a:bodyPr>
            <a:normAutofit/>
          </a:bodyPr>
          <a:lstStyle/>
          <a:p>
            <a:r>
              <a:rPr lang="en-US"/>
              <a:t>Making sure again the dataset has missing values </a:t>
            </a:r>
            <a:br>
              <a:rPr lang="en-US"/>
            </a:br>
            <a:endParaRPr lang="en-US"/>
          </a:p>
        </p:txBody>
      </p:sp>
      <p:sp>
        <p:nvSpPr>
          <p:cNvPr id="26" name="Rectangle 25">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Description automatically generated">
            <a:extLst>
              <a:ext uri="{FF2B5EF4-FFF2-40B4-BE49-F238E27FC236}">
                <a16:creationId xmlns:a16="http://schemas.microsoft.com/office/drawing/2014/main" id="{06AF7DF9-AA49-EAA6-CECB-548C2393EF38}"/>
              </a:ext>
            </a:extLst>
          </p:cNvPr>
          <p:cNvPicPr>
            <a:picLocks noChangeAspect="1"/>
          </p:cNvPicPr>
          <p:nvPr/>
        </p:nvPicPr>
        <p:blipFill>
          <a:blip r:embed="rId3"/>
          <a:stretch>
            <a:fillRect/>
          </a:stretch>
        </p:blipFill>
        <p:spPr>
          <a:xfrm>
            <a:off x="7100157" y="728133"/>
            <a:ext cx="3421462" cy="2497667"/>
          </a:xfrm>
          <a:prstGeom prst="roundRect">
            <a:avLst>
              <a:gd name="adj" fmla="val 5453"/>
            </a:avLst>
          </a:prstGeom>
          <a:ln w="50800" cap="sq" cmpd="dbl">
            <a:noFill/>
            <a:miter lim="800000"/>
          </a:ln>
          <a:effectLst/>
        </p:spPr>
      </p:pic>
      <p:sp>
        <p:nvSpPr>
          <p:cNvPr id="30"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FA7B278-A3A0-F0CF-074F-1EFDF70110DE}"/>
              </a:ext>
            </a:extLst>
          </p:cNvPr>
          <p:cNvPicPr>
            <a:picLocks noChangeAspect="1"/>
          </p:cNvPicPr>
          <p:nvPr/>
        </p:nvPicPr>
        <p:blipFill>
          <a:blip r:embed="rId4"/>
          <a:stretch>
            <a:fillRect/>
          </a:stretch>
        </p:blipFill>
        <p:spPr>
          <a:xfrm>
            <a:off x="6208709" y="3753990"/>
            <a:ext cx="5204358" cy="2224862"/>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48706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7864C8E4-3680-DB78-AE7A-AF1B019B20B3}"/>
              </a:ext>
            </a:extLst>
          </p:cNvPr>
          <p:cNvPicPr>
            <a:picLocks noChangeAspect="1"/>
          </p:cNvPicPr>
          <p:nvPr/>
        </p:nvPicPr>
        <p:blipFill rotWithShape="1">
          <a:blip r:embed="rId4">
            <a:alphaModFix amt="20000"/>
          </a:blip>
          <a:srcRect r="20445" b="1"/>
          <a:stretch/>
        </p:blipFill>
        <p:spPr>
          <a:xfrm>
            <a:off x="20" y="10"/>
            <a:ext cx="12191980" cy="6857990"/>
          </a:xfrm>
          <a:prstGeom prst="rect">
            <a:avLst/>
          </a:prstGeom>
        </p:spPr>
      </p:pic>
      <p:pic>
        <p:nvPicPr>
          <p:cNvPr id="8" name="Picture 1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C22D975-05C4-1908-A344-F8D35697E8B0}"/>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a:t>Understanding the datatypes of the data</a:t>
            </a:r>
            <a:br>
              <a:rPr lang="en-US" sz="4800"/>
            </a:br>
            <a:endParaRPr lang="en-US" sz="4800"/>
          </a:p>
        </p:txBody>
      </p:sp>
    </p:spTree>
    <p:extLst>
      <p:ext uri="{BB962C8B-B14F-4D97-AF65-F5344CB8AC3E}">
        <p14:creationId xmlns:p14="http://schemas.microsoft.com/office/powerpoint/2010/main" val="357936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AF03EB0-44F0-D967-4562-36961D815994}"/>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lnSpc>
                <a:spcPct val="90000"/>
              </a:lnSpc>
            </a:pPr>
            <a:r>
              <a:rPr lang="en-US" sz="1900"/>
              <a:t>Visualizing the datasets mean,std,min,max,count</a:t>
            </a:r>
            <a:br>
              <a:rPr lang="en-US" sz="1900"/>
            </a:br>
            <a:br>
              <a:rPr lang="en-US" sz="1900"/>
            </a:br>
            <a:endParaRPr lang="en-US" sz="1900"/>
          </a:p>
        </p:txBody>
      </p:sp>
      <p:pic>
        <p:nvPicPr>
          <p:cNvPr id="5" name="Content Placeholder 4" descr="A screenshot of a computer&#10;&#10;Description automatically generated">
            <a:extLst>
              <a:ext uri="{FF2B5EF4-FFF2-40B4-BE49-F238E27FC236}">
                <a16:creationId xmlns:a16="http://schemas.microsoft.com/office/drawing/2014/main" id="{18CCF9B8-7032-3C40-88E0-A1DED3733F1F}"/>
              </a:ext>
            </a:extLst>
          </p:cNvPr>
          <p:cNvPicPr>
            <a:picLocks noChangeAspect="1"/>
          </p:cNvPicPr>
          <p:nvPr/>
        </p:nvPicPr>
        <p:blipFill rotWithShape="1">
          <a:blip r:embed="rId4"/>
          <a:srcRect r="10048"/>
          <a:stretch/>
        </p:blipFill>
        <p:spPr>
          <a:xfrm>
            <a:off x="922867" y="645517"/>
            <a:ext cx="10346266"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69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D81431F-A43B-2335-F47C-A2DCA6EEAA0E}"/>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a:t>Renaming the baseline value features </a:t>
            </a:r>
          </a:p>
        </p:txBody>
      </p:sp>
      <p:pic>
        <p:nvPicPr>
          <p:cNvPr id="5" name="Content Placeholder 4" descr="A screenshot of a computer code&#10;&#10;Description automatically generated">
            <a:extLst>
              <a:ext uri="{FF2B5EF4-FFF2-40B4-BE49-F238E27FC236}">
                <a16:creationId xmlns:a16="http://schemas.microsoft.com/office/drawing/2014/main" id="{7FD5A124-3DF1-A3F7-A893-5B88B897C549}"/>
              </a:ext>
            </a:extLst>
          </p:cNvPr>
          <p:cNvPicPr>
            <a:picLocks noChangeAspect="1"/>
          </p:cNvPicPr>
          <p:nvPr/>
        </p:nvPicPr>
        <p:blipFill rotWithShape="1">
          <a:blip r:embed="rId4"/>
          <a:srcRect r="14893" b="1"/>
          <a:stretch/>
        </p:blipFill>
        <p:spPr>
          <a:xfrm>
            <a:off x="922867" y="645517"/>
            <a:ext cx="10346266"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2736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13311</TotalTime>
  <Words>513</Words>
  <Application>Microsoft Macintosh PowerPoint</Application>
  <PresentationFormat>Widescreen</PresentationFormat>
  <Paragraphs>44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ADLaM Display</vt:lpstr>
      <vt:lpstr>Arial</vt:lpstr>
      <vt:lpstr>Calibri</vt:lpstr>
      <vt:lpstr>Calibri Light</vt:lpstr>
      <vt:lpstr>Celestial</vt:lpstr>
      <vt:lpstr>Fetal health classification</vt:lpstr>
      <vt:lpstr>Objective    </vt:lpstr>
      <vt:lpstr>Dataset Description   </vt:lpstr>
      <vt:lpstr>PowerPoint Presentation</vt:lpstr>
      <vt:lpstr>Checking whether the dataset has missing values </vt:lpstr>
      <vt:lpstr>Making sure again the dataset has missing values  </vt:lpstr>
      <vt:lpstr>Understanding the datatypes of the data </vt:lpstr>
      <vt:lpstr>Visualizing the datasets mean,std,min,max,count  </vt:lpstr>
      <vt:lpstr>Renaming the baseline value features </vt:lpstr>
      <vt:lpstr>Now, we are plotting histogram plots for visualizing the features </vt:lpstr>
      <vt:lpstr>PowerPoint Presentation</vt:lpstr>
      <vt:lpstr>PowerPoint Presentation</vt:lpstr>
      <vt:lpstr>PowerPoint Presentation</vt:lpstr>
      <vt:lpstr>Checking whether there is outliers</vt:lpstr>
      <vt:lpstr>Correlation   </vt:lpstr>
      <vt:lpstr>PowerPoint Presentation</vt:lpstr>
      <vt:lpstr>Finding the correlation with the predictor and the target value </vt:lpstr>
      <vt:lpstr>Checking the distinct values in the data</vt:lpstr>
      <vt:lpstr>PowerPoint Presentation</vt:lpstr>
      <vt:lpstr>PowerPoint Presentation</vt:lpstr>
      <vt:lpstr>Visualizing the fetal health distribution</vt:lpstr>
      <vt:lpstr>Now, we are gonna visualize the distribution of fetal health with the features</vt:lpstr>
      <vt:lpstr>PowerPoint Presentation</vt:lpstr>
      <vt:lpstr>PowerPoint Presentation</vt:lpstr>
      <vt:lpstr>PowerPoint Presentation</vt:lpstr>
      <vt:lpstr>PowerPoint Presentation</vt:lpstr>
      <vt:lpstr>PowerPoint Presentation</vt:lpstr>
      <vt:lpstr>Next step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health classification</dc:title>
  <dc:creator>getavinash10@gmail.com</dc:creator>
  <cp:lastModifiedBy>getavinash10@gmail.com</cp:lastModifiedBy>
  <cp:revision>4</cp:revision>
  <dcterms:created xsi:type="dcterms:W3CDTF">2023-11-16T15:54:38Z</dcterms:created>
  <dcterms:modified xsi:type="dcterms:W3CDTF">2023-11-25T21:45:43Z</dcterms:modified>
</cp:coreProperties>
</file>