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62" r:id="rId3"/>
    <p:sldId id="258" r:id="rId4"/>
    <p:sldId id="259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1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77" r:id="rId23"/>
    <p:sldId id="260" r:id="rId24"/>
  </p:sldIdLst>
  <p:sldSz cx="12192000" cy="6858000"/>
  <p:notesSz cx="9928225" cy="6797675"/>
  <p:embeddedFontLst>
    <p:embeddedFont>
      <p:font typeface="KoPub돋움체 Bold" panose="00000800000000000000" pitchFamily="2" charset="-127"/>
      <p:bold r:id="rId27"/>
    </p:embeddedFont>
    <p:embeddedFont>
      <p:font typeface="MS PGothic" panose="020B0600070205080204" pitchFamily="34" charset="-128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A7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78" y="8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03A5-CC20-4AAB-B16B-7FCF70859E94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1E92-2757-47C3-8495-AE3310934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D9FF6-05EE-4B97-8BE7-99935373958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05894-B37D-4B02-B6B8-8660FEC9B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FB83-3F77-4F96-BF4B-B678692E273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6DE-3E8A-4113-9A66-5D2767933D1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D2D0-427A-4860-8D90-E11C9F1BF15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E41-A766-4BA6-A777-33B9D69AE4CB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1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DA6-5350-4431-8F14-F8EA35675116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694-0E90-4247-A2E5-0BF7C7558904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928688"/>
            <a:ext cx="5997575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0" y="1390650"/>
            <a:ext cx="5997575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928688"/>
            <a:ext cx="6019800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390650"/>
            <a:ext cx="6019800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4EB-8DCF-48AE-ADD3-8F67ACA0F50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BA2-1D25-46DA-AEAC-9B4688397009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296-74FE-4361-95C8-27DA03CF018D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671C-B35C-4849-832F-B5E96CD0B402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5016-856C-4A16-9BB6-F708F30E8B3D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-1" y="911225"/>
            <a:ext cx="12192001" cy="55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F867-79C5-4E1D-81CE-48927272A720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1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" y="0"/>
            <a:ext cx="12192000" cy="6857999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24099" y="142114"/>
            <a:ext cx="8928101" cy="8191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ysClr val="window" lastClr="FFFFFF"/>
                </a:solidFill>
              </a:rPr>
              <a:t>TCP(Transmission Control Protocol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-1" y="1052578"/>
            <a:ext cx="12192001" cy="3481323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III. </a:t>
            </a:r>
            <a:r>
              <a:rPr lang="ko-KR" altLang="en-US" dirty="0">
                <a:solidFill>
                  <a:sysClr val="window" lastClr="FFFFFF"/>
                </a:solidFill>
              </a:rPr>
              <a:t>트랜스포트 계층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5</a:t>
            </a:r>
            <a:r>
              <a:rPr lang="en-US" altLang="ko-KR" dirty="0">
                <a:solidFill>
                  <a:sysClr val="window" lastClr="FFFFFF"/>
                </a:solidFill>
              </a:rPr>
              <a:t>. </a:t>
            </a:r>
            <a:r>
              <a:rPr lang="ko-KR" altLang="en-US" dirty="0" err="1">
                <a:solidFill>
                  <a:sysClr val="window" lastClr="FFFFFF"/>
                </a:solidFill>
              </a:rPr>
              <a:t>연결지향형</a:t>
            </a:r>
            <a:r>
              <a:rPr lang="ko-KR" altLang="en-US" dirty="0">
                <a:solidFill>
                  <a:sysClr val="window" lastClr="FFFFFF"/>
                </a:solidFill>
              </a:rPr>
              <a:t> 트랜스포트</a:t>
            </a:r>
            <a:r>
              <a:rPr lang="en-US" altLang="ko-KR" dirty="0">
                <a:solidFill>
                  <a:sysClr val="window" lastClr="FFFFFF"/>
                </a:solidFill>
              </a:rPr>
              <a:t>: TCP</a:t>
            </a:r>
            <a:endParaRPr lang="ko-KR" altLang="en-US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(1) TCP </a:t>
            </a:r>
            <a:r>
              <a:rPr lang="ko-KR" altLang="en-US" dirty="0">
                <a:solidFill>
                  <a:sysClr val="window" lastClr="FFFFFF"/>
                </a:solidFill>
              </a:rPr>
              <a:t>연결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(2) TCP </a:t>
            </a:r>
            <a:r>
              <a:rPr lang="ko-KR" altLang="en-US" dirty="0">
                <a:solidFill>
                  <a:sysClr val="window" lastClr="FFFFFF"/>
                </a:solidFill>
              </a:rPr>
              <a:t>세그먼트 구조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(4) </a:t>
            </a:r>
            <a:r>
              <a:rPr lang="ko-KR" altLang="en-US" dirty="0" err="1" smtClean="0">
                <a:solidFill>
                  <a:sysClr val="window" lastClr="FFFFFF"/>
                </a:solidFill>
              </a:rPr>
              <a:t>신뢰적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 데이터 전달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ysClr val="window" lastClr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B2A8-4A82-4D10-AC99-A7F41AB6D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" y="266960"/>
            <a:ext cx="1776055" cy="66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348139">
            <a:off x="128665" y="346738"/>
            <a:ext cx="17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컴퓨터 네트워킹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21281330">
            <a:off x="62334" y="65558"/>
            <a:ext cx="125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2018.2.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368346"/>
            <a:ext cx="1216025" cy="37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4"/>
          <p:cNvSpPr txBox="1">
            <a:spLocks/>
          </p:cNvSpPr>
          <p:nvPr/>
        </p:nvSpPr>
        <p:spPr>
          <a:xfrm>
            <a:off x="-36305" y="188757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j-cs"/>
            </a:endParaRPr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117475" y="3695766"/>
            <a:ext cx="6102671" cy="255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34208" y="6377450"/>
            <a:ext cx="377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김예찬 </a:t>
            </a:r>
            <a:r>
              <a:rPr lang="en-US" altLang="ko-KR" sz="1400" dirty="0" smtClean="0"/>
              <a:t>(think.computer@jejunu.ac.kr)</a:t>
            </a:r>
            <a:endParaRPr lang="ko-KR" altLang="en-US" sz="1400" dirty="0"/>
          </a:p>
        </p:txBody>
      </p:sp>
      <p:sp>
        <p:nvSpPr>
          <p:cNvPr id="32" name="곱셈 기호 31"/>
          <p:cNvSpPr/>
          <p:nvPr/>
        </p:nvSpPr>
        <p:spPr>
          <a:xfrm>
            <a:off x="1844901" y="284433"/>
            <a:ext cx="553911" cy="553911"/>
          </a:xfrm>
          <a:prstGeom prst="mathMultiply">
            <a:avLst>
              <a:gd name="adj1" fmla="val 7144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29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7468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확인응답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Q. </a:t>
            </a:r>
            <a:r>
              <a:rPr lang="ko-KR" altLang="en-US" dirty="0" smtClean="0"/>
              <a:t>순서가 틀린 세그먼트가 도착하면 무조건 폐기</a:t>
            </a:r>
            <a:r>
              <a:rPr lang="en-US" altLang="ko-KR" dirty="0" smtClean="0"/>
              <a:t>(discard)?</a:t>
            </a:r>
          </a:p>
          <a:p>
            <a:pPr marL="0" indent="0">
              <a:buNone/>
            </a:pPr>
            <a:r>
              <a:rPr lang="en-US" altLang="ko-KR" dirty="0" smtClean="0"/>
              <a:t>	A. </a:t>
            </a:r>
            <a:r>
              <a:rPr lang="ko-KR" altLang="en-US" dirty="0" smtClean="0"/>
              <a:t>구현을 어떻게 하느냐에 달린 문제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- case 1. </a:t>
            </a:r>
            <a:r>
              <a:rPr lang="ko-KR" altLang="en-US" dirty="0" smtClean="0"/>
              <a:t>무조건 폐기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- case 2. </a:t>
            </a:r>
            <a:r>
              <a:rPr lang="ko-KR" altLang="en-US" dirty="0" smtClean="0">
                <a:solidFill>
                  <a:srgbClr val="92D050"/>
                </a:solidFill>
              </a:rPr>
              <a:t>수신자는 순서가 틀린 데이터를 </a:t>
            </a:r>
            <a:r>
              <a:rPr lang="ko-KR" altLang="en-US" dirty="0" err="1" smtClean="0">
                <a:solidFill>
                  <a:srgbClr val="92D050"/>
                </a:solidFill>
              </a:rPr>
              <a:t>버퍼링한다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      (</a:t>
            </a:r>
            <a:r>
              <a:rPr lang="ko-KR" altLang="en-US" dirty="0" smtClean="0"/>
              <a:t>대역폭 관점에서 이것이 효율적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많이 취하는 방식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37115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순서번호</a:t>
            </a:r>
            <a:r>
              <a:rPr lang="ko-KR" altLang="en-US" dirty="0" smtClean="0"/>
              <a:t> 관련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연결의 양쪽 </a:t>
            </a:r>
            <a:r>
              <a:rPr lang="ko-KR" altLang="en-US" dirty="0" smtClean="0">
                <a:solidFill>
                  <a:srgbClr val="00FFFF"/>
                </a:solidFill>
              </a:rPr>
              <a:t>시작 </a:t>
            </a:r>
            <a:r>
              <a:rPr lang="ko-KR" altLang="en-US" dirty="0" err="1" smtClean="0">
                <a:solidFill>
                  <a:srgbClr val="00FFFF"/>
                </a:solidFill>
              </a:rPr>
              <a:t>순서번호를</a:t>
            </a:r>
            <a:r>
              <a:rPr lang="ko-KR" altLang="en-US" dirty="0" smtClean="0">
                <a:solidFill>
                  <a:srgbClr val="00FFFF"/>
                </a:solidFill>
              </a:rPr>
              <a:t> 각각 임의로 선택한다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(* </a:t>
            </a:r>
            <a:r>
              <a:rPr lang="ko-KR" altLang="en-US" dirty="0" smtClean="0"/>
              <a:t>항상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시작하지 않는다</a:t>
            </a:r>
            <a:r>
              <a:rPr lang="en-US" altLang="ko-KR" dirty="0" smtClean="0"/>
              <a:t>!)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이것은 두 호스트 사이에 이미 종료된 </a:t>
            </a:r>
            <a:r>
              <a:rPr lang="ko-KR" altLang="en-US" dirty="0" err="1" smtClean="0"/>
              <a:t>연결로부터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  <a:r>
              <a:rPr lang="ko-KR" altLang="en-US" dirty="0" smtClean="0"/>
              <a:t> 아직 네트워크에 남아 있는 세그먼트가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  <a:r>
              <a:rPr lang="ko-KR" altLang="en-US" dirty="0" smtClean="0"/>
              <a:t>같은 두 호스트 간의 나중 연결</a:t>
            </a:r>
            <a:r>
              <a:rPr lang="en-US" altLang="ko-KR" dirty="0" smtClean="0"/>
              <a:t>(port#</a:t>
            </a:r>
            <a:r>
              <a:rPr lang="ko-KR" altLang="en-US" dirty="0" smtClean="0"/>
              <a:t>도 동일한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</a:t>
            </a:r>
            <a:r>
              <a:rPr lang="ko-KR" altLang="en-US" dirty="0" smtClean="0">
                <a:solidFill>
                  <a:srgbClr val="92D050"/>
                </a:solidFill>
              </a:rPr>
              <a:t>유효한 세그먼트로 오인될 확률을 줄이기 위해서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3711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GBN, SR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전이중</a:t>
            </a:r>
            <a:r>
              <a:rPr lang="en-US" altLang="ko-KR" dirty="0" smtClean="0"/>
              <a:t>(Full-duplex)’</a:t>
            </a:r>
            <a:r>
              <a:rPr lang="ko-KR" altLang="en-US" dirty="0" smtClean="0"/>
              <a:t>를 고려하지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실제로 한 호스트는 특정 시점에 </a:t>
            </a:r>
            <a:r>
              <a:rPr lang="en-US" altLang="ko-KR" dirty="0" smtClean="0"/>
              <a:t>Sender</a:t>
            </a:r>
            <a:r>
              <a:rPr lang="ko-KR" altLang="en-US" dirty="0" smtClean="0"/>
              <a:t>이자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역할을 동시에 수행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이전처럼</a:t>
            </a:r>
            <a:r>
              <a:rPr lang="en-US" altLang="ko-KR" dirty="0" smtClean="0"/>
              <a:t>) </a:t>
            </a:r>
            <a:r>
              <a:rPr lang="ko-KR" altLang="en-US" dirty="0" smtClean="0">
                <a:solidFill>
                  <a:srgbClr val="00FFFF"/>
                </a:solidFill>
              </a:rPr>
              <a:t>데이터 패킷과 </a:t>
            </a:r>
            <a:r>
              <a:rPr lang="ko-KR" altLang="en-US" dirty="0" err="1" smtClean="0">
                <a:solidFill>
                  <a:srgbClr val="00FFFF"/>
                </a:solidFill>
              </a:rPr>
              <a:t>확인응답</a:t>
            </a:r>
            <a:r>
              <a:rPr lang="en-US" altLang="ko-KR" dirty="0" smtClean="0">
                <a:solidFill>
                  <a:srgbClr val="00FFFF"/>
                </a:solidFill>
              </a:rPr>
              <a:t>(ACK) </a:t>
            </a:r>
            <a:r>
              <a:rPr lang="ko-KR" altLang="en-US" dirty="0" smtClean="0">
                <a:solidFill>
                  <a:srgbClr val="00FFFF"/>
                </a:solidFill>
              </a:rPr>
              <a:t>패킷</a:t>
            </a:r>
            <a:r>
              <a:rPr lang="ko-KR" altLang="en-US" dirty="0" smtClean="0"/>
              <a:t>을 완전히 서로 다른 것처럼 간주하지 말고</a:t>
            </a:r>
            <a:r>
              <a:rPr lang="en-US" altLang="ko-KR" dirty="0" smtClean="0"/>
              <a:t>,	 </a:t>
            </a:r>
            <a:r>
              <a:rPr lang="ko-KR" altLang="en-US" dirty="0" smtClean="0"/>
              <a:t>이 둘을 </a:t>
            </a:r>
            <a:r>
              <a:rPr lang="ko-KR" altLang="en-US" u="sng" dirty="0" smtClean="0"/>
              <a:t>통합하여 사용하는 것</a:t>
            </a:r>
            <a:r>
              <a:rPr lang="ko-KR" altLang="en-US" dirty="0" smtClean="0"/>
              <a:t>이 효율적이다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627563" y="4094162"/>
            <a:ext cx="2586037" cy="571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1950" y="3762688"/>
            <a:ext cx="407088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현주가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‘</a:t>
            </a:r>
            <a:r>
              <a:rPr lang="ko-KR" altLang="en-US" sz="2400" u="sng" dirty="0" err="1" smtClean="0">
                <a:latin typeface="+mn-ea"/>
                <a:ea typeface="+mn-ea"/>
              </a:rPr>
              <a:t>제안보고서</a:t>
            </a:r>
            <a:r>
              <a:rPr lang="en-US" altLang="ko-KR" sz="1800" dirty="0" smtClean="0">
                <a:latin typeface="+mn-ea"/>
                <a:ea typeface="+mn-ea"/>
              </a:rPr>
              <a:t>’</a:t>
            </a:r>
            <a:r>
              <a:rPr lang="ko-KR" altLang="en-US" sz="1800" dirty="0" smtClean="0">
                <a:latin typeface="+mn-ea"/>
                <a:ea typeface="+mn-ea"/>
              </a:rPr>
              <a:t>라는 데이터를 </a:t>
            </a:r>
            <a:r>
              <a:rPr lang="ko-KR" altLang="en-US" sz="1800" dirty="0" smtClean="0">
                <a:solidFill>
                  <a:srgbClr val="00FFFF"/>
                </a:solidFill>
                <a:latin typeface="+mn-ea"/>
                <a:ea typeface="+mn-ea"/>
              </a:rPr>
              <a:t>보냄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88099" y="4183399"/>
            <a:ext cx="46440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유리가 현주가 보낸 것을 받았음을 </a:t>
            </a:r>
            <a:r>
              <a:rPr lang="ko-KR" altLang="en-US" sz="1800" dirty="0" err="1" smtClean="0">
                <a:solidFill>
                  <a:srgbClr val="FFC000"/>
                </a:solidFill>
                <a:latin typeface="+mn-ea"/>
                <a:ea typeface="+mn-ea"/>
              </a:rPr>
              <a:t>확인응답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err="1" smtClean="0">
                <a:latin typeface="+mn-ea"/>
                <a:ea typeface="+mn-ea"/>
              </a:rPr>
              <a:t>확인응답</a:t>
            </a:r>
            <a:r>
              <a:rPr lang="ko-KR" altLang="en-US" sz="1800" dirty="0" smtClean="0">
                <a:latin typeface="+mn-ea"/>
                <a:ea typeface="+mn-ea"/>
              </a:rPr>
              <a:t> </a:t>
            </a:r>
            <a:r>
              <a:rPr lang="en-US" altLang="ko-KR" sz="1800" dirty="0" smtClean="0">
                <a:latin typeface="+mn-ea"/>
                <a:ea typeface="+mn-ea"/>
              </a:rPr>
              <a:t>= </a:t>
            </a:r>
            <a:r>
              <a:rPr lang="ko-KR" altLang="en-US" sz="1800" dirty="0" smtClean="0">
                <a:latin typeface="+mn-ea"/>
                <a:ea typeface="+mn-ea"/>
              </a:rPr>
              <a:t>누적 의미 </a:t>
            </a:r>
            <a:r>
              <a:rPr lang="en-US" altLang="ko-KR" sz="1800" dirty="0" smtClean="0">
                <a:latin typeface="+mn-ea"/>
                <a:ea typeface="+mn-ea"/>
              </a:rPr>
              <a:t>&amp; ‘</a:t>
            </a:r>
            <a:r>
              <a:rPr lang="ko-KR" altLang="en-US" sz="1800" dirty="0" smtClean="0">
                <a:latin typeface="+mn-ea"/>
                <a:ea typeface="+mn-ea"/>
              </a:rPr>
              <a:t>패킷 </a:t>
            </a:r>
            <a:r>
              <a:rPr lang="ko-KR" altLang="en-US" sz="1800" dirty="0" err="1" smtClean="0">
                <a:latin typeface="+mn-ea"/>
                <a:ea typeface="+mn-ea"/>
              </a:rPr>
              <a:t>순서번호</a:t>
            </a:r>
            <a:r>
              <a:rPr lang="en-US" altLang="ko-KR" sz="1800" dirty="0" smtClean="0">
                <a:latin typeface="+mn-ea"/>
                <a:ea typeface="+mn-ea"/>
              </a:rPr>
              <a:t>’)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&amp; </a:t>
            </a:r>
            <a:r>
              <a:rPr lang="ko-KR" altLang="en-US" sz="1800" dirty="0" smtClean="0">
                <a:latin typeface="+mn-ea"/>
                <a:ea typeface="+mn-ea"/>
              </a:rPr>
              <a:t>현주가 요청한 </a:t>
            </a:r>
            <a:r>
              <a:rPr lang="en-US" altLang="ko-KR" sz="1800" dirty="0" smtClean="0">
                <a:latin typeface="+mn-ea"/>
                <a:ea typeface="+mn-ea"/>
              </a:rPr>
              <a:t>‘</a:t>
            </a:r>
            <a:r>
              <a:rPr lang="ko-KR" altLang="en-US" sz="2400" u="sng" dirty="0" err="1" smtClean="0">
                <a:latin typeface="+mn-ea"/>
                <a:ea typeface="+mn-ea"/>
              </a:rPr>
              <a:t>신의탑</a:t>
            </a:r>
            <a:r>
              <a:rPr lang="ko-KR" altLang="en-US" sz="2400" u="sng" dirty="0" smtClean="0">
                <a:latin typeface="+mn-ea"/>
                <a:ea typeface="+mn-ea"/>
              </a:rPr>
              <a:t> 만화</a:t>
            </a:r>
            <a:r>
              <a:rPr lang="en-US" altLang="ko-KR" sz="1800" dirty="0" smtClean="0">
                <a:latin typeface="+mn-ea"/>
                <a:ea typeface="+mn-ea"/>
              </a:rPr>
              <a:t>’ </a:t>
            </a:r>
            <a:r>
              <a:rPr lang="ko-KR" altLang="en-US" sz="1800" dirty="0" smtClean="0">
                <a:latin typeface="+mn-ea"/>
                <a:ea typeface="+mn-ea"/>
              </a:rPr>
              <a:t>데이터를 </a:t>
            </a:r>
            <a:r>
              <a:rPr lang="ko-KR" altLang="en-US" sz="1800" dirty="0" smtClean="0">
                <a:solidFill>
                  <a:srgbClr val="00FFFF"/>
                </a:solidFill>
                <a:latin typeface="+mn-ea"/>
                <a:ea typeface="+mn-ea"/>
              </a:rPr>
              <a:t>보냄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18038" y="4867275"/>
            <a:ext cx="2554287" cy="8001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932205" y="2642518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유리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331159" y="2623344"/>
            <a:ext cx="5437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현주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605338" y="3852862"/>
            <a:ext cx="0" cy="2587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7267575" y="3905250"/>
            <a:ext cx="0" cy="2587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4097338" y="3032125"/>
            <a:ext cx="755650" cy="782637"/>
            <a:chOff x="-44" y="1473"/>
            <a:chExt cx="981" cy="1105"/>
          </a:xfrm>
        </p:grpSpPr>
        <p:pic>
          <p:nvPicPr>
            <p:cNvPr id="22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959600" y="3071812"/>
            <a:ext cx="788988" cy="862013"/>
            <a:chOff x="-44" y="1473"/>
            <a:chExt cx="981" cy="1105"/>
          </a:xfrm>
        </p:grpSpPr>
        <p:pic>
          <p:nvPicPr>
            <p:cNvPr id="25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82" y="4927182"/>
            <a:ext cx="574550" cy="587675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5936457" y="5267325"/>
            <a:ext cx="1639094" cy="16668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5551" y="5116394"/>
            <a:ext cx="5112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92D050"/>
                </a:solidFill>
              </a:rPr>
              <a:t>확인응답</a:t>
            </a:r>
            <a:r>
              <a:rPr lang="ko-KR" altLang="en-US" sz="2400" dirty="0" smtClean="0">
                <a:solidFill>
                  <a:srgbClr val="92D050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D050"/>
                </a:solidFill>
              </a:rPr>
              <a:t>패킷이자</a:t>
            </a:r>
            <a:endParaRPr lang="en-US" altLang="ko-KR" sz="2400" dirty="0" smtClean="0">
              <a:solidFill>
                <a:srgbClr val="92D050"/>
              </a:solidFill>
            </a:endParaRPr>
          </a:p>
          <a:p>
            <a:r>
              <a:rPr lang="ko-KR" altLang="en-US" sz="2400" dirty="0" smtClean="0">
                <a:solidFill>
                  <a:srgbClr val="92D050"/>
                </a:solidFill>
              </a:rPr>
              <a:t>데이터 패킷</a:t>
            </a:r>
            <a:r>
              <a:rPr lang="en-US" altLang="ko-KR" sz="2400" dirty="0" smtClean="0">
                <a:solidFill>
                  <a:srgbClr val="92D050"/>
                </a:solidFill>
              </a:rPr>
              <a:t>!</a:t>
            </a:r>
          </a:p>
          <a:p>
            <a:endParaRPr lang="en-US" altLang="ko-KR" sz="1000" dirty="0" smtClean="0">
              <a:solidFill>
                <a:srgbClr val="92D050"/>
              </a:solidFill>
            </a:endParaRPr>
          </a:p>
          <a:p>
            <a:r>
              <a:rPr lang="ko-KR" altLang="en-US" sz="2000" dirty="0" smtClean="0">
                <a:solidFill>
                  <a:srgbClr val="00FFFF"/>
                </a:solidFill>
              </a:rPr>
              <a:t>★ 데이터를 운반하는 </a:t>
            </a:r>
            <a:endParaRPr lang="en-US" altLang="ko-KR" sz="2000" dirty="0" smtClean="0">
              <a:solidFill>
                <a:srgbClr val="00FFFF"/>
              </a:solidFill>
            </a:endParaRPr>
          </a:p>
          <a:p>
            <a:r>
              <a:rPr lang="en-US" altLang="ko-KR" sz="2000" dirty="0">
                <a:solidFill>
                  <a:srgbClr val="00FFFF"/>
                </a:solidFill>
              </a:rPr>
              <a:t> </a:t>
            </a:r>
            <a:r>
              <a:rPr lang="en-US" altLang="ko-KR" sz="2000" dirty="0" smtClean="0">
                <a:solidFill>
                  <a:srgbClr val="00FFFF"/>
                </a:solidFill>
              </a:rPr>
              <a:t>   </a:t>
            </a:r>
            <a:r>
              <a:rPr lang="ko-KR" altLang="en-US" sz="2000" dirty="0" smtClean="0">
                <a:solidFill>
                  <a:srgbClr val="00FFFF"/>
                </a:solidFill>
              </a:rPr>
              <a:t>세그먼트 안에서 </a:t>
            </a:r>
            <a:r>
              <a:rPr lang="ko-KR" altLang="en-US" sz="2000" dirty="0" err="1" smtClean="0">
                <a:solidFill>
                  <a:srgbClr val="00FFFF"/>
                </a:solidFill>
              </a:rPr>
              <a:t>확인응답이</a:t>
            </a:r>
            <a:r>
              <a:rPr lang="ko-KR" altLang="en-US" sz="2000" dirty="0" smtClean="0">
                <a:solidFill>
                  <a:srgbClr val="00FFFF"/>
                </a:solidFill>
              </a:rPr>
              <a:t> 전달된다</a:t>
            </a:r>
            <a:r>
              <a:rPr lang="en-US" altLang="ko-KR" sz="2000" dirty="0" smtClean="0">
                <a:solidFill>
                  <a:srgbClr val="00FFFF"/>
                </a:solidFill>
              </a:rPr>
              <a:t>.</a:t>
            </a:r>
            <a:endParaRPr lang="ko-KR" altLang="en-US" sz="20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TCP </a:t>
            </a:r>
            <a:r>
              <a:rPr lang="ko-KR" altLang="en-US" sz="3200" dirty="0"/>
              <a:t>연결이 </a:t>
            </a:r>
            <a:r>
              <a:rPr lang="en-US" altLang="ko-KR" sz="3200" dirty="0"/>
              <a:t>5,000</a:t>
            </a:r>
            <a:r>
              <a:rPr lang="ko-KR" altLang="en-US" sz="3200" dirty="0"/>
              <a:t>바이트의 파일을 전송한다고 가정하자</a:t>
            </a:r>
            <a:r>
              <a:rPr lang="en-US" altLang="ko-KR" sz="3200" dirty="0"/>
              <a:t>. </a:t>
            </a:r>
            <a:r>
              <a:rPr lang="ko-KR" altLang="en-US" sz="3200" dirty="0"/>
              <a:t>첫 번째 바이트는 </a:t>
            </a:r>
            <a:r>
              <a:rPr lang="en-US" altLang="ko-KR" sz="3200" dirty="0"/>
              <a:t>10,001</a:t>
            </a:r>
            <a:r>
              <a:rPr lang="ko-KR" altLang="en-US" sz="3200" dirty="0"/>
              <a:t>의 번호를 가지고 있다</a:t>
            </a:r>
            <a:r>
              <a:rPr lang="en-US" altLang="ko-KR" sz="3200" dirty="0"/>
              <a:t>. </a:t>
            </a:r>
            <a:r>
              <a:rPr lang="ko-KR" altLang="en-US" sz="3200" dirty="0"/>
              <a:t>만일 각각이 </a:t>
            </a:r>
            <a:r>
              <a:rPr lang="en-US" altLang="ko-KR" sz="3200" dirty="0"/>
              <a:t>1,000</a:t>
            </a:r>
            <a:r>
              <a:rPr lang="ko-KR" altLang="en-US" sz="3200" dirty="0"/>
              <a:t>바이트를 가지는 </a:t>
            </a:r>
            <a:r>
              <a:rPr lang="en-US" altLang="ko-KR" sz="3200" dirty="0"/>
              <a:t>5</a:t>
            </a:r>
            <a:r>
              <a:rPr lang="ko-KR" altLang="en-US" sz="3200" dirty="0"/>
              <a:t>개의 세그먼트에 의해서 데이터가 전달된다면</a:t>
            </a:r>
            <a:r>
              <a:rPr lang="en-US" altLang="ko-KR" sz="3200" dirty="0"/>
              <a:t>, </a:t>
            </a:r>
            <a:r>
              <a:rPr lang="ko-KR" altLang="en-US" sz="3200" dirty="0"/>
              <a:t>각 세그먼트의 순서 번호는 어떻게 되는가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2" y="2861226"/>
            <a:ext cx="11666836" cy="23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524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아래 빈칸을 채우시오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741862" y="4321175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756150" y="2552700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66851" y="2387699"/>
            <a:ext cx="3232150" cy="34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가정 </a:t>
            </a:r>
            <a:r>
              <a:rPr lang="en-US" altLang="ko-KR" sz="1800" dirty="0" smtClean="0"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latin typeface="+mn-ea"/>
                <a:ea typeface="+mn-ea"/>
              </a:rPr>
              <a:t>사용자가 </a:t>
            </a:r>
            <a:r>
              <a:rPr lang="en-US" altLang="ko-KR" sz="1800" dirty="0" smtClean="0">
                <a:latin typeface="+mn-ea"/>
                <a:ea typeface="+mn-ea"/>
              </a:rPr>
              <a:t>‘L’</a:t>
            </a:r>
            <a:r>
              <a:rPr lang="ko-KR" altLang="en-US" sz="1800" dirty="0" smtClean="0">
                <a:latin typeface="+mn-ea"/>
                <a:ea typeface="+mn-ea"/>
              </a:rPr>
              <a:t>를 입력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746625" y="3325813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283642" y="1188514"/>
            <a:ext cx="206787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Linux Server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388192" y="1185986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Client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568950" y="2644775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760707" y="2697163"/>
            <a:ext cx="262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>
                <a:latin typeface="+mn-ea"/>
                <a:ea typeface="+mn-ea"/>
              </a:rPr>
              <a:t>=42, ACK=79, data = </a:t>
            </a:r>
            <a:r>
              <a:rPr lang="ja-JP" altLang="en-US" sz="1400" dirty="0" smtClean="0">
                <a:latin typeface="+mn-ea"/>
                <a:ea typeface="+mn-ea"/>
              </a:rPr>
              <a:t>‘</a:t>
            </a:r>
            <a:r>
              <a:rPr lang="en-US" altLang="ja-JP" sz="1400" dirty="0" smtClean="0">
                <a:latin typeface="+mn-ea"/>
                <a:ea typeface="+mn-ea"/>
              </a:rPr>
              <a:t>      </a:t>
            </a:r>
            <a:r>
              <a:rPr lang="ja-JP" altLang="en-US" sz="1400" dirty="0" smtClean="0">
                <a:latin typeface="+mn-ea"/>
                <a:ea typeface="+mn-ea"/>
              </a:rPr>
              <a:t>’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603875" y="3603625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59897" y="3592513"/>
            <a:ext cx="2626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ACK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data = </a:t>
            </a:r>
            <a:r>
              <a:rPr lang="ja-JP" altLang="en-US" sz="1400" dirty="0" smtClean="0">
                <a:latin typeface="+mn-ea"/>
                <a:ea typeface="+mn-ea"/>
              </a:rPr>
              <a:t>‘</a:t>
            </a:r>
            <a:r>
              <a:rPr lang="en-US" altLang="ja-JP" sz="1400" dirty="0" smtClean="0">
                <a:latin typeface="+mn-ea"/>
                <a:ea typeface="+mn-ea"/>
              </a:rPr>
              <a:t>L</a:t>
            </a:r>
            <a:r>
              <a:rPr lang="ja-JP" altLang="en-US" sz="1400" dirty="0" smtClean="0">
                <a:latin typeface="+mn-ea"/>
                <a:ea typeface="+mn-ea"/>
              </a:rPr>
              <a:t>’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670550" y="4451350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739640" y="4442778"/>
            <a:ext cx="2730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, </a:t>
            </a:r>
            <a:r>
              <a:rPr lang="en-US" altLang="ko-KR" sz="1400" dirty="0">
                <a:latin typeface="+mn-ea"/>
              </a:rPr>
              <a:t>ACK</a:t>
            </a:r>
            <a:r>
              <a:rPr lang="en-US" altLang="ko-KR" sz="1400" dirty="0" smtClean="0">
                <a:latin typeface="+mn-ea"/>
              </a:rPr>
              <a:t>=      , </a:t>
            </a:r>
            <a:r>
              <a:rPr lang="en-US" altLang="ko-KR" sz="1400" dirty="0">
                <a:latin typeface="+mn-ea"/>
              </a:rPr>
              <a:t>data = </a:t>
            </a:r>
            <a:r>
              <a:rPr lang="ja-JP" altLang="en-US" sz="1400" dirty="0" smtClean="0">
                <a:latin typeface="+mn-ea"/>
              </a:rPr>
              <a:t>‘</a:t>
            </a:r>
            <a:r>
              <a:rPr lang="en-US" altLang="ja-JP" sz="1400" dirty="0" smtClean="0">
                <a:latin typeface="+mn-ea"/>
              </a:rPr>
              <a:t>S</a:t>
            </a:r>
            <a:r>
              <a:rPr lang="ja-JP" altLang="en-US" sz="1400" dirty="0" smtClean="0">
                <a:latin typeface="+mn-ea"/>
              </a:rPr>
              <a:t>’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733925" y="2311400"/>
            <a:ext cx="0" cy="4288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7396162" y="2398227"/>
            <a:ext cx="0" cy="4288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4225925" y="1490663"/>
            <a:ext cx="755650" cy="782637"/>
            <a:chOff x="-44" y="1473"/>
            <a:chExt cx="981" cy="1105"/>
          </a:xfrm>
        </p:grpSpPr>
        <p:pic>
          <p:nvPicPr>
            <p:cNvPr id="23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 flipH="1">
            <a:off x="7088187" y="1530350"/>
            <a:ext cx="788988" cy="862013"/>
            <a:chOff x="-44" y="1473"/>
            <a:chExt cx="981" cy="1105"/>
          </a:xfrm>
        </p:grpSpPr>
        <p:pic>
          <p:nvPicPr>
            <p:cNvPr id="26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176" y="4692250"/>
            <a:ext cx="3948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글자는 </a:t>
            </a:r>
            <a:r>
              <a:rPr lang="en-US" altLang="ko-KR" dirty="0" smtClean="0"/>
              <a:t>1byte.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우측은 텔넷 애플리케이션에 관한 </a:t>
            </a:r>
            <a:endParaRPr lang="en-US" altLang="ko-KR" dirty="0" smtClean="0"/>
          </a:p>
          <a:p>
            <a:r>
              <a:rPr lang="ko-KR" altLang="en-US" dirty="0" smtClean="0"/>
              <a:t>타이밍 다이어그램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서버와 클라이언트는</a:t>
            </a:r>
            <a:endParaRPr lang="en-US" altLang="ko-KR" dirty="0" smtClean="0"/>
          </a:p>
          <a:p>
            <a:r>
              <a:rPr lang="en-US" altLang="ko-KR" dirty="0" smtClean="0"/>
              <a:t>1byte</a:t>
            </a:r>
            <a:r>
              <a:rPr lang="ko-KR" altLang="en-US" dirty="0"/>
              <a:t>의</a:t>
            </a:r>
            <a:r>
              <a:rPr lang="ko-KR" altLang="en-US" dirty="0" smtClean="0"/>
              <a:t> 데이터를 주고받는다고 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4783991" y="5928456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H="1">
            <a:off x="4788754" y="4933094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649595" y="5172449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792408" y="5199794"/>
            <a:ext cx="264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ACK</a:t>
            </a:r>
            <a:r>
              <a:rPr lang="en-US" altLang="ko-KR" sz="1400" dirty="0" smtClean="0">
                <a:latin typeface="+mn-ea"/>
                <a:ea typeface="+mn-ea"/>
              </a:rPr>
              <a:t>=      , </a:t>
            </a:r>
            <a:r>
              <a:rPr lang="en-US" altLang="ko-KR" sz="1400" dirty="0">
                <a:latin typeface="+mn-ea"/>
                <a:ea typeface="+mn-ea"/>
              </a:rPr>
              <a:t>data = </a:t>
            </a:r>
            <a:r>
              <a:rPr lang="ja-JP" altLang="en-US" sz="1400" dirty="0" smtClean="0">
                <a:latin typeface="+mn-ea"/>
                <a:ea typeface="+mn-ea"/>
              </a:rPr>
              <a:t>‘</a:t>
            </a:r>
            <a:r>
              <a:rPr lang="en-US" altLang="ja-JP" sz="1400" dirty="0" smtClean="0">
                <a:latin typeface="+mn-ea"/>
                <a:ea typeface="+mn-ea"/>
              </a:rPr>
              <a:t>S</a:t>
            </a:r>
            <a:r>
              <a:rPr lang="ja-JP" altLang="en-US" sz="1400" dirty="0" smtClean="0">
                <a:latin typeface="+mn-ea"/>
                <a:ea typeface="+mn-ea"/>
              </a:rPr>
              <a:t>’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669597" y="6031668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5254844" y="6050059"/>
            <a:ext cx="176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+mn-ea"/>
                <a:ea typeface="+mn-ea"/>
              </a:rPr>
              <a:t>Seq</a:t>
            </a:r>
            <a:r>
              <a:rPr lang="en-US" altLang="ko-KR" sz="1400" dirty="0" smtClean="0">
                <a:latin typeface="+mn-ea"/>
                <a:ea typeface="+mn-ea"/>
              </a:rPr>
              <a:t>=       , </a:t>
            </a:r>
            <a:r>
              <a:rPr lang="en-US" altLang="ko-KR" sz="1400" dirty="0">
                <a:latin typeface="+mn-ea"/>
                <a:ea typeface="+mn-ea"/>
              </a:rPr>
              <a:t>ACK</a:t>
            </a:r>
            <a:r>
              <a:rPr lang="en-US" altLang="ko-KR" sz="1400" dirty="0" smtClean="0">
                <a:latin typeface="+mn-ea"/>
                <a:ea typeface="+mn-ea"/>
              </a:rPr>
              <a:t>=     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873240" y="2956560"/>
            <a:ext cx="4443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304314" y="3834448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157595" y="3826828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304314" y="469225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38089" y="469225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327878" y="543901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82539" y="543139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11540" y="628483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98159" y="6292450"/>
            <a:ext cx="245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51824" y="4856398"/>
            <a:ext cx="2657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79, ACK = 43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43, ACK = 80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80, ACK = 44</a:t>
            </a:r>
          </a:p>
          <a:p>
            <a:r>
              <a:rPr lang="en-US" altLang="ko-KR" dirty="0" err="1" smtClean="0"/>
              <a:t>Seq</a:t>
            </a:r>
            <a:r>
              <a:rPr lang="en-US" altLang="ko-KR" dirty="0" smtClean="0"/>
              <a:t> = 44, ACK = 81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7088187" y="3465513"/>
            <a:ext cx="1869382" cy="2566155"/>
          </a:xfrm>
          <a:prstGeom prst="straightConnector1">
            <a:avLst/>
          </a:prstGeom>
          <a:ln w="38100">
            <a:solidFill>
              <a:srgbClr val="00FF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10690" y="3004940"/>
            <a:ext cx="26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빈 데이터 필드를 가진</a:t>
            </a:r>
            <a:endParaRPr lang="en-US" altLang="ko-KR" dirty="0" smtClean="0"/>
          </a:p>
          <a:p>
            <a:r>
              <a:rPr lang="ko-KR" altLang="en-US" dirty="0" smtClean="0"/>
              <a:t>세그먼트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확인응답</a:t>
            </a:r>
            <a:r>
              <a:rPr lang="ko-KR" altLang="en-US" dirty="0" smtClean="0"/>
              <a:t> 목적으로만 쓰임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신뢰적</a:t>
            </a:r>
            <a:r>
              <a:rPr lang="ko-KR" altLang="en-US" dirty="0" smtClean="0"/>
              <a:t> 데이터 전달 </a:t>
            </a:r>
            <a:r>
              <a:rPr lang="en-US" altLang="ko-KR" dirty="0" smtClean="0"/>
              <a:t>: 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3200" u="sng" dirty="0">
                <a:solidFill>
                  <a:prstClr val="white"/>
                </a:solidFill>
              </a:rPr>
              <a:t>Goal :</a:t>
            </a:r>
          </a:p>
          <a:p>
            <a:pPr lvl="0"/>
            <a:r>
              <a:rPr lang="en-US" altLang="ko-KR" sz="3200" dirty="0" smtClean="0">
                <a:solidFill>
                  <a:prstClr val="white"/>
                </a:solidFill>
              </a:rPr>
              <a:t>GBN, SR</a:t>
            </a:r>
            <a:r>
              <a:rPr lang="ko-KR" altLang="en-US" sz="3200" dirty="0" smtClean="0">
                <a:solidFill>
                  <a:prstClr val="white"/>
                </a:solidFill>
              </a:rPr>
              <a:t>과 비교하여 </a:t>
            </a:r>
            <a:r>
              <a:rPr lang="en-US" altLang="ko-KR" sz="3200" dirty="0" smtClean="0">
                <a:solidFill>
                  <a:prstClr val="white"/>
                </a:solidFill>
              </a:rPr>
              <a:t>TCP</a:t>
            </a:r>
            <a:r>
              <a:rPr lang="ko-KR" altLang="en-US" sz="3200" dirty="0" smtClean="0">
                <a:solidFill>
                  <a:prstClr val="white"/>
                </a:solidFill>
              </a:rPr>
              <a:t>가 제공하는 </a:t>
            </a:r>
            <a:r>
              <a:rPr lang="ko-KR" altLang="en-US" sz="3200" dirty="0" err="1" smtClean="0">
                <a:solidFill>
                  <a:prstClr val="white"/>
                </a:solidFill>
              </a:rPr>
              <a:t>신뢰적</a:t>
            </a:r>
            <a:r>
              <a:rPr lang="ko-KR" altLang="en-US" sz="3200" dirty="0" smtClean="0">
                <a:solidFill>
                  <a:prstClr val="white"/>
                </a:solidFill>
              </a:rPr>
              <a:t> 데이터 전달 서비스가 </a:t>
            </a:r>
            <a:r>
              <a:rPr lang="en-US" altLang="ko-KR" sz="3200" dirty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  </a:t>
            </a:r>
            <a:r>
              <a:rPr lang="ko-KR" altLang="en-US" sz="3200" dirty="0" smtClean="0">
                <a:solidFill>
                  <a:prstClr val="white"/>
                </a:solidFill>
              </a:rPr>
              <a:t>구현에 있어 어떤 차이점이 있는지 설명할 수 있다</a:t>
            </a:r>
            <a:r>
              <a:rPr lang="en-US" altLang="ko-KR" sz="3200" dirty="0" smtClean="0">
                <a:solidFill>
                  <a:prstClr val="white"/>
                </a:solidFill>
              </a:rPr>
              <a:t>.</a:t>
            </a:r>
            <a:endParaRPr lang="ko-KR" altLang="en-US" sz="3200" dirty="0">
              <a:solidFill>
                <a:prstClr val="white"/>
              </a:solidFill>
            </a:endParaRPr>
          </a:p>
          <a:p>
            <a:pPr lvl="0"/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O/X</a:t>
            </a:r>
            <a:r>
              <a:rPr lang="ko-KR" altLang="en-US" dirty="0" smtClean="0"/>
              <a:t>로 답하시오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수신자는 만약 중복된 패킷을 수신하면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폐기한다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수신자는 만약 중복된 패킷을 수신하면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송신자에게 이에 대한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를 송신한다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out-of-order segment</a:t>
            </a:r>
            <a:r>
              <a:rPr lang="ko-KR" altLang="en-US" dirty="0" smtClean="0"/>
              <a:t>를 폐기한다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수신 버퍼는 혼잡 윈도우 크기보다 훨씬 크다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113" y="6213187"/>
            <a:ext cx="779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O </a:t>
            </a:r>
            <a:r>
              <a:rPr lang="en-US" altLang="ko-KR" sz="3200" dirty="0" err="1" smtClean="0"/>
              <a:t>O</a:t>
            </a:r>
            <a:r>
              <a:rPr lang="en-US" altLang="ko-KR" sz="3200" dirty="0" smtClean="0"/>
              <a:t> X O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1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가 제공하는 </a:t>
            </a:r>
            <a:r>
              <a:rPr lang="ko-KR" altLang="en-US" dirty="0" err="1" smtClean="0"/>
              <a:t>신뢰적</a:t>
            </a:r>
            <a:r>
              <a:rPr lang="ko-KR" altLang="en-US" dirty="0" smtClean="0"/>
              <a:t> 데이터 전달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파이프라이닝</a:t>
            </a:r>
            <a:endParaRPr lang="en-US" altLang="ko-KR" sz="3200" dirty="0" smtClean="0"/>
          </a:p>
          <a:p>
            <a:r>
              <a:rPr lang="ko-KR" altLang="en-US" sz="3200" dirty="0" smtClean="0"/>
              <a:t>누적 </a:t>
            </a:r>
            <a:r>
              <a:rPr lang="ko-KR" altLang="en-US" sz="3200" dirty="0" err="1" smtClean="0"/>
              <a:t>확인응답</a:t>
            </a:r>
            <a:r>
              <a:rPr lang="en-US" altLang="ko-KR" sz="3200" dirty="0" smtClean="0"/>
              <a:t>(ACK)</a:t>
            </a:r>
          </a:p>
          <a:p>
            <a:r>
              <a:rPr lang="ko-KR" altLang="en-US" sz="3200" dirty="0" smtClean="0"/>
              <a:t>단일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재전송 타이머</a:t>
            </a:r>
            <a:endParaRPr lang="en-US" altLang="ko-KR" sz="3200" dirty="0" smtClean="0"/>
          </a:p>
          <a:p>
            <a:r>
              <a:rPr lang="en-US" altLang="ko-KR" sz="3200" dirty="0" smtClean="0"/>
              <a:t>Out-of-order </a:t>
            </a:r>
            <a:r>
              <a:rPr lang="ko-KR" altLang="en-US" sz="3200" dirty="0" smtClean="0"/>
              <a:t>패킷에 대한 </a:t>
            </a:r>
            <a:r>
              <a:rPr lang="ko-KR" altLang="en-US" sz="3200" dirty="0" err="1" smtClean="0"/>
              <a:t>버퍼링</a:t>
            </a:r>
            <a:r>
              <a:rPr lang="ko-KR" altLang="en-US" sz="3200" dirty="0" smtClean="0"/>
              <a:t> 고려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송신자 </a:t>
            </a:r>
            <a:r>
              <a:rPr lang="en-US" altLang="ko-KR" dirty="0" smtClean="0"/>
              <a:t>action (</a:t>
            </a:r>
            <a:r>
              <a:rPr lang="ko-KR" altLang="en-US" dirty="0" smtClean="0"/>
              <a:t>간소화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086803" y="2576512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32868" y="2579687"/>
            <a:ext cx="7651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wait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for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event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20016" y="2046287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78553" y="2673350"/>
            <a:ext cx="2600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NextSeqNum = InitialSeqNum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SendBase = InitialSeqNum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681741" y="2687637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51691" y="2370137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6880679" y="709429"/>
            <a:ext cx="4346576" cy="1938338"/>
            <a:chOff x="2986" y="1263"/>
            <a:chExt cx="2738" cy="1221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705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create segment, seq. #: </a:t>
              </a:r>
              <a:r>
                <a:rPr lang="en-US" altLang="ko-KR" sz="1600" dirty="0" err="1">
                  <a:latin typeface="+mn-ea"/>
                  <a:ea typeface="+mn-ea"/>
                </a:rPr>
                <a:t>NextSeqNum</a:t>
              </a:r>
              <a:endParaRPr lang="en-US" altLang="ko-KR" sz="1600" dirty="0">
                <a:latin typeface="+mn-ea"/>
                <a:ea typeface="+mn-ea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pass segment to IP (i.e., </a:t>
              </a:r>
              <a:r>
                <a:rPr lang="ja-JP" altLang="en-US" sz="1600" dirty="0">
                  <a:latin typeface="+mn-ea"/>
                  <a:ea typeface="+mn-ea"/>
                </a:rPr>
                <a:t>“</a:t>
              </a:r>
              <a:r>
                <a:rPr lang="en-US" altLang="ja-JP" sz="1600" dirty="0">
                  <a:latin typeface="+mn-ea"/>
                  <a:ea typeface="+mn-ea"/>
                </a:rPr>
                <a:t>send</a:t>
              </a:r>
              <a:r>
                <a:rPr lang="ja-JP" altLang="en-US" sz="1600" dirty="0">
                  <a:latin typeface="+mn-ea"/>
                  <a:ea typeface="+mn-ea"/>
                </a:rPr>
                <a:t>”</a:t>
              </a:r>
              <a:r>
                <a:rPr lang="en-US" altLang="ja-JP" sz="1600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</a:rPr>
                <a:t>NextSeqNum</a:t>
              </a:r>
              <a:r>
                <a:rPr lang="en-US" altLang="ko-KR" sz="1600" dirty="0">
                  <a:latin typeface="+mn-ea"/>
                  <a:ea typeface="+mn-ea"/>
                </a:rPr>
                <a:t> = </a:t>
              </a:r>
              <a:r>
                <a:rPr lang="en-US" altLang="ko-KR" sz="1600" dirty="0" err="1">
                  <a:latin typeface="+mn-ea"/>
                  <a:ea typeface="+mn-ea"/>
                </a:rPr>
                <a:t>NextSeqNum</a:t>
              </a:r>
              <a:r>
                <a:rPr lang="en-US" altLang="ko-KR" sz="1600" dirty="0">
                  <a:latin typeface="+mn-ea"/>
                  <a:ea typeface="+mn-ea"/>
                </a:rPr>
                <a:t> + length(data) 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if (timer currently not running)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start timer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             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86" y="1263"/>
              <a:ext cx="2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data received from application above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7274378" y="3462745"/>
            <a:ext cx="4070350" cy="1152526"/>
            <a:chOff x="1260" y="3518"/>
            <a:chExt cx="2564" cy="726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54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retransmit not-yet-</a:t>
              </a:r>
              <a:r>
                <a:rPr lang="en-US" altLang="ko-KR" sz="1600" dirty="0" err="1">
                  <a:latin typeface="+mn-ea"/>
                  <a:ea typeface="+mn-ea"/>
                </a:rPr>
                <a:t>acked</a:t>
              </a:r>
              <a:r>
                <a:rPr lang="en-US" altLang="ko-KR" sz="1600" dirty="0">
                  <a:latin typeface="+mn-ea"/>
                  <a:ea typeface="+mn-ea"/>
                </a:rPr>
                <a:t> segment         	with smallest seq. #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start timer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60" y="3518"/>
              <a:ext cx="5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timeout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049790" y="4113211"/>
            <a:ext cx="4864101" cy="2439988"/>
            <a:chOff x="671" y="2592"/>
            <a:chExt cx="3064" cy="1537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305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if (y &gt; </a:t>
              </a:r>
              <a:r>
                <a:rPr lang="en-US" altLang="ko-KR" sz="1600" dirty="0" err="1">
                  <a:latin typeface="+mn-ea"/>
                  <a:ea typeface="+mn-ea"/>
                </a:rPr>
                <a:t>SendBase</a:t>
              </a:r>
              <a:r>
                <a:rPr lang="en-US" altLang="ko-KR" sz="1600" dirty="0">
                  <a:latin typeface="+mn-ea"/>
                  <a:ea typeface="+mn-ea"/>
                </a:rPr>
                <a:t>) {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</a:t>
              </a:r>
              <a:r>
                <a:rPr lang="en-US" altLang="ko-KR" sz="1600" dirty="0" err="1">
                  <a:latin typeface="+mn-ea"/>
                  <a:ea typeface="+mn-ea"/>
                </a:rPr>
                <a:t>SendBase</a:t>
              </a:r>
              <a:r>
                <a:rPr lang="en-US" altLang="ko-KR" sz="1600" dirty="0">
                  <a:latin typeface="+mn-ea"/>
                  <a:ea typeface="+mn-ea"/>
                </a:rPr>
                <a:t> = y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/* </a:t>
              </a:r>
              <a:r>
                <a:rPr lang="en-US" altLang="ko-KR" sz="1600" dirty="0" err="1">
                  <a:latin typeface="+mn-ea"/>
                  <a:ea typeface="+mn-ea"/>
                </a:rPr>
                <a:t>SendBase</a:t>
              </a:r>
              <a:r>
                <a:rPr lang="en-US" altLang="ko-KR" sz="1600" dirty="0">
                  <a:latin typeface="+mn-ea"/>
                  <a:ea typeface="+mn-ea"/>
                </a:rPr>
                <a:t>–1: last cumulatively </a:t>
              </a:r>
              <a:r>
                <a:rPr lang="en-US" altLang="ko-KR" sz="1600" dirty="0" err="1">
                  <a:latin typeface="+mn-ea"/>
                  <a:ea typeface="+mn-ea"/>
                </a:rPr>
                <a:t>ACKed</a:t>
              </a:r>
              <a:r>
                <a:rPr lang="en-US" altLang="ko-KR" sz="1600" dirty="0">
                  <a:latin typeface="+mn-ea"/>
                  <a:ea typeface="+mn-ea"/>
                </a:rPr>
                <a:t> byte */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if (there are currently not-yet-</a:t>
              </a:r>
              <a:r>
                <a:rPr lang="en-US" altLang="ko-KR" sz="1600" dirty="0" err="1">
                  <a:latin typeface="+mn-ea"/>
                  <a:ea typeface="+mn-ea"/>
                </a:rPr>
                <a:t>acked</a:t>
              </a:r>
              <a:r>
                <a:rPr lang="en-US" altLang="ko-KR" sz="1600" dirty="0">
                  <a:latin typeface="+mn-ea"/>
                  <a:ea typeface="+mn-ea"/>
                </a:rPr>
                <a:t> segments)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      start timer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  </a:t>
              </a:r>
              <a:r>
                <a:rPr lang="en-US" altLang="ko-KR" sz="1600" dirty="0" smtClean="0">
                  <a:latin typeface="+mn-ea"/>
                  <a:ea typeface="+mn-ea"/>
                </a:rPr>
                <a:t> </a:t>
              </a:r>
              <a:r>
                <a:rPr lang="en-US" altLang="ko-KR" sz="1600" dirty="0">
                  <a:latin typeface="+mn-ea"/>
                  <a:ea typeface="+mn-ea"/>
                </a:rPr>
                <a:t>else 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      stop </a:t>
              </a:r>
              <a:r>
                <a:rPr lang="en-US" altLang="ko-KR" sz="1600" dirty="0">
                  <a:latin typeface="+mn-ea"/>
                  <a:ea typeface="+mn-ea"/>
                </a:rPr>
                <a:t>timer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} 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71" y="2592"/>
              <a:ext cx="2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ACK received, with ACK field value y 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4" name="Freeform 26"/>
          <p:cNvSpPr>
            <a:spLocks/>
          </p:cNvSpPr>
          <p:nvPr/>
        </p:nvSpPr>
        <p:spPr bwMode="auto">
          <a:xfrm>
            <a:off x="5913891" y="1443037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 rot="4468137">
            <a:off x="6236947" y="2915444"/>
            <a:ext cx="1254125" cy="1258887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 rot="10674503">
            <a:off x="4178753" y="3414712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7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911225"/>
            <a:ext cx="6096000" cy="5594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Quiz</a:t>
            </a:r>
          </a:p>
          <a:p>
            <a:r>
              <a:rPr lang="en-US" altLang="ko-KR" dirty="0" smtClean="0"/>
              <a:t>Host B</a:t>
            </a:r>
            <a:r>
              <a:rPr lang="ko-KR" altLang="en-US" dirty="0" smtClean="0"/>
              <a:t>는 중복 데이터 패킷을 수신한다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=92, 8 bytes)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Host B</a:t>
            </a:r>
            <a:r>
              <a:rPr lang="ko-KR" altLang="en-US" dirty="0" smtClean="0"/>
              <a:t>는 이를 폐기하는가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Host A</a:t>
            </a:r>
            <a:r>
              <a:rPr lang="ko-KR" altLang="en-US" dirty="0" smtClean="0"/>
              <a:t>는 자신이 보낸 패킷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=92)</a:t>
            </a:r>
            <a:r>
              <a:rPr lang="ko-KR" altLang="en-US" dirty="0" smtClean="0"/>
              <a:t>이 손실되었다고 어떻게 유추하였는가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8" name="Line 99"/>
          <p:cNvSpPr>
            <a:spLocks noChangeShapeType="1"/>
          </p:cNvSpPr>
          <p:nvPr/>
        </p:nvSpPr>
        <p:spPr bwMode="auto">
          <a:xfrm>
            <a:off x="1874838" y="4156075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100"/>
          <p:cNvSpPr>
            <a:spLocks noChangeShapeType="1"/>
          </p:cNvSpPr>
          <p:nvPr/>
        </p:nvSpPr>
        <p:spPr bwMode="auto">
          <a:xfrm>
            <a:off x="1887538" y="238760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104"/>
          <p:cNvSpPr>
            <a:spLocks noChangeShapeType="1"/>
          </p:cNvSpPr>
          <p:nvPr/>
        </p:nvSpPr>
        <p:spPr bwMode="auto">
          <a:xfrm flipH="1">
            <a:off x="2924175" y="3049588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Text Box 107"/>
          <p:cNvSpPr txBox="1">
            <a:spLocks noChangeArrowheads="1"/>
          </p:cNvSpPr>
          <p:nvPr/>
        </p:nvSpPr>
        <p:spPr bwMode="auto">
          <a:xfrm>
            <a:off x="3806134" y="1228725"/>
            <a:ext cx="8125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Host B</a:t>
            </a:r>
          </a:p>
        </p:txBody>
      </p:sp>
      <p:sp>
        <p:nvSpPr>
          <p:cNvPr id="32" name="Text Box 111"/>
          <p:cNvSpPr txBox="1">
            <a:spLocks noChangeArrowheads="1"/>
          </p:cNvSpPr>
          <p:nvPr/>
        </p:nvSpPr>
        <p:spPr bwMode="auto">
          <a:xfrm>
            <a:off x="1474097" y="1246188"/>
            <a:ext cx="8125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Host A</a:t>
            </a:r>
          </a:p>
        </p:txBody>
      </p:sp>
      <p:sp>
        <p:nvSpPr>
          <p:cNvPr id="33" name="Rectangle 112"/>
          <p:cNvSpPr>
            <a:spLocks noChangeArrowheads="1"/>
          </p:cNvSpPr>
          <p:nvPr/>
        </p:nvSpPr>
        <p:spPr bwMode="auto">
          <a:xfrm>
            <a:off x="2590800" y="246856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2020564" y="2520950"/>
            <a:ext cx="21088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Seq=92, 8 bytes of data</a:t>
            </a:r>
          </a:p>
        </p:txBody>
      </p:sp>
      <p:sp>
        <p:nvSpPr>
          <p:cNvPr id="35" name="Rectangle 114"/>
          <p:cNvSpPr>
            <a:spLocks noChangeArrowheads="1"/>
          </p:cNvSpPr>
          <p:nvPr/>
        </p:nvSpPr>
        <p:spPr bwMode="auto">
          <a:xfrm>
            <a:off x="3159125" y="3135313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079750" y="3090863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ACK=100</a:t>
            </a:r>
            <a:endParaRPr lang="en-US" altLang="ko-KR" sz="1000">
              <a:latin typeface="+mn-ea"/>
              <a:ea typeface="+mn-ea"/>
            </a:endParaRPr>
          </a:p>
        </p:txBody>
      </p:sp>
      <p:sp>
        <p:nvSpPr>
          <p:cNvPr id="37" name="Line 118"/>
          <p:cNvSpPr>
            <a:spLocks noChangeShapeType="1"/>
          </p:cNvSpPr>
          <p:nvPr/>
        </p:nvSpPr>
        <p:spPr bwMode="auto">
          <a:xfrm>
            <a:off x="1866900" y="2146300"/>
            <a:ext cx="0" cy="3525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38" name="Line 119"/>
          <p:cNvSpPr>
            <a:spLocks noChangeShapeType="1"/>
          </p:cNvSpPr>
          <p:nvPr/>
        </p:nvSpPr>
        <p:spPr bwMode="auto">
          <a:xfrm>
            <a:off x="4294188" y="2141538"/>
            <a:ext cx="0" cy="35385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Rectangle 122"/>
          <p:cNvSpPr>
            <a:spLocks noChangeArrowheads="1"/>
          </p:cNvSpPr>
          <p:nvPr/>
        </p:nvSpPr>
        <p:spPr bwMode="auto">
          <a:xfrm>
            <a:off x="2484438" y="4149725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2009452" y="4230688"/>
            <a:ext cx="21088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Seq=92, 8 bytes of data</a:t>
            </a:r>
          </a:p>
        </p:txBody>
      </p:sp>
      <p:sp>
        <p:nvSpPr>
          <p:cNvPr id="41" name="Text Box 124"/>
          <p:cNvSpPr txBox="1">
            <a:spLocks noChangeArrowheads="1"/>
          </p:cNvSpPr>
          <p:nvPr/>
        </p:nvSpPr>
        <p:spPr bwMode="auto">
          <a:xfrm>
            <a:off x="2722346" y="3281363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FF0000"/>
                </a:solidFill>
                <a:latin typeface="+mn-ea"/>
                <a:ea typeface="+mn-ea"/>
              </a:rPr>
              <a:t>X</a:t>
            </a:r>
          </a:p>
        </p:txBody>
      </p:sp>
      <p:sp>
        <p:nvSpPr>
          <p:cNvPr id="42" name="Text Box 126"/>
          <p:cNvSpPr txBox="1">
            <a:spLocks noChangeArrowheads="1"/>
          </p:cNvSpPr>
          <p:nvPr/>
        </p:nvSpPr>
        <p:spPr bwMode="auto">
          <a:xfrm rot="10800000">
            <a:off x="1492221" y="2921825"/>
            <a:ext cx="400110" cy="71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timeout</a:t>
            </a:r>
          </a:p>
        </p:txBody>
      </p:sp>
      <p:sp>
        <p:nvSpPr>
          <p:cNvPr id="43" name="Line 127"/>
          <p:cNvSpPr>
            <a:spLocks noChangeShapeType="1"/>
          </p:cNvSpPr>
          <p:nvPr/>
        </p:nvSpPr>
        <p:spPr bwMode="auto">
          <a:xfrm flipH="1">
            <a:off x="1863725" y="474821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4" name="Rectangle 128"/>
          <p:cNvSpPr>
            <a:spLocks noChangeArrowheads="1"/>
          </p:cNvSpPr>
          <p:nvPr/>
        </p:nvSpPr>
        <p:spPr bwMode="auto">
          <a:xfrm>
            <a:off x="2697163" y="500538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5" name="Text Box 129"/>
          <p:cNvSpPr txBox="1">
            <a:spLocks noChangeArrowheads="1"/>
          </p:cNvSpPr>
          <p:nvPr/>
        </p:nvSpPr>
        <p:spPr bwMode="auto">
          <a:xfrm>
            <a:off x="2617788" y="49609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+mn-ea"/>
                <a:ea typeface="+mn-ea"/>
              </a:rPr>
              <a:t>ACK=100</a:t>
            </a:r>
            <a:endParaRPr lang="en-US" altLang="ko-KR" sz="1000">
              <a:latin typeface="+mn-ea"/>
              <a:ea typeface="+mn-ea"/>
            </a:endParaRPr>
          </a:p>
        </p:txBody>
      </p:sp>
      <p:grpSp>
        <p:nvGrpSpPr>
          <p:cNvPr id="46" name="Group 134"/>
          <p:cNvGrpSpPr>
            <a:grpSpLocks/>
          </p:cNvGrpSpPr>
          <p:nvPr/>
        </p:nvGrpSpPr>
        <p:grpSpPr bwMode="auto">
          <a:xfrm>
            <a:off x="1635125" y="2392363"/>
            <a:ext cx="104775" cy="508000"/>
            <a:chOff x="3099" y="1749"/>
            <a:chExt cx="66" cy="320"/>
          </a:xfrm>
        </p:grpSpPr>
        <p:sp>
          <p:nvSpPr>
            <p:cNvPr id="47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8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9" name="Group 135"/>
          <p:cNvGrpSpPr>
            <a:grpSpLocks/>
          </p:cNvGrpSpPr>
          <p:nvPr/>
        </p:nvGrpSpPr>
        <p:grpSpPr bwMode="auto">
          <a:xfrm rot="10800000">
            <a:off x="1630363" y="3635375"/>
            <a:ext cx="104775" cy="508000"/>
            <a:chOff x="3099" y="1749"/>
            <a:chExt cx="66" cy="320"/>
          </a:xfrm>
        </p:grpSpPr>
        <p:sp>
          <p:nvSpPr>
            <p:cNvPr id="50" name="Line 136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1" name="Line 137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2" name="Group 228"/>
          <p:cNvGrpSpPr>
            <a:grpSpLocks/>
          </p:cNvGrpSpPr>
          <p:nvPr/>
        </p:nvGrpSpPr>
        <p:grpSpPr bwMode="auto">
          <a:xfrm>
            <a:off x="1457325" y="1519238"/>
            <a:ext cx="630238" cy="533400"/>
            <a:chOff x="-44" y="1473"/>
            <a:chExt cx="981" cy="1105"/>
          </a:xfrm>
        </p:grpSpPr>
        <p:pic>
          <p:nvPicPr>
            <p:cNvPr id="53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5" name="Group 231"/>
          <p:cNvGrpSpPr>
            <a:grpSpLocks/>
          </p:cNvGrpSpPr>
          <p:nvPr/>
        </p:nvGrpSpPr>
        <p:grpSpPr bwMode="auto">
          <a:xfrm flipH="1">
            <a:off x="4035425" y="1503363"/>
            <a:ext cx="709613" cy="600075"/>
            <a:chOff x="-44" y="1473"/>
            <a:chExt cx="981" cy="1105"/>
          </a:xfrm>
        </p:grpSpPr>
        <p:pic>
          <p:nvPicPr>
            <p:cNvPr id="56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08174" y="5743900"/>
            <a:ext cx="198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</a:p>
          <a:p>
            <a:endParaRPr lang="en-US" altLang="ko-KR" dirty="0"/>
          </a:p>
          <a:p>
            <a:r>
              <a:rPr lang="en-US" altLang="ko-KR" dirty="0" smtClean="0"/>
              <a:t>Time-out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1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en-US" altLang="ko-KR" sz="3200" dirty="0" smtClean="0"/>
              <a:t>TCP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연결이 갖는 특징을 </a:t>
            </a:r>
            <a:r>
              <a:rPr lang="en-US" altLang="ko-KR" sz="3200" dirty="0" smtClean="0"/>
              <a:t>UDP</a:t>
            </a:r>
            <a:r>
              <a:rPr lang="ko-KR" altLang="en-US" sz="3200" dirty="0" smtClean="0"/>
              <a:t>와 비교하여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911225"/>
            <a:ext cx="6096000" cy="5594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Quiz</a:t>
            </a:r>
          </a:p>
          <a:p>
            <a:r>
              <a:rPr lang="ko-KR" altLang="en-US" dirty="0" smtClean="0"/>
              <a:t>왼쪽 빈칸에 들어갈 </a:t>
            </a:r>
            <a:r>
              <a:rPr lang="en-US" altLang="ko-KR" dirty="0" smtClean="0"/>
              <a:t>ACK </a:t>
            </a:r>
            <a:r>
              <a:rPr lang="ko-KR" altLang="en-US" dirty="0" smtClean="0"/>
              <a:t>값으로 적절한 것을 쓰시오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왼쪽에서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92 </a:t>
            </a:r>
            <a:r>
              <a:rPr lang="ko-KR" altLang="en-US" dirty="0" smtClean="0"/>
              <a:t>패킷에 대한 재전송이 수행되는 이유는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25426" y="5626100"/>
            <a:ext cx="239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</a:p>
          <a:p>
            <a:endParaRPr lang="en-US" altLang="ko-KR" dirty="0"/>
          </a:p>
          <a:p>
            <a:r>
              <a:rPr lang="ko-KR" altLang="en-US" dirty="0" smtClean="0"/>
              <a:t>성급한 타임아웃 시간</a:t>
            </a:r>
            <a:endParaRPr lang="ko-KR" altLang="en-US" dirty="0"/>
          </a:p>
        </p:txBody>
      </p:sp>
      <p:sp>
        <p:nvSpPr>
          <p:cNvPr id="59" name="Line 173"/>
          <p:cNvSpPr>
            <a:spLocks noChangeShapeType="1"/>
          </p:cNvSpPr>
          <p:nvPr/>
        </p:nvSpPr>
        <p:spPr bwMode="auto">
          <a:xfrm>
            <a:off x="2286001" y="4152900"/>
            <a:ext cx="2343150" cy="631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Line 174"/>
          <p:cNvSpPr>
            <a:spLocks noChangeShapeType="1"/>
          </p:cNvSpPr>
          <p:nvPr/>
        </p:nvSpPr>
        <p:spPr bwMode="auto">
          <a:xfrm>
            <a:off x="2319338" y="23844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175"/>
          <p:cNvSpPr>
            <a:spLocks noChangeShapeType="1"/>
          </p:cNvSpPr>
          <p:nvPr/>
        </p:nvSpPr>
        <p:spPr bwMode="auto">
          <a:xfrm flipH="1">
            <a:off x="2293938" y="30464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Text Box 177"/>
          <p:cNvSpPr txBox="1">
            <a:spLocks noChangeArrowheads="1"/>
          </p:cNvSpPr>
          <p:nvPr/>
        </p:nvSpPr>
        <p:spPr bwMode="auto">
          <a:xfrm>
            <a:off x="4257675" y="122555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63" name="Text Box 181"/>
          <p:cNvSpPr txBox="1">
            <a:spLocks noChangeArrowheads="1"/>
          </p:cNvSpPr>
          <p:nvPr/>
        </p:nvSpPr>
        <p:spPr bwMode="auto">
          <a:xfrm>
            <a:off x="1924050" y="124301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64" name="Rectangle 182"/>
          <p:cNvSpPr>
            <a:spLocks noChangeArrowheads="1"/>
          </p:cNvSpPr>
          <p:nvPr/>
        </p:nvSpPr>
        <p:spPr bwMode="auto">
          <a:xfrm>
            <a:off x="3022600" y="24653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65" name="Text Box 183"/>
          <p:cNvSpPr txBox="1">
            <a:spLocks noChangeArrowheads="1"/>
          </p:cNvSpPr>
          <p:nvPr/>
        </p:nvSpPr>
        <p:spPr bwMode="auto">
          <a:xfrm>
            <a:off x="2463800" y="2517775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66" name="Group 202"/>
          <p:cNvGrpSpPr>
            <a:grpSpLocks/>
          </p:cNvGrpSpPr>
          <p:nvPr/>
        </p:nvGrpSpPr>
        <p:grpSpPr bwMode="auto">
          <a:xfrm>
            <a:off x="3195638" y="3538538"/>
            <a:ext cx="949325" cy="304800"/>
            <a:chOff x="4215" y="2253"/>
            <a:chExt cx="598" cy="192"/>
          </a:xfrm>
        </p:grpSpPr>
        <p:sp>
          <p:nvSpPr>
            <p:cNvPr id="67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68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69" name="Line 186"/>
          <p:cNvSpPr>
            <a:spLocks noChangeShapeType="1"/>
          </p:cNvSpPr>
          <p:nvPr/>
        </p:nvSpPr>
        <p:spPr bwMode="auto">
          <a:xfrm>
            <a:off x="2298700" y="2143125"/>
            <a:ext cx="0" cy="3525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0" name="Line 187"/>
          <p:cNvSpPr>
            <a:spLocks noChangeShapeType="1"/>
          </p:cNvSpPr>
          <p:nvPr/>
        </p:nvSpPr>
        <p:spPr bwMode="auto">
          <a:xfrm>
            <a:off x="4703763" y="2138363"/>
            <a:ext cx="0" cy="35385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" name="Rectangle 188"/>
          <p:cNvSpPr>
            <a:spLocks noChangeArrowheads="1"/>
          </p:cNvSpPr>
          <p:nvPr/>
        </p:nvSpPr>
        <p:spPr bwMode="auto">
          <a:xfrm>
            <a:off x="3311525" y="42703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72" name="Text Box 189"/>
          <p:cNvSpPr txBox="1">
            <a:spLocks noChangeArrowheads="1"/>
          </p:cNvSpPr>
          <p:nvPr/>
        </p:nvSpPr>
        <p:spPr bwMode="auto">
          <a:xfrm>
            <a:off x="3232150" y="4303713"/>
            <a:ext cx="1212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ahoma" panose="020B0604030504040204" pitchFamily="34" charset="0"/>
              </a:rPr>
              <a:t>Seq</a:t>
            </a:r>
            <a:r>
              <a:rPr lang="en-US" altLang="ko-KR" sz="1400" dirty="0">
                <a:latin typeface="Tahoma" panose="020B0604030504040204" pitchFamily="34" charset="0"/>
              </a:rPr>
              <a:t>=92,  8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ahoma" panose="020B0604030504040204" pitchFamily="34" charset="0"/>
              </a:rPr>
              <a:t>bytes of data</a:t>
            </a:r>
          </a:p>
        </p:txBody>
      </p:sp>
      <p:sp>
        <p:nvSpPr>
          <p:cNvPr id="73" name="Text Box 191"/>
          <p:cNvSpPr txBox="1">
            <a:spLocks noChangeArrowheads="1"/>
          </p:cNvSpPr>
          <p:nvPr/>
        </p:nvSpPr>
        <p:spPr bwMode="auto">
          <a:xfrm rot="10800000">
            <a:off x="1925638" y="2932113"/>
            <a:ext cx="3968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timeout</a:t>
            </a:r>
          </a:p>
        </p:txBody>
      </p:sp>
      <p:sp>
        <p:nvSpPr>
          <p:cNvPr id="74" name="Line 192"/>
          <p:cNvSpPr>
            <a:spLocks noChangeShapeType="1"/>
          </p:cNvSpPr>
          <p:nvPr/>
        </p:nvSpPr>
        <p:spPr bwMode="auto">
          <a:xfrm flipH="1">
            <a:off x="2317750" y="48561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193"/>
          <p:cNvSpPr>
            <a:spLocks noChangeArrowheads="1"/>
          </p:cNvSpPr>
          <p:nvPr/>
        </p:nvSpPr>
        <p:spPr bwMode="auto">
          <a:xfrm>
            <a:off x="3151188" y="51133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76" name="Text Box 194"/>
          <p:cNvSpPr txBox="1">
            <a:spLocks noChangeArrowheads="1"/>
          </p:cNvSpPr>
          <p:nvPr/>
        </p:nvSpPr>
        <p:spPr bwMode="auto">
          <a:xfrm>
            <a:off x="2968434" y="5068888"/>
            <a:ext cx="1156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ACK</a:t>
            </a:r>
            <a:r>
              <a:rPr lang="en-US" altLang="ko-KR" sz="1400" dirty="0" smtClean="0">
                <a:latin typeface="Arial" panose="020B0604020202020204" pitchFamily="34" charset="0"/>
              </a:rPr>
              <a:t>=_____</a:t>
            </a:r>
            <a:endParaRPr lang="en-US" altLang="ko-KR" sz="1000" dirty="0">
              <a:latin typeface="Times New Roman" panose="02020603050405020304" pitchFamily="18" charset="0"/>
            </a:endParaRPr>
          </a:p>
        </p:txBody>
      </p:sp>
      <p:grpSp>
        <p:nvGrpSpPr>
          <p:cNvPr id="77" name="Group 195"/>
          <p:cNvGrpSpPr>
            <a:grpSpLocks/>
          </p:cNvGrpSpPr>
          <p:nvPr/>
        </p:nvGrpSpPr>
        <p:grpSpPr bwMode="auto">
          <a:xfrm>
            <a:off x="2066925" y="2389188"/>
            <a:ext cx="104775" cy="508000"/>
            <a:chOff x="3099" y="1749"/>
            <a:chExt cx="66" cy="320"/>
          </a:xfrm>
        </p:grpSpPr>
        <p:sp>
          <p:nvSpPr>
            <p:cNvPr id="78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9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80" name="Group 198"/>
          <p:cNvGrpSpPr>
            <a:grpSpLocks/>
          </p:cNvGrpSpPr>
          <p:nvPr/>
        </p:nvGrpSpPr>
        <p:grpSpPr bwMode="auto">
          <a:xfrm rot="10800000">
            <a:off x="2062163" y="3632200"/>
            <a:ext cx="104775" cy="508000"/>
            <a:chOff x="3099" y="1749"/>
            <a:chExt cx="66" cy="320"/>
          </a:xfrm>
        </p:grpSpPr>
        <p:sp>
          <p:nvSpPr>
            <p:cNvPr id="81" name="Line 199"/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2" name="Line 200"/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83" name="Group 206"/>
          <p:cNvGrpSpPr>
            <a:grpSpLocks/>
          </p:cNvGrpSpPr>
          <p:nvPr/>
        </p:nvGrpSpPr>
        <p:grpSpPr bwMode="auto">
          <a:xfrm>
            <a:off x="2305050" y="2770188"/>
            <a:ext cx="2346325" cy="571500"/>
            <a:chOff x="3759" y="1622"/>
            <a:chExt cx="1478" cy="360"/>
          </a:xfrm>
        </p:grpSpPr>
        <p:sp>
          <p:nvSpPr>
            <p:cNvPr id="84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86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87" name="Line 207"/>
          <p:cNvSpPr>
            <a:spLocks noChangeShapeType="1"/>
          </p:cNvSpPr>
          <p:nvPr/>
        </p:nvSpPr>
        <p:spPr bwMode="auto">
          <a:xfrm flipH="1">
            <a:off x="2298700" y="34020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8" name="Group 208"/>
          <p:cNvGrpSpPr>
            <a:grpSpLocks/>
          </p:cNvGrpSpPr>
          <p:nvPr/>
        </p:nvGrpSpPr>
        <p:grpSpPr bwMode="auto">
          <a:xfrm>
            <a:off x="3435350" y="3814763"/>
            <a:ext cx="949325" cy="304800"/>
            <a:chOff x="4215" y="2253"/>
            <a:chExt cx="598" cy="192"/>
          </a:xfrm>
        </p:grpSpPr>
        <p:sp>
          <p:nvSpPr>
            <p:cNvPr id="89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90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ACK=120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91" name="Text Box 211"/>
          <p:cNvSpPr txBox="1">
            <a:spLocks noChangeArrowheads="1"/>
          </p:cNvSpPr>
          <p:nvPr/>
        </p:nvSpPr>
        <p:spPr bwMode="auto">
          <a:xfrm>
            <a:off x="931863" y="44577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SendBase=100</a:t>
            </a:r>
          </a:p>
        </p:txBody>
      </p:sp>
      <p:sp>
        <p:nvSpPr>
          <p:cNvPr id="92" name="Text Box 212"/>
          <p:cNvSpPr txBox="1">
            <a:spLocks noChangeArrowheads="1"/>
          </p:cNvSpPr>
          <p:nvPr/>
        </p:nvSpPr>
        <p:spPr bwMode="auto">
          <a:xfrm>
            <a:off x="950913" y="4799013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93" name="Text Box 213"/>
          <p:cNvSpPr txBox="1">
            <a:spLocks noChangeArrowheads="1"/>
          </p:cNvSpPr>
          <p:nvPr/>
        </p:nvSpPr>
        <p:spPr bwMode="auto">
          <a:xfrm>
            <a:off x="969963" y="54737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94" name="Text Box 214"/>
          <p:cNvSpPr txBox="1">
            <a:spLocks noChangeArrowheads="1"/>
          </p:cNvSpPr>
          <p:nvPr/>
        </p:nvSpPr>
        <p:spPr bwMode="auto">
          <a:xfrm>
            <a:off x="996950" y="22288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SendBase=92</a:t>
            </a:r>
          </a:p>
        </p:txBody>
      </p:sp>
      <p:grpSp>
        <p:nvGrpSpPr>
          <p:cNvPr id="95" name="Group 219"/>
          <p:cNvGrpSpPr>
            <a:grpSpLocks/>
          </p:cNvGrpSpPr>
          <p:nvPr/>
        </p:nvGrpSpPr>
        <p:grpSpPr bwMode="auto">
          <a:xfrm>
            <a:off x="1876425" y="1504950"/>
            <a:ext cx="630238" cy="533400"/>
            <a:chOff x="-44" y="1473"/>
            <a:chExt cx="981" cy="1105"/>
          </a:xfrm>
        </p:grpSpPr>
        <p:pic>
          <p:nvPicPr>
            <p:cNvPr id="96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98" name="Group 225"/>
          <p:cNvGrpSpPr>
            <a:grpSpLocks/>
          </p:cNvGrpSpPr>
          <p:nvPr/>
        </p:nvGrpSpPr>
        <p:grpSpPr bwMode="auto">
          <a:xfrm flipH="1">
            <a:off x="4443413" y="1511300"/>
            <a:ext cx="631825" cy="622300"/>
            <a:chOff x="-44" y="1473"/>
            <a:chExt cx="981" cy="1105"/>
          </a:xfrm>
        </p:grpSpPr>
        <p:pic>
          <p:nvPicPr>
            <p:cNvPr id="9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0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시나리오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911225"/>
            <a:ext cx="6096000" cy="55943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Quiz</a:t>
            </a:r>
          </a:p>
          <a:p>
            <a:r>
              <a:rPr lang="ko-KR" altLang="en-US" dirty="0" smtClean="0"/>
              <a:t>왼쪽 빈칸에 들어갈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적절한 것을 쓰시오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왼쪽에서 </a:t>
            </a:r>
            <a:r>
              <a:rPr lang="en-US" altLang="ko-KR" dirty="0" smtClean="0"/>
              <a:t>ACK=100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되었다</a:t>
            </a:r>
            <a:r>
              <a:rPr lang="en-US" altLang="ko-KR" dirty="0" smtClean="0"/>
              <a:t>. </a:t>
            </a: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송신자는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=100 </a:t>
            </a:r>
            <a:r>
              <a:rPr lang="ko-KR" altLang="en-US" dirty="0" smtClean="0"/>
              <a:t>패킷을 </a:t>
            </a:r>
            <a:r>
              <a:rPr lang="ko-KR" altLang="en-US" dirty="0" err="1" smtClean="0"/>
              <a:t>재전송해야하는가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이유를 쓰시오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5041" y="5284398"/>
            <a:ext cx="4988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120</a:t>
            </a:r>
          </a:p>
          <a:p>
            <a:endParaRPr lang="en-US" altLang="ko-KR" dirty="0"/>
          </a:p>
          <a:p>
            <a:r>
              <a:rPr lang="en-US" altLang="ko-KR" dirty="0" smtClean="0"/>
              <a:t>No. ACK=120</a:t>
            </a:r>
            <a:r>
              <a:rPr lang="ko-KR" altLang="en-US" dirty="0" smtClean="0"/>
              <a:t>을 수신함으로써</a:t>
            </a:r>
            <a:endParaRPr lang="en-US" altLang="ko-KR" dirty="0" smtClean="0"/>
          </a:p>
          <a:p>
            <a:r>
              <a:rPr lang="ko-KR" altLang="en-US" dirty="0" smtClean="0"/>
              <a:t>누적적으로 </a:t>
            </a:r>
            <a:r>
              <a:rPr lang="en-US" altLang="ko-KR" dirty="0" smtClean="0"/>
              <a:t>[100~119]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패킷도 제대로 수신하였음을 송신자가 알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2" name="Text Box 177"/>
          <p:cNvSpPr txBox="1">
            <a:spLocks noChangeArrowheads="1"/>
          </p:cNvSpPr>
          <p:nvPr/>
        </p:nvSpPr>
        <p:spPr bwMode="auto">
          <a:xfrm>
            <a:off x="4257675" y="122555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63" name="Text Box 181"/>
          <p:cNvSpPr txBox="1">
            <a:spLocks noChangeArrowheads="1"/>
          </p:cNvSpPr>
          <p:nvPr/>
        </p:nvSpPr>
        <p:spPr bwMode="auto">
          <a:xfrm>
            <a:off x="1924050" y="124301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ahoma" panose="020B0604030504040204" pitchFamily="34" charset="0"/>
              </a:rPr>
              <a:t>Host A</a:t>
            </a:r>
          </a:p>
        </p:txBody>
      </p:sp>
      <p:grpSp>
        <p:nvGrpSpPr>
          <p:cNvPr id="95" name="Group 219"/>
          <p:cNvGrpSpPr>
            <a:grpSpLocks/>
          </p:cNvGrpSpPr>
          <p:nvPr/>
        </p:nvGrpSpPr>
        <p:grpSpPr bwMode="auto">
          <a:xfrm>
            <a:off x="1876425" y="1504950"/>
            <a:ext cx="630238" cy="533400"/>
            <a:chOff x="-44" y="1473"/>
            <a:chExt cx="981" cy="1105"/>
          </a:xfrm>
        </p:grpSpPr>
        <p:pic>
          <p:nvPicPr>
            <p:cNvPr id="96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98" name="Group 225"/>
          <p:cNvGrpSpPr>
            <a:grpSpLocks/>
          </p:cNvGrpSpPr>
          <p:nvPr/>
        </p:nvGrpSpPr>
        <p:grpSpPr bwMode="auto">
          <a:xfrm flipH="1">
            <a:off x="4443413" y="1511300"/>
            <a:ext cx="631825" cy="622300"/>
            <a:chOff x="-44" y="1473"/>
            <a:chExt cx="981" cy="1105"/>
          </a:xfrm>
        </p:grpSpPr>
        <p:pic>
          <p:nvPicPr>
            <p:cNvPr id="9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886075" y="33575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2295526" y="4429125"/>
            <a:ext cx="2286000" cy="633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>
            <a:off x="2271713" y="23336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 flipH="1">
            <a:off x="3149600" y="2995613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2974975" y="24145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2416175" y="2466975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3171825" y="3195638"/>
            <a:ext cx="949325" cy="304800"/>
            <a:chOff x="4215" y="2253"/>
            <a:chExt cx="598" cy="192"/>
          </a:xfrm>
        </p:grpSpPr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ACK=100</a:t>
              </a:r>
              <a:endParaRPr lang="en-US" altLang="ko-KR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58" name="Line 49"/>
          <p:cNvSpPr>
            <a:spLocks noChangeShapeType="1"/>
          </p:cNvSpPr>
          <p:nvPr/>
        </p:nvSpPr>
        <p:spPr bwMode="auto">
          <a:xfrm>
            <a:off x="2251075" y="2092325"/>
            <a:ext cx="0" cy="3525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1" name="Line 50"/>
          <p:cNvSpPr>
            <a:spLocks noChangeShapeType="1"/>
          </p:cNvSpPr>
          <p:nvPr/>
        </p:nvSpPr>
        <p:spPr bwMode="auto">
          <a:xfrm>
            <a:off x="4656138" y="2087563"/>
            <a:ext cx="0" cy="35385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" name="Rectangle 51"/>
          <p:cNvSpPr>
            <a:spLocks noChangeArrowheads="1"/>
          </p:cNvSpPr>
          <p:nvPr/>
        </p:nvSpPr>
        <p:spPr bwMode="auto">
          <a:xfrm>
            <a:off x="2992438" y="4502150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sp>
        <p:nvSpPr>
          <p:cNvPr id="103" name="Text Box 52"/>
          <p:cNvSpPr txBox="1">
            <a:spLocks noChangeArrowheads="1"/>
          </p:cNvSpPr>
          <p:nvPr/>
        </p:nvSpPr>
        <p:spPr bwMode="auto">
          <a:xfrm>
            <a:off x="2266950" y="4589463"/>
            <a:ext cx="265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>
                <a:latin typeface="Tahoma" panose="020B0604030504040204" pitchFamily="34" charset="0"/>
              </a:rPr>
              <a:t>Seq</a:t>
            </a:r>
            <a:r>
              <a:rPr lang="en-US" altLang="ko-KR" sz="1400" dirty="0" smtClean="0">
                <a:latin typeface="Tahoma" panose="020B0604030504040204" pitchFamily="34" charset="0"/>
              </a:rPr>
              <a:t>=____,  </a:t>
            </a:r>
            <a:r>
              <a:rPr lang="en-US" altLang="ko-KR" sz="1400" dirty="0">
                <a:latin typeface="Tahoma" panose="020B0604030504040204" pitchFamily="34" charset="0"/>
              </a:rPr>
              <a:t>15 bytes of data</a:t>
            </a:r>
          </a:p>
        </p:txBody>
      </p:sp>
      <p:sp>
        <p:nvSpPr>
          <p:cNvPr id="104" name="Rectangle 55"/>
          <p:cNvSpPr>
            <a:spLocks noChangeArrowheads="1"/>
          </p:cNvSpPr>
          <p:nvPr/>
        </p:nvSpPr>
        <p:spPr bwMode="auto">
          <a:xfrm>
            <a:off x="3103563" y="50625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Tahoma" panose="020B0604030504040204" pitchFamily="34" charset="0"/>
            </a:endParaRPr>
          </a:p>
        </p:txBody>
      </p:sp>
      <p:grpSp>
        <p:nvGrpSpPr>
          <p:cNvPr id="105" name="Group 75"/>
          <p:cNvGrpSpPr>
            <a:grpSpLocks/>
          </p:cNvGrpSpPr>
          <p:nvPr/>
        </p:nvGrpSpPr>
        <p:grpSpPr bwMode="auto">
          <a:xfrm>
            <a:off x="1876425" y="2338388"/>
            <a:ext cx="396875" cy="2406650"/>
            <a:chOff x="3414" y="1529"/>
            <a:chExt cx="250" cy="1103"/>
          </a:xfrm>
        </p:grpSpPr>
        <p:sp>
          <p:nvSpPr>
            <p:cNvPr id="106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107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111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12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108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109" name="Line 61"/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10" name="Line 62"/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113" name="Group 63"/>
          <p:cNvGrpSpPr>
            <a:grpSpLocks/>
          </p:cNvGrpSpPr>
          <p:nvPr/>
        </p:nvGrpSpPr>
        <p:grpSpPr bwMode="auto">
          <a:xfrm>
            <a:off x="2257425" y="2719388"/>
            <a:ext cx="2346325" cy="571500"/>
            <a:chOff x="3759" y="1622"/>
            <a:chExt cx="1478" cy="360"/>
          </a:xfrm>
        </p:grpSpPr>
        <p:sp>
          <p:nvSpPr>
            <p:cNvPr id="114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116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117" name="Line 67"/>
          <p:cNvSpPr>
            <a:spLocks noChangeShapeType="1"/>
          </p:cNvSpPr>
          <p:nvPr/>
        </p:nvSpPr>
        <p:spPr bwMode="auto">
          <a:xfrm flipH="1">
            <a:off x="2262188" y="3351213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8" name="Group 68"/>
          <p:cNvGrpSpPr>
            <a:grpSpLocks/>
          </p:cNvGrpSpPr>
          <p:nvPr/>
        </p:nvGrpSpPr>
        <p:grpSpPr bwMode="auto">
          <a:xfrm>
            <a:off x="2900375" y="3752850"/>
            <a:ext cx="957264" cy="307975"/>
            <a:chOff x="4212" y="2253"/>
            <a:chExt cx="603" cy="194"/>
          </a:xfrm>
        </p:grpSpPr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Tahoma" panose="020B0604030504040204" pitchFamily="34" charset="0"/>
              </a:endParaRPr>
            </a:p>
          </p:txBody>
        </p:sp>
        <p:sp>
          <p:nvSpPr>
            <p:cNvPr id="120" name="Text Box 70"/>
            <p:cNvSpPr txBox="1">
              <a:spLocks noChangeArrowheads="1"/>
            </p:cNvSpPr>
            <p:nvPr/>
          </p:nvSpPr>
          <p:spPr bwMode="auto">
            <a:xfrm>
              <a:off x="4212" y="2253"/>
              <a:ext cx="6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Arial" panose="020B0604020202020204" pitchFamily="34" charset="0"/>
                </a:rPr>
                <a:t>ACK=120</a:t>
              </a:r>
              <a:endParaRPr lang="en-US" altLang="ko-KR" sz="1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0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에서 발생하는 재전송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어떤 경우 </a:t>
            </a:r>
            <a:r>
              <a:rPr lang="ko-KR" altLang="en-US" sz="3200" u="sng" dirty="0" smtClean="0"/>
              <a:t>재전송</a:t>
            </a:r>
            <a:r>
              <a:rPr lang="ko-KR" altLang="en-US" sz="3200" dirty="0" smtClean="0"/>
              <a:t>을 해야 하나</a:t>
            </a:r>
            <a:r>
              <a:rPr lang="en-US" altLang="ko-KR" sz="3200" dirty="0" smtClean="0"/>
              <a:t>? (Trigger Event)</a:t>
            </a:r>
          </a:p>
          <a:p>
            <a:r>
              <a:rPr lang="ko-KR" altLang="en-US" sz="3200" dirty="0" smtClean="0">
                <a:solidFill>
                  <a:srgbClr val="FFC000"/>
                </a:solidFill>
              </a:rPr>
              <a:t>타임아웃 이벤트 </a:t>
            </a:r>
            <a:endParaRPr lang="en-US" altLang="ko-KR" sz="3200" dirty="0">
              <a:solidFill>
                <a:srgbClr val="FFC000"/>
              </a:solidFill>
            </a:endParaRPr>
          </a:p>
          <a:p>
            <a:r>
              <a:rPr lang="ko-KR" altLang="en-US" sz="3200" dirty="0" smtClean="0">
                <a:solidFill>
                  <a:srgbClr val="00FFFF"/>
                </a:solidFill>
              </a:rPr>
              <a:t>중복 </a:t>
            </a:r>
            <a:r>
              <a:rPr lang="en-US" altLang="ko-KR" sz="3200" dirty="0" smtClean="0">
                <a:solidFill>
                  <a:srgbClr val="00FFFF"/>
                </a:solidFill>
              </a:rPr>
              <a:t>ACK </a:t>
            </a:r>
            <a:r>
              <a:rPr lang="ko-KR" altLang="en-US" sz="3200" dirty="0" smtClean="0">
                <a:solidFill>
                  <a:srgbClr val="00FFFF"/>
                </a:solidFill>
              </a:rPr>
              <a:t>수신</a:t>
            </a:r>
            <a:endParaRPr lang="ko-KR" altLang="en-US" sz="3200" dirty="0">
              <a:solidFill>
                <a:srgbClr val="00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796631" y="27336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2710659" y="2660650"/>
            <a:ext cx="4594227" cy="955675"/>
            <a:chOff x="747" y="1363"/>
            <a:chExt cx="2894" cy="602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</a:rPr>
                <a:t>SYNbit</a:t>
              </a:r>
              <a:r>
                <a:rPr lang="en-US" altLang="ko-KR" sz="1600" dirty="0">
                  <a:latin typeface="+mn-ea"/>
                  <a:ea typeface="+mn-ea"/>
                </a:rPr>
                <a:t>=1, </a:t>
              </a:r>
              <a:r>
                <a:rPr lang="en-US" altLang="ko-KR" sz="1600" dirty="0" err="1">
                  <a:latin typeface="+mn-ea"/>
                  <a:ea typeface="+mn-ea"/>
                </a:rPr>
                <a:t>Seq</a:t>
              </a:r>
              <a:r>
                <a:rPr lang="en-US" altLang="ko-KR" sz="1600" dirty="0">
                  <a:latin typeface="+mn-ea"/>
                  <a:ea typeface="+mn-ea"/>
                </a:rPr>
                <a:t>=x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747" y="1363"/>
              <a:ext cx="129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초기 순서 번호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en-US" altLang="ko-KR" sz="1400" dirty="0" smtClean="0">
                  <a:latin typeface="+mn-ea"/>
                  <a:ea typeface="+mn-ea"/>
                </a:rPr>
                <a:t>= x</a:t>
              </a:r>
              <a:r>
                <a:rPr lang="ko-KR" altLang="en-US" sz="1400" dirty="0" smtClean="0">
                  <a:latin typeface="+mn-ea"/>
                  <a:ea typeface="+mn-ea"/>
                </a:rPr>
                <a:t>로 결정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+mn-ea"/>
                  <a:ea typeface="+mn-ea"/>
                </a:rPr>
                <a:t>send TCP SYN </a:t>
              </a:r>
              <a:r>
                <a:rPr lang="en-US" altLang="ko-KR" sz="1400" dirty="0" err="1">
                  <a:latin typeface="+mn-ea"/>
                  <a:ea typeface="+mn-ea"/>
                </a:rPr>
                <a:t>msg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7385844" y="28035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92"/>
          <p:cNvSpPr txBox="1">
            <a:spLocks noChangeArrowheads="1"/>
          </p:cNvSpPr>
          <p:nvPr/>
        </p:nvSpPr>
        <p:spPr bwMode="auto">
          <a:xfrm>
            <a:off x="9495929" y="5641975"/>
            <a:ext cx="923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solidFill>
                  <a:srgbClr val="FFC000"/>
                </a:solidFill>
                <a:latin typeface="+mn-ea"/>
                <a:ea typeface="+mn-ea"/>
              </a:rPr>
              <a:t>성립</a:t>
            </a:r>
            <a:endParaRPr lang="en-US" altLang="ko-KR" sz="1600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C000"/>
                </a:solidFill>
                <a:latin typeface="+mn-ea"/>
                <a:ea typeface="+mn-ea"/>
              </a:rPr>
              <a:t>(ESTAB)</a:t>
            </a:r>
            <a:endParaRPr lang="en-US" altLang="ko-KR" sz="1600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4795044" y="3251205"/>
            <a:ext cx="4892673" cy="1504955"/>
            <a:chOff x="2060" y="1735"/>
            <a:chExt cx="3082" cy="948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</a:rPr>
                <a:t>SYNbit</a:t>
              </a:r>
              <a:r>
                <a:rPr lang="en-US" altLang="ko-KR" sz="1600" dirty="0">
                  <a:latin typeface="+mn-ea"/>
                  <a:ea typeface="+mn-ea"/>
                </a:rPr>
                <a:t>=1, </a:t>
              </a:r>
              <a:r>
                <a:rPr lang="en-US" altLang="ko-KR" sz="1600" dirty="0" err="1">
                  <a:latin typeface="+mn-ea"/>
                  <a:ea typeface="+mn-ea"/>
                </a:rPr>
                <a:t>Seq</a:t>
              </a:r>
              <a:r>
                <a:rPr lang="en-US" altLang="ko-KR" sz="1600" dirty="0">
                  <a:latin typeface="+mn-ea"/>
                  <a:ea typeface="+mn-ea"/>
                </a:rPr>
                <a:t>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</a:rPr>
                <a:t>ACKbit</a:t>
              </a:r>
              <a:r>
                <a:rPr lang="en-US" altLang="ko-KR" sz="1600" dirty="0">
                  <a:latin typeface="+mn-ea"/>
                  <a:ea typeface="+mn-ea"/>
                </a:rPr>
                <a:t>=1; </a:t>
              </a:r>
              <a:r>
                <a:rPr lang="en-US" altLang="ko-KR" sz="1600" dirty="0" err="1">
                  <a:latin typeface="+mn-ea"/>
                  <a:ea typeface="+mn-ea"/>
                </a:rPr>
                <a:t>ACKnum</a:t>
              </a:r>
              <a:r>
                <a:rPr lang="en-US" altLang="ko-KR" sz="1600" dirty="0">
                  <a:latin typeface="+mn-ea"/>
                  <a:ea typeface="+mn-ea"/>
                </a:rPr>
                <a:t>=x+1</a:t>
              </a: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3706" y="1735"/>
              <a:ext cx="143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>
                  <a:latin typeface="+mn-ea"/>
                  <a:ea typeface="+mn-ea"/>
                </a:rPr>
                <a:t>초기 순서 번호</a:t>
              </a:r>
              <a:r>
                <a:rPr lang="en-US" altLang="ko-KR" sz="1400" dirty="0">
                  <a:latin typeface="+mn-ea"/>
                  <a:ea typeface="+mn-ea"/>
                </a:rPr>
                <a:t> = </a:t>
              </a:r>
              <a:r>
                <a:rPr lang="en-US" altLang="ko-KR" sz="1400" dirty="0" smtClean="0">
                  <a:latin typeface="+mn-ea"/>
                  <a:ea typeface="+mn-ea"/>
                </a:rPr>
                <a:t>y</a:t>
              </a:r>
              <a:r>
                <a:rPr lang="ko-KR" altLang="en-US" sz="1400" dirty="0" smtClean="0">
                  <a:latin typeface="+mn-ea"/>
                  <a:ea typeface="+mn-ea"/>
                </a:rPr>
                <a:t>로 </a:t>
              </a:r>
              <a:r>
                <a:rPr lang="ko-KR" altLang="en-US" sz="1400" dirty="0">
                  <a:latin typeface="+mn-ea"/>
                  <a:ea typeface="+mn-ea"/>
                </a:rPr>
                <a:t>결정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send </a:t>
              </a:r>
              <a:r>
                <a:rPr lang="en-US" altLang="ko-KR" sz="1400" dirty="0">
                  <a:latin typeface="+mn-ea"/>
                  <a:ea typeface="+mn-ea"/>
                </a:rPr>
                <a:t>TCP </a:t>
              </a:r>
              <a:r>
                <a:rPr lang="en-US" altLang="ko-KR" sz="1400" dirty="0" smtClean="0">
                  <a:latin typeface="+mn-ea"/>
                  <a:ea typeface="+mn-ea"/>
                </a:rPr>
                <a:t>SYN_ACK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msg</a:t>
              </a:r>
              <a:r>
                <a:rPr lang="en-US" altLang="ko-KR" sz="1400" dirty="0">
                  <a:latin typeface="+mn-ea"/>
                  <a:ea typeface="+mn-ea"/>
                </a:rPr>
                <a:t>,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(</a:t>
              </a:r>
              <a:r>
                <a:rPr lang="ko-KR" altLang="en-US" sz="1600" dirty="0" smtClean="0">
                  <a:latin typeface="+mn-ea"/>
                  <a:ea typeface="+mn-ea"/>
                </a:rPr>
                <a:t>송신자 </a:t>
              </a:r>
              <a:r>
                <a:rPr lang="en-US" altLang="ko-KR" sz="1600" dirty="0" smtClean="0">
                  <a:latin typeface="+mn-ea"/>
                  <a:ea typeface="+mn-ea"/>
                </a:rPr>
                <a:t>SYN</a:t>
              </a:r>
              <a:r>
                <a:rPr lang="ko-KR" altLang="en-US" sz="1600" dirty="0" smtClean="0">
                  <a:latin typeface="+mn-ea"/>
                  <a:ea typeface="+mn-ea"/>
                </a:rPr>
                <a:t>에 대한</a:t>
              </a:r>
              <a:endParaRPr lang="en-US" altLang="ko-KR" sz="1600" dirty="0" smtClean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 smtClean="0">
                  <a:latin typeface="+mn-ea"/>
                  <a:ea typeface="+mn-ea"/>
                </a:rPr>
                <a:t> </a:t>
              </a:r>
              <a:r>
                <a:rPr lang="ko-KR" altLang="en-US" sz="1600" dirty="0" err="1" smtClean="0">
                  <a:latin typeface="+mn-ea"/>
                  <a:ea typeface="+mn-ea"/>
                </a:rPr>
                <a:t>확인응답</a:t>
              </a:r>
              <a:r>
                <a:rPr lang="en-US" altLang="ko-KR" sz="1600" dirty="0" smtClean="0">
                  <a:latin typeface="+mn-ea"/>
                  <a:ea typeface="+mn-ea"/>
                </a:rPr>
                <a:t>)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</p:grpSp>
      <p:grpSp>
        <p:nvGrpSpPr>
          <p:cNvPr id="18" name="Group 110"/>
          <p:cNvGrpSpPr>
            <a:grpSpLocks/>
          </p:cNvGrpSpPr>
          <p:nvPr/>
        </p:nvGrpSpPr>
        <p:grpSpPr bwMode="auto">
          <a:xfrm>
            <a:off x="2436020" y="4429125"/>
            <a:ext cx="7053268" cy="1376363"/>
            <a:chOff x="574" y="2477"/>
            <a:chExt cx="4443" cy="867"/>
          </a:xfrm>
        </p:grpSpPr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21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ACKbit=1, ACKnum=y+1</a:t>
              </a:r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574" y="2477"/>
              <a:ext cx="147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SYNACK(x)</a:t>
              </a:r>
              <a:r>
                <a:rPr lang="ko-KR" altLang="en-US" sz="1400" dirty="0" smtClean="0">
                  <a:latin typeface="+mn-ea"/>
                  <a:ea typeface="+mn-ea"/>
                </a:rPr>
                <a:t>를 수신</a:t>
              </a:r>
              <a:r>
                <a:rPr lang="en-US" altLang="ko-KR" sz="1400" dirty="0" smtClean="0">
                  <a:latin typeface="+mn-ea"/>
                  <a:ea typeface="+mn-ea"/>
                </a:rPr>
                <a:t>; 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서버가 </a:t>
              </a:r>
              <a:r>
                <a:rPr lang="en-US" altLang="ko-KR" sz="1400" dirty="0" smtClean="0">
                  <a:latin typeface="+mn-ea"/>
                  <a:ea typeface="+mn-ea"/>
                </a:rPr>
                <a:t>live</a:t>
              </a:r>
              <a:r>
                <a:rPr lang="ko-KR" altLang="en-US" sz="1400" dirty="0" smtClean="0">
                  <a:latin typeface="+mn-ea"/>
                  <a:ea typeface="+mn-ea"/>
                </a:rPr>
                <a:t>임을 인식</a:t>
              </a:r>
              <a:r>
                <a:rPr lang="en-US" altLang="ko-KR" sz="1400" dirty="0" smtClean="0">
                  <a:latin typeface="+mn-ea"/>
                  <a:ea typeface="+mn-ea"/>
                </a:rPr>
                <a:t>;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Send </a:t>
              </a:r>
              <a:r>
                <a:rPr lang="en-US" altLang="ko-KR" sz="1400" dirty="0">
                  <a:latin typeface="+mn-ea"/>
                  <a:ea typeface="+mn-ea"/>
                </a:rPr>
                <a:t>ACK for </a:t>
              </a:r>
              <a:r>
                <a:rPr lang="en-US" altLang="ko-KR" sz="1400" dirty="0" smtClean="0">
                  <a:latin typeface="+mn-ea"/>
                  <a:ea typeface="+mn-ea"/>
                </a:rPr>
                <a:t>SYN_ACK;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(</a:t>
              </a:r>
              <a:r>
                <a:rPr lang="ko-KR" altLang="en-US" sz="1400" dirty="0" smtClean="0">
                  <a:latin typeface="+mn-ea"/>
                  <a:ea typeface="+mn-ea"/>
                </a:rPr>
                <a:t>이 세그먼트는 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페이로드를 포함할 수도 있음</a:t>
              </a:r>
              <a:r>
                <a:rPr lang="en-US" altLang="ko-KR" sz="1400" dirty="0" smtClean="0">
                  <a:latin typeface="+mn-ea"/>
                  <a:ea typeface="+mn-ea"/>
                </a:rPr>
                <a:t>.)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23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37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 smtClean="0">
                  <a:latin typeface="+mn-ea"/>
                  <a:ea typeface="+mn-ea"/>
                </a:rPr>
                <a:t>ACK(y</a:t>
              </a:r>
              <a:r>
                <a:rPr lang="en-US" altLang="ko-KR" sz="1400" dirty="0">
                  <a:latin typeface="+mn-ea"/>
                  <a:ea typeface="+mn-ea"/>
                </a:rPr>
                <a:t>) </a:t>
              </a:r>
              <a:r>
                <a:rPr lang="ko-KR" altLang="en-US" sz="1400" dirty="0" smtClean="0">
                  <a:latin typeface="+mn-ea"/>
                  <a:ea typeface="+mn-ea"/>
                </a:rPr>
                <a:t>수신</a:t>
              </a:r>
              <a:r>
                <a:rPr lang="en-US" altLang="ko-KR" sz="1400" dirty="0" smtClean="0">
                  <a:latin typeface="+mn-ea"/>
                  <a:ea typeface="+mn-ea"/>
                </a:rPr>
                <a:t>;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dirty="0" smtClean="0">
                  <a:latin typeface="+mn-ea"/>
                  <a:ea typeface="+mn-ea"/>
                </a:rPr>
                <a:t>클라이언트가 </a:t>
              </a:r>
              <a:r>
                <a:rPr lang="en-US" altLang="ko-KR" sz="1400" dirty="0" smtClean="0">
                  <a:latin typeface="+mn-ea"/>
                  <a:ea typeface="+mn-ea"/>
                </a:rPr>
                <a:t>live</a:t>
              </a:r>
              <a:r>
                <a:rPr lang="ko-KR" altLang="en-US" sz="1400" dirty="0" smtClean="0">
                  <a:latin typeface="+mn-ea"/>
                  <a:ea typeface="+mn-ea"/>
                </a:rPr>
                <a:t>임을 인식</a:t>
              </a:r>
              <a:r>
                <a:rPr lang="en-US" altLang="ko-KR" sz="1400" dirty="0" smtClean="0">
                  <a:latin typeface="+mn-ea"/>
                  <a:ea typeface="+mn-ea"/>
                </a:rPr>
                <a:t>;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</p:grpSp>
      <p:grpSp>
        <p:nvGrpSpPr>
          <p:cNvPr id="24" name="Group 105"/>
          <p:cNvGrpSpPr>
            <a:grpSpLocks/>
          </p:cNvGrpSpPr>
          <p:nvPr/>
        </p:nvGrpSpPr>
        <p:grpSpPr bwMode="auto">
          <a:xfrm>
            <a:off x="1750224" y="2698755"/>
            <a:ext cx="1027112" cy="717552"/>
            <a:chOff x="142" y="1387"/>
            <a:chExt cx="647" cy="452"/>
          </a:xfrm>
        </p:grpSpPr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142" y="1626"/>
              <a:ext cx="647" cy="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latin typeface="+mn-ea"/>
                  <a:ea typeface="+mn-ea"/>
                </a:rPr>
                <a:t>SYN </a:t>
              </a:r>
              <a:r>
                <a:rPr lang="ko-KR" altLang="en-US" sz="1600" dirty="0" smtClean="0">
                  <a:latin typeface="+mn-ea"/>
                  <a:ea typeface="+mn-ea"/>
                </a:rPr>
                <a:t>전송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7" name="Group 111"/>
          <p:cNvGrpSpPr>
            <a:grpSpLocks/>
          </p:cNvGrpSpPr>
          <p:nvPr/>
        </p:nvGrpSpPr>
        <p:grpSpPr bwMode="auto">
          <a:xfrm>
            <a:off x="1740693" y="3359152"/>
            <a:ext cx="923926" cy="1870076"/>
            <a:chOff x="136" y="1803"/>
            <a:chExt cx="582" cy="1178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36" y="2613"/>
              <a:ext cx="58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 smtClean="0">
                  <a:solidFill>
                    <a:srgbClr val="FFC000"/>
                  </a:solidFill>
                  <a:latin typeface="+mn-ea"/>
                  <a:ea typeface="+mn-ea"/>
                </a:rPr>
                <a:t>성립</a:t>
              </a:r>
              <a:endParaRPr lang="en-US" altLang="ko-KR" sz="1600" dirty="0" smtClean="0">
                <a:solidFill>
                  <a:srgbClr val="FFC000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solidFill>
                    <a:srgbClr val="FFC000"/>
                  </a:solidFill>
                  <a:latin typeface="+mn-ea"/>
                  <a:ea typeface="+mn-ea"/>
                </a:rPr>
                <a:t>(ESTAB)</a:t>
              </a:r>
              <a:endParaRPr lang="en-US" altLang="ko-KR" sz="1600" dirty="0">
                <a:solidFill>
                  <a:srgbClr val="FFC000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0" name="Group 108"/>
          <p:cNvGrpSpPr>
            <a:grpSpLocks/>
          </p:cNvGrpSpPr>
          <p:nvPr/>
        </p:nvGrpSpPr>
        <p:grpSpPr bwMode="auto">
          <a:xfrm>
            <a:off x="9490857" y="2754312"/>
            <a:ext cx="1027111" cy="1193799"/>
            <a:chOff x="5018" y="1422"/>
            <a:chExt cx="647" cy="752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018" y="1961"/>
              <a:ext cx="647" cy="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smtClean="0">
                  <a:latin typeface="+mn-ea"/>
                  <a:ea typeface="+mn-ea"/>
                </a:rPr>
                <a:t>SYN </a:t>
              </a:r>
              <a:r>
                <a:rPr lang="ko-KR" altLang="en-US" sz="1600" dirty="0" smtClean="0">
                  <a:latin typeface="+mn-ea"/>
                  <a:ea typeface="+mn-ea"/>
                </a:rPr>
                <a:t>수신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3" name="Line 107"/>
          <p:cNvSpPr>
            <a:spLocks noChangeShapeType="1"/>
          </p:cNvSpPr>
          <p:nvPr/>
        </p:nvSpPr>
        <p:spPr bwMode="auto">
          <a:xfrm>
            <a:off x="9982994" y="3956050"/>
            <a:ext cx="0" cy="170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34" name="Group 113"/>
          <p:cNvGrpSpPr>
            <a:grpSpLocks/>
          </p:cNvGrpSpPr>
          <p:nvPr/>
        </p:nvGrpSpPr>
        <p:grpSpPr bwMode="auto">
          <a:xfrm>
            <a:off x="1169193" y="1712917"/>
            <a:ext cx="9488485" cy="1035054"/>
            <a:chOff x="-217" y="815"/>
            <a:chExt cx="5977" cy="652"/>
          </a:xfrm>
        </p:grpSpPr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-217" y="815"/>
              <a:ext cx="13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i="1" dirty="0" smtClean="0">
                  <a:latin typeface="+mn-ea"/>
                  <a:ea typeface="+mn-ea"/>
                </a:rPr>
                <a:t>클라이언트 상태</a:t>
              </a:r>
              <a:endParaRPr lang="en-US" altLang="ko-KR" sz="2400" i="1" dirty="0">
                <a:latin typeface="+mn-ea"/>
                <a:ea typeface="+mn-ea"/>
              </a:endParaRPr>
            </a:p>
          </p:txBody>
        </p: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>
              <a:off x="187" y="1243"/>
              <a:ext cx="5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LISTEN</a:t>
              </a:r>
            </a:p>
          </p:txBody>
        </p:sp>
        <p:sp>
          <p:nvSpPr>
            <p:cNvPr id="37" name="Text Box 116"/>
            <p:cNvSpPr txBox="1">
              <a:spLocks noChangeArrowheads="1"/>
            </p:cNvSpPr>
            <p:nvPr/>
          </p:nvSpPr>
          <p:spPr bwMode="auto">
            <a:xfrm>
              <a:off x="4913" y="826"/>
              <a:ext cx="8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i="1" dirty="0" smtClean="0">
                  <a:latin typeface="+mn-ea"/>
                  <a:ea typeface="+mn-ea"/>
                </a:rPr>
                <a:t>서버 상태</a:t>
              </a:r>
              <a:endParaRPr lang="en-US" altLang="ko-KR" sz="2400" i="1" dirty="0">
                <a:latin typeface="+mn-ea"/>
                <a:ea typeface="+mn-ea"/>
              </a:endParaRPr>
            </a:p>
          </p:txBody>
        </p:sp>
        <p:sp>
          <p:nvSpPr>
            <p:cNvPr id="38" name="Text Box 117"/>
            <p:cNvSpPr txBox="1">
              <a:spLocks noChangeArrowheads="1"/>
            </p:cNvSpPr>
            <p:nvPr/>
          </p:nvSpPr>
          <p:spPr bwMode="auto">
            <a:xfrm>
              <a:off x="5032" y="1254"/>
              <a:ext cx="5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+mn-ea"/>
                  <a:ea typeface="+mn-ea"/>
                </a:rPr>
                <a:t>LISTEN</a:t>
              </a:r>
            </a:p>
          </p:txBody>
        </p:sp>
        <p:grpSp>
          <p:nvGrpSpPr>
            <p:cNvPr id="39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3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40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1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2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43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4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grpSp>
            <p:nvGrpSpPr>
              <p:cNvPr id="46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7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grpSp>
            <p:nvGrpSpPr>
              <p:cNvPr id="48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9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9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0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grpSp>
            <p:nvGrpSpPr>
              <p:cNvPr id="51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8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2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grpSp>
            <p:nvGrpSpPr>
              <p:cNvPr id="53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5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ko-KR" sz="16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4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5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56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57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58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59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0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1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2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solidFill>
                    <a:srgbClr val="FF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3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  <p:sp>
            <p:nvSpPr>
              <p:cNvPr id="64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60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56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2007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 smtClean="0"/>
              <a:t>는 데이터를 주고 받기에 앞서</a:t>
            </a:r>
            <a:r>
              <a:rPr lang="en-US" altLang="ko-KR" sz="3200" dirty="0" smtClean="0"/>
              <a:t>,							</a:t>
            </a:r>
            <a:r>
              <a:rPr lang="ko-KR" altLang="en-US" sz="3200" dirty="0" smtClean="0"/>
              <a:t> 송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수신 프로세스 간 </a:t>
            </a:r>
            <a:r>
              <a:rPr lang="ko-KR" altLang="en-US" sz="3200" dirty="0" err="1" smtClean="0">
                <a:solidFill>
                  <a:srgbClr val="92D050"/>
                </a:solidFill>
              </a:rPr>
              <a:t>핸드셰이크</a:t>
            </a:r>
            <a:r>
              <a:rPr lang="en-US" altLang="ko-KR" sz="3200" dirty="0" smtClean="0"/>
              <a:t>(Handshake)</a:t>
            </a:r>
            <a:r>
              <a:rPr lang="ko-KR" altLang="en-US" sz="3200" dirty="0" smtClean="0"/>
              <a:t>를 먼저 하므로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연결 지향형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err="1" smtClean="0"/>
              <a:t>신뢰적</a:t>
            </a:r>
            <a:r>
              <a:rPr lang="ko-KR" altLang="en-US" sz="3200" dirty="0" smtClean="0"/>
              <a:t> 데이터 전달 프로토콜</a:t>
            </a:r>
            <a:r>
              <a:rPr lang="en-US" altLang="ko-KR" sz="3200" dirty="0" smtClean="0"/>
              <a:t>. (</a:t>
            </a:r>
            <a:r>
              <a:rPr lang="en-US" altLang="ko-KR" sz="3200" dirty="0" smtClean="0">
                <a:solidFill>
                  <a:srgbClr val="00FFFF"/>
                </a:solidFill>
              </a:rPr>
              <a:t>in-order, no loss or corrupt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 smtClean="0"/>
              <a:t>TCP </a:t>
            </a:r>
            <a:r>
              <a:rPr lang="ko-KR" altLang="en-US" sz="3200" dirty="0" smtClean="0"/>
              <a:t>프로토콜은 오직 </a:t>
            </a:r>
            <a:r>
              <a:rPr lang="ko-KR" altLang="en-US" sz="3200" dirty="0" smtClean="0">
                <a:solidFill>
                  <a:srgbClr val="92D050"/>
                </a:solidFill>
              </a:rPr>
              <a:t>종단 시스템</a:t>
            </a:r>
            <a:r>
              <a:rPr lang="ko-KR" altLang="en-US" sz="3200" dirty="0" smtClean="0"/>
              <a:t>에서만 동작하며</a:t>
            </a:r>
            <a:r>
              <a:rPr lang="en-US" altLang="ko-KR" sz="3200" dirty="0" smtClean="0"/>
              <a:t>,				 </a:t>
            </a:r>
            <a:r>
              <a:rPr lang="ko-KR" altLang="en-US" sz="3200" dirty="0" smtClean="0"/>
              <a:t>중간의 네트워크 요소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라우터 등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에서는 동작하지 않는다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 smtClean="0"/>
              <a:t>  (</a:t>
            </a:r>
            <a:r>
              <a:rPr lang="ko-KR" altLang="en-US" sz="3200" dirty="0" smtClean="0"/>
              <a:t>연결 상태가 두 종단 시스템에만 존재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/>
          </a:p>
          <a:p>
            <a:r>
              <a:rPr lang="ko-KR" altLang="en-US" sz="3200" dirty="0" err="1" smtClean="0">
                <a:solidFill>
                  <a:srgbClr val="92D050"/>
                </a:solidFill>
              </a:rPr>
              <a:t>전이중</a:t>
            </a:r>
            <a:r>
              <a:rPr lang="en-US" altLang="ko-KR" sz="3200" dirty="0" smtClean="0"/>
              <a:t>(Full-duplex) </a:t>
            </a:r>
            <a:r>
              <a:rPr lang="ko-KR" altLang="en-US" sz="3200" dirty="0" smtClean="0"/>
              <a:t>서비스를 제공한다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dirty="0" err="1" smtClean="0"/>
              <a:t>전이중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동시에 </a:t>
            </a:r>
            <a:r>
              <a:rPr lang="ko-KR" altLang="en-US" dirty="0">
                <a:solidFill>
                  <a:srgbClr val="00FFFF"/>
                </a:solidFill>
              </a:rPr>
              <a:t>양방향</a:t>
            </a:r>
            <a:r>
              <a:rPr lang="ko-KR" altLang="en-US" dirty="0"/>
              <a:t>으로 데이터를 </a:t>
            </a:r>
            <a:r>
              <a:rPr lang="ko-KR" altLang="en-US" dirty="0">
                <a:solidFill>
                  <a:srgbClr val="00FFFF"/>
                </a:solidFill>
              </a:rPr>
              <a:t>송수신</a:t>
            </a:r>
            <a:r>
              <a:rPr lang="ko-KR" altLang="en-US" dirty="0"/>
              <a:t>할 수 있는 통신 방식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06107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연결은 항상 </a:t>
            </a:r>
            <a:r>
              <a:rPr lang="ko-KR" altLang="en-US" sz="3200" dirty="0" err="1" smtClean="0">
                <a:solidFill>
                  <a:srgbClr val="92D050"/>
                </a:solidFill>
              </a:rPr>
              <a:t>점대점</a:t>
            </a:r>
            <a:r>
              <a:rPr lang="en-US" altLang="ko-KR" sz="3200" dirty="0" smtClean="0"/>
              <a:t>(Point-to-Point)</a:t>
            </a:r>
            <a:r>
              <a:rPr lang="ko-KR" altLang="en-US" sz="3200" dirty="0" smtClean="0"/>
              <a:t>이다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 smtClean="0"/>
              <a:t>  (</a:t>
            </a:r>
            <a:r>
              <a:rPr lang="ko-KR" altLang="en-US" sz="3200" dirty="0" smtClean="0"/>
              <a:t>단일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송신자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단일 수신자</a:t>
            </a:r>
            <a:r>
              <a:rPr lang="en-US" altLang="ko-KR" sz="3200" dirty="0" smtClean="0"/>
              <a:t>) 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# </a:t>
            </a:r>
            <a:r>
              <a:rPr lang="ko-KR" altLang="en-US" sz="3200" dirty="0" smtClean="0"/>
              <a:t>멀티캐스팅 등은 </a:t>
            </a:r>
            <a:r>
              <a:rPr lang="en-US" altLang="ko-KR" sz="3200" dirty="0" smtClean="0"/>
              <a:t>TCP</a:t>
            </a:r>
            <a:r>
              <a:rPr lang="ko-KR" altLang="en-US" sz="3200" dirty="0" smtClean="0"/>
              <a:t>에서 지원 </a:t>
            </a:r>
            <a:r>
              <a:rPr lang="en-US" altLang="ko-KR" sz="3200" dirty="0" smtClean="0"/>
              <a:t>X.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rgbClr val="92D050"/>
                </a:solidFill>
              </a:rPr>
              <a:t>3-way Handshake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C000"/>
                </a:solidFill>
              </a:rPr>
              <a:t>(1)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특별한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세그먼트를 서버에게 보낸다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C000"/>
                </a:solidFill>
              </a:rPr>
              <a:t>(2)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이에 대한 확인 응답 목적의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세그먼트로 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(3) Client</a:t>
            </a:r>
            <a:r>
              <a:rPr lang="ko-KR" altLang="en-US" dirty="0" smtClean="0"/>
              <a:t>가 마지막으로 세번째 특별한 세그먼트로 다시 응답한다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* </a:t>
            </a:r>
            <a:r>
              <a:rPr lang="ko-KR" altLang="en-US" dirty="0" smtClean="0"/>
              <a:t>처음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세그먼트에는 </a:t>
            </a:r>
            <a:r>
              <a:rPr lang="en-US" altLang="ko-KR" dirty="0" smtClean="0">
                <a:solidFill>
                  <a:srgbClr val="FFC000"/>
                </a:solidFill>
              </a:rPr>
              <a:t>Payload</a:t>
            </a:r>
            <a:r>
              <a:rPr lang="ko-KR" altLang="en-US" dirty="0" smtClean="0">
                <a:solidFill>
                  <a:srgbClr val="FFC000"/>
                </a:solidFill>
              </a:rPr>
              <a:t>가 분명히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* </a:t>
            </a:r>
            <a:r>
              <a:rPr lang="en-US" altLang="ko-KR" dirty="0" smtClean="0">
                <a:solidFill>
                  <a:srgbClr val="00FFFF"/>
                </a:solidFill>
              </a:rPr>
              <a:t>TCP </a:t>
            </a:r>
            <a:r>
              <a:rPr lang="ko-KR" altLang="en-US" dirty="0" smtClean="0">
                <a:solidFill>
                  <a:srgbClr val="00FFFF"/>
                </a:solidFill>
              </a:rPr>
              <a:t>연결이 설정되면</a:t>
            </a:r>
            <a:r>
              <a:rPr lang="en-US" altLang="ko-KR" dirty="0" smtClean="0">
                <a:solidFill>
                  <a:srgbClr val="00FFFF"/>
                </a:solidFill>
              </a:rPr>
              <a:t>, </a:t>
            </a:r>
            <a:r>
              <a:rPr lang="ko-KR" altLang="en-US" dirty="0" smtClean="0">
                <a:solidFill>
                  <a:srgbClr val="00FFFF"/>
                </a:solidFill>
              </a:rPr>
              <a:t>두 프로세스는 데이터 통신 가능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06107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TCP</a:t>
            </a:r>
            <a:r>
              <a:rPr lang="ko-KR" altLang="en-US" sz="3200" dirty="0"/>
              <a:t>는 초기 </a:t>
            </a:r>
            <a:r>
              <a:rPr lang="en-US" altLang="ko-KR" sz="3200" dirty="0"/>
              <a:t>3-way Handshaking </a:t>
            </a:r>
            <a:r>
              <a:rPr lang="ko-KR" altLang="en-US" sz="3200" dirty="0"/>
              <a:t>동안</a:t>
            </a:r>
            <a:r>
              <a:rPr lang="en-US" altLang="ko-KR" sz="3200" dirty="0"/>
              <a:t>						</a:t>
            </a:r>
            <a:r>
              <a:rPr lang="ko-KR" altLang="en-US" sz="3200" dirty="0"/>
              <a:t> 준비된 버퍼의 하나인 연결의 송신 버퍼로 데이터를 보낸다</a:t>
            </a:r>
            <a:r>
              <a:rPr lang="en-US" altLang="ko-KR" sz="3200" dirty="0"/>
              <a:t>. </a:t>
            </a:r>
          </a:p>
          <a:p>
            <a:pPr lvl="1"/>
            <a:r>
              <a:rPr lang="en-US" altLang="ko-KR" sz="2800" dirty="0"/>
              <a:t>RFC</a:t>
            </a:r>
            <a:r>
              <a:rPr lang="ko-KR" altLang="en-US" sz="2800" dirty="0"/>
              <a:t>에는 </a:t>
            </a:r>
            <a:r>
              <a:rPr lang="en-US" altLang="ko-KR" sz="2800" dirty="0"/>
              <a:t>TCP</a:t>
            </a:r>
            <a:r>
              <a:rPr lang="ko-KR" altLang="en-US" sz="2800" dirty="0"/>
              <a:t>는 언제 </a:t>
            </a:r>
            <a:r>
              <a:rPr lang="ko-KR" altLang="en-US" sz="2800" dirty="0" err="1"/>
              <a:t>버퍼된</a:t>
            </a:r>
            <a:r>
              <a:rPr lang="ko-KR" altLang="en-US" sz="2800" dirty="0"/>
              <a:t> 데이터를 전송해야 하는지를 기술하지 않는다</a:t>
            </a:r>
            <a:r>
              <a:rPr lang="en-US" altLang="ko-KR" sz="2800" dirty="0"/>
              <a:t>. </a:t>
            </a:r>
          </a:p>
          <a:p>
            <a:pPr lvl="1"/>
            <a:r>
              <a:rPr lang="ko-KR" altLang="en-US" sz="2800" u="sng" dirty="0"/>
              <a:t>송신 버퍼에서 데이터 묶음을 만들어서 네트워크로 보내는 것이 일반적이다</a:t>
            </a:r>
            <a:r>
              <a:rPr lang="en-US" altLang="ko-KR" sz="2800" dirty="0" smtClean="0"/>
              <a:t>.</a:t>
            </a:r>
            <a:endParaRPr lang="en-US" altLang="ko-KR" sz="3200" dirty="0" smtClean="0">
              <a:solidFill>
                <a:srgbClr val="92D050"/>
              </a:solidFill>
            </a:endParaRPr>
          </a:p>
          <a:p>
            <a:endParaRPr lang="en-US" altLang="ko-KR" sz="3200" dirty="0" smtClean="0">
              <a:solidFill>
                <a:srgbClr val="00FFFF"/>
              </a:solidFill>
            </a:endParaRPr>
          </a:p>
          <a:p>
            <a:r>
              <a:rPr lang="en-US" altLang="ko-KR" sz="3200" dirty="0" smtClean="0">
                <a:solidFill>
                  <a:srgbClr val="00FFFF"/>
                </a:solidFill>
              </a:rPr>
              <a:t>Pipelined </a:t>
            </a:r>
            <a:r>
              <a:rPr lang="en-US" altLang="ko-KR" sz="3200" dirty="0">
                <a:solidFill>
                  <a:srgbClr val="00FFFF"/>
                </a:solidFill>
              </a:rPr>
              <a:t>Transmission </a:t>
            </a:r>
            <a:r>
              <a:rPr lang="ko-KR" altLang="en-US" sz="3200" dirty="0"/>
              <a:t>방식 </a:t>
            </a:r>
            <a:r>
              <a:rPr lang="en-US" altLang="ko-KR" sz="3200" dirty="0"/>
              <a:t>(GBN, SR</a:t>
            </a:r>
            <a:r>
              <a:rPr lang="ko-KR" altLang="en-US" sz="3200" dirty="0"/>
              <a:t>의 혼합</a:t>
            </a:r>
            <a:r>
              <a:rPr lang="en-US" altLang="ko-KR" sz="3200" dirty="0" smtClean="0"/>
              <a:t>)</a:t>
            </a:r>
            <a:endParaRPr lang="en-US" altLang="ko-KR" sz="3200" dirty="0" smtClean="0">
              <a:solidFill>
                <a:srgbClr val="92D050"/>
              </a:solidFill>
            </a:endParaRPr>
          </a:p>
          <a:p>
            <a:pPr lvl="1"/>
            <a:r>
              <a:rPr lang="ko-KR" altLang="en-US" sz="2800" dirty="0" smtClean="0">
                <a:solidFill>
                  <a:srgbClr val="92D050"/>
                </a:solidFill>
              </a:rPr>
              <a:t>흐름 </a:t>
            </a:r>
            <a:r>
              <a:rPr lang="ko-KR" altLang="en-US" sz="2800" dirty="0" smtClean="0">
                <a:solidFill>
                  <a:srgbClr val="92D050"/>
                </a:solidFill>
              </a:rPr>
              <a:t>제어</a:t>
            </a:r>
            <a:r>
              <a:rPr lang="en-US" altLang="ko-KR" sz="2800" dirty="0" smtClean="0"/>
              <a:t>(Flow control)</a:t>
            </a:r>
            <a:r>
              <a:rPr lang="ko-KR" altLang="en-US" sz="2800" dirty="0" smtClean="0"/>
              <a:t>와 </a:t>
            </a:r>
            <a:r>
              <a:rPr lang="ko-KR" altLang="en-US" sz="2800" dirty="0">
                <a:solidFill>
                  <a:srgbClr val="00FFFF"/>
                </a:solidFill>
              </a:rPr>
              <a:t>혼잡 제어</a:t>
            </a:r>
            <a:r>
              <a:rPr lang="en-US" altLang="ko-KR" sz="2800" dirty="0" smtClean="0"/>
              <a:t>(Congestion Control) </a:t>
            </a:r>
            <a:r>
              <a:rPr lang="ko-KR" altLang="en-US" sz="2800" dirty="0" smtClean="0"/>
              <a:t>지원</a:t>
            </a:r>
            <a:r>
              <a:rPr lang="en-US" altLang="ko-KR" sz="2800" dirty="0" smtClean="0"/>
              <a:t>.</a:t>
            </a:r>
            <a:endParaRPr lang="en-US" altLang="ko-KR" sz="3200" dirty="0"/>
          </a:p>
          <a:p>
            <a:pPr lvl="1"/>
            <a:r>
              <a:rPr lang="en-US" altLang="ko-KR" sz="2800" dirty="0" smtClean="0">
                <a:solidFill>
                  <a:srgbClr val="92D050"/>
                </a:solidFill>
              </a:rPr>
              <a:t>MSS</a:t>
            </a:r>
            <a:r>
              <a:rPr lang="en-US" altLang="ko-KR" sz="2800" dirty="0" smtClean="0"/>
              <a:t>(Maximum Segment Size) : </a:t>
            </a:r>
            <a:r>
              <a:rPr lang="ko-KR" altLang="en-US" sz="2800" dirty="0" smtClean="0"/>
              <a:t>최대 세그먼트 크기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실제로는 세그먼트의 데이터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92D050"/>
                </a:solidFill>
              </a:rPr>
              <a:t>Payload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의 최대 크기를 의미한다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[+</a:t>
            </a:r>
            <a:r>
              <a:rPr lang="en-US" altLang="ko-KR" dirty="0" smtClean="0"/>
              <a:t>a]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606107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TCP</a:t>
            </a:r>
            <a:r>
              <a:rPr lang="ko-KR" altLang="en-US" sz="3200" dirty="0" smtClean="0"/>
              <a:t>는 메시지를 하나의 </a:t>
            </a:r>
            <a:r>
              <a:rPr lang="ko-KR" altLang="en-US" sz="3200" dirty="0" smtClean="0">
                <a:solidFill>
                  <a:srgbClr val="92D050"/>
                </a:solidFill>
              </a:rPr>
              <a:t>단일 가상 경로</a:t>
            </a:r>
            <a:r>
              <a:rPr lang="ko-KR" altLang="en-US" sz="3200" dirty="0" smtClean="0"/>
              <a:t>를 이용하여 전송한다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 (</a:t>
            </a:r>
            <a:r>
              <a:rPr lang="ko-KR" altLang="en-US" sz="3200" dirty="0" smtClean="0"/>
              <a:t>재전송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확인응답</a:t>
            </a:r>
            <a:r>
              <a:rPr lang="ko-KR" altLang="en-US" sz="3200" dirty="0" smtClean="0"/>
              <a:t> 처리의 용이함</a:t>
            </a:r>
            <a:r>
              <a:rPr lang="en-US" altLang="ko-KR" sz="3200" dirty="0" smtClean="0"/>
              <a:t>)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smtClean="0"/>
              <a:t>주목해야 할 점 </a:t>
            </a:r>
            <a:r>
              <a:rPr lang="en-US" altLang="ko-KR" sz="3200" dirty="0" smtClean="0"/>
              <a:t>: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2800" dirty="0" err="1" smtClean="0"/>
              <a:t>최선형</a:t>
            </a:r>
            <a:r>
              <a:rPr lang="ko-KR" altLang="en-US" sz="2800" dirty="0" smtClean="0"/>
              <a:t> 전달 서비스인 </a:t>
            </a:r>
            <a:r>
              <a:rPr lang="en-US" altLang="ko-KR" sz="2800" dirty="0" smtClean="0"/>
              <a:t>IP </a:t>
            </a:r>
            <a:r>
              <a:rPr lang="ko-KR" altLang="en-US" sz="2800" dirty="0" smtClean="0"/>
              <a:t>서비스를 이용하여 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800" dirty="0" smtClean="0"/>
              <a:t>TCP</a:t>
            </a:r>
            <a:r>
              <a:rPr lang="ko-KR" altLang="en-US" sz="2800" dirty="0" smtClean="0"/>
              <a:t>가 연결 지향을 어떻게 지원하나</a:t>
            </a:r>
            <a:r>
              <a:rPr lang="en-US" altLang="ko-KR" sz="28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smtClean="0"/>
              <a:t>TCP </a:t>
            </a:r>
            <a:r>
              <a:rPr lang="ko-KR" altLang="en-US" dirty="0" smtClean="0"/>
              <a:t>세그먼트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/>
              <a:t>Goal :</a:t>
            </a:r>
          </a:p>
          <a:p>
            <a:r>
              <a:rPr lang="en-US" altLang="ko-KR" sz="3200" dirty="0"/>
              <a:t>TCP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세그먼트의 형식</a:t>
            </a:r>
            <a:r>
              <a:rPr lang="en-US" altLang="ko-KR" sz="3200" dirty="0" smtClean="0"/>
              <a:t>(Format)</a:t>
            </a:r>
            <a:r>
              <a:rPr lang="ko-KR" altLang="en-US" sz="3200" dirty="0" smtClean="0"/>
              <a:t>과 필드</a:t>
            </a:r>
            <a:r>
              <a:rPr lang="en-US" altLang="ko-KR" sz="3200" dirty="0" smtClean="0"/>
              <a:t>(Field)</a:t>
            </a:r>
            <a:r>
              <a:rPr lang="ko-KR" altLang="en-US" sz="3200" dirty="0" smtClean="0"/>
              <a:t>를 설명할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52" y="3563956"/>
            <a:ext cx="3738548" cy="30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세그먼트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20948" y="1552606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28914" y="1535081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출발지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387889" y="1539844"/>
            <a:ext cx="1736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목적지 </a:t>
            </a:r>
            <a:r>
              <a:rPr lang="en-US" altLang="ko-KR" sz="2000" dirty="0" smtClean="0">
                <a:latin typeface="+mn-ea"/>
                <a:ea typeface="+mn-ea"/>
              </a:rPr>
              <a:t>PORT#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324123" y="1951006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317773" y="2330419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6264048" y="157635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90480" y="1046131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32 bits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06973" y="1292194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10800000">
            <a:off x="4298723" y="1303306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58565" y="4514819"/>
            <a:ext cx="303480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smtClean="0">
                <a:latin typeface="+mn-ea"/>
                <a:ea typeface="+mn-ea"/>
              </a:rPr>
              <a:t>페이로드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ko-KR" altLang="en-US" sz="2000" dirty="0" smtClean="0">
                <a:latin typeface="+mn-ea"/>
                <a:ea typeface="+mn-ea"/>
              </a:rPr>
              <a:t>애플리케이션 계층 데이터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# </a:t>
            </a:r>
            <a:r>
              <a:rPr lang="ko-KR" altLang="en-US" sz="2000" dirty="0" smtClean="0">
                <a:latin typeface="+mn-ea"/>
                <a:ea typeface="+mn-ea"/>
              </a:rPr>
              <a:t>길이 가변적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 smtClean="0">
                <a:latin typeface="+mn-ea"/>
                <a:ea typeface="+mn-ea"/>
              </a:rPr>
              <a:t># </a:t>
            </a:r>
            <a:r>
              <a:rPr lang="ko-KR" altLang="en-US" sz="2000" dirty="0" smtClean="0">
                <a:latin typeface="+mn-ea"/>
                <a:ea typeface="+mn-ea"/>
              </a:rPr>
              <a:t>길이 </a:t>
            </a:r>
            <a:r>
              <a:rPr lang="en-US" altLang="ko-KR" sz="2000" dirty="0" smtClean="0">
                <a:latin typeface="+mn-ea"/>
                <a:ea typeface="+mn-ea"/>
              </a:rPr>
              <a:t>MSS</a:t>
            </a:r>
            <a:r>
              <a:rPr lang="ko-KR" altLang="en-US" sz="2000" dirty="0" smtClean="0">
                <a:latin typeface="+mn-ea"/>
                <a:ea typeface="+mn-ea"/>
              </a:rPr>
              <a:t>에 의해 제한됨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54360" y="1930369"/>
            <a:ext cx="2805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dirty="0" err="1" smtClean="0">
                <a:latin typeface="+mn-ea"/>
                <a:ea typeface="+mn-ea"/>
              </a:rPr>
              <a:t>순서번호</a:t>
            </a:r>
            <a:r>
              <a:rPr lang="ko-KR" altLang="en-US" sz="2000" dirty="0" smtClean="0">
                <a:latin typeface="+mn-ea"/>
                <a:ea typeface="+mn-ea"/>
              </a:rPr>
              <a:t> 필드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327298" y="2711419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554310" y="2330419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000" smtClean="0">
                <a:latin typeface="+mn-ea"/>
                <a:ea typeface="+mn-ea"/>
              </a:rPr>
              <a:t>확인응답번호 필드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322535" y="310670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4317773" y="3497231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4317773" y="4059206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6278335" y="2714594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622119" y="2717769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수신 윈도우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11221" y="3113056"/>
            <a:ext cx="201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URG </a:t>
            </a:r>
            <a:r>
              <a:rPr lang="ko-KR" altLang="en-US" sz="1800" dirty="0" smtClean="0">
                <a:latin typeface="+mn-ea"/>
                <a:ea typeface="+mn-ea"/>
              </a:rPr>
              <a:t>데이터 포인터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664732" y="3094006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err="1" smtClean="0">
                <a:latin typeface="+mn-ea"/>
                <a:ea typeface="+mn-ea"/>
              </a:rPr>
              <a:t>체크섬</a:t>
            </a:r>
            <a:r>
              <a:rPr lang="ko-KR" altLang="en-US" sz="1800" dirty="0" smtClean="0">
                <a:latin typeface="+mn-ea"/>
                <a:ea typeface="+mn-ea"/>
              </a:rPr>
              <a:t> 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041798" y="2746344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F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6121173" y="2705069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959248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5792560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5630635" y="2714594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5473473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5302023" y="271935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875110" y="2741581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S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702073" y="2741581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R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540148" y="273681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+mn-ea"/>
                <a:ea typeface="+mn-ea"/>
              </a:rPr>
              <a:t>P</a:t>
            </a:r>
            <a:endParaRPr lang="en-US" altLang="ko-KR" sz="2400">
              <a:latin typeface="+mn-ea"/>
              <a:ea typeface="+mn-ea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387748" y="2736819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A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1060" y="2736819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+mn-ea"/>
                <a:ea typeface="+mn-ea"/>
              </a:rPr>
              <a:t>U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308058" y="2652364"/>
            <a:ext cx="498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헤더</a:t>
            </a:r>
            <a:endParaRPr lang="en-US" altLang="ko-KR" sz="1400" b="1" dirty="0" smtClean="0">
              <a:solidFill>
                <a:srgbClr val="00FFFF"/>
              </a:solidFill>
              <a:latin typeface="+mn-ea"/>
              <a:ea typeface="+mn-ea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 dirty="0" smtClean="0">
                <a:solidFill>
                  <a:srgbClr val="00FFFF"/>
                </a:solidFill>
                <a:latin typeface="+mn-ea"/>
                <a:ea typeface="+mn-ea"/>
              </a:rPr>
              <a:t>길이</a:t>
            </a:r>
            <a:endParaRPr lang="en-US" altLang="ko-KR" sz="1800" b="1" dirty="0">
              <a:solidFill>
                <a:srgbClr val="00FFFF"/>
              </a:solidFill>
              <a:latin typeface="+mn-ea"/>
              <a:ea typeface="+mn-ea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4742645" y="2644744"/>
            <a:ext cx="579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+mn-ea"/>
                <a:ea typeface="+mn-ea"/>
              </a:rPr>
              <a:t>used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4797198" y="270983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744947" y="3519456"/>
            <a:ext cx="3058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>
                <a:latin typeface="+mn-ea"/>
                <a:ea typeface="+mn-ea"/>
              </a:rPr>
              <a:t>옵션 필드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선택적 </a:t>
            </a:r>
            <a:r>
              <a:rPr lang="en-US" altLang="ko-KR" sz="1600" dirty="0" smtClean="0">
                <a:latin typeface="+mn-ea"/>
                <a:ea typeface="+mn-ea"/>
              </a:rPr>
              <a:t>/ </a:t>
            </a:r>
            <a:r>
              <a:rPr lang="ko-KR" altLang="en-US" sz="1600" dirty="0" smtClean="0">
                <a:latin typeface="+mn-ea"/>
                <a:ea typeface="+mn-ea"/>
              </a:rPr>
              <a:t>가변적 길이</a:t>
            </a:r>
            <a:r>
              <a:rPr lang="en-US" altLang="ko-KR" sz="1600" dirty="0" smtClean="0">
                <a:latin typeface="+mn-ea"/>
                <a:ea typeface="+mn-ea"/>
              </a:rPr>
              <a:t>)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latin typeface="+mn-ea"/>
                <a:ea typeface="+mn-ea"/>
              </a:rPr>
              <a:t>Padding </a:t>
            </a:r>
            <a:r>
              <a:rPr lang="ko-KR" altLang="en-US" sz="1600" dirty="0" smtClean="0">
                <a:latin typeface="+mn-ea"/>
                <a:ea typeface="+mn-ea"/>
              </a:rPr>
              <a:t>필드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01661" y="1374744"/>
            <a:ext cx="3773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URG(urgent) : </a:t>
            </a:r>
            <a:r>
              <a:rPr lang="ko-KR" altLang="en-US" sz="1800" dirty="0" smtClean="0">
                <a:latin typeface="+mn-ea"/>
                <a:ea typeface="+mn-ea"/>
              </a:rPr>
              <a:t>긴급 데이터 여부 필드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smtClean="0">
                <a:latin typeface="+mn-ea"/>
                <a:ea typeface="+mn-ea"/>
              </a:rPr>
              <a:t>일반적으로 사용되지 않음</a:t>
            </a:r>
            <a:r>
              <a:rPr lang="en-US" altLang="ko-KR" sz="1800" dirty="0" smtClean="0">
                <a:latin typeface="+mn-ea"/>
                <a:ea typeface="+mn-ea"/>
              </a:rPr>
              <a:t>.)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24840" y="2098644"/>
            <a:ext cx="33024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ACK : </a:t>
            </a:r>
            <a:r>
              <a:rPr lang="ko-KR" altLang="en-US" sz="1800" dirty="0" err="1" smtClean="0">
                <a:latin typeface="+mn-ea"/>
                <a:ea typeface="+mn-ea"/>
              </a:rPr>
              <a:t>확인응답</a:t>
            </a:r>
            <a:r>
              <a:rPr lang="ko-KR" altLang="en-US" sz="1800" dirty="0" smtClean="0">
                <a:latin typeface="+mn-ea"/>
                <a:ea typeface="+mn-ea"/>
              </a:rPr>
              <a:t> 패킷 여부 </a:t>
            </a:r>
            <a:r>
              <a:rPr lang="ko-KR" altLang="en-US" sz="1800" dirty="0" smtClean="0">
                <a:latin typeface="+mn-ea"/>
                <a:ea typeface="+mn-ea"/>
              </a:rPr>
              <a:t>필드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(1 : valid, 0 : invalid)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-101100" y="2621150"/>
            <a:ext cx="40479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PSH</a:t>
            </a:r>
            <a:r>
              <a:rPr lang="en-US" altLang="ko-KR" sz="1800" dirty="0">
                <a:latin typeface="+mn-ea"/>
              </a:rPr>
              <a:t> (push) </a:t>
            </a:r>
            <a:r>
              <a:rPr lang="en-US" altLang="ko-KR" sz="1800" dirty="0" smtClean="0"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latin typeface="+mn-ea"/>
                <a:ea typeface="+mn-ea"/>
              </a:rPr>
              <a:t>즉시 상위 계층으로 데이터 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전달해야 하는지 여부 필드</a:t>
            </a:r>
            <a:endParaRPr lang="en-US" altLang="ko-KR" sz="1800" dirty="0" smtClean="0">
              <a:latin typeface="+mn-ea"/>
              <a:ea typeface="+mn-ea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일반적으로 사용되지 않음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251461" y="3575019"/>
            <a:ext cx="36834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+mn-ea"/>
                <a:ea typeface="+mn-ea"/>
              </a:rPr>
              <a:t>RST, SYN, FIN: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연결 설정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해제를 위해 사용됨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ko-KR" altLang="en-US" sz="1800" dirty="0" err="1" smtClean="0">
                <a:latin typeface="+mn-ea"/>
                <a:ea typeface="+mn-ea"/>
              </a:rPr>
              <a:t>핸드셰이킹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3881210" y="1747806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3885973" y="2435194"/>
            <a:ext cx="1658937" cy="441325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3885974" y="2989231"/>
            <a:ext cx="1847850" cy="708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3900260" y="3052731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ln w="76200"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8948510" y="2955894"/>
            <a:ext cx="15327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흐름 제어를 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목적으로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존재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수신자가 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받아들이려는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바이트의 크기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635773" y="1469994"/>
            <a:ext cx="1951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Segment</a:t>
            </a:r>
            <a:r>
              <a:rPr lang="ko-KR" altLang="en-US" sz="1800" dirty="0" smtClean="0">
                <a:latin typeface="+mn-ea"/>
                <a:ea typeface="+mn-ea"/>
              </a:rPr>
              <a:t>의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시작 바이트 스트림</a:t>
            </a:r>
            <a:endParaRPr lang="en-US" altLang="ko-KR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크기로 기재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(Segment </a:t>
            </a:r>
            <a:r>
              <a:rPr lang="ko-KR" altLang="en-US" sz="1800" dirty="0" smtClean="0">
                <a:latin typeface="+mn-ea"/>
                <a:ea typeface="+mn-ea"/>
              </a:rPr>
              <a:t>단위 </a:t>
            </a:r>
            <a:r>
              <a:rPr lang="en-US" altLang="ko-KR" sz="1800" dirty="0" smtClean="0">
                <a:latin typeface="+mn-ea"/>
                <a:ea typeface="+mn-ea"/>
              </a:rPr>
              <a:t>X)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2272870" y="4908519"/>
            <a:ext cx="1531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Checksum 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dirty="0" smtClean="0">
                <a:latin typeface="+mn-ea"/>
                <a:ea typeface="+mn-ea"/>
              </a:rPr>
              <a:t>오류 검출 목적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3778184" y="3286688"/>
            <a:ext cx="862140" cy="1872051"/>
          </a:xfrm>
          <a:prstGeom prst="line">
            <a:avLst/>
          </a:prstGeom>
          <a:ln w="19050">
            <a:solidFill>
              <a:srgbClr val="92D05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 flipV="1">
            <a:off x="8196035" y="2967006"/>
            <a:ext cx="809625" cy="466725"/>
          </a:xfrm>
          <a:prstGeom prst="line">
            <a:avLst/>
          </a:prstGeom>
          <a:ln w="38100">
            <a:solidFill>
              <a:srgbClr val="92D050"/>
            </a:solidFill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>
            <a:off x="8129360" y="1671606"/>
            <a:ext cx="552450" cy="88582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8091260" y="1662081"/>
            <a:ext cx="571500" cy="52387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7" name="위쪽/아래쪽 화살표 56"/>
          <p:cNvSpPr/>
          <p:nvPr/>
        </p:nvSpPr>
        <p:spPr>
          <a:xfrm>
            <a:off x="10479485" y="1469994"/>
            <a:ext cx="312340" cy="2589212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위쪽/아래쪽 화살표 57"/>
          <p:cNvSpPr/>
          <p:nvPr/>
        </p:nvSpPr>
        <p:spPr>
          <a:xfrm>
            <a:off x="10479485" y="4083645"/>
            <a:ext cx="312340" cy="2274324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848975" y="2141240"/>
            <a:ext cx="1228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헤더</a:t>
            </a:r>
            <a:endParaRPr lang="en-US" altLang="ko-KR" sz="3200" dirty="0" smtClean="0"/>
          </a:p>
          <a:p>
            <a:r>
              <a:rPr lang="ko-KR" altLang="en-US" sz="3200" dirty="0" smtClean="0"/>
              <a:t>필드</a:t>
            </a:r>
            <a:endParaRPr lang="ko-KR" alt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01350" y="4586506"/>
            <a:ext cx="1266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데이터</a:t>
            </a:r>
            <a:endParaRPr lang="en-US" altLang="ko-KR" sz="3200" dirty="0" smtClean="0"/>
          </a:p>
          <a:p>
            <a:r>
              <a:rPr lang="ko-KR" altLang="en-US" sz="3200" dirty="0" smtClean="0"/>
              <a:t>필드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91260" y="184101"/>
            <a:ext cx="31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PORT# : </a:t>
            </a:r>
            <a:r>
              <a:rPr lang="ko-KR" altLang="en-US" dirty="0" smtClean="0"/>
              <a:t>다중화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역다중화</a:t>
            </a:r>
            <a:r>
              <a:rPr lang="ko-KR" altLang="en-US" dirty="0" smtClean="0"/>
              <a:t> 목적</a:t>
            </a:r>
            <a:endParaRPr lang="ko-KR" altLang="en-US" dirty="0"/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-54302" y="691545"/>
            <a:ext cx="900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dirty="0" smtClean="0">
                <a:solidFill>
                  <a:srgbClr val="00FFFF"/>
                </a:solidFill>
                <a:latin typeface="+mn-ea"/>
                <a:ea typeface="+mn-ea"/>
              </a:rPr>
              <a:t>Data Offset</a:t>
            </a:r>
            <a:r>
              <a:rPr lang="ko-KR" altLang="en-US" dirty="0" smtClean="0">
                <a:solidFill>
                  <a:srgbClr val="00FFFF"/>
                </a:solidFill>
                <a:latin typeface="+mn-ea"/>
                <a:ea typeface="+mn-ea"/>
              </a:rPr>
              <a:t>으로서</a:t>
            </a:r>
            <a:r>
              <a:rPr lang="en-US" altLang="ko-KR" dirty="0">
                <a:solidFill>
                  <a:srgbClr val="00FFFF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00FFFF"/>
                </a:solidFill>
                <a:latin typeface="+mn-ea"/>
                <a:ea typeface="+mn-ea"/>
              </a:rPr>
              <a:t>기능한다</a:t>
            </a:r>
            <a:r>
              <a:rPr lang="en-US" altLang="ko-KR" dirty="0" smtClean="0">
                <a:solidFill>
                  <a:srgbClr val="00FFFF"/>
                </a:solidFill>
                <a:latin typeface="+mn-ea"/>
                <a:ea typeface="+mn-ea"/>
              </a:rPr>
              <a:t>. </a:t>
            </a:r>
            <a:r>
              <a:rPr lang="en-US" altLang="ko-KR" sz="1600" dirty="0" smtClean="0">
                <a:solidFill>
                  <a:srgbClr val="00FFFF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rgbClr val="00FFFF"/>
                </a:solidFill>
                <a:latin typeface="+mn-ea"/>
                <a:ea typeface="+mn-ea"/>
              </a:rPr>
              <a:t>어디서부터 데이터인지 수신자에게 알려주어야</a:t>
            </a:r>
            <a:r>
              <a:rPr lang="en-US" altLang="ko-KR" sz="1600" dirty="0" smtClean="0">
                <a:solidFill>
                  <a:srgbClr val="00FFFF"/>
                </a:solidFill>
                <a:latin typeface="+mn-ea"/>
                <a:ea typeface="+mn-ea"/>
              </a:rPr>
              <a:t>)</a:t>
            </a:r>
            <a:endParaRPr lang="en-US" altLang="ko-KR" sz="1600" dirty="0">
              <a:solidFill>
                <a:srgbClr val="00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18" grpId="0"/>
      <p:bldP spid="23" grpId="0"/>
      <p:bldP spid="24" grpId="0"/>
      <p:bldP spid="25" grpId="0"/>
      <p:bldP spid="26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3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확인응답번호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74687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신뢰적</a:t>
            </a:r>
            <a:r>
              <a:rPr lang="ko-KR" altLang="en-US" dirty="0" smtClean="0"/>
              <a:t> 데이터 전달 서비스를 위해 필수적인 필드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순서번호</a:t>
            </a:r>
            <a:r>
              <a:rPr lang="ko-KR" altLang="en-US" dirty="0" smtClean="0"/>
              <a:t> 필드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세그먼트의 </a:t>
            </a:r>
            <a:r>
              <a:rPr lang="ko-KR" altLang="en-US" dirty="0" smtClean="0">
                <a:solidFill>
                  <a:srgbClr val="92D050"/>
                </a:solidFill>
              </a:rPr>
              <a:t>첫</a:t>
            </a:r>
            <a:r>
              <a:rPr lang="ko-KR" altLang="en-US" dirty="0" smtClean="0"/>
              <a:t> 바이트의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바이트</a:t>
            </a:r>
            <a:r>
              <a:rPr lang="en-US" altLang="ko-KR" dirty="0"/>
              <a:t>-</a:t>
            </a:r>
            <a:r>
              <a:rPr lang="ko-KR" altLang="en-US" dirty="0" smtClean="0"/>
              <a:t>스트림 번호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확인응답번호 필드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92D050"/>
                </a:solidFill>
              </a:rPr>
              <a:t>누적확인응답</a:t>
            </a:r>
            <a:r>
              <a:rPr lang="ko-KR" altLang="en-US" dirty="0" smtClean="0"/>
              <a:t>을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수신자가 기대하는 다음 바이트의 순서 번호</a:t>
            </a:r>
            <a:r>
              <a:rPr lang="ko-KR" altLang="en-US" dirty="0" smtClean="0"/>
              <a:t>를 확인응답번호를 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00FFFF"/>
                </a:solidFill>
              </a:rPr>
              <a:t>ACK536</a:t>
            </a:r>
            <a:r>
              <a:rPr lang="en-US" altLang="ko-KR" dirty="0" smtClean="0"/>
              <a:t> = 0~535</a:t>
            </a:r>
            <a:r>
              <a:rPr lang="ko-KR" altLang="en-US" dirty="0" smtClean="0"/>
              <a:t>까지</a:t>
            </a:r>
            <a:r>
              <a:rPr lang="en-US" altLang="ko-KR" dirty="0"/>
              <a:t> </a:t>
            </a:r>
            <a:r>
              <a:rPr lang="ko-KR" altLang="en-US" dirty="0" smtClean="0"/>
              <a:t>제대로 받았다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  536</a:t>
            </a:r>
            <a:r>
              <a:rPr lang="ko-KR" altLang="en-US" dirty="0" smtClean="0"/>
              <a:t>번째 바이트부터 시작되는 데이터를 송신해줄 것을 기대한다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60926" y="2616200"/>
            <a:ext cx="17145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 1 2 3 … 999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46875" y="2616200"/>
            <a:ext cx="238125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1000 1001 … 1999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99574" y="2616199"/>
            <a:ext cx="238125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2000 2001 … 2999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05350" y="2616199"/>
            <a:ext cx="476250" cy="5238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64336" y="2613024"/>
            <a:ext cx="779463" cy="5238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317035" y="2613023"/>
            <a:ext cx="779463" cy="52387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Bold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1128</Words>
  <Application>Microsoft Office PowerPoint</Application>
  <PresentationFormat>와이드스크린</PresentationFormat>
  <Paragraphs>330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KoPub돋움체 Bold</vt:lpstr>
      <vt:lpstr>Symbol</vt:lpstr>
      <vt:lpstr>Times New Roman</vt:lpstr>
      <vt:lpstr>MS PGothic</vt:lpstr>
      <vt:lpstr>Tahoma</vt:lpstr>
      <vt:lpstr>맑은 고딕</vt:lpstr>
      <vt:lpstr>Arial</vt:lpstr>
      <vt:lpstr>Office 테마</vt:lpstr>
      <vt:lpstr>TCP(Transmission Control Protocol)</vt:lpstr>
      <vt:lpstr>TCP 연결</vt:lpstr>
      <vt:lpstr>PowerPoint 프레젠테이션</vt:lpstr>
      <vt:lpstr>PowerPoint 프레젠테이션</vt:lpstr>
      <vt:lpstr>PowerPoint 프레젠테이션</vt:lpstr>
      <vt:lpstr>[+a]</vt:lpstr>
      <vt:lpstr>TCP 세그먼트 구조</vt:lpstr>
      <vt:lpstr>TCP 세그먼트 구조</vt:lpstr>
      <vt:lpstr>순서번호, 확인응답번호 필드</vt:lpstr>
      <vt:lpstr>순서번호, 확인응답번호 필드</vt:lpstr>
      <vt:lpstr>순서번호, 확인응답번호 필드</vt:lpstr>
      <vt:lpstr>순서번호, 확인응답번호 필드</vt:lpstr>
      <vt:lpstr>Quiz.</vt:lpstr>
      <vt:lpstr>Quiz.</vt:lpstr>
      <vt:lpstr>신뢰적 데이터 전달 : TCP</vt:lpstr>
      <vt:lpstr>Quiz.</vt:lpstr>
      <vt:lpstr>TCP가 제공하는 신뢰적 데이터 전달 서비스</vt:lpstr>
      <vt:lpstr>TCP 송신자 action (간소화)</vt:lpstr>
      <vt:lpstr>TCP 시나리오 1</vt:lpstr>
      <vt:lpstr>TCP 시나리오 2</vt:lpstr>
      <vt:lpstr>TCP 시나리오 3</vt:lpstr>
      <vt:lpstr>TCP에서 발생하는 재전송 시나리오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Pipe-lined ARQ Protocol</dc:title>
  <dc:creator>김예찬</dc:creator>
  <cp:lastModifiedBy>김예찬</cp:lastModifiedBy>
  <cp:revision>113</cp:revision>
  <cp:lastPrinted>2018-11-14T02:12:33Z</cp:lastPrinted>
  <dcterms:created xsi:type="dcterms:W3CDTF">2018-11-12T04:45:17Z</dcterms:created>
  <dcterms:modified xsi:type="dcterms:W3CDTF">2018-11-26T12:29:00Z</dcterms:modified>
</cp:coreProperties>
</file>