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2" r:id="rId2"/>
    <p:sldId id="262" r:id="rId3"/>
    <p:sldId id="258" r:id="rId4"/>
    <p:sldId id="259" r:id="rId5"/>
    <p:sldId id="261" r:id="rId6"/>
    <p:sldId id="269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71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7" r:id="rId26"/>
    <p:sldId id="286" r:id="rId27"/>
    <p:sldId id="285" r:id="rId28"/>
  </p:sldIdLst>
  <p:sldSz cx="12192000" cy="6858000"/>
  <p:notesSz cx="9928225" cy="6797675"/>
  <p:embeddedFontLst>
    <p:embeddedFont>
      <p:font typeface="MS PGothic" panose="020B0600070205080204" pitchFamily="34" charset="-128"/>
      <p:regular r:id="rId31"/>
    </p:embeddedFont>
    <p:embeddedFont>
      <p:font typeface="Tahoma" panose="020B0604030504040204" pitchFamily="34" charset="0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KoPub돋움체 Bold" panose="00000800000000000000" pitchFamily="2" charset="-127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2" userDrawn="1">
          <p15:clr>
            <a:srgbClr val="A4A3A4"/>
          </p15:clr>
        </p15:guide>
        <p15:guide id="2" pos="10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3A7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238" y="876"/>
      </p:cViewPr>
      <p:guideLst>
        <p:guide orient="horz" pos="1502"/>
        <p:guide pos="10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E03A5-CC20-4AAB-B16B-7FCF70859E9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1E92-2757-47C3-8495-AE3310934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6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D9FF6-05EE-4B97-8BE7-99935373958A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05894-B37D-4B02-B6B8-8660FEC9B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6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FB83-3F77-4F96-BF4B-B678692E2735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95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56DE-3E8A-4113-9A66-5D2767933D1A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6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D2D0-427A-4860-8D90-E11C9F1BF15A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2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DE41-A766-4BA6-A777-33B9D69AE4CB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1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CDA6-5350-4431-8F14-F8EA35675116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3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B694-0E90-4247-A2E5-0BF7C7558904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928688"/>
            <a:ext cx="5997575" cy="461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0" y="1390650"/>
            <a:ext cx="5997575" cy="479901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928688"/>
            <a:ext cx="6019800" cy="461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1390650"/>
            <a:ext cx="6019800" cy="479901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34EB-8DCF-48AE-ADD3-8F67ACA0F505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91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3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8BA2-1D25-46DA-AEAC-9B4688397009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72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C296-74FE-4361-95C8-27DA03CF018D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5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671C-B35C-4849-832F-B5E96CD0B402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5016-856C-4A16-9BB6-F708F30E8B3D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2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-1" y="911225"/>
            <a:ext cx="12192001" cy="559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BF867-79C5-4E1D-81CE-48927272A720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17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" y="0"/>
            <a:ext cx="12192000" cy="6857999"/>
          </a:xfrm>
          <a:prstGeom prst="rect">
            <a:avLst/>
          </a:prstGeom>
        </p:spPr>
      </p:pic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324099" y="142114"/>
            <a:ext cx="9939654" cy="81915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ysClr val="window" lastClr="FFFFFF"/>
                </a:solidFill>
              </a:rPr>
              <a:t>TCP(Transmission Control Protocol</a:t>
            </a:r>
            <a:r>
              <a:rPr lang="en-US" altLang="ko-KR" dirty="0" smtClean="0">
                <a:solidFill>
                  <a:sysClr val="window" lastClr="FFFFFF"/>
                </a:solidFill>
              </a:rPr>
              <a:t>)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-1" y="1052578"/>
            <a:ext cx="12192001" cy="4624322"/>
          </a:xfrm>
        </p:spPr>
        <p:txBody>
          <a:bodyPr>
            <a:normAutofit/>
          </a:bodyPr>
          <a:lstStyle/>
          <a:p>
            <a:pPr marL="0" lvl="0" indent="0">
              <a:buNone/>
              <a:defRPr/>
            </a:pPr>
            <a:r>
              <a:rPr lang="en-US" altLang="ko-KR" dirty="0" smtClean="0">
                <a:solidFill>
                  <a:sysClr val="window" lastClr="FFFFFF"/>
                </a:solidFill>
              </a:rPr>
              <a:t>III. </a:t>
            </a:r>
            <a:r>
              <a:rPr lang="ko-KR" altLang="en-US" dirty="0">
                <a:solidFill>
                  <a:sysClr val="window" lastClr="FFFFFF"/>
                </a:solidFill>
              </a:rPr>
              <a:t>트랜스포트 계층</a:t>
            </a:r>
            <a:endParaRPr lang="en-US" altLang="ko-KR" dirty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 smtClean="0">
                <a:solidFill>
                  <a:sysClr val="window" lastClr="FFFFFF"/>
                </a:solidFill>
              </a:rPr>
              <a:t>	5</a:t>
            </a:r>
            <a:r>
              <a:rPr lang="en-US" altLang="ko-KR" dirty="0">
                <a:solidFill>
                  <a:sysClr val="window" lastClr="FFFFFF"/>
                </a:solidFill>
              </a:rPr>
              <a:t>. </a:t>
            </a:r>
            <a:r>
              <a:rPr lang="ko-KR" altLang="en-US" dirty="0" err="1">
                <a:solidFill>
                  <a:sysClr val="window" lastClr="FFFFFF"/>
                </a:solidFill>
              </a:rPr>
              <a:t>연결지향형</a:t>
            </a:r>
            <a:r>
              <a:rPr lang="ko-KR" altLang="en-US" dirty="0">
                <a:solidFill>
                  <a:sysClr val="window" lastClr="FFFFFF"/>
                </a:solidFill>
              </a:rPr>
              <a:t> 트랜스포트</a:t>
            </a:r>
            <a:r>
              <a:rPr lang="en-US" altLang="ko-KR" dirty="0">
                <a:solidFill>
                  <a:sysClr val="window" lastClr="FFFFFF"/>
                </a:solidFill>
              </a:rPr>
              <a:t>: TCP</a:t>
            </a:r>
            <a:endParaRPr lang="ko-KR" altLang="en-US" dirty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 smtClean="0">
                <a:solidFill>
                  <a:sysClr val="window" lastClr="FFFFFF"/>
                </a:solidFill>
              </a:rPr>
              <a:t>		(1) TCP </a:t>
            </a:r>
            <a:r>
              <a:rPr lang="ko-KR" altLang="en-US" dirty="0">
                <a:solidFill>
                  <a:sysClr val="window" lastClr="FFFFFF"/>
                </a:solidFill>
              </a:rPr>
              <a:t>연결</a:t>
            </a:r>
            <a:endParaRPr lang="en-US" altLang="ko-KR" dirty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 smtClean="0">
                <a:solidFill>
                  <a:sysClr val="window" lastClr="FFFFFF"/>
                </a:solidFill>
              </a:rPr>
              <a:t>		(2) TCP </a:t>
            </a:r>
            <a:r>
              <a:rPr lang="ko-KR" altLang="en-US" dirty="0">
                <a:solidFill>
                  <a:sysClr val="window" lastClr="FFFFFF"/>
                </a:solidFill>
              </a:rPr>
              <a:t>세그먼트 구조</a:t>
            </a:r>
            <a:endParaRPr lang="en-US" altLang="ko-KR" dirty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 smtClean="0">
                <a:solidFill>
                  <a:sysClr val="window" lastClr="FFFFFF"/>
                </a:solidFill>
              </a:rPr>
              <a:t>		(4) </a:t>
            </a:r>
            <a:r>
              <a:rPr lang="ko-KR" altLang="en-US" dirty="0" err="1" smtClean="0">
                <a:solidFill>
                  <a:sysClr val="window" lastClr="FFFFFF"/>
                </a:solidFill>
              </a:rPr>
              <a:t>신뢰적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 데이터 전달</a:t>
            </a:r>
            <a:endParaRPr lang="en-US" altLang="ko-KR" dirty="0" smtClean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solidFill>
                  <a:sysClr val="window" lastClr="FFFFFF"/>
                </a:solidFill>
              </a:rPr>
              <a:t>	</a:t>
            </a:r>
            <a:r>
              <a:rPr lang="en-US" altLang="ko-KR" dirty="0" smtClean="0">
                <a:solidFill>
                  <a:sysClr val="window" lastClr="FFFFFF"/>
                </a:solidFill>
              </a:rPr>
              <a:t>	(3) </a:t>
            </a:r>
            <a:r>
              <a:rPr lang="ko-KR" altLang="en-US" dirty="0" err="1" smtClean="0">
                <a:solidFill>
                  <a:sysClr val="window" lastClr="FFFFFF"/>
                </a:solidFill>
              </a:rPr>
              <a:t>왕복시간</a:t>
            </a:r>
            <a:r>
              <a:rPr lang="en-US" altLang="ko-KR" dirty="0" smtClean="0">
                <a:solidFill>
                  <a:sysClr val="window" lastClr="FFFFFF"/>
                </a:solidFill>
              </a:rPr>
              <a:t>(RTT)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예측과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타임아웃</a:t>
            </a:r>
            <a:endParaRPr lang="en-US" altLang="ko-KR" dirty="0" smtClean="0">
              <a:solidFill>
                <a:sysClr val="window" lastClr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83B2A8-4A82-4D10-AC99-A7F41AB6D1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" y="266960"/>
            <a:ext cx="1776055" cy="668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1348139">
            <a:off x="128665" y="346738"/>
            <a:ext cx="173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컴퓨터 네트워킹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rot="21281330">
            <a:off x="62334" y="65558"/>
            <a:ext cx="1259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2018.2.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6368346"/>
            <a:ext cx="1216025" cy="37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제목 4"/>
          <p:cNvSpPr txBox="1">
            <a:spLocks/>
          </p:cNvSpPr>
          <p:nvPr/>
        </p:nvSpPr>
        <p:spPr>
          <a:xfrm>
            <a:off x="-36305" y="1887571"/>
            <a:ext cx="1219200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KoPub돋움체 Bold"/>
              <a:ea typeface="KoPub돋움체 Bold"/>
              <a:cs typeface="+mj-cs"/>
            </a:endParaRPr>
          </a:p>
        </p:txBody>
      </p:sp>
      <p:sp>
        <p:nvSpPr>
          <p:cNvPr id="30" name="내용 개체 틀 5"/>
          <p:cNvSpPr txBox="1">
            <a:spLocks/>
          </p:cNvSpPr>
          <p:nvPr/>
        </p:nvSpPr>
        <p:spPr>
          <a:xfrm>
            <a:off x="117475" y="3695766"/>
            <a:ext cx="6102671" cy="2554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32" name="곱셈 기호 31"/>
          <p:cNvSpPr/>
          <p:nvPr/>
        </p:nvSpPr>
        <p:spPr>
          <a:xfrm>
            <a:off x="1844901" y="284433"/>
            <a:ext cx="553911" cy="553911"/>
          </a:xfrm>
          <a:prstGeom prst="mathMultiply">
            <a:avLst>
              <a:gd name="adj1" fmla="val 7144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8832688" y="6376028"/>
            <a:ext cx="3323007" cy="51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 dirty="0">
                <a:solidFill>
                  <a:prstClr val="white"/>
                </a:solidFill>
              </a:rPr>
              <a:t>김예찬 </a:t>
            </a:r>
            <a:r>
              <a:rPr lang="en-US" altLang="ko-KR" sz="1400" dirty="0">
                <a:solidFill>
                  <a:prstClr val="white"/>
                </a:solidFill>
              </a:rPr>
              <a:t>(think.computer@jejunu.ac.kr)</a:t>
            </a:r>
            <a:endParaRPr lang="ko-KR" altLang="en-US" sz="1400" dirty="0">
              <a:solidFill>
                <a:prstClr val="white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ko-KR" dirty="0" smtClean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99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순서번호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확인응답번호 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4"/>
            <a:ext cx="12192001" cy="674687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확인응답</a:t>
            </a:r>
            <a:r>
              <a:rPr lang="ko-KR" altLang="en-US" dirty="0" smtClean="0"/>
              <a:t> 관련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Q. </a:t>
            </a:r>
            <a:r>
              <a:rPr lang="ko-KR" altLang="en-US" dirty="0" smtClean="0"/>
              <a:t>순서가 틀린 세그먼트가 도착하면 무조건 폐기</a:t>
            </a:r>
            <a:r>
              <a:rPr lang="en-US" altLang="ko-KR" dirty="0" smtClean="0"/>
              <a:t>(discard)?</a:t>
            </a:r>
          </a:p>
          <a:p>
            <a:pPr marL="0" indent="0">
              <a:buNone/>
            </a:pPr>
            <a:r>
              <a:rPr lang="en-US" altLang="ko-KR" dirty="0" smtClean="0"/>
              <a:t>	A. </a:t>
            </a:r>
            <a:r>
              <a:rPr lang="ko-KR" altLang="en-US" dirty="0" smtClean="0"/>
              <a:t>구현을 어떻게 하느냐에 달린 문제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- case 1. </a:t>
            </a:r>
            <a:r>
              <a:rPr lang="ko-KR" altLang="en-US" dirty="0" smtClean="0"/>
              <a:t>무조건 폐기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- case 2. </a:t>
            </a:r>
            <a:r>
              <a:rPr lang="ko-KR" altLang="en-US" dirty="0" smtClean="0">
                <a:solidFill>
                  <a:srgbClr val="92D050"/>
                </a:solidFill>
              </a:rPr>
              <a:t>수신자는 순서가 틀린 데이터를 </a:t>
            </a:r>
            <a:r>
              <a:rPr lang="ko-KR" altLang="en-US" dirty="0" err="1" smtClean="0">
                <a:solidFill>
                  <a:srgbClr val="92D050"/>
                </a:solidFill>
              </a:rPr>
              <a:t>버퍼링한다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      (</a:t>
            </a:r>
            <a:r>
              <a:rPr lang="ko-KR" altLang="en-US" dirty="0" smtClean="0"/>
              <a:t>대역폭 관점에서 이것이 효율적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많이 취하는 방식</a:t>
            </a:r>
            <a:r>
              <a:rPr lang="en-US" altLang="ko-KR" dirty="0" smtClean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24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순서번호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확인응답번호 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4"/>
            <a:ext cx="12192001" cy="371157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순서번호</a:t>
            </a:r>
            <a:r>
              <a:rPr lang="ko-KR" altLang="en-US" dirty="0" smtClean="0"/>
              <a:t> 관련 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실제로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연결의 양쪽 </a:t>
            </a:r>
            <a:r>
              <a:rPr lang="ko-KR" altLang="en-US" dirty="0" smtClean="0">
                <a:solidFill>
                  <a:srgbClr val="00FFFF"/>
                </a:solidFill>
              </a:rPr>
              <a:t>시작 </a:t>
            </a:r>
            <a:r>
              <a:rPr lang="ko-KR" altLang="en-US" dirty="0" err="1" smtClean="0">
                <a:solidFill>
                  <a:srgbClr val="00FFFF"/>
                </a:solidFill>
              </a:rPr>
              <a:t>순서번호를</a:t>
            </a:r>
            <a:r>
              <a:rPr lang="ko-KR" altLang="en-US" dirty="0" smtClean="0">
                <a:solidFill>
                  <a:srgbClr val="00FFFF"/>
                </a:solidFill>
              </a:rPr>
              <a:t> 각각 임의로 선택한다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(* </a:t>
            </a:r>
            <a:r>
              <a:rPr lang="ko-KR" altLang="en-US" dirty="0" smtClean="0"/>
              <a:t>항상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시작하지 않는다</a:t>
            </a:r>
            <a:r>
              <a:rPr lang="en-US" altLang="ko-KR" dirty="0" smtClean="0"/>
              <a:t>!)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이것은 두 호스트 사이에 이미 종료된 </a:t>
            </a:r>
            <a:r>
              <a:rPr lang="ko-KR" altLang="en-US" dirty="0" err="1" smtClean="0"/>
              <a:t>연결로부터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   </a:t>
            </a:r>
            <a:r>
              <a:rPr lang="ko-KR" altLang="en-US" dirty="0" smtClean="0"/>
              <a:t> 아직 네트워크에 남아 있는 세그먼트가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    </a:t>
            </a:r>
            <a:r>
              <a:rPr lang="ko-KR" altLang="en-US" dirty="0" smtClean="0"/>
              <a:t>같은 두 호스트 간의 나중 연결</a:t>
            </a:r>
            <a:r>
              <a:rPr lang="en-US" altLang="ko-KR" dirty="0" smtClean="0"/>
              <a:t>(port#</a:t>
            </a:r>
            <a:r>
              <a:rPr lang="ko-KR" altLang="en-US" dirty="0" smtClean="0"/>
              <a:t>도 동일한 경우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    </a:t>
            </a:r>
            <a:r>
              <a:rPr lang="ko-KR" altLang="en-US" dirty="0" smtClean="0">
                <a:solidFill>
                  <a:srgbClr val="92D050"/>
                </a:solidFill>
              </a:rPr>
              <a:t>유효한 세그먼트로 오인될 확률을 줄이기 위해서</a:t>
            </a:r>
            <a:r>
              <a:rPr lang="en-US" altLang="ko-KR" dirty="0" smtClean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87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순서번호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확인응답번호 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4"/>
            <a:ext cx="12192001" cy="371157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GBN, SR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전이중</a:t>
            </a:r>
            <a:r>
              <a:rPr lang="en-US" altLang="ko-KR" dirty="0" smtClean="0"/>
              <a:t>(Full-duplex)’</a:t>
            </a:r>
            <a:r>
              <a:rPr lang="ko-KR" altLang="en-US" dirty="0" smtClean="0"/>
              <a:t>를 고려하지 않음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실제로 한 호스트는 특정 시점에 </a:t>
            </a:r>
            <a:r>
              <a:rPr lang="en-US" altLang="ko-KR" dirty="0" smtClean="0"/>
              <a:t>Sender</a:t>
            </a:r>
            <a:r>
              <a:rPr lang="ko-KR" altLang="en-US" dirty="0" smtClean="0"/>
              <a:t>이자 </a:t>
            </a:r>
            <a:r>
              <a:rPr lang="en-US" altLang="ko-KR" dirty="0" smtClean="0"/>
              <a:t>Receiver </a:t>
            </a:r>
            <a:r>
              <a:rPr lang="ko-KR" altLang="en-US" dirty="0" smtClean="0"/>
              <a:t>역할을 동시에 수행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이전처럼</a:t>
            </a:r>
            <a:r>
              <a:rPr lang="en-US" altLang="ko-KR" dirty="0" smtClean="0"/>
              <a:t>) </a:t>
            </a:r>
            <a:r>
              <a:rPr lang="ko-KR" altLang="en-US" dirty="0" smtClean="0">
                <a:solidFill>
                  <a:srgbClr val="00FFFF"/>
                </a:solidFill>
              </a:rPr>
              <a:t>데이터 패킷과 </a:t>
            </a:r>
            <a:r>
              <a:rPr lang="ko-KR" altLang="en-US" dirty="0" err="1" smtClean="0">
                <a:solidFill>
                  <a:srgbClr val="00FFFF"/>
                </a:solidFill>
              </a:rPr>
              <a:t>확인응답</a:t>
            </a:r>
            <a:r>
              <a:rPr lang="en-US" altLang="ko-KR" dirty="0" smtClean="0">
                <a:solidFill>
                  <a:srgbClr val="00FFFF"/>
                </a:solidFill>
              </a:rPr>
              <a:t>(ACK) </a:t>
            </a:r>
            <a:r>
              <a:rPr lang="ko-KR" altLang="en-US" dirty="0" smtClean="0">
                <a:solidFill>
                  <a:srgbClr val="00FFFF"/>
                </a:solidFill>
              </a:rPr>
              <a:t>패킷</a:t>
            </a:r>
            <a:r>
              <a:rPr lang="ko-KR" altLang="en-US" dirty="0" smtClean="0"/>
              <a:t>을 완전히 서로 다른 것처럼 간주하지 말고</a:t>
            </a:r>
            <a:r>
              <a:rPr lang="en-US" altLang="ko-KR" dirty="0" smtClean="0"/>
              <a:t>,	 </a:t>
            </a:r>
            <a:r>
              <a:rPr lang="ko-KR" altLang="en-US" dirty="0" smtClean="0"/>
              <a:t>이 둘을 </a:t>
            </a:r>
            <a:r>
              <a:rPr lang="ko-KR" altLang="en-US" u="sng" dirty="0" smtClean="0"/>
              <a:t>통합하여 사용하는 것</a:t>
            </a:r>
            <a:r>
              <a:rPr lang="ko-KR" altLang="en-US" dirty="0" smtClean="0"/>
              <a:t>이 효율적이다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627563" y="4094162"/>
            <a:ext cx="2586037" cy="5715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61950" y="3762688"/>
            <a:ext cx="4070886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현주가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‘</a:t>
            </a:r>
            <a:r>
              <a:rPr lang="ko-KR" altLang="en-US" sz="2400" u="sng" dirty="0" err="1" smtClean="0">
                <a:latin typeface="+mn-ea"/>
                <a:ea typeface="+mn-ea"/>
              </a:rPr>
              <a:t>제안보고서</a:t>
            </a:r>
            <a:r>
              <a:rPr lang="en-US" altLang="ko-KR" sz="1800" dirty="0" smtClean="0">
                <a:latin typeface="+mn-ea"/>
                <a:ea typeface="+mn-ea"/>
              </a:rPr>
              <a:t>’</a:t>
            </a:r>
            <a:r>
              <a:rPr lang="ko-KR" altLang="en-US" sz="1800" dirty="0" smtClean="0">
                <a:latin typeface="+mn-ea"/>
                <a:ea typeface="+mn-ea"/>
              </a:rPr>
              <a:t>라는 데이터를 </a:t>
            </a:r>
            <a:r>
              <a:rPr lang="ko-KR" altLang="en-US" sz="1800" dirty="0" smtClean="0">
                <a:solidFill>
                  <a:srgbClr val="00FFFF"/>
                </a:solidFill>
                <a:latin typeface="+mn-ea"/>
                <a:ea typeface="+mn-ea"/>
              </a:rPr>
              <a:t>보냄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388099" y="4183399"/>
            <a:ext cx="46440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유리가 현주가 보낸 것을 받았음을 </a:t>
            </a:r>
            <a:r>
              <a:rPr lang="ko-KR" altLang="en-US" sz="1800" dirty="0" err="1" smtClean="0">
                <a:solidFill>
                  <a:srgbClr val="FFC000"/>
                </a:solidFill>
                <a:latin typeface="+mn-ea"/>
                <a:ea typeface="+mn-ea"/>
              </a:rPr>
              <a:t>확인응답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ko-KR" altLang="en-US" sz="1800" dirty="0" err="1" smtClean="0">
                <a:latin typeface="+mn-ea"/>
                <a:ea typeface="+mn-ea"/>
              </a:rPr>
              <a:t>확인응답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= </a:t>
            </a:r>
            <a:r>
              <a:rPr lang="ko-KR" altLang="en-US" sz="1800" dirty="0" smtClean="0">
                <a:latin typeface="+mn-ea"/>
                <a:ea typeface="+mn-ea"/>
              </a:rPr>
              <a:t>누적 의미 </a:t>
            </a:r>
            <a:r>
              <a:rPr lang="en-US" altLang="ko-KR" sz="1800" dirty="0" smtClean="0">
                <a:latin typeface="+mn-ea"/>
                <a:ea typeface="+mn-ea"/>
              </a:rPr>
              <a:t>&amp; ‘</a:t>
            </a:r>
            <a:r>
              <a:rPr lang="ko-KR" altLang="en-US" sz="1800" dirty="0" smtClean="0">
                <a:latin typeface="+mn-ea"/>
                <a:ea typeface="+mn-ea"/>
              </a:rPr>
              <a:t>패킷 </a:t>
            </a:r>
            <a:r>
              <a:rPr lang="ko-KR" altLang="en-US" sz="1800" dirty="0" err="1" smtClean="0">
                <a:latin typeface="+mn-ea"/>
                <a:ea typeface="+mn-ea"/>
              </a:rPr>
              <a:t>순서번호</a:t>
            </a:r>
            <a:r>
              <a:rPr lang="en-US" altLang="ko-KR" sz="1800" dirty="0" smtClean="0">
                <a:latin typeface="+mn-ea"/>
                <a:ea typeface="+mn-ea"/>
              </a:rPr>
              <a:t>’)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&amp; </a:t>
            </a:r>
            <a:r>
              <a:rPr lang="ko-KR" altLang="en-US" sz="1800" dirty="0" smtClean="0">
                <a:latin typeface="+mn-ea"/>
                <a:ea typeface="+mn-ea"/>
              </a:rPr>
              <a:t>현주가 요청한 </a:t>
            </a:r>
            <a:r>
              <a:rPr lang="en-US" altLang="ko-KR" sz="1800" dirty="0" smtClean="0">
                <a:latin typeface="+mn-ea"/>
                <a:ea typeface="+mn-ea"/>
              </a:rPr>
              <a:t>‘</a:t>
            </a:r>
            <a:r>
              <a:rPr lang="ko-KR" altLang="en-US" sz="2400" u="sng" dirty="0" err="1" smtClean="0">
                <a:latin typeface="+mn-ea"/>
                <a:ea typeface="+mn-ea"/>
              </a:rPr>
              <a:t>신의탑</a:t>
            </a:r>
            <a:r>
              <a:rPr lang="ko-KR" altLang="en-US" sz="2400" u="sng" dirty="0" smtClean="0">
                <a:latin typeface="+mn-ea"/>
                <a:ea typeface="+mn-ea"/>
              </a:rPr>
              <a:t> 만화</a:t>
            </a:r>
            <a:r>
              <a:rPr lang="en-US" altLang="ko-KR" sz="1800" dirty="0" smtClean="0">
                <a:latin typeface="+mn-ea"/>
                <a:ea typeface="+mn-ea"/>
              </a:rPr>
              <a:t>’ </a:t>
            </a:r>
            <a:r>
              <a:rPr lang="ko-KR" altLang="en-US" sz="1800" dirty="0" smtClean="0">
                <a:latin typeface="+mn-ea"/>
                <a:ea typeface="+mn-ea"/>
              </a:rPr>
              <a:t>데이터를 </a:t>
            </a:r>
            <a:r>
              <a:rPr lang="ko-KR" altLang="en-US" sz="1800" dirty="0" smtClean="0">
                <a:solidFill>
                  <a:srgbClr val="00FFFF"/>
                </a:solidFill>
                <a:latin typeface="+mn-ea"/>
                <a:ea typeface="+mn-ea"/>
              </a:rPr>
              <a:t>보냄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4618038" y="4867275"/>
            <a:ext cx="2554287" cy="8001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932205" y="2642518"/>
            <a:ext cx="5437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 smtClean="0">
                <a:latin typeface="+mn-ea"/>
                <a:ea typeface="+mn-ea"/>
              </a:rPr>
              <a:t>유리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4331159" y="2623344"/>
            <a:ext cx="5437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 smtClean="0">
                <a:latin typeface="+mn-ea"/>
                <a:ea typeface="+mn-ea"/>
              </a:rPr>
              <a:t>현주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4605338" y="3852862"/>
            <a:ext cx="0" cy="2587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7267575" y="3905250"/>
            <a:ext cx="0" cy="2587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grpSp>
        <p:nvGrpSpPr>
          <p:cNvPr id="21" name="Group 27"/>
          <p:cNvGrpSpPr>
            <a:grpSpLocks/>
          </p:cNvGrpSpPr>
          <p:nvPr/>
        </p:nvGrpSpPr>
        <p:grpSpPr bwMode="auto">
          <a:xfrm>
            <a:off x="4097338" y="3032125"/>
            <a:ext cx="755650" cy="782637"/>
            <a:chOff x="-44" y="1473"/>
            <a:chExt cx="981" cy="1105"/>
          </a:xfrm>
        </p:grpSpPr>
        <p:pic>
          <p:nvPicPr>
            <p:cNvPr id="22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24" name="Group 30"/>
          <p:cNvGrpSpPr>
            <a:grpSpLocks/>
          </p:cNvGrpSpPr>
          <p:nvPr/>
        </p:nvGrpSpPr>
        <p:grpSpPr bwMode="auto">
          <a:xfrm flipH="1">
            <a:off x="6959600" y="3071812"/>
            <a:ext cx="788988" cy="862013"/>
            <a:chOff x="-44" y="1473"/>
            <a:chExt cx="981" cy="1105"/>
          </a:xfrm>
        </p:grpSpPr>
        <p:pic>
          <p:nvPicPr>
            <p:cNvPr id="25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182" y="4927182"/>
            <a:ext cx="574550" cy="587675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>
            <a:off x="5936457" y="5267325"/>
            <a:ext cx="1639094" cy="16668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75551" y="5116394"/>
            <a:ext cx="51123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92D050"/>
                </a:solidFill>
              </a:rPr>
              <a:t>확인응답</a:t>
            </a:r>
            <a:r>
              <a:rPr lang="ko-KR" altLang="en-US" sz="2400" dirty="0" smtClean="0">
                <a:solidFill>
                  <a:srgbClr val="92D050"/>
                </a:solidFill>
              </a:rPr>
              <a:t> </a:t>
            </a:r>
            <a:r>
              <a:rPr lang="ko-KR" altLang="en-US" sz="2400" dirty="0" err="1" smtClean="0">
                <a:solidFill>
                  <a:srgbClr val="92D050"/>
                </a:solidFill>
              </a:rPr>
              <a:t>패킷이자</a:t>
            </a:r>
            <a:endParaRPr lang="en-US" altLang="ko-KR" sz="2400" dirty="0" smtClean="0">
              <a:solidFill>
                <a:srgbClr val="92D050"/>
              </a:solidFill>
            </a:endParaRPr>
          </a:p>
          <a:p>
            <a:r>
              <a:rPr lang="ko-KR" altLang="en-US" sz="2400" dirty="0" smtClean="0">
                <a:solidFill>
                  <a:srgbClr val="92D050"/>
                </a:solidFill>
              </a:rPr>
              <a:t>데이터 패킷</a:t>
            </a:r>
            <a:r>
              <a:rPr lang="en-US" altLang="ko-KR" sz="2400" dirty="0" smtClean="0">
                <a:solidFill>
                  <a:srgbClr val="92D050"/>
                </a:solidFill>
              </a:rPr>
              <a:t>!</a:t>
            </a:r>
          </a:p>
          <a:p>
            <a:endParaRPr lang="en-US" altLang="ko-KR" sz="1000" dirty="0" smtClean="0">
              <a:solidFill>
                <a:srgbClr val="92D050"/>
              </a:solidFill>
            </a:endParaRPr>
          </a:p>
          <a:p>
            <a:r>
              <a:rPr lang="ko-KR" altLang="en-US" sz="2000" dirty="0" smtClean="0">
                <a:solidFill>
                  <a:srgbClr val="00FFFF"/>
                </a:solidFill>
              </a:rPr>
              <a:t>★ 데이터를 운반하는 </a:t>
            </a:r>
            <a:endParaRPr lang="en-US" altLang="ko-KR" sz="2000" dirty="0" smtClean="0">
              <a:solidFill>
                <a:srgbClr val="00FFFF"/>
              </a:solidFill>
            </a:endParaRPr>
          </a:p>
          <a:p>
            <a:r>
              <a:rPr lang="en-US" altLang="ko-KR" sz="2000" dirty="0">
                <a:solidFill>
                  <a:srgbClr val="00FFFF"/>
                </a:solidFill>
              </a:rPr>
              <a:t> </a:t>
            </a:r>
            <a:r>
              <a:rPr lang="en-US" altLang="ko-KR" sz="2000" dirty="0" smtClean="0">
                <a:solidFill>
                  <a:srgbClr val="00FFFF"/>
                </a:solidFill>
              </a:rPr>
              <a:t>   </a:t>
            </a:r>
            <a:r>
              <a:rPr lang="ko-KR" altLang="en-US" sz="2000" dirty="0" smtClean="0">
                <a:solidFill>
                  <a:srgbClr val="00FFFF"/>
                </a:solidFill>
              </a:rPr>
              <a:t>세그먼트 안에서 </a:t>
            </a:r>
            <a:r>
              <a:rPr lang="ko-KR" altLang="en-US" sz="2000" dirty="0" err="1" smtClean="0">
                <a:solidFill>
                  <a:srgbClr val="00FFFF"/>
                </a:solidFill>
              </a:rPr>
              <a:t>확인응답이</a:t>
            </a:r>
            <a:r>
              <a:rPr lang="ko-KR" altLang="en-US" sz="2000" dirty="0" smtClean="0">
                <a:solidFill>
                  <a:srgbClr val="00FFFF"/>
                </a:solidFill>
              </a:rPr>
              <a:t> 전달된다</a:t>
            </a:r>
            <a:r>
              <a:rPr lang="en-US" altLang="ko-KR" sz="2000" dirty="0" smtClean="0">
                <a:solidFill>
                  <a:srgbClr val="00FFFF"/>
                </a:solidFill>
              </a:rPr>
              <a:t>.</a:t>
            </a:r>
            <a:endParaRPr lang="ko-KR" altLang="en-US" sz="2000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12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TCP </a:t>
            </a:r>
            <a:r>
              <a:rPr lang="ko-KR" altLang="en-US" sz="3200" dirty="0"/>
              <a:t>연결이 </a:t>
            </a:r>
            <a:r>
              <a:rPr lang="en-US" altLang="ko-KR" sz="3200" dirty="0"/>
              <a:t>5,000</a:t>
            </a:r>
            <a:r>
              <a:rPr lang="ko-KR" altLang="en-US" sz="3200" dirty="0"/>
              <a:t>바이트의 파일을 전송한다고 가정하자</a:t>
            </a:r>
            <a:r>
              <a:rPr lang="en-US" altLang="ko-KR" sz="3200" dirty="0"/>
              <a:t>. </a:t>
            </a:r>
            <a:r>
              <a:rPr lang="ko-KR" altLang="en-US" sz="3200" dirty="0"/>
              <a:t>첫 번째 바이트는 </a:t>
            </a:r>
            <a:r>
              <a:rPr lang="en-US" altLang="ko-KR" sz="3200" dirty="0"/>
              <a:t>10,001</a:t>
            </a:r>
            <a:r>
              <a:rPr lang="ko-KR" altLang="en-US" sz="3200" dirty="0"/>
              <a:t>의 번호를 가지고 있다</a:t>
            </a:r>
            <a:r>
              <a:rPr lang="en-US" altLang="ko-KR" sz="3200" dirty="0"/>
              <a:t>. </a:t>
            </a:r>
            <a:r>
              <a:rPr lang="ko-KR" altLang="en-US" sz="3200" dirty="0"/>
              <a:t>만일 각각이 </a:t>
            </a:r>
            <a:r>
              <a:rPr lang="en-US" altLang="ko-KR" sz="3200" dirty="0"/>
              <a:t>1,000</a:t>
            </a:r>
            <a:r>
              <a:rPr lang="ko-KR" altLang="en-US" sz="3200" dirty="0"/>
              <a:t>바이트를 가지는 </a:t>
            </a:r>
            <a:r>
              <a:rPr lang="en-US" altLang="ko-KR" sz="3200" dirty="0"/>
              <a:t>5</a:t>
            </a:r>
            <a:r>
              <a:rPr lang="ko-KR" altLang="en-US" sz="3200" dirty="0"/>
              <a:t>개의 세그먼트에 의해서 데이터가 전달된다면</a:t>
            </a:r>
            <a:r>
              <a:rPr lang="en-US" altLang="ko-KR" sz="3200" dirty="0"/>
              <a:t>, </a:t>
            </a:r>
            <a:r>
              <a:rPr lang="ko-KR" altLang="en-US" sz="3200" dirty="0"/>
              <a:t>각 세그먼트의 순서 번호는 어떻게 되는가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82" y="2861226"/>
            <a:ext cx="11666836" cy="239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7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5"/>
            <a:ext cx="12192001" cy="65246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아래 빈칸을 채우시오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741862" y="4321175"/>
            <a:ext cx="2590800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756150" y="2552700"/>
            <a:ext cx="2586037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66851" y="2387699"/>
            <a:ext cx="3232150" cy="34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가정 </a:t>
            </a:r>
            <a:r>
              <a:rPr lang="en-US" altLang="ko-KR" sz="1800" dirty="0" smtClean="0">
                <a:latin typeface="+mn-ea"/>
                <a:ea typeface="+mn-ea"/>
              </a:rPr>
              <a:t>: </a:t>
            </a:r>
            <a:r>
              <a:rPr lang="ko-KR" altLang="en-US" sz="1800" dirty="0" smtClean="0">
                <a:latin typeface="+mn-ea"/>
                <a:ea typeface="+mn-ea"/>
              </a:rPr>
              <a:t>사용자가 </a:t>
            </a:r>
            <a:r>
              <a:rPr lang="en-US" altLang="ko-KR" sz="1800" dirty="0" smtClean="0">
                <a:latin typeface="+mn-ea"/>
                <a:ea typeface="+mn-ea"/>
              </a:rPr>
              <a:t>‘L’</a:t>
            </a:r>
            <a:r>
              <a:rPr lang="ko-KR" altLang="en-US" sz="1800" dirty="0" smtClean="0">
                <a:latin typeface="+mn-ea"/>
                <a:ea typeface="+mn-ea"/>
              </a:rPr>
              <a:t>를 입력</a:t>
            </a:r>
            <a:endParaRPr lang="en-US" altLang="ko-KR" sz="1050" dirty="0">
              <a:latin typeface="+mn-ea"/>
              <a:ea typeface="+mn-ea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4746625" y="3325813"/>
            <a:ext cx="2554287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283642" y="1188514"/>
            <a:ext cx="206787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latin typeface="+mn-ea"/>
                <a:ea typeface="+mn-ea"/>
              </a:rPr>
              <a:t>Linux Server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388192" y="1185986"/>
            <a:ext cx="7184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latin typeface="+mn-ea"/>
                <a:ea typeface="+mn-ea"/>
              </a:rPr>
              <a:t>Client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5568950" y="2644775"/>
            <a:ext cx="814387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4760707" y="2697163"/>
            <a:ext cx="2622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>
                <a:latin typeface="+mn-ea"/>
                <a:ea typeface="+mn-ea"/>
              </a:rPr>
              <a:t>Seq</a:t>
            </a:r>
            <a:r>
              <a:rPr lang="en-US" altLang="ko-KR" sz="1400" dirty="0">
                <a:latin typeface="+mn-ea"/>
                <a:ea typeface="+mn-ea"/>
              </a:rPr>
              <a:t>=42, ACK=79, data = </a:t>
            </a:r>
            <a:r>
              <a:rPr lang="ja-JP" altLang="en-US" sz="1400" dirty="0" smtClean="0">
                <a:latin typeface="+mn-ea"/>
                <a:ea typeface="+mn-ea"/>
              </a:rPr>
              <a:t>‘</a:t>
            </a:r>
            <a:r>
              <a:rPr lang="en-US" altLang="ja-JP" sz="1400" dirty="0" smtClean="0">
                <a:latin typeface="+mn-ea"/>
                <a:ea typeface="+mn-ea"/>
              </a:rPr>
              <a:t>      </a:t>
            </a:r>
            <a:r>
              <a:rPr lang="ja-JP" altLang="en-US" sz="1400" dirty="0" smtClean="0">
                <a:latin typeface="+mn-ea"/>
                <a:ea typeface="+mn-ea"/>
              </a:rPr>
              <a:t>’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603875" y="3603625"/>
            <a:ext cx="823912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59897" y="3592513"/>
            <a:ext cx="26261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>
                <a:latin typeface="+mn-ea"/>
                <a:ea typeface="+mn-ea"/>
              </a:rPr>
              <a:t>Seq</a:t>
            </a:r>
            <a:r>
              <a:rPr lang="en-US" altLang="ko-KR" sz="1400" dirty="0" smtClean="0">
                <a:latin typeface="+mn-ea"/>
                <a:ea typeface="+mn-ea"/>
              </a:rPr>
              <a:t>=      , </a:t>
            </a:r>
            <a:r>
              <a:rPr lang="en-US" altLang="ko-KR" sz="1400" dirty="0">
                <a:latin typeface="+mn-ea"/>
                <a:ea typeface="+mn-ea"/>
              </a:rPr>
              <a:t>ACK</a:t>
            </a:r>
            <a:r>
              <a:rPr lang="en-US" altLang="ko-KR" sz="1400" dirty="0" smtClean="0">
                <a:latin typeface="+mn-ea"/>
                <a:ea typeface="+mn-ea"/>
              </a:rPr>
              <a:t>=      , </a:t>
            </a:r>
            <a:r>
              <a:rPr lang="en-US" altLang="ko-KR" sz="1400" dirty="0">
                <a:latin typeface="+mn-ea"/>
                <a:ea typeface="+mn-ea"/>
              </a:rPr>
              <a:t>data = </a:t>
            </a:r>
            <a:r>
              <a:rPr lang="ja-JP" altLang="en-US" sz="1400" dirty="0" smtClean="0">
                <a:latin typeface="+mn-ea"/>
                <a:ea typeface="+mn-ea"/>
              </a:rPr>
              <a:t>‘</a:t>
            </a:r>
            <a:r>
              <a:rPr lang="en-US" altLang="ja-JP" sz="1400" dirty="0" smtClean="0">
                <a:latin typeface="+mn-ea"/>
                <a:ea typeface="+mn-ea"/>
              </a:rPr>
              <a:t>L</a:t>
            </a:r>
            <a:r>
              <a:rPr lang="ja-JP" altLang="en-US" sz="1400" dirty="0" smtClean="0">
                <a:latin typeface="+mn-ea"/>
                <a:ea typeface="+mn-ea"/>
              </a:rPr>
              <a:t>’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5670550" y="4451350"/>
            <a:ext cx="958850" cy="357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4739640" y="4442778"/>
            <a:ext cx="2730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>
                <a:latin typeface="+mn-ea"/>
                <a:ea typeface="+mn-ea"/>
              </a:rPr>
              <a:t>Seq</a:t>
            </a:r>
            <a:r>
              <a:rPr lang="en-US" altLang="ko-KR" sz="1400" dirty="0" smtClean="0">
                <a:latin typeface="+mn-ea"/>
                <a:ea typeface="+mn-ea"/>
              </a:rPr>
              <a:t>=     , </a:t>
            </a:r>
            <a:r>
              <a:rPr lang="en-US" altLang="ko-KR" sz="1400" dirty="0">
                <a:latin typeface="+mn-ea"/>
              </a:rPr>
              <a:t>ACK</a:t>
            </a:r>
            <a:r>
              <a:rPr lang="en-US" altLang="ko-KR" sz="1400" dirty="0" smtClean="0">
                <a:latin typeface="+mn-ea"/>
              </a:rPr>
              <a:t>=      , </a:t>
            </a:r>
            <a:r>
              <a:rPr lang="en-US" altLang="ko-KR" sz="1400" dirty="0">
                <a:latin typeface="+mn-ea"/>
              </a:rPr>
              <a:t>data = </a:t>
            </a:r>
            <a:r>
              <a:rPr lang="ja-JP" altLang="en-US" sz="1400" dirty="0" smtClean="0">
                <a:latin typeface="+mn-ea"/>
              </a:rPr>
              <a:t>‘</a:t>
            </a:r>
            <a:r>
              <a:rPr lang="en-US" altLang="ja-JP" sz="1400" dirty="0" smtClean="0">
                <a:latin typeface="+mn-ea"/>
              </a:rPr>
              <a:t>S</a:t>
            </a:r>
            <a:r>
              <a:rPr lang="ja-JP" altLang="en-US" sz="1400" dirty="0" smtClean="0">
                <a:latin typeface="+mn-ea"/>
              </a:rPr>
              <a:t>’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4733925" y="2311400"/>
            <a:ext cx="0" cy="4288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7396162" y="2398227"/>
            <a:ext cx="0" cy="4288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grpSp>
        <p:nvGrpSpPr>
          <p:cNvPr id="22" name="Group 27"/>
          <p:cNvGrpSpPr>
            <a:grpSpLocks/>
          </p:cNvGrpSpPr>
          <p:nvPr/>
        </p:nvGrpSpPr>
        <p:grpSpPr bwMode="auto">
          <a:xfrm>
            <a:off x="4225925" y="1490663"/>
            <a:ext cx="755650" cy="782637"/>
            <a:chOff x="-44" y="1473"/>
            <a:chExt cx="981" cy="1105"/>
          </a:xfrm>
        </p:grpSpPr>
        <p:pic>
          <p:nvPicPr>
            <p:cNvPr id="23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25" name="Group 30"/>
          <p:cNvGrpSpPr>
            <a:grpSpLocks/>
          </p:cNvGrpSpPr>
          <p:nvPr/>
        </p:nvGrpSpPr>
        <p:grpSpPr bwMode="auto">
          <a:xfrm flipH="1">
            <a:off x="7088187" y="1530350"/>
            <a:ext cx="788988" cy="862013"/>
            <a:chOff x="-44" y="1473"/>
            <a:chExt cx="981" cy="1105"/>
          </a:xfrm>
        </p:grpSpPr>
        <p:pic>
          <p:nvPicPr>
            <p:cNvPr id="26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2176" y="4692250"/>
            <a:ext cx="3948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</a:t>
            </a:r>
            <a:r>
              <a:rPr lang="en-US" altLang="ko-KR" dirty="0" smtClean="0"/>
              <a:t>, 1</a:t>
            </a:r>
            <a:r>
              <a:rPr lang="ko-KR" altLang="en-US" dirty="0" smtClean="0"/>
              <a:t>글자는 </a:t>
            </a:r>
            <a:r>
              <a:rPr lang="en-US" altLang="ko-KR" dirty="0" smtClean="0"/>
              <a:t>1byte.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우측은 텔넷 애플리케이션에 관한 </a:t>
            </a:r>
            <a:endParaRPr lang="en-US" altLang="ko-KR" dirty="0" smtClean="0"/>
          </a:p>
          <a:p>
            <a:r>
              <a:rPr lang="ko-KR" altLang="en-US" dirty="0" smtClean="0"/>
              <a:t>타이밍 다이어그램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서버와 클라이언트는</a:t>
            </a:r>
            <a:endParaRPr lang="en-US" altLang="ko-KR" dirty="0" smtClean="0"/>
          </a:p>
          <a:p>
            <a:r>
              <a:rPr lang="en-US" altLang="ko-KR" dirty="0" smtClean="0"/>
              <a:t>1byte</a:t>
            </a:r>
            <a:r>
              <a:rPr lang="ko-KR" altLang="en-US" dirty="0"/>
              <a:t>의</a:t>
            </a:r>
            <a:r>
              <a:rPr lang="ko-KR" altLang="en-US" dirty="0" smtClean="0"/>
              <a:t> 데이터를 주고받는다고 가정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0" name="Line 3"/>
          <p:cNvSpPr>
            <a:spLocks noChangeShapeType="1"/>
          </p:cNvSpPr>
          <p:nvPr/>
        </p:nvSpPr>
        <p:spPr bwMode="auto">
          <a:xfrm>
            <a:off x="4783991" y="5928456"/>
            <a:ext cx="2590800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 flipH="1">
            <a:off x="4788754" y="4933094"/>
            <a:ext cx="2554287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5649595" y="5172449"/>
            <a:ext cx="814387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792408" y="5199794"/>
            <a:ext cx="26454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>
                <a:latin typeface="+mn-ea"/>
                <a:ea typeface="+mn-ea"/>
              </a:rPr>
              <a:t>Seq</a:t>
            </a:r>
            <a:r>
              <a:rPr lang="en-US" altLang="ko-KR" sz="1400" dirty="0" smtClean="0">
                <a:latin typeface="+mn-ea"/>
                <a:ea typeface="+mn-ea"/>
              </a:rPr>
              <a:t>=      , </a:t>
            </a:r>
            <a:r>
              <a:rPr lang="en-US" altLang="ko-KR" sz="1400" dirty="0">
                <a:latin typeface="+mn-ea"/>
                <a:ea typeface="+mn-ea"/>
              </a:rPr>
              <a:t>ACK</a:t>
            </a:r>
            <a:r>
              <a:rPr lang="en-US" altLang="ko-KR" sz="1400" dirty="0" smtClean="0">
                <a:latin typeface="+mn-ea"/>
                <a:ea typeface="+mn-ea"/>
              </a:rPr>
              <a:t>=      , </a:t>
            </a:r>
            <a:r>
              <a:rPr lang="en-US" altLang="ko-KR" sz="1400" dirty="0">
                <a:latin typeface="+mn-ea"/>
                <a:ea typeface="+mn-ea"/>
              </a:rPr>
              <a:t>data = </a:t>
            </a:r>
            <a:r>
              <a:rPr lang="ja-JP" altLang="en-US" sz="1400" dirty="0" smtClean="0">
                <a:latin typeface="+mn-ea"/>
                <a:ea typeface="+mn-ea"/>
              </a:rPr>
              <a:t>‘</a:t>
            </a:r>
            <a:r>
              <a:rPr lang="en-US" altLang="ja-JP" sz="1400" dirty="0" smtClean="0">
                <a:latin typeface="+mn-ea"/>
                <a:ea typeface="+mn-ea"/>
              </a:rPr>
              <a:t>S</a:t>
            </a:r>
            <a:r>
              <a:rPr lang="ja-JP" altLang="en-US" sz="1400" dirty="0" smtClean="0">
                <a:latin typeface="+mn-ea"/>
                <a:ea typeface="+mn-ea"/>
              </a:rPr>
              <a:t>’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5669597" y="6031668"/>
            <a:ext cx="814387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5254844" y="6050059"/>
            <a:ext cx="176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>
                <a:latin typeface="+mn-ea"/>
                <a:ea typeface="+mn-ea"/>
              </a:rPr>
              <a:t>Seq</a:t>
            </a:r>
            <a:r>
              <a:rPr lang="en-US" altLang="ko-KR" sz="1400" dirty="0" smtClean="0">
                <a:latin typeface="+mn-ea"/>
                <a:ea typeface="+mn-ea"/>
              </a:rPr>
              <a:t>=       , </a:t>
            </a:r>
            <a:r>
              <a:rPr lang="en-US" altLang="ko-KR" sz="1400" dirty="0">
                <a:latin typeface="+mn-ea"/>
                <a:ea typeface="+mn-ea"/>
              </a:rPr>
              <a:t>ACK</a:t>
            </a:r>
            <a:r>
              <a:rPr lang="en-US" altLang="ko-KR" sz="1400" dirty="0" smtClean="0">
                <a:latin typeface="+mn-ea"/>
                <a:ea typeface="+mn-ea"/>
              </a:rPr>
              <a:t>=     </a:t>
            </a:r>
            <a:endParaRPr lang="en-US" altLang="ko-KR" sz="1000" dirty="0">
              <a:latin typeface="+mn-ea"/>
              <a:ea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6873240" y="2956560"/>
            <a:ext cx="444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304314" y="3834448"/>
            <a:ext cx="245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157595" y="3826828"/>
            <a:ext cx="245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304314" y="4692250"/>
            <a:ext cx="245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138089" y="4692250"/>
            <a:ext cx="245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327878" y="5439010"/>
            <a:ext cx="245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182539" y="5431390"/>
            <a:ext cx="245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811540" y="6284830"/>
            <a:ext cx="245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698159" y="6292450"/>
            <a:ext cx="245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051824" y="4856398"/>
            <a:ext cx="2657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</a:t>
            </a:r>
          </a:p>
          <a:p>
            <a:r>
              <a:rPr lang="en-US" altLang="ko-KR" dirty="0" err="1" smtClean="0"/>
              <a:t>Seq</a:t>
            </a:r>
            <a:r>
              <a:rPr lang="en-US" altLang="ko-KR" dirty="0" smtClean="0"/>
              <a:t> = 79, ACK = 43</a:t>
            </a:r>
          </a:p>
          <a:p>
            <a:r>
              <a:rPr lang="en-US" altLang="ko-KR" dirty="0" err="1" smtClean="0"/>
              <a:t>Seq</a:t>
            </a:r>
            <a:r>
              <a:rPr lang="en-US" altLang="ko-KR" dirty="0" smtClean="0"/>
              <a:t> = 43, ACK = 80</a:t>
            </a:r>
          </a:p>
          <a:p>
            <a:r>
              <a:rPr lang="en-US" altLang="ko-KR" dirty="0" err="1" smtClean="0"/>
              <a:t>Seq</a:t>
            </a:r>
            <a:r>
              <a:rPr lang="en-US" altLang="ko-KR" dirty="0" smtClean="0"/>
              <a:t> = 80, ACK = 44</a:t>
            </a:r>
          </a:p>
          <a:p>
            <a:r>
              <a:rPr lang="en-US" altLang="ko-KR" dirty="0" err="1" smtClean="0"/>
              <a:t>Seq</a:t>
            </a:r>
            <a:r>
              <a:rPr lang="en-US" altLang="ko-KR" dirty="0" smtClean="0"/>
              <a:t> = 44, ACK = 81</a:t>
            </a:r>
            <a:endParaRPr lang="ko-KR" altLang="en-US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7088187" y="3465513"/>
            <a:ext cx="1869382" cy="2566155"/>
          </a:xfrm>
          <a:prstGeom prst="straightConnector1">
            <a:avLst/>
          </a:prstGeom>
          <a:ln w="38100">
            <a:solidFill>
              <a:srgbClr val="00FF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10690" y="3004940"/>
            <a:ext cx="2657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빈 데이터 필드를 가진</a:t>
            </a:r>
            <a:endParaRPr lang="en-US" altLang="ko-KR" dirty="0" smtClean="0"/>
          </a:p>
          <a:p>
            <a:r>
              <a:rPr lang="ko-KR" altLang="en-US" dirty="0" smtClean="0"/>
              <a:t>세그먼트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확인응답</a:t>
            </a:r>
            <a:r>
              <a:rPr lang="ko-KR" altLang="en-US" dirty="0" smtClean="0"/>
              <a:t> 목적으로만 쓰임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2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신뢰적</a:t>
            </a:r>
            <a:r>
              <a:rPr lang="ko-KR" altLang="en-US" dirty="0" smtClean="0"/>
              <a:t> 데이터 전달 </a:t>
            </a:r>
            <a:r>
              <a:rPr lang="en-US" altLang="ko-KR" dirty="0" smtClean="0"/>
              <a:t>: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sz="3200" u="sng" dirty="0">
                <a:solidFill>
                  <a:prstClr val="white"/>
                </a:solidFill>
              </a:rPr>
              <a:t>Goal :</a:t>
            </a:r>
          </a:p>
          <a:p>
            <a:pPr lvl="0"/>
            <a:r>
              <a:rPr lang="en-US" altLang="ko-KR" sz="3200" dirty="0" smtClean="0">
                <a:solidFill>
                  <a:prstClr val="white"/>
                </a:solidFill>
              </a:rPr>
              <a:t>GBN, SR</a:t>
            </a:r>
            <a:r>
              <a:rPr lang="ko-KR" altLang="en-US" sz="3200" dirty="0" smtClean="0">
                <a:solidFill>
                  <a:prstClr val="white"/>
                </a:solidFill>
              </a:rPr>
              <a:t>과 비교하여 </a:t>
            </a:r>
            <a:r>
              <a:rPr lang="en-US" altLang="ko-KR" sz="3200" dirty="0" smtClean="0">
                <a:solidFill>
                  <a:prstClr val="white"/>
                </a:solidFill>
              </a:rPr>
              <a:t>TCP</a:t>
            </a:r>
            <a:r>
              <a:rPr lang="ko-KR" altLang="en-US" sz="3200" dirty="0" smtClean="0">
                <a:solidFill>
                  <a:prstClr val="white"/>
                </a:solidFill>
              </a:rPr>
              <a:t>가 제공하는 </a:t>
            </a:r>
            <a:r>
              <a:rPr lang="ko-KR" altLang="en-US" sz="3200" dirty="0" err="1" smtClean="0">
                <a:solidFill>
                  <a:prstClr val="white"/>
                </a:solidFill>
              </a:rPr>
              <a:t>신뢰적</a:t>
            </a:r>
            <a:r>
              <a:rPr lang="ko-KR" altLang="en-US" sz="3200" dirty="0" smtClean="0">
                <a:solidFill>
                  <a:prstClr val="white"/>
                </a:solidFill>
              </a:rPr>
              <a:t> 데이터 전달 서비스가 </a:t>
            </a:r>
            <a:r>
              <a:rPr lang="en-US" altLang="ko-KR" sz="3200" dirty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  </a:t>
            </a:r>
            <a:r>
              <a:rPr lang="ko-KR" altLang="en-US" sz="3200" dirty="0" smtClean="0">
                <a:solidFill>
                  <a:prstClr val="white"/>
                </a:solidFill>
              </a:rPr>
              <a:t>구현에 있어 어떤 차이점이 있는지 설명할 수 있다</a:t>
            </a:r>
            <a:r>
              <a:rPr lang="en-US" altLang="ko-KR" sz="3200" dirty="0" smtClean="0">
                <a:solidFill>
                  <a:prstClr val="white"/>
                </a:solidFill>
              </a:rPr>
              <a:t>.</a:t>
            </a:r>
            <a:endParaRPr lang="ko-KR" altLang="en-US" sz="3200" dirty="0">
              <a:solidFill>
                <a:prstClr val="white"/>
              </a:solidFill>
            </a:endParaRPr>
          </a:p>
          <a:p>
            <a:pPr lvl="0"/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52" y="3563956"/>
            <a:ext cx="3738548" cy="30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O/X</a:t>
            </a:r>
            <a:r>
              <a:rPr lang="ko-KR" altLang="en-US" dirty="0" smtClean="0"/>
              <a:t>로 답하시오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TCP </a:t>
            </a:r>
            <a:r>
              <a:rPr lang="ko-KR" altLang="en-US" dirty="0" smtClean="0"/>
              <a:t>수신자는 만약 중복된 패킷을 수신하면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그것을 폐기한다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TCP </a:t>
            </a:r>
            <a:r>
              <a:rPr lang="ko-KR" altLang="en-US" dirty="0" smtClean="0"/>
              <a:t>수신자는 만약 중복된 패킷을 수신하면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송신자에게 이에 대한 </a:t>
            </a:r>
            <a:r>
              <a:rPr lang="en-US" altLang="ko-KR" dirty="0" smtClean="0"/>
              <a:t>ACK</a:t>
            </a:r>
            <a:r>
              <a:rPr lang="ko-KR" altLang="en-US" dirty="0" smtClean="0"/>
              <a:t>를 송신한다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TCP</a:t>
            </a:r>
            <a:r>
              <a:rPr lang="ko-KR" altLang="en-US" dirty="0" smtClean="0"/>
              <a:t>는 일반적으로 </a:t>
            </a:r>
            <a:r>
              <a:rPr lang="en-US" altLang="ko-KR" dirty="0" smtClean="0"/>
              <a:t>out-of-order segment</a:t>
            </a:r>
            <a:r>
              <a:rPr lang="ko-KR" altLang="en-US" dirty="0" smtClean="0"/>
              <a:t>를 폐기한다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일반적으로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수신 버퍼는 혼잡 윈도우 크기보다 훨씬 크다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113" y="6213187"/>
            <a:ext cx="7794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O </a:t>
            </a:r>
            <a:r>
              <a:rPr lang="en-US" altLang="ko-KR" sz="3200" dirty="0" err="1" smtClean="0"/>
              <a:t>O</a:t>
            </a:r>
            <a:r>
              <a:rPr lang="en-US" altLang="ko-KR" sz="3200" dirty="0" smtClean="0"/>
              <a:t> X O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71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</a:t>
            </a:r>
            <a:r>
              <a:rPr lang="ko-KR" altLang="en-US" dirty="0" smtClean="0"/>
              <a:t>가 제공하는 </a:t>
            </a:r>
            <a:r>
              <a:rPr lang="ko-KR" altLang="en-US" dirty="0" err="1" smtClean="0"/>
              <a:t>신뢰적</a:t>
            </a:r>
            <a:r>
              <a:rPr lang="ko-KR" altLang="en-US" dirty="0" smtClean="0"/>
              <a:t> 데이터 전달 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파이프라이닝</a:t>
            </a:r>
            <a:endParaRPr lang="en-US" altLang="ko-KR" sz="3200" dirty="0" smtClean="0"/>
          </a:p>
          <a:p>
            <a:r>
              <a:rPr lang="ko-KR" altLang="en-US" sz="3200" dirty="0" smtClean="0"/>
              <a:t>누적 </a:t>
            </a:r>
            <a:r>
              <a:rPr lang="ko-KR" altLang="en-US" sz="3200" dirty="0" err="1" smtClean="0"/>
              <a:t>확인응답</a:t>
            </a:r>
            <a:r>
              <a:rPr lang="en-US" altLang="ko-KR" sz="3200" dirty="0" smtClean="0"/>
              <a:t>(ACK)</a:t>
            </a:r>
          </a:p>
          <a:p>
            <a:r>
              <a:rPr lang="ko-KR" altLang="en-US" sz="3200" dirty="0" smtClean="0"/>
              <a:t>단일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재전송 타이머</a:t>
            </a:r>
            <a:endParaRPr lang="en-US" altLang="ko-KR" sz="3200" dirty="0" smtClean="0"/>
          </a:p>
          <a:p>
            <a:r>
              <a:rPr lang="en-US" altLang="ko-KR" sz="3200" dirty="0" smtClean="0"/>
              <a:t>Out-of-order </a:t>
            </a:r>
            <a:r>
              <a:rPr lang="ko-KR" altLang="en-US" sz="3200" dirty="0" smtClean="0"/>
              <a:t>패킷에 대한 </a:t>
            </a:r>
            <a:r>
              <a:rPr lang="ko-KR" altLang="en-US" sz="3200" dirty="0" err="1" smtClean="0"/>
              <a:t>버퍼링</a:t>
            </a:r>
            <a:r>
              <a:rPr lang="ko-KR" altLang="en-US" sz="3200" dirty="0" smtClean="0"/>
              <a:t> 고려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송신자 </a:t>
            </a:r>
            <a:r>
              <a:rPr lang="en-US" altLang="ko-KR" dirty="0" smtClean="0"/>
              <a:t>action (</a:t>
            </a:r>
            <a:r>
              <a:rPr lang="ko-KR" altLang="en-US" dirty="0" smtClean="0"/>
              <a:t>간소화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5086803" y="2576512"/>
            <a:ext cx="1071563" cy="971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32868" y="2579687"/>
            <a:ext cx="76514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+mn-ea"/>
                <a:ea typeface="+mn-ea"/>
              </a:rPr>
              <a:t>wait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+mn-ea"/>
                <a:ea typeface="+mn-ea"/>
              </a:rPr>
              <a:t>for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+mn-ea"/>
                <a:ea typeface="+mn-ea"/>
              </a:rPr>
              <a:t>event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120016" y="2046287"/>
            <a:ext cx="1071562" cy="68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78553" y="2673350"/>
            <a:ext cx="26009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+mn-ea"/>
                <a:ea typeface="+mn-ea"/>
              </a:rPr>
              <a:t>NextSeqNum = InitialSeqNum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+mn-ea"/>
                <a:ea typeface="+mn-ea"/>
              </a:rPr>
              <a:t>SendBase = InitialSeqNum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681741" y="2687637"/>
            <a:ext cx="217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551691" y="2370137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Symbol" panose="05050102010706020507" pitchFamily="18" charset="2"/>
              </a:rPr>
              <a:t>L</a:t>
            </a:r>
          </a:p>
        </p:txBody>
      </p:sp>
      <p:grpSp>
        <p:nvGrpSpPr>
          <p:cNvPr id="12" name="Group 23"/>
          <p:cNvGrpSpPr>
            <a:grpSpLocks/>
          </p:cNvGrpSpPr>
          <p:nvPr/>
        </p:nvGrpSpPr>
        <p:grpSpPr bwMode="auto">
          <a:xfrm>
            <a:off x="6880679" y="709429"/>
            <a:ext cx="4346576" cy="1938338"/>
            <a:chOff x="2986" y="1263"/>
            <a:chExt cx="2738" cy="1221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19" y="1456"/>
              <a:ext cx="2705" cy="1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create segment, seq. #: </a:t>
              </a:r>
              <a:r>
                <a:rPr lang="en-US" altLang="ko-KR" sz="1600" dirty="0" err="1">
                  <a:latin typeface="+mn-ea"/>
                  <a:ea typeface="+mn-ea"/>
                </a:rPr>
                <a:t>NextSeqNum</a:t>
              </a:r>
              <a:endParaRPr lang="en-US" altLang="ko-KR" sz="1600" dirty="0">
                <a:latin typeface="+mn-ea"/>
                <a:ea typeface="+mn-ea"/>
              </a:endParaRPr>
            </a:p>
            <a:p>
              <a:pPr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pass segment to IP (i.e., </a:t>
              </a:r>
              <a:r>
                <a:rPr lang="ja-JP" altLang="en-US" sz="1600" dirty="0">
                  <a:latin typeface="+mn-ea"/>
                  <a:ea typeface="+mn-ea"/>
                </a:rPr>
                <a:t>“</a:t>
              </a:r>
              <a:r>
                <a:rPr lang="en-US" altLang="ja-JP" sz="1600" dirty="0">
                  <a:latin typeface="+mn-ea"/>
                  <a:ea typeface="+mn-ea"/>
                </a:rPr>
                <a:t>send</a:t>
              </a:r>
              <a:r>
                <a:rPr lang="ja-JP" altLang="en-US" sz="1600" dirty="0">
                  <a:latin typeface="+mn-ea"/>
                  <a:ea typeface="+mn-ea"/>
                </a:rPr>
                <a:t>”</a:t>
              </a:r>
              <a:r>
                <a:rPr lang="en-US" altLang="ja-JP" sz="1600" dirty="0">
                  <a:latin typeface="+mn-ea"/>
                  <a:ea typeface="+mn-ea"/>
                </a:rPr>
                <a:t>)</a:t>
              </a:r>
            </a:p>
            <a:p>
              <a:pPr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err="1">
                  <a:latin typeface="+mn-ea"/>
                  <a:ea typeface="+mn-ea"/>
                </a:rPr>
                <a:t>NextSeqNum</a:t>
              </a:r>
              <a:r>
                <a:rPr lang="en-US" altLang="ko-KR" sz="1600" dirty="0">
                  <a:latin typeface="+mn-ea"/>
                  <a:ea typeface="+mn-ea"/>
                </a:rPr>
                <a:t> = </a:t>
              </a:r>
              <a:r>
                <a:rPr lang="en-US" altLang="ko-KR" sz="1600" dirty="0" err="1">
                  <a:latin typeface="+mn-ea"/>
                  <a:ea typeface="+mn-ea"/>
                </a:rPr>
                <a:t>NextSeqNum</a:t>
              </a:r>
              <a:r>
                <a:rPr lang="en-US" altLang="ko-KR" sz="1600" dirty="0">
                  <a:latin typeface="+mn-ea"/>
                  <a:ea typeface="+mn-ea"/>
                </a:rPr>
                <a:t> + length(data) </a:t>
              </a:r>
            </a:p>
            <a:p>
              <a:pPr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if (timer currently not running)</a:t>
              </a:r>
            </a:p>
            <a:p>
              <a:pPr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    start timer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                 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986" y="1263"/>
              <a:ext cx="22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+mn-ea"/>
                  <a:ea typeface="+mn-ea"/>
                </a:rPr>
                <a:t>data received from application above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081" y="1490"/>
              <a:ext cx="17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7274378" y="3462745"/>
            <a:ext cx="4070350" cy="1152526"/>
            <a:chOff x="1260" y="3518"/>
            <a:chExt cx="2564" cy="726"/>
          </a:xfrm>
        </p:grpSpPr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275" y="3721"/>
              <a:ext cx="254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retransmit not-yet-</a:t>
              </a:r>
              <a:r>
                <a:rPr lang="en-US" altLang="ko-KR" sz="1600" dirty="0" err="1">
                  <a:latin typeface="+mn-ea"/>
                  <a:ea typeface="+mn-ea"/>
                </a:rPr>
                <a:t>acked</a:t>
              </a:r>
              <a:r>
                <a:rPr lang="en-US" altLang="ko-KR" sz="1600" dirty="0">
                  <a:latin typeface="+mn-ea"/>
                  <a:ea typeface="+mn-ea"/>
                </a:rPr>
                <a:t> segment         	with smallest seq. #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start timer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260" y="3518"/>
              <a:ext cx="5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+mn-ea"/>
                  <a:ea typeface="+mn-ea"/>
                </a:rPr>
                <a:t>timeout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342" y="3741"/>
              <a:ext cx="1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1049790" y="4113211"/>
            <a:ext cx="4864101" cy="2439988"/>
            <a:chOff x="671" y="2592"/>
            <a:chExt cx="3064" cy="1537"/>
          </a:xfrm>
        </p:grpSpPr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678" y="2830"/>
              <a:ext cx="3057" cy="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if (y &gt; </a:t>
              </a:r>
              <a:r>
                <a:rPr lang="en-US" altLang="ko-KR" sz="1600" dirty="0" err="1">
                  <a:latin typeface="+mn-ea"/>
                  <a:ea typeface="+mn-ea"/>
                </a:rPr>
                <a:t>SendBase</a:t>
              </a:r>
              <a:r>
                <a:rPr lang="en-US" altLang="ko-KR" sz="1600" dirty="0">
                  <a:latin typeface="+mn-ea"/>
                  <a:ea typeface="+mn-ea"/>
                </a:rPr>
                <a:t>) {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    </a:t>
              </a:r>
              <a:r>
                <a:rPr lang="en-US" altLang="ko-KR" sz="1600" dirty="0" err="1">
                  <a:latin typeface="+mn-ea"/>
                  <a:ea typeface="+mn-ea"/>
                </a:rPr>
                <a:t>SendBase</a:t>
              </a:r>
              <a:r>
                <a:rPr lang="en-US" altLang="ko-KR" sz="1600" dirty="0">
                  <a:latin typeface="+mn-ea"/>
                  <a:ea typeface="+mn-ea"/>
                </a:rPr>
                <a:t> = y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    /* </a:t>
              </a:r>
              <a:r>
                <a:rPr lang="en-US" altLang="ko-KR" sz="1600" dirty="0" err="1">
                  <a:latin typeface="+mn-ea"/>
                  <a:ea typeface="+mn-ea"/>
                </a:rPr>
                <a:t>SendBase</a:t>
              </a:r>
              <a:r>
                <a:rPr lang="en-US" altLang="ko-KR" sz="1600" dirty="0">
                  <a:latin typeface="+mn-ea"/>
                  <a:ea typeface="+mn-ea"/>
                </a:rPr>
                <a:t>–1: last cumulatively </a:t>
              </a:r>
              <a:r>
                <a:rPr lang="en-US" altLang="ko-KR" sz="1600" dirty="0" err="1">
                  <a:latin typeface="+mn-ea"/>
                  <a:ea typeface="+mn-ea"/>
                </a:rPr>
                <a:t>ACKed</a:t>
              </a:r>
              <a:r>
                <a:rPr lang="en-US" altLang="ko-KR" sz="1600" dirty="0">
                  <a:latin typeface="+mn-ea"/>
                  <a:ea typeface="+mn-ea"/>
                </a:rPr>
                <a:t> byte */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    if (there are currently not-yet-</a:t>
              </a:r>
              <a:r>
                <a:rPr lang="en-US" altLang="ko-KR" sz="1600" dirty="0" err="1">
                  <a:latin typeface="+mn-ea"/>
                  <a:ea typeface="+mn-ea"/>
                </a:rPr>
                <a:t>acked</a:t>
              </a:r>
              <a:r>
                <a:rPr lang="en-US" altLang="ko-KR" sz="1600" dirty="0">
                  <a:latin typeface="+mn-ea"/>
                  <a:ea typeface="+mn-ea"/>
                </a:rPr>
                <a:t> segments)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         start timer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   </a:t>
              </a:r>
              <a:r>
                <a:rPr lang="en-US" altLang="ko-KR" sz="1600" dirty="0" smtClean="0">
                  <a:latin typeface="+mn-ea"/>
                  <a:ea typeface="+mn-ea"/>
                </a:rPr>
                <a:t> </a:t>
              </a:r>
              <a:r>
                <a:rPr lang="en-US" altLang="ko-KR" sz="1600" dirty="0">
                  <a:latin typeface="+mn-ea"/>
                  <a:ea typeface="+mn-ea"/>
                </a:rPr>
                <a:t>else </a:t>
              </a:r>
              <a:endParaRPr lang="en-US" altLang="ko-KR" sz="1600" dirty="0" smtClean="0">
                <a:latin typeface="+mn-ea"/>
                <a:ea typeface="+mn-ea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 </a:t>
              </a:r>
              <a:r>
                <a:rPr lang="en-US" altLang="ko-KR" sz="1600" dirty="0" smtClean="0">
                  <a:latin typeface="+mn-ea"/>
                  <a:ea typeface="+mn-ea"/>
                </a:rPr>
                <a:t>        stop </a:t>
              </a:r>
              <a:r>
                <a:rPr lang="en-US" altLang="ko-KR" sz="1600" dirty="0">
                  <a:latin typeface="+mn-ea"/>
                  <a:ea typeface="+mn-ea"/>
                </a:rPr>
                <a:t>timer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smtClean="0">
                  <a:latin typeface="+mn-ea"/>
                  <a:ea typeface="+mn-ea"/>
                </a:rPr>
                <a:t>} 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71" y="2592"/>
              <a:ext cx="2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+mn-ea"/>
                  <a:ea typeface="+mn-ea"/>
                </a:rPr>
                <a:t>ACK received, with ACK field value y 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748" y="2815"/>
              <a:ext cx="20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4" name="Freeform 26"/>
          <p:cNvSpPr>
            <a:spLocks/>
          </p:cNvSpPr>
          <p:nvPr/>
        </p:nvSpPr>
        <p:spPr bwMode="auto">
          <a:xfrm>
            <a:off x="5913891" y="1443037"/>
            <a:ext cx="1254125" cy="1258888"/>
          </a:xfrm>
          <a:custGeom>
            <a:avLst/>
            <a:gdLst>
              <a:gd name="T0" fmla="*/ 2147483646 w 1052"/>
              <a:gd name="T1" fmla="*/ 2147483646 h 990"/>
              <a:gd name="T2" fmla="*/ 2147483646 w 1052"/>
              <a:gd name="T3" fmla="*/ 2147483646 h 990"/>
              <a:gd name="T4" fmla="*/ 2147483646 w 1052"/>
              <a:gd name="T5" fmla="*/ 2147483646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25" name="Freeform 27"/>
          <p:cNvSpPr>
            <a:spLocks/>
          </p:cNvSpPr>
          <p:nvPr/>
        </p:nvSpPr>
        <p:spPr bwMode="auto">
          <a:xfrm rot="4468137">
            <a:off x="6236947" y="2915444"/>
            <a:ext cx="1254125" cy="1258887"/>
          </a:xfrm>
          <a:custGeom>
            <a:avLst/>
            <a:gdLst>
              <a:gd name="T0" fmla="*/ 2147483646 w 1052"/>
              <a:gd name="T1" fmla="*/ 2147483646 h 990"/>
              <a:gd name="T2" fmla="*/ 2147483646 w 1052"/>
              <a:gd name="T3" fmla="*/ 2147483646 h 990"/>
              <a:gd name="T4" fmla="*/ 2147483646 w 1052"/>
              <a:gd name="T5" fmla="*/ 2147483646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 rot="10674503">
            <a:off x="4178753" y="3414712"/>
            <a:ext cx="1254125" cy="1258888"/>
          </a:xfrm>
          <a:custGeom>
            <a:avLst/>
            <a:gdLst>
              <a:gd name="T0" fmla="*/ 2147483646 w 1052"/>
              <a:gd name="T1" fmla="*/ 2147483646 h 990"/>
              <a:gd name="T2" fmla="*/ 2147483646 w 1052"/>
              <a:gd name="T3" fmla="*/ 2147483646 h 990"/>
              <a:gd name="T4" fmla="*/ 2147483646 w 1052"/>
              <a:gd name="T5" fmla="*/ 2147483646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27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시나리오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911225"/>
            <a:ext cx="6096000" cy="55943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Quiz</a:t>
            </a:r>
          </a:p>
          <a:p>
            <a:r>
              <a:rPr lang="en-US" altLang="ko-KR" dirty="0" smtClean="0"/>
              <a:t>Host B</a:t>
            </a:r>
            <a:r>
              <a:rPr lang="ko-KR" altLang="en-US" dirty="0" smtClean="0"/>
              <a:t>는 중복 데이터 패킷을 수신한다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=92, 8 bytes)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Host B</a:t>
            </a:r>
            <a:r>
              <a:rPr lang="ko-KR" altLang="en-US" dirty="0" smtClean="0"/>
              <a:t>는 이를 폐기하는가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Host A</a:t>
            </a:r>
            <a:r>
              <a:rPr lang="ko-KR" altLang="en-US" dirty="0" smtClean="0"/>
              <a:t>는 자신이 보낸 패킷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=92)</a:t>
            </a:r>
            <a:r>
              <a:rPr lang="ko-KR" altLang="en-US" dirty="0" smtClean="0"/>
              <a:t>이 손실되었다고 어떻게 유추하였는가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8" name="Line 99"/>
          <p:cNvSpPr>
            <a:spLocks noChangeShapeType="1"/>
          </p:cNvSpPr>
          <p:nvPr/>
        </p:nvSpPr>
        <p:spPr bwMode="auto">
          <a:xfrm>
            <a:off x="1874838" y="4156075"/>
            <a:ext cx="2351087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9" name="Line 100"/>
          <p:cNvSpPr>
            <a:spLocks noChangeShapeType="1"/>
          </p:cNvSpPr>
          <p:nvPr/>
        </p:nvSpPr>
        <p:spPr bwMode="auto">
          <a:xfrm>
            <a:off x="1887538" y="2387600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0" name="Line 104"/>
          <p:cNvSpPr>
            <a:spLocks noChangeShapeType="1"/>
          </p:cNvSpPr>
          <p:nvPr/>
        </p:nvSpPr>
        <p:spPr bwMode="auto">
          <a:xfrm flipH="1">
            <a:off x="2924175" y="3049588"/>
            <a:ext cx="1273175" cy="4270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1" name="Text Box 107"/>
          <p:cNvSpPr txBox="1">
            <a:spLocks noChangeArrowheads="1"/>
          </p:cNvSpPr>
          <p:nvPr/>
        </p:nvSpPr>
        <p:spPr bwMode="auto">
          <a:xfrm>
            <a:off x="3806134" y="1228725"/>
            <a:ext cx="8125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+mn-ea"/>
                <a:ea typeface="+mn-ea"/>
              </a:rPr>
              <a:t>Host B</a:t>
            </a:r>
          </a:p>
        </p:txBody>
      </p:sp>
      <p:sp>
        <p:nvSpPr>
          <p:cNvPr id="32" name="Text Box 111"/>
          <p:cNvSpPr txBox="1">
            <a:spLocks noChangeArrowheads="1"/>
          </p:cNvSpPr>
          <p:nvPr/>
        </p:nvSpPr>
        <p:spPr bwMode="auto">
          <a:xfrm>
            <a:off x="1474097" y="1246188"/>
            <a:ext cx="8125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+mn-ea"/>
                <a:ea typeface="+mn-ea"/>
              </a:rPr>
              <a:t>Host A</a:t>
            </a:r>
          </a:p>
        </p:txBody>
      </p:sp>
      <p:sp>
        <p:nvSpPr>
          <p:cNvPr id="33" name="Rectangle 112"/>
          <p:cNvSpPr>
            <a:spLocks noChangeArrowheads="1"/>
          </p:cNvSpPr>
          <p:nvPr/>
        </p:nvSpPr>
        <p:spPr bwMode="auto">
          <a:xfrm>
            <a:off x="2590800" y="2468563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4" name="Text Box 113"/>
          <p:cNvSpPr txBox="1">
            <a:spLocks noChangeArrowheads="1"/>
          </p:cNvSpPr>
          <p:nvPr/>
        </p:nvSpPr>
        <p:spPr bwMode="auto">
          <a:xfrm>
            <a:off x="2020564" y="2520950"/>
            <a:ext cx="21088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+mn-ea"/>
                <a:ea typeface="+mn-ea"/>
              </a:rPr>
              <a:t>Seq=92, 8 bytes of data</a:t>
            </a:r>
          </a:p>
        </p:txBody>
      </p:sp>
      <p:sp>
        <p:nvSpPr>
          <p:cNvPr id="35" name="Rectangle 114"/>
          <p:cNvSpPr>
            <a:spLocks noChangeArrowheads="1"/>
          </p:cNvSpPr>
          <p:nvPr/>
        </p:nvSpPr>
        <p:spPr bwMode="auto">
          <a:xfrm>
            <a:off x="3159125" y="3135313"/>
            <a:ext cx="747713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6" name="Text Box 115"/>
          <p:cNvSpPr txBox="1">
            <a:spLocks noChangeArrowheads="1"/>
          </p:cNvSpPr>
          <p:nvPr/>
        </p:nvSpPr>
        <p:spPr bwMode="auto">
          <a:xfrm>
            <a:off x="3079750" y="3090863"/>
            <a:ext cx="949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+mn-ea"/>
                <a:ea typeface="+mn-ea"/>
              </a:rPr>
              <a:t>ACK=100</a:t>
            </a:r>
            <a:endParaRPr lang="en-US" altLang="ko-KR" sz="1000">
              <a:latin typeface="+mn-ea"/>
              <a:ea typeface="+mn-ea"/>
            </a:endParaRPr>
          </a:p>
        </p:txBody>
      </p:sp>
      <p:sp>
        <p:nvSpPr>
          <p:cNvPr id="37" name="Line 118"/>
          <p:cNvSpPr>
            <a:spLocks noChangeShapeType="1"/>
          </p:cNvSpPr>
          <p:nvPr/>
        </p:nvSpPr>
        <p:spPr bwMode="auto">
          <a:xfrm>
            <a:off x="1866900" y="2146300"/>
            <a:ext cx="0" cy="35258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38" name="Line 119"/>
          <p:cNvSpPr>
            <a:spLocks noChangeShapeType="1"/>
          </p:cNvSpPr>
          <p:nvPr/>
        </p:nvSpPr>
        <p:spPr bwMode="auto">
          <a:xfrm>
            <a:off x="4294188" y="2141538"/>
            <a:ext cx="0" cy="35385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39" name="Rectangle 122"/>
          <p:cNvSpPr>
            <a:spLocks noChangeArrowheads="1"/>
          </p:cNvSpPr>
          <p:nvPr/>
        </p:nvSpPr>
        <p:spPr bwMode="auto">
          <a:xfrm>
            <a:off x="2484438" y="4149725"/>
            <a:ext cx="989012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40" name="Text Box 123"/>
          <p:cNvSpPr txBox="1">
            <a:spLocks noChangeArrowheads="1"/>
          </p:cNvSpPr>
          <p:nvPr/>
        </p:nvSpPr>
        <p:spPr bwMode="auto">
          <a:xfrm>
            <a:off x="2009452" y="4230688"/>
            <a:ext cx="21088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+mn-ea"/>
                <a:ea typeface="+mn-ea"/>
              </a:rPr>
              <a:t>Seq=92, 8 bytes of data</a:t>
            </a:r>
          </a:p>
        </p:txBody>
      </p:sp>
      <p:sp>
        <p:nvSpPr>
          <p:cNvPr id="41" name="Text Box 124"/>
          <p:cNvSpPr txBox="1">
            <a:spLocks noChangeArrowheads="1"/>
          </p:cNvSpPr>
          <p:nvPr/>
        </p:nvSpPr>
        <p:spPr bwMode="auto">
          <a:xfrm>
            <a:off x="2722346" y="3281363"/>
            <a:ext cx="34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solidFill>
                  <a:srgbClr val="FF0000"/>
                </a:solidFill>
                <a:latin typeface="+mn-ea"/>
                <a:ea typeface="+mn-ea"/>
              </a:rPr>
              <a:t>X</a:t>
            </a:r>
          </a:p>
        </p:txBody>
      </p:sp>
      <p:sp>
        <p:nvSpPr>
          <p:cNvPr id="42" name="Text Box 126"/>
          <p:cNvSpPr txBox="1">
            <a:spLocks noChangeArrowheads="1"/>
          </p:cNvSpPr>
          <p:nvPr/>
        </p:nvSpPr>
        <p:spPr bwMode="auto">
          <a:xfrm rot="10800000">
            <a:off x="1492221" y="2921825"/>
            <a:ext cx="400110" cy="71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+mn-ea"/>
                <a:ea typeface="+mn-ea"/>
              </a:rPr>
              <a:t>timeout</a:t>
            </a:r>
          </a:p>
        </p:txBody>
      </p:sp>
      <p:sp>
        <p:nvSpPr>
          <p:cNvPr id="43" name="Line 127"/>
          <p:cNvSpPr>
            <a:spLocks noChangeShapeType="1"/>
          </p:cNvSpPr>
          <p:nvPr/>
        </p:nvSpPr>
        <p:spPr bwMode="auto">
          <a:xfrm flipH="1">
            <a:off x="1863725" y="4748213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4" name="Rectangle 128"/>
          <p:cNvSpPr>
            <a:spLocks noChangeArrowheads="1"/>
          </p:cNvSpPr>
          <p:nvPr/>
        </p:nvSpPr>
        <p:spPr bwMode="auto">
          <a:xfrm>
            <a:off x="2697163" y="5005388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45" name="Text Box 129"/>
          <p:cNvSpPr txBox="1">
            <a:spLocks noChangeArrowheads="1"/>
          </p:cNvSpPr>
          <p:nvPr/>
        </p:nvSpPr>
        <p:spPr bwMode="auto">
          <a:xfrm>
            <a:off x="2617788" y="4960938"/>
            <a:ext cx="949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+mn-ea"/>
                <a:ea typeface="+mn-ea"/>
              </a:rPr>
              <a:t>ACK=100</a:t>
            </a:r>
            <a:endParaRPr lang="en-US" altLang="ko-KR" sz="1000">
              <a:latin typeface="+mn-ea"/>
              <a:ea typeface="+mn-ea"/>
            </a:endParaRPr>
          </a:p>
        </p:txBody>
      </p:sp>
      <p:grpSp>
        <p:nvGrpSpPr>
          <p:cNvPr id="46" name="Group 134"/>
          <p:cNvGrpSpPr>
            <a:grpSpLocks/>
          </p:cNvGrpSpPr>
          <p:nvPr/>
        </p:nvGrpSpPr>
        <p:grpSpPr bwMode="auto">
          <a:xfrm>
            <a:off x="1635125" y="2392363"/>
            <a:ext cx="104775" cy="508000"/>
            <a:chOff x="3099" y="1749"/>
            <a:chExt cx="66" cy="320"/>
          </a:xfrm>
        </p:grpSpPr>
        <p:sp>
          <p:nvSpPr>
            <p:cNvPr id="47" name="Line 132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8" name="Line 133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49" name="Group 135"/>
          <p:cNvGrpSpPr>
            <a:grpSpLocks/>
          </p:cNvGrpSpPr>
          <p:nvPr/>
        </p:nvGrpSpPr>
        <p:grpSpPr bwMode="auto">
          <a:xfrm rot="10800000">
            <a:off x="1630363" y="3635375"/>
            <a:ext cx="104775" cy="508000"/>
            <a:chOff x="3099" y="1749"/>
            <a:chExt cx="66" cy="320"/>
          </a:xfrm>
        </p:grpSpPr>
        <p:sp>
          <p:nvSpPr>
            <p:cNvPr id="50" name="Line 136"/>
            <p:cNvSpPr>
              <a:spLocks noChangeShapeType="1"/>
            </p:cNvSpPr>
            <p:nvPr/>
          </p:nvSpPr>
          <p:spPr bwMode="auto">
            <a:xfrm flipV="1">
              <a:off x="3136" y="175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1" name="Line 137"/>
            <p:cNvSpPr>
              <a:spLocks noChangeShapeType="1"/>
            </p:cNvSpPr>
            <p:nvPr/>
          </p:nvSpPr>
          <p:spPr bwMode="auto">
            <a:xfrm>
              <a:off x="3106" y="1759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52" name="Group 228"/>
          <p:cNvGrpSpPr>
            <a:grpSpLocks/>
          </p:cNvGrpSpPr>
          <p:nvPr/>
        </p:nvGrpSpPr>
        <p:grpSpPr bwMode="auto">
          <a:xfrm>
            <a:off x="1457325" y="1519238"/>
            <a:ext cx="630238" cy="533400"/>
            <a:chOff x="-44" y="1473"/>
            <a:chExt cx="981" cy="1105"/>
          </a:xfrm>
        </p:grpSpPr>
        <p:pic>
          <p:nvPicPr>
            <p:cNvPr id="53" name="Picture 2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2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55" name="Group 231"/>
          <p:cNvGrpSpPr>
            <a:grpSpLocks/>
          </p:cNvGrpSpPr>
          <p:nvPr/>
        </p:nvGrpSpPr>
        <p:grpSpPr bwMode="auto">
          <a:xfrm flipH="1">
            <a:off x="4035425" y="1503363"/>
            <a:ext cx="709613" cy="600075"/>
            <a:chOff x="-44" y="1473"/>
            <a:chExt cx="981" cy="1105"/>
          </a:xfrm>
        </p:grpSpPr>
        <p:pic>
          <p:nvPicPr>
            <p:cNvPr id="56" name="Picture 232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Freeform 23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08174" y="5743900"/>
            <a:ext cx="1984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</a:p>
          <a:p>
            <a:endParaRPr lang="en-US" altLang="ko-KR" dirty="0"/>
          </a:p>
          <a:p>
            <a:r>
              <a:rPr lang="en-US" altLang="ko-KR" dirty="0" smtClean="0"/>
              <a:t>Time-out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13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 smtClean="0"/>
              <a:t>TCP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u="sng" dirty="0" smtClean="0"/>
              <a:t>Goal :</a:t>
            </a:r>
          </a:p>
          <a:p>
            <a:r>
              <a:rPr lang="en-US" altLang="ko-KR" sz="3200" dirty="0" smtClean="0"/>
              <a:t>TCP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연결이 갖는 특징을 </a:t>
            </a:r>
            <a:r>
              <a:rPr lang="en-US" altLang="ko-KR" sz="3200" dirty="0" smtClean="0"/>
              <a:t>UDP</a:t>
            </a:r>
            <a:r>
              <a:rPr lang="ko-KR" altLang="en-US" sz="3200" dirty="0" smtClean="0"/>
              <a:t>와 비교하여 설명할 수 있다</a:t>
            </a:r>
            <a:r>
              <a:rPr lang="en-US" altLang="ko-KR" sz="3200" dirty="0" smtClean="0"/>
              <a:t>.</a:t>
            </a:r>
          </a:p>
          <a:p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52" y="3563956"/>
            <a:ext cx="3738548" cy="30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시나리오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911225"/>
            <a:ext cx="6096000" cy="55943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Quiz</a:t>
            </a:r>
          </a:p>
          <a:p>
            <a:r>
              <a:rPr lang="ko-KR" altLang="en-US" dirty="0" smtClean="0"/>
              <a:t>왼쪽 빈칸에 들어갈 </a:t>
            </a:r>
            <a:r>
              <a:rPr lang="en-US" altLang="ko-KR" dirty="0" smtClean="0"/>
              <a:t>ACK </a:t>
            </a:r>
            <a:r>
              <a:rPr lang="ko-KR" altLang="en-US" dirty="0" smtClean="0"/>
              <a:t>값으로 적절한 것을 쓰시오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왼쪽에서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 92 </a:t>
            </a:r>
            <a:r>
              <a:rPr lang="ko-KR" altLang="en-US" dirty="0" smtClean="0"/>
              <a:t>패킷에 대한 재전송이 수행되는 이유는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25426" y="5626100"/>
            <a:ext cx="239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</a:p>
          <a:p>
            <a:endParaRPr lang="en-US" altLang="ko-KR" dirty="0"/>
          </a:p>
          <a:p>
            <a:r>
              <a:rPr lang="ko-KR" altLang="en-US" dirty="0" smtClean="0"/>
              <a:t>성급한 타임아웃 시간</a:t>
            </a:r>
            <a:endParaRPr lang="ko-KR" altLang="en-US" dirty="0"/>
          </a:p>
        </p:txBody>
      </p:sp>
      <p:sp>
        <p:nvSpPr>
          <p:cNvPr id="59" name="Line 173"/>
          <p:cNvSpPr>
            <a:spLocks noChangeShapeType="1"/>
          </p:cNvSpPr>
          <p:nvPr/>
        </p:nvSpPr>
        <p:spPr bwMode="auto">
          <a:xfrm>
            <a:off x="2286001" y="4152900"/>
            <a:ext cx="2343150" cy="6318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" name="Line 174"/>
          <p:cNvSpPr>
            <a:spLocks noChangeShapeType="1"/>
          </p:cNvSpPr>
          <p:nvPr/>
        </p:nvSpPr>
        <p:spPr bwMode="auto">
          <a:xfrm>
            <a:off x="2319338" y="238442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" name="Line 175"/>
          <p:cNvSpPr>
            <a:spLocks noChangeShapeType="1"/>
          </p:cNvSpPr>
          <p:nvPr/>
        </p:nvSpPr>
        <p:spPr bwMode="auto">
          <a:xfrm flipH="1">
            <a:off x="2293938" y="3046413"/>
            <a:ext cx="2335212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" name="Text Box 177"/>
          <p:cNvSpPr txBox="1">
            <a:spLocks noChangeArrowheads="1"/>
          </p:cNvSpPr>
          <p:nvPr/>
        </p:nvSpPr>
        <p:spPr bwMode="auto">
          <a:xfrm>
            <a:off x="4257675" y="1225550"/>
            <a:ext cx="773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Host B</a:t>
            </a:r>
          </a:p>
        </p:txBody>
      </p:sp>
      <p:sp>
        <p:nvSpPr>
          <p:cNvPr id="63" name="Text Box 181"/>
          <p:cNvSpPr txBox="1">
            <a:spLocks noChangeArrowheads="1"/>
          </p:cNvSpPr>
          <p:nvPr/>
        </p:nvSpPr>
        <p:spPr bwMode="auto">
          <a:xfrm>
            <a:off x="1924050" y="1243013"/>
            <a:ext cx="776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Host A</a:t>
            </a:r>
          </a:p>
        </p:txBody>
      </p:sp>
      <p:sp>
        <p:nvSpPr>
          <p:cNvPr id="64" name="Rectangle 182"/>
          <p:cNvSpPr>
            <a:spLocks noChangeArrowheads="1"/>
          </p:cNvSpPr>
          <p:nvPr/>
        </p:nvSpPr>
        <p:spPr bwMode="auto">
          <a:xfrm>
            <a:off x="3022600" y="2465388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Tahoma" panose="020B0604030504040204" pitchFamily="34" charset="0"/>
            </a:endParaRPr>
          </a:p>
        </p:txBody>
      </p:sp>
      <p:sp>
        <p:nvSpPr>
          <p:cNvPr id="65" name="Text Box 183"/>
          <p:cNvSpPr txBox="1">
            <a:spLocks noChangeArrowheads="1"/>
          </p:cNvSpPr>
          <p:nvPr/>
        </p:nvSpPr>
        <p:spPr bwMode="auto">
          <a:xfrm>
            <a:off x="2463800" y="2517775"/>
            <a:ext cx="2085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anose="020B0604030504040204" pitchFamily="34" charset="0"/>
              </a:rPr>
              <a:t>Seq=92, 8 bytes of data</a:t>
            </a:r>
          </a:p>
        </p:txBody>
      </p:sp>
      <p:grpSp>
        <p:nvGrpSpPr>
          <p:cNvPr id="66" name="Group 202"/>
          <p:cNvGrpSpPr>
            <a:grpSpLocks/>
          </p:cNvGrpSpPr>
          <p:nvPr/>
        </p:nvGrpSpPr>
        <p:grpSpPr bwMode="auto">
          <a:xfrm>
            <a:off x="3195638" y="3538538"/>
            <a:ext cx="949325" cy="304800"/>
            <a:chOff x="4215" y="2253"/>
            <a:chExt cx="598" cy="192"/>
          </a:xfrm>
        </p:grpSpPr>
        <p:sp>
          <p:nvSpPr>
            <p:cNvPr id="67" name="Rectangle 184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Tahoma" panose="020B0604030504040204" pitchFamily="34" charset="0"/>
              </a:endParaRPr>
            </a:p>
          </p:txBody>
        </p:sp>
        <p:sp>
          <p:nvSpPr>
            <p:cNvPr id="68" name="Text Box 185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Arial" panose="020B0604020202020204" pitchFamily="34" charset="0"/>
                </a:rPr>
                <a:t>ACK=100</a:t>
              </a:r>
              <a:endParaRPr lang="en-US" altLang="ko-KR" sz="1000">
                <a:latin typeface="Times New Roman" panose="02020603050405020304" pitchFamily="18" charset="0"/>
              </a:endParaRPr>
            </a:p>
          </p:txBody>
        </p:sp>
      </p:grpSp>
      <p:sp>
        <p:nvSpPr>
          <p:cNvPr id="69" name="Line 186"/>
          <p:cNvSpPr>
            <a:spLocks noChangeShapeType="1"/>
          </p:cNvSpPr>
          <p:nvPr/>
        </p:nvSpPr>
        <p:spPr bwMode="auto">
          <a:xfrm>
            <a:off x="2298700" y="2143125"/>
            <a:ext cx="0" cy="35258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0" name="Line 187"/>
          <p:cNvSpPr>
            <a:spLocks noChangeShapeType="1"/>
          </p:cNvSpPr>
          <p:nvPr/>
        </p:nvSpPr>
        <p:spPr bwMode="auto">
          <a:xfrm>
            <a:off x="4703763" y="2138363"/>
            <a:ext cx="0" cy="35385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1" name="Rectangle 188"/>
          <p:cNvSpPr>
            <a:spLocks noChangeArrowheads="1"/>
          </p:cNvSpPr>
          <p:nvPr/>
        </p:nvSpPr>
        <p:spPr bwMode="auto">
          <a:xfrm>
            <a:off x="3311525" y="4270375"/>
            <a:ext cx="1057275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Tahoma" panose="020B0604030504040204" pitchFamily="34" charset="0"/>
            </a:endParaRPr>
          </a:p>
        </p:txBody>
      </p:sp>
      <p:sp>
        <p:nvSpPr>
          <p:cNvPr id="72" name="Text Box 189"/>
          <p:cNvSpPr txBox="1">
            <a:spLocks noChangeArrowheads="1"/>
          </p:cNvSpPr>
          <p:nvPr/>
        </p:nvSpPr>
        <p:spPr bwMode="auto">
          <a:xfrm>
            <a:off x="3232150" y="4303713"/>
            <a:ext cx="12128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>
                <a:latin typeface="Tahoma" panose="020B0604030504040204" pitchFamily="34" charset="0"/>
              </a:rPr>
              <a:t>Seq</a:t>
            </a:r>
            <a:r>
              <a:rPr lang="en-US" altLang="ko-KR" sz="1400" dirty="0">
                <a:latin typeface="Tahoma" panose="020B0604030504040204" pitchFamily="34" charset="0"/>
              </a:rPr>
              <a:t>=92,  8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ahoma" panose="020B0604030504040204" pitchFamily="34" charset="0"/>
              </a:rPr>
              <a:t>bytes of data</a:t>
            </a:r>
          </a:p>
        </p:txBody>
      </p:sp>
      <p:sp>
        <p:nvSpPr>
          <p:cNvPr id="73" name="Text Box 191"/>
          <p:cNvSpPr txBox="1">
            <a:spLocks noChangeArrowheads="1"/>
          </p:cNvSpPr>
          <p:nvPr/>
        </p:nvSpPr>
        <p:spPr bwMode="auto">
          <a:xfrm rot="10800000">
            <a:off x="1925638" y="2932113"/>
            <a:ext cx="3968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anose="020B0604030504040204" pitchFamily="34" charset="0"/>
              </a:rPr>
              <a:t>timeout</a:t>
            </a:r>
          </a:p>
        </p:txBody>
      </p:sp>
      <p:sp>
        <p:nvSpPr>
          <p:cNvPr id="74" name="Line 192"/>
          <p:cNvSpPr>
            <a:spLocks noChangeShapeType="1"/>
          </p:cNvSpPr>
          <p:nvPr/>
        </p:nvSpPr>
        <p:spPr bwMode="auto">
          <a:xfrm flipH="1">
            <a:off x="2317750" y="4856163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Rectangle 193"/>
          <p:cNvSpPr>
            <a:spLocks noChangeArrowheads="1"/>
          </p:cNvSpPr>
          <p:nvPr/>
        </p:nvSpPr>
        <p:spPr bwMode="auto">
          <a:xfrm>
            <a:off x="3151188" y="5113338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Tahoma" panose="020B0604030504040204" pitchFamily="34" charset="0"/>
            </a:endParaRPr>
          </a:p>
        </p:txBody>
      </p:sp>
      <p:sp>
        <p:nvSpPr>
          <p:cNvPr id="76" name="Text Box 194"/>
          <p:cNvSpPr txBox="1">
            <a:spLocks noChangeArrowheads="1"/>
          </p:cNvSpPr>
          <p:nvPr/>
        </p:nvSpPr>
        <p:spPr bwMode="auto">
          <a:xfrm>
            <a:off x="2968434" y="5068888"/>
            <a:ext cx="1156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Arial" panose="020B0604020202020204" pitchFamily="34" charset="0"/>
              </a:rPr>
              <a:t>ACK</a:t>
            </a:r>
            <a:r>
              <a:rPr lang="en-US" altLang="ko-KR" sz="1400" dirty="0" smtClean="0">
                <a:latin typeface="Arial" panose="020B0604020202020204" pitchFamily="34" charset="0"/>
              </a:rPr>
              <a:t>=_____</a:t>
            </a:r>
            <a:endParaRPr lang="en-US" altLang="ko-KR" sz="1000" dirty="0">
              <a:latin typeface="Times New Roman" panose="02020603050405020304" pitchFamily="18" charset="0"/>
            </a:endParaRPr>
          </a:p>
        </p:txBody>
      </p:sp>
      <p:grpSp>
        <p:nvGrpSpPr>
          <p:cNvPr id="77" name="Group 195"/>
          <p:cNvGrpSpPr>
            <a:grpSpLocks/>
          </p:cNvGrpSpPr>
          <p:nvPr/>
        </p:nvGrpSpPr>
        <p:grpSpPr bwMode="auto">
          <a:xfrm>
            <a:off x="2066925" y="2389188"/>
            <a:ext cx="104775" cy="508000"/>
            <a:chOff x="3099" y="1749"/>
            <a:chExt cx="66" cy="320"/>
          </a:xfrm>
        </p:grpSpPr>
        <p:sp>
          <p:nvSpPr>
            <p:cNvPr id="78" name="Line 196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9" name="Line 197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80" name="Group 198"/>
          <p:cNvGrpSpPr>
            <a:grpSpLocks/>
          </p:cNvGrpSpPr>
          <p:nvPr/>
        </p:nvGrpSpPr>
        <p:grpSpPr bwMode="auto">
          <a:xfrm rot="10800000">
            <a:off x="2062163" y="3632200"/>
            <a:ext cx="104775" cy="508000"/>
            <a:chOff x="3099" y="1749"/>
            <a:chExt cx="66" cy="320"/>
          </a:xfrm>
        </p:grpSpPr>
        <p:sp>
          <p:nvSpPr>
            <p:cNvPr id="81" name="Line 199"/>
            <p:cNvSpPr>
              <a:spLocks noChangeShapeType="1"/>
            </p:cNvSpPr>
            <p:nvPr/>
          </p:nvSpPr>
          <p:spPr bwMode="auto">
            <a:xfrm flipV="1">
              <a:off x="3137" y="175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2" name="Line 200"/>
            <p:cNvSpPr>
              <a:spLocks noChangeShapeType="1"/>
            </p:cNvSpPr>
            <p:nvPr/>
          </p:nvSpPr>
          <p:spPr bwMode="auto">
            <a:xfrm>
              <a:off x="3107" y="1759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83" name="Group 206"/>
          <p:cNvGrpSpPr>
            <a:grpSpLocks/>
          </p:cNvGrpSpPr>
          <p:nvPr/>
        </p:nvGrpSpPr>
        <p:grpSpPr bwMode="auto">
          <a:xfrm>
            <a:off x="2305050" y="2770188"/>
            <a:ext cx="2346325" cy="571500"/>
            <a:chOff x="3759" y="1622"/>
            <a:chExt cx="1478" cy="360"/>
          </a:xfrm>
        </p:grpSpPr>
        <p:sp>
          <p:nvSpPr>
            <p:cNvPr id="84" name="Line 203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" name="Rectangle 204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Tahoma" panose="020B0604030504040204" pitchFamily="34" charset="0"/>
              </a:endParaRPr>
            </a:p>
          </p:txBody>
        </p:sp>
        <p:sp>
          <p:nvSpPr>
            <p:cNvPr id="86" name="Text Box 205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Tahoma" panose="020B0604030504040204" pitchFamily="34" charset="0"/>
                </a:rPr>
                <a:t>Seq=100, 20 bytes of data</a:t>
              </a:r>
            </a:p>
          </p:txBody>
        </p:sp>
      </p:grpSp>
      <p:sp>
        <p:nvSpPr>
          <p:cNvPr id="87" name="Line 207"/>
          <p:cNvSpPr>
            <a:spLocks noChangeShapeType="1"/>
          </p:cNvSpPr>
          <p:nvPr/>
        </p:nvSpPr>
        <p:spPr bwMode="auto">
          <a:xfrm flipH="1">
            <a:off x="2298700" y="3402013"/>
            <a:ext cx="2335213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8" name="Group 208"/>
          <p:cNvGrpSpPr>
            <a:grpSpLocks/>
          </p:cNvGrpSpPr>
          <p:nvPr/>
        </p:nvGrpSpPr>
        <p:grpSpPr bwMode="auto">
          <a:xfrm>
            <a:off x="3435350" y="3814763"/>
            <a:ext cx="949325" cy="304800"/>
            <a:chOff x="4215" y="2253"/>
            <a:chExt cx="598" cy="192"/>
          </a:xfrm>
        </p:grpSpPr>
        <p:sp>
          <p:nvSpPr>
            <p:cNvPr id="89" name="Rectangle 20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Tahoma" panose="020B0604030504040204" pitchFamily="34" charset="0"/>
              </a:endParaRPr>
            </a:p>
          </p:txBody>
        </p:sp>
        <p:sp>
          <p:nvSpPr>
            <p:cNvPr id="90" name="Text Box 21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Arial" panose="020B0604020202020204" pitchFamily="34" charset="0"/>
                </a:rPr>
                <a:t>ACK=120</a:t>
              </a:r>
              <a:endParaRPr lang="en-US" altLang="ko-KR" sz="1000">
                <a:latin typeface="Times New Roman" panose="02020603050405020304" pitchFamily="18" charset="0"/>
              </a:endParaRPr>
            </a:p>
          </p:txBody>
        </p:sp>
      </p:grpSp>
      <p:sp>
        <p:nvSpPr>
          <p:cNvPr id="91" name="Text Box 211"/>
          <p:cNvSpPr txBox="1">
            <a:spLocks noChangeArrowheads="1"/>
          </p:cNvSpPr>
          <p:nvPr/>
        </p:nvSpPr>
        <p:spPr bwMode="auto">
          <a:xfrm>
            <a:off x="931863" y="4457700"/>
            <a:ext cx="1363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anose="020B0604030504040204" pitchFamily="34" charset="0"/>
              </a:rPr>
              <a:t>SendBase=100</a:t>
            </a:r>
          </a:p>
        </p:txBody>
      </p:sp>
      <p:sp>
        <p:nvSpPr>
          <p:cNvPr id="92" name="Text Box 212"/>
          <p:cNvSpPr txBox="1">
            <a:spLocks noChangeArrowheads="1"/>
          </p:cNvSpPr>
          <p:nvPr/>
        </p:nvSpPr>
        <p:spPr bwMode="auto">
          <a:xfrm>
            <a:off x="950913" y="4799013"/>
            <a:ext cx="1363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anose="020B0604030504040204" pitchFamily="34" charset="0"/>
              </a:rPr>
              <a:t>SendBase=120</a:t>
            </a:r>
          </a:p>
        </p:txBody>
      </p:sp>
      <p:sp>
        <p:nvSpPr>
          <p:cNvPr id="93" name="Text Box 213"/>
          <p:cNvSpPr txBox="1">
            <a:spLocks noChangeArrowheads="1"/>
          </p:cNvSpPr>
          <p:nvPr/>
        </p:nvSpPr>
        <p:spPr bwMode="auto">
          <a:xfrm>
            <a:off x="969963" y="5473700"/>
            <a:ext cx="1363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anose="020B0604030504040204" pitchFamily="34" charset="0"/>
              </a:rPr>
              <a:t>SendBase=120</a:t>
            </a:r>
          </a:p>
        </p:txBody>
      </p:sp>
      <p:sp>
        <p:nvSpPr>
          <p:cNvPr id="94" name="Text Box 214"/>
          <p:cNvSpPr txBox="1">
            <a:spLocks noChangeArrowheads="1"/>
          </p:cNvSpPr>
          <p:nvPr/>
        </p:nvSpPr>
        <p:spPr bwMode="auto">
          <a:xfrm>
            <a:off x="996950" y="2228850"/>
            <a:ext cx="126682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anose="020B0604030504040204" pitchFamily="34" charset="0"/>
              </a:rPr>
              <a:t>SendBase=92</a:t>
            </a:r>
          </a:p>
        </p:txBody>
      </p:sp>
      <p:grpSp>
        <p:nvGrpSpPr>
          <p:cNvPr id="95" name="Group 219"/>
          <p:cNvGrpSpPr>
            <a:grpSpLocks/>
          </p:cNvGrpSpPr>
          <p:nvPr/>
        </p:nvGrpSpPr>
        <p:grpSpPr bwMode="auto">
          <a:xfrm>
            <a:off x="1876425" y="1504950"/>
            <a:ext cx="630238" cy="533400"/>
            <a:chOff x="-44" y="1473"/>
            <a:chExt cx="981" cy="1105"/>
          </a:xfrm>
        </p:grpSpPr>
        <p:pic>
          <p:nvPicPr>
            <p:cNvPr id="96" name="Picture 22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Freeform 2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98" name="Group 225"/>
          <p:cNvGrpSpPr>
            <a:grpSpLocks/>
          </p:cNvGrpSpPr>
          <p:nvPr/>
        </p:nvGrpSpPr>
        <p:grpSpPr bwMode="auto">
          <a:xfrm flipH="1">
            <a:off x="4443413" y="1511300"/>
            <a:ext cx="631825" cy="622300"/>
            <a:chOff x="-44" y="1473"/>
            <a:chExt cx="981" cy="1105"/>
          </a:xfrm>
        </p:grpSpPr>
        <p:pic>
          <p:nvPicPr>
            <p:cNvPr id="99" name="Picture 226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Freeform 2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0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시나리오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911225"/>
            <a:ext cx="6096000" cy="55943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Quiz</a:t>
            </a:r>
          </a:p>
          <a:p>
            <a:r>
              <a:rPr lang="ko-KR" altLang="en-US" dirty="0" smtClean="0"/>
              <a:t>왼쪽 빈칸에 들어갈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값으로 적절한 것을 쓰시오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왼쪽에서 </a:t>
            </a:r>
            <a:r>
              <a:rPr lang="en-US" altLang="ko-KR" dirty="0" smtClean="0"/>
              <a:t>ACK=100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되었다</a:t>
            </a:r>
            <a:r>
              <a:rPr lang="en-US" altLang="ko-KR" dirty="0" smtClean="0"/>
              <a:t>. </a:t>
            </a:r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송신자는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=100 </a:t>
            </a:r>
            <a:r>
              <a:rPr lang="ko-KR" altLang="en-US" dirty="0" smtClean="0"/>
              <a:t>패킷을 </a:t>
            </a:r>
            <a:r>
              <a:rPr lang="ko-KR" altLang="en-US" dirty="0" err="1" smtClean="0"/>
              <a:t>재전송해야하는가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 이유를 쓰시오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65041" y="5284398"/>
            <a:ext cx="4988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</a:p>
          <a:p>
            <a:endParaRPr lang="en-US" altLang="ko-KR" dirty="0"/>
          </a:p>
          <a:p>
            <a:r>
              <a:rPr lang="en-US" altLang="ko-KR" dirty="0" smtClean="0"/>
              <a:t>No. ACK=120</a:t>
            </a:r>
            <a:r>
              <a:rPr lang="ko-KR" altLang="en-US" dirty="0" smtClean="0"/>
              <a:t>을 수신함으로써</a:t>
            </a:r>
            <a:endParaRPr lang="en-US" altLang="ko-KR" dirty="0" smtClean="0"/>
          </a:p>
          <a:p>
            <a:r>
              <a:rPr lang="ko-KR" altLang="en-US" dirty="0" smtClean="0"/>
              <a:t>누적적으로 </a:t>
            </a:r>
            <a:r>
              <a:rPr lang="en-US" altLang="ko-KR" dirty="0" smtClean="0"/>
              <a:t>[100~119]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패킷도 제대로 수신하였음을 송신자가 알 수 있음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2" name="Text Box 177"/>
          <p:cNvSpPr txBox="1">
            <a:spLocks noChangeArrowheads="1"/>
          </p:cNvSpPr>
          <p:nvPr/>
        </p:nvSpPr>
        <p:spPr bwMode="auto">
          <a:xfrm>
            <a:off x="4257675" y="1225550"/>
            <a:ext cx="773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Host B</a:t>
            </a:r>
          </a:p>
        </p:txBody>
      </p:sp>
      <p:sp>
        <p:nvSpPr>
          <p:cNvPr id="63" name="Text Box 181"/>
          <p:cNvSpPr txBox="1">
            <a:spLocks noChangeArrowheads="1"/>
          </p:cNvSpPr>
          <p:nvPr/>
        </p:nvSpPr>
        <p:spPr bwMode="auto">
          <a:xfrm>
            <a:off x="1924050" y="1243013"/>
            <a:ext cx="776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Host A</a:t>
            </a:r>
          </a:p>
        </p:txBody>
      </p:sp>
      <p:grpSp>
        <p:nvGrpSpPr>
          <p:cNvPr id="95" name="Group 219"/>
          <p:cNvGrpSpPr>
            <a:grpSpLocks/>
          </p:cNvGrpSpPr>
          <p:nvPr/>
        </p:nvGrpSpPr>
        <p:grpSpPr bwMode="auto">
          <a:xfrm>
            <a:off x="1876425" y="1504950"/>
            <a:ext cx="630238" cy="533400"/>
            <a:chOff x="-44" y="1473"/>
            <a:chExt cx="981" cy="1105"/>
          </a:xfrm>
        </p:grpSpPr>
        <p:pic>
          <p:nvPicPr>
            <p:cNvPr id="96" name="Picture 22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Freeform 2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98" name="Group 225"/>
          <p:cNvGrpSpPr>
            <a:grpSpLocks/>
          </p:cNvGrpSpPr>
          <p:nvPr/>
        </p:nvGrpSpPr>
        <p:grpSpPr bwMode="auto">
          <a:xfrm flipH="1">
            <a:off x="4443413" y="1511300"/>
            <a:ext cx="631825" cy="622300"/>
            <a:chOff x="-44" y="1473"/>
            <a:chExt cx="981" cy="1105"/>
          </a:xfrm>
        </p:grpSpPr>
        <p:pic>
          <p:nvPicPr>
            <p:cNvPr id="99" name="Picture 226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Freeform 2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2886075" y="335756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50" name="Line 35"/>
          <p:cNvSpPr>
            <a:spLocks noChangeShapeType="1"/>
          </p:cNvSpPr>
          <p:nvPr/>
        </p:nvSpPr>
        <p:spPr bwMode="auto">
          <a:xfrm>
            <a:off x="2295526" y="4429125"/>
            <a:ext cx="2286000" cy="633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>
            <a:off x="2271713" y="233362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Line 37"/>
          <p:cNvSpPr>
            <a:spLocks noChangeShapeType="1"/>
          </p:cNvSpPr>
          <p:nvPr/>
        </p:nvSpPr>
        <p:spPr bwMode="auto">
          <a:xfrm flipH="1">
            <a:off x="3149600" y="2995613"/>
            <a:ext cx="1431925" cy="573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Rectangle 44"/>
          <p:cNvSpPr>
            <a:spLocks noChangeArrowheads="1"/>
          </p:cNvSpPr>
          <p:nvPr/>
        </p:nvSpPr>
        <p:spPr bwMode="auto">
          <a:xfrm>
            <a:off x="2974975" y="2414588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Tahoma" panose="020B0604030504040204" pitchFamily="34" charset="0"/>
            </a:endParaRPr>
          </a:p>
        </p:txBody>
      </p:sp>
      <p:sp>
        <p:nvSpPr>
          <p:cNvPr id="54" name="Text Box 45"/>
          <p:cNvSpPr txBox="1">
            <a:spLocks noChangeArrowheads="1"/>
          </p:cNvSpPr>
          <p:nvPr/>
        </p:nvSpPr>
        <p:spPr bwMode="auto">
          <a:xfrm>
            <a:off x="2416175" y="2466975"/>
            <a:ext cx="2085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anose="020B0604030504040204" pitchFamily="34" charset="0"/>
              </a:rPr>
              <a:t>Seq=92, 8 bytes of data</a:t>
            </a:r>
          </a:p>
        </p:txBody>
      </p:sp>
      <p:grpSp>
        <p:nvGrpSpPr>
          <p:cNvPr id="55" name="Group 46"/>
          <p:cNvGrpSpPr>
            <a:grpSpLocks/>
          </p:cNvGrpSpPr>
          <p:nvPr/>
        </p:nvGrpSpPr>
        <p:grpSpPr bwMode="auto">
          <a:xfrm>
            <a:off x="3171825" y="3195638"/>
            <a:ext cx="949325" cy="304800"/>
            <a:chOff x="4215" y="2253"/>
            <a:chExt cx="598" cy="192"/>
          </a:xfrm>
        </p:grpSpPr>
        <p:sp>
          <p:nvSpPr>
            <p:cNvPr id="56" name="Rectangle 47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Tahoma" panose="020B0604030504040204" pitchFamily="34" charset="0"/>
              </a:endParaRPr>
            </a:p>
          </p:txBody>
        </p:sp>
        <p:sp>
          <p:nvSpPr>
            <p:cNvPr id="57" name="Text Box 48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Arial" panose="020B0604020202020204" pitchFamily="34" charset="0"/>
                </a:rPr>
                <a:t>ACK=100</a:t>
              </a:r>
              <a:endParaRPr lang="en-US" altLang="ko-KR" sz="1000">
                <a:latin typeface="Times New Roman" panose="02020603050405020304" pitchFamily="18" charset="0"/>
              </a:endParaRPr>
            </a:p>
          </p:txBody>
        </p:sp>
      </p:grpSp>
      <p:sp>
        <p:nvSpPr>
          <p:cNvPr id="58" name="Line 49"/>
          <p:cNvSpPr>
            <a:spLocks noChangeShapeType="1"/>
          </p:cNvSpPr>
          <p:nvPr/>
        </p:nvSpPr>
        <p:spPr bwMode="auto">
          <a:xfrm>
            <a:off x="2251075" y="2092325"/>
            <a:ext cx="0" cy="35258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1" name="Line 50"/>
          <p:cNvSpPr>
            <a:spLocks noChangeShapeType="1"/>
          </p:cNvSpPr>
          <p:nvPr/>
        </p:nvSpPr>
        <p:spPr bwMode="auto">
          <a:xfrm>
            <a:off x="4656138" y="2087563"/>
            <a:ext cx="0" cy="35385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2" name="Rectangle 51"/>
          <p:cNvSpPr>
            <a:spLocks noChangeArrowheads="1"/>
          </p:cNvSpPr>
          <p:nvPr/>
        </p:nvSpPr>
        <p:spPr bwMode="auto">
          <a:xfrm>
            <a:off x="2992438" y="4502150"/>
            <a:ext cx="93345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Tahoma" panose="020B0604030504040204" pitchFamily="34" charset="0"/>
            </a:endParaRPr>
          </a:p>
        </p:txBody>
      </p:sp>
      <p:sp>
        <p:nvSpPr>
          <p:cNvPr id="103" name="Text Box 52"/>
          <p:cNvSpPr txBox="1">
            <a:spLocks noChangeArrowheads="1"/>
          </p:cNvSpPr>
          <p:nvPr/>
        </p:nvSpPr>
        <p:spPr bwMode="auto">
          <a:xfrm>
            <a:off x="2266950" y="4589463"/>
            <a:ext cx="2652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>
                <a:latin typeface="Tahoma" panose="020B0604030504040204" pitchFamily="34" charset="0"/>
              </a:rPr>
              <a:t>Seq</a:t>
            </a:r>
            <a:r>
              <a:rPr lang="en-US" altLang="ko-KR" sz="1400" dirty="0" smtClean="0">
                <a:latin typeface="Tahoma" panose="020B0604030504040204" pitchFamily="34" charset="0"/>
              </a:rPr>
              <a:t>=____,  </a:t>
            </a:r>
            <a:r>
              <a:rPr lang="en-US" altLang="ko-KR" sz="1400" dirty="0">
                <a:latin typeface="Tahoma" panose="020B0604030504040204" pitchFamily="34" charset="0"/>
              </a:rPr>
              <a:t>15 bytes of data</a:t>
            </a:r>
          </a:p>
        </p:txBody>
      </p:sp>
      <p:sp>
        <p:nvSpPr>
          <p:cNvPr id="104" name="Rectangle 55"/>
          <p:cNvSpPr>
            <a:spLocks noChangeArrowheads="1"/>
          </p:cNvSpPr>
          <p:nvPr/>
        </p:nvSpPr>
        <p:spPr bwMode="auto">
          <a:xfrm>
            <a:off x="3103563" y="5062538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Tahoma" panose="020B0604030504040204" pitchFamily="34" charset="0"/>
            </a:endParaRPr>
          </a:p>
        </p:txBody>
      </p:sp>
      <p:grpSp>
        <p:nvGrpSpPr>
          <p:cNvPr id="105" name="Group 75"/>
          <p:cNvGrpSpPr>
            <a:grpSpLocks/>
          </p:cNvGrpSpPr>
          <p:nvPr/>
        </p:nvGrpSpPr>
        <p:grpSpPr bwMode="auto">
          <a:xfrm>
            <a:off x="1876425" y="2338388"/>
            <a:ext cx="396875" cy="2406650"/>
            <a:chOff x="3414" y="1529"/>
            <a:chExt cx="250" cy="1103"/>
          </a:xfrm>
        </p:grpSpPr>
        <p:sp>
          <p:nvSpPr>
            <p:cNvPr id="106" name="Text Box 53"/>
            <p:cNvSpPr txBox="1">
              <a:spLocks noChangeArrowheads="1"/>
            </p:cNvSpPr>
            <p:nvPr/>
          </p:nvSpPr>
          <p:spPr bwMode="auto">
            <a:xfrm rot="10800000">
              <a:off x="3414" y="1931"/>
              <a:ext cx="25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Tahoma" panose="020B0604030504040204" pitchFamily="34" charset="0"/>
                </a:rPr>
                <a:t>timeout</a:t>
              </a:r>
            </a:p>
          </p:txBody>
        </p:sp>
        <p:grpSp>
          <p:nvGrpSpPr>
            <p:cNvPr id="107" name="Group 57"/>
            <p:cNvGrpSpPr>
              <a:grpSpLocks/>
            </p:cNvGrpSpPr>
            <p:nvPr/>
          </p:nvGrpSpPr>
          <p:grpSpPr bwMode="auto">
            <a:xfrm>
              <a:off x="3504" y="1529"/>
              <a:ext cx="66" cy="320"/>
              <a:chOff x="3099" y="1749"/>
              <a:chExt cx="66" cy="320"/>
            </a:xfrm>
          </p:grpSpPr>
          <p:sp>
            <p:nvSpPr>
              <p:cNvPr id="111" name="Line 58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112" name="Line 59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108" name="Group 60"/>
            <p:cNvGrpSpPr>
              <a:grpSpLocks/>
            </p:cNvGrpSpPr>
            <p:nvPr/>
          </p:nvGrpSpPr>
          <p:grpSpPr bwMode="auto">
            <a:xfrm rot="10800000">
              <a:off x="3501" y="2312"/>
              <a:ext cx="66" cy="320"/>
              <a:chOff x="3099" y="1749"/>
              <a:chExt cx="66" cy="320"/>
            </a:xfrm>
          </p:grpSpPr>
          <p:sp>
            <p:nvSpPr>
              <p:cNvPr id="109" name="Line 61"/>
              <p:cNvSpPr>
                <a:spLocks noChangeShapeType="1"/>
              </p:cNvSpPr>
              <p:nvPr/>
            </p:nvSpPr>
            <p:spPr bwMode="auto">
              <a:xfrm flipV="1">
                <a:off x="3136" y="1750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110" name="Line 62"/>
              <p:cNvSpPr>
                <a:spLocks noChangeShapeType="1"/>
              </p:cNvSpPr>
              <p:nvPr/>
            </p:nvSpPr>
            <p:spPr bwMode="auto">
              <a:xfrm>
                <a:off x="3106" y="1758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</p:grpSp>
      <p:grpSp>
        <p:nvGrpSpPr>
          <p:cNvPr id="113" name="Group 63"/>
          <p:cNvGrpSpPr>
            <a:grpSpLocks/>
          </p:cNvGrpSpPr>
          <p:nvPr/>
        </p:nvGrpSpPr>
        <p:grpSpPr bwMode="auto">
          <a:xfrm>
            <a:off x="2257425" y="2719388"/>
            <a:ext cx="2346325" cy="571500"/>
            <a:chOff x="3759" y="1622"/>
            <a:chExt cx="1478" cy="360"/>
          </a:xfrm>
        </p:grpSpPr>
        <p:sp>
          <p:nvSpPr>
            <p:cNvPr id="114" name="Line 64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Rectangle 65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Tahoma" panose="020B0604030504040204" pitchFamily="34" charset="0"/>
              </a:endParaRPr>
            </a:p>
          </p:txBody>
        </p:sp>
        <p:sp>
          <p:nvSpPr>
            <p:cNvPr id="116" name="Text Box 66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Tahoma" panose="020B0604030504040204" pitchFamily="34" charset="0"/>
                </a:rPr>
                <a:t>Seq=100, 20 bytes of data</a:t>
              </a:r>
            </a:p>
          </p:txBody>
        </p:sp>
      </p:grpSp>
      <p:sp>
        <p:nvSpPr>
          <p:cNvPr id="117" name="Line 67"/>
          <p:cNvSpPr>
            <a:spLocks noChangeShapeType="1"/>
          </p:cNvSpPr>
          <p:nvPr/>
        </p:nvSpPr>
        <p:spPr bwMode="auto">
          <a:xfrm flipH="1">
            <a:off x="2262188" y="3351213"/>
            <a:ext cx="2324100" cy="1025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8" name="Group 68"/>
          <p:cNvGrpSpPr>
            <a:grpSpLocks/>
          </p:cNvGrpSpPr>
          <p:nvPr/>
        </p:nvGrpSpPr>
        <p:grpSpPr bwMode="auto">
          <a:xfrm>
            <a:off x="2900375" y="3752850"/>
            <a:ext cx="957264" cy="307975"/>
            <a:chOff x="4212" y="2253"/>
            <a:chExt cx="603" cy="194"/>
          </a:xfrm>
        </p:grpSpPr>
        <p:sp>
          <p:nvSpPr>
            <p:cNvPr id="119" name="Rectangle 6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Tahoma" panose="020B0604030504040204" pitchFamily="34" charset="0"/>
              </a:endParaRPr>
            </a:p>
          </p:txBody>
        </p:sp>
        <p:sp>
          <p:nvSpPr>
            <p:cNvPr id="120" name="Text Box 70"/>
            <p:cNvSpPr txBox="1">
              <a:spLocks noChangeArrowheads="1"/>
            </p:cNvSpPr>
            <p:nvPr/>
          </p:nvSpPr>
          <p:spPr bwMode="auto">
            <a:xfrm>
              <a:off x="4212" y="2253"/>
              <a:ext cx="6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 smtClean="0">
                  <a:latin typeface="Arial" panose="020B0604020202020204" pitchFamily="34" charset="0"/>
                </a:rPr>
                <a:t>ACK=120</a:t>
              </a:r>
              <a:endParaRPr lang="en-US" altLang="ko-KR" sz="10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0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타임아웃 주기의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TCP</a:t>
            </a:r>
            <a:r>
              <a:rPr lang="ko-KR" altLang="en-US" sz="3200" dirty="0" smtClean="0"/>
              <a:t>는 아직 </a:t>
            </a:r>
            <a:r>
              <a:rPr lang="ko-KR" altLang="en-US" sz="3200" dirty="0" err="1" smtClean="0"/>
              <a:t>확인응답이</a:t>
            </a:r>
            <a:r>
              <a:rPr lang="ko-KR" altLang="en-US" sz="3200" dirty="0" smtClean="0"/>
              <a:t> 안 된 가장 작은 </a:t>
            </a:r>
            <a:r>
              <a:rPr lang="ko-KR" altLang="en-US" sz="3200" dirty="0" err="1" smtClean="0"/>
              <a:t>순서번호를</a:t>
            </a:r>
            <a:r>
              <a:rPr lang="ko-KR" altLang="en-US" sz="3200" dirty="0" smtClean="0"/>
              <a:t> 가진 세그먼트를 재전송한다</a:t>
            </a:r>
            <a:r>
              <a:rPr lang="en-US" altLang="ko-KR" sz="3200" dirty="0" smtClean="0"/>
              <a:t>. (Timeout</a:t>
            </a:r>
            <a:r>
              <a:rPr lang="ko-KR" altLang="en-US" sz="3200" dirty="0" smtClean="0"/>
              <a:t> 시</a:t>
            </a:r>
            <a:r>
              <a:rPr lang="en-US" altLang="ko-KR" sz="3200" dirty="0" smtClean="0"/>
              <a:t>)</a:t>
            </a:r>
          </a:p>
          <a:p>
            <a:pPr lvl="1"/>
            <a:r>
              <a:rPr lang="ko-KR" altLang="en-US" sz="2800" dirty="0" smtClean="0">
                <a:solidFill>
                  <a:srgbClr val="FFC000"/>
                </a:solidFill>
              </a:rPr>
              <a:t>재전송</a:t>
            </a:r>
            <a:r>
              <a:rPr lang="ko-KR" altLang="en-US" sz="2800" dirty="0" smtClean="0"/>
              <a:t> 시 </a:t>
            </a:r>
            <a:r>
              <a:rPr lang="en-US" altLang="ko-KR" sz="2800" dirty="0" smtClean="0"/>
              <a:t>Timeout </a:t>
            </a:r>
            <a:r>
              <a:rPr lang="ko-KR" altLang="en-US" sz="2800" dirty="0" smtClean="0"/>
              <a:t>값 </a:t>
            </a:r>
            <a:r>
              <a:rPr lang="en-US" altLang="ko-KR" sz="2800" dirty="0" smtClean="0"/>
              <a:t>= </a:t>
            </a:r>
            <a:r>
              <a:rPr lang="ko-KR" altLang="en-US" sz="2800" dirty="0" smtClean="0">
                <a:solidFill>
                  <a:srgbClr val="FFC000"/>
                </a:solidFill>
              </a:rPr>
              <a:t>직전 </a:t>
            </a:r>
            <a:r>
              <a:rPr lang="en-US" altLang="ko-KR" sz="2800" dirty="0" smtClean="0">
                <a:solidFill>
                  <a:srgbClr val="FFC000"/>
                </a:solidFill>
              </a:rPr>
              <a:t>Timeout </a:t>
            </a:r>
            <a:r>
              <a:rPr lang="ko-KR" altLang="en-US" sz="2800" dirty="0" smtClean="0">
                <a:solidFill>
                  <a:srgbClr val="FFC000"/>
                </a:solidFill>
              </a:rPr>
              <a:t>값 </a:t>
            </a:r>
            <a:r>
              <a:rPr lang="en-US" altLang="ko-KR" sz="2800" dirty="0" smtClean="0">
                <a:solidFill>
                  <a:srgbClr val="FFC000"/>
                </a:solidFill>
              </a:rPr>
              <a:t>X 2</a:t>
            </a:r>
          </a:p>
          <a:p>
            <a:pPr lvl="1"/>
            <a:r>
              <a:rPr lang="ko-KR" altLang="en-US" sz="2800" dirty="0" smtClean="0"/>
              <a:t>다만</a:t>
            </a:r>
            <a:r>
              <a:rPr lang="en-US" altLang="ko-KR" sz="2800" dirty="0" smtClean="0"/>
              <a:t>, </a:t>
            </a:r>
            <a:r>
              <a:rPr lang="ko-KR" altLang="en-US" sz="2800" dirty="0" smtClean="0">
                <a:solidFill>
                  <a:srgbClr val="92D050"/>
                </a:solidFill>
              </a:rPr>
              <a:t>상위 </a:t>
            </a:r>
            <a:r>
              <a:rPr lang="ko-KR" altLang="en-US" sz="2800" dirty="0" err="1" smtClean="0">
                <a:solidFill>
                  <a:srgbClr val="92D050"/>
                </a:solidFill>
              </a:rPr>
              <a:t>계층으로부터의</a:t>
            </a:r>
            <a:r>
              <a:rPr lang="ko-KR" altLang="en-US" sz="2800" dirty="0" smtClean="0">
                <a:solidFill>
                  <a:srgbClr val="92D050"/>
                </a:solidFill>
              </a:rPr>
              <a:t> 데이터 수신</a:t>
            </a:r>
            <a:r>
              <a:rPr lang="en-US" altLang="ko-KR" sz="2800" dirty="0">
                <a:solidFill>
                  <a:srgbClr val="92D050"/>
                </a:solidFill>
              </a:rPr>
              <a:t> </a:t>
            </a:r>
            <a:r>
              <a:rPr lang="ko-KR" altLang="en-US" sz="2800" dirty="0" smtClean="0">
                <a:solidFill>
                  <a:srgbClr val="92D050"/>
                </a:solidFill>
              </a:rPr>
              <a:t>사건 </a:t>
            </a:r>
            <a:r>
              <a:rPr lang="en-US" altLang="ko-KR" sz="2800" dirty="0" smtClean="0">
                <a:solidFill>
                  <a:srgbClr val="92D050"/>
                </a:solidFill>
              </a:rPr>
              <a:t>+ ACK </a:t>
            </a:r>
            <a:r>
              <a:rPr lang="ko-KR" altLang="en-US" sz="2800" dirty="0" smtClean="0">
                <a:solidFill>
                  <a:srgbClr val="92D050"/>
                </a:solidFill>
              </a:rPr>
              <a:t>수신 사건</a:t>
            </a:r>
            <a:r>
              <a:rPr lang="en-US" altLang="ko-KR" sz="2800" dirty="0">
                <a:solidFill>
                  <a:srgbClr val="92D050"/>
                </a:solidFill>
              </a:rPr>
              <a:t> </a:t>
            </a:r>
            <a:r>
              <a:rPr lang="ko-KR" altLang="en-US" sz="2800" dirty="0" smtClean="0">
                <a:solidFill>
                  <a:srgbClr val="92D050"/>
                </a:solidFill>
              </a:rPr>
              <a:t>발생</a:t>
            </a:r>
            <a:r>
              <a:rPr lang="en-US" altLang="ko-KR" sz="2800" dirty="0" smtClean="0">
                <a:solidFill>
                  <a:srgbClr val="92D050"/>
                </a:solidFill>
              </a:rPr>
              <a:t> </a:t>
            </a:r>
            <a:r>
              <a:rPr lang="ko-KR" altLang="en-US" sz="2800" dirty="0">
                <a:solidFill>
                  <a:srgbClr val="92D050"/>
                </a:solidFill>
              </a:rPr>
              <a:t>후</a:t>
            </a:r>
            <a:r>
              <a:rPr lang="ko-KR" altLang="en-US" sz="2800" dirty="0" smtClean="0"/>
              <a:t> 타이머가 시작될 때는 </a:t>
            </a:r>
            <a:r>
              <a:rPr lang="en-US" altLang="ko-KR" sz="2800" dirty="0" smtClean="0"/>
              <a:t>Timeout</a:t>
            </a:r>
            <a:r>
              <a:rPr lang="ko-KR" altLang="en-US" sz="2800" dirty="0" smtClean="0"/>
              <a:t> 값 </a:t>
            </a:r>
            <a:r>
              <a:rPr lang="en-US" altLang="ko-KR" sz="2800" dirty="0" smtClean="0"/>
              <a:t>= </a:t>
            </a:r>
            <a:r>
              <a:rPr lang="en-US" altLang="ko-KR" sz="2800" dirty="0" err="1" smtClean="0"/>
              <a:t>EstimatedRTT</a:t>
            </a:r>
            <a:r>
              <a:rPr lang="ko-KR" altLang="en-US" sz="2800" dirty="0" smtClean="0"/>
              <a:t>와 </a:t>
            </a:r>
            <a:r>
              <a:rPr lang="en-US" altLang="ko-KR" sz="2800" dirty="0" err="1" smtClean="0"/>
              <a:t>DevRTT</a:t>
            </a:r>
            <a:r>
              <a:rPr lang="ko-KR" altLang="en-US" sz="2800" dirty="0" smtClean="0"/>
              <a:t>의 가장 최근의 값에서  계산함</a:t>
            </a:r>
            <a:r>
              <a:rPr lang="en-US" altLang="ko-KR" sz="2800" dirty="0" smtClean="0"/>
              <a:t>. (</a:t>
            </a:r>
            <a:r>
              <a:rPr lang="ko-KR" altLang="en-US" sz="2800" i="1" u="sng" dirty="0" smtClean="0"/>
              <a:t>뒤에서 다룰 것</a:t>
            </a:r>
            <a:r>
              <a:rPr lang="en-US" altLang="ko-KR" sz="2800" i="1" u="sng" dirty="0" smtClean="0"/>
              <a:t>.</a:t>
            </a:r>
            <a:r>
              <a:rPr lang="ko-KR" altLang="en-US" sz="2800" i="1" u="sng" dirty="0" smtClean="0"/>
              <a:t> </a:t>
            </a:r>
            <a:r>
              <a:rPr lang="en-US" altLang="ko-KR" sz="2800" dirty="0" smtClean="0"/>
              <a:t>)</a:t>
            </a:r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생각해볼 점</a:t>
            </a:r>
            <a:endParaRPr lang="en-US" altLang="ko-KR" sz="3200" dirty="0" smtClean="0"/>
          </a:p>
          <a:p>
            <a:pPr lvl="1"/>
            <a:r>
              <a:rPr lang="en-US" altLang="ko-KR" sz="2800" dirty="0" smtClean="0"/>
              <a:t>Timeout</a:t>
            </a:r>
            <a:r>
              <a:rPr lang="ko-KR" altLang="en-US" sz="2800" dirty="0" smtClean="0"/>
              <a:t>은 주로 네트워크에서의 </a:t>
            </a:r>
            <a:r>
              <a:rPr lang="ko-KR" altLang="en-US" sz="2800" dirty="0" smtClean="0">
                <a:solidFill>
                  <a:srgbClr val="00FFFF"/>
                </a:solidFill>
              </a:rPr>
              <a:t>혼잡</a:t>
            </a:r>
            <a:r>
              <a:rPr lang="ko-KR" altLang="en-US" sz="2800" dirty="0" smtClean="0"/>
              <a:t>에 의해 발생한다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ko-KR" altLang="en-US" sz="2800" dirty="0" smtClean="0"/>
              <a:t>이때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혼잡할 때 </a:t>
            </a:r>
            <a:r>
              <a:rPr lang="ko-KR" altLang="en-US" sz="2800" dirty="0" smtClean="0">
                <a:solidFill>
                  <a:srgbClr val="FFC000"/>
                </a:solidFill>
              </a:rPr>
              <a:t>재전송</a:t>
            </a:r>
            <a:r>
              <a:rPr lang="ko-KR" altLang="en-US" sz="2800" dirty="0" smtClean="0"/>
              <a:t>을 고집한다면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혼잡이 오히려 악화될 것이다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ko-KR" altLang="en-US" sz="2800" dirty="0" smtClean="0"/>
              <a:t>대신에 </a:t>
            </a:r>
            <a:r>
              <a:rPr lang="en-US" altLang="ko-KR" sz="2800" dirty="0" smtClean="0"/>
              <a:t>TCP</a:t>
            </a:r>
            <a:r>
              <a:rPr lang="ko-KR" altLang="en-US" sz="2800" dirty="0" smtClean="0"/>
              <a:t>는 송신자가 </a:t>
            </a:r>
            <a:r>
              <a:rPr lang="ko-KR" altLang="en-US" sz="2800" dirty="0" smtClean="0">
                <a:solidFill>
                  <a:srgbClr val="FFC000"/>
                </a:solidFill>
              </a:rPr>
              <a:t>더 긴 간격으로 재전송</a:t>
            </a:r>
            <a:r>
              <a:rPr lang="ko-KR" altLang="en-US" sz="2800" dirty="0" smtClean="0"/>
              <a:t>하도록 한다</a:t>
            </a:r>
            <a:r>
              <a:rPr lang="en-US" altLang="ko-KR" sz="2800" dirty="0" smtClean="0"/>
              <a:t>. (</a:t>
            </a:r>
            <a:r>
              <a:rPr lang="ko-KR" altLang="en-US" sz="2800" dirty="0" smtClean="0"/>
              <a:t>일종의 </a:t>
            </a:r>
            <a:r>
              <a:rPr lang="ko-KR" altLang="en-US" sz="2800" u="sng" dirty="0" err="1" smtClean="0">
                <a:solidFill>
                  <a:srgbClr val="FF0000"/>
                </a:solidFill>
              </a:rPr>
              <a:t>혼잡제어</a:t>
            </a:r>
            <a:r>
              <a:rPr lang="en-US" altLang="ko-KR" sz="2800" dirty="0" smtClean="0"/>
              <a:t>!)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3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빠른 재전송</a:t>
            </a:r>
            <a:r>
              <a:rPr lang="en-US" altLang="ko-KR" dirty="0" smtClean="0"/>
              <a:t>(fast-retransmit)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5"/>
            <a:ext cx="6591301" cy="559435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rgbClr val="FFC000"/>
                </a:solidFill>
              </a:rPr>
              <a:t>Timeout-triggered Retransmission</a:t>
            </a:r>
            <a:r>
              <a:rPr lang="ko-KR" altLang="en-US" sz="3200" dirty="0" smtClean="0"/>
              <a:t>의 문제점은</a:t>
            </a:r>
            <a:r>
              <a:rPr lang="en-US" altLang="ko-KR" sz="3200" dirty="0" smtClean="0"/>
              <a:t>?</a:t>
            </a:r>
          </a:p>
          <a:p>
            <a:pPr lvl="1"/>
            <a:r>
              <a:rPr lang="en-US" altLang="ko-KR" sz="2800" dirty="0" smtClean="0"/>
              <a:t>Timeout </a:t>
            </a:r>
            <a:r>
              <a:rPr lang="ko-KR" altLang="en-US" sz="2800" dirty="0" smtClean="0"/>
              <a:t>주기가 때때로 비교적 </a:t>
            </a:r>
            <a:r>
              <a:rPr lang="ko-KR" altLang="en-US" sz="2800" dirty="0" smtClean="0">
                <a:solidFill>
                  <a:srgbClr val="FFC000"/>
                </a:solidFill>
              </a:rPr>
              <a:t>길다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ko-KR" altLang="en-US" sz="2800" dirty="0" smtClean="0"/>
              <a:t>긴 </a:t>
            </a:r>
            <a:r>
              <a:rPr lang="en-US" altLang="ko-KR" sz="2800" dirty="0" smtClean="0"/>
              <a:t>Timeout</a:t>
            </a:r>
            <a:r>
              <a:rPr lang="ko-KR" altLang="en-US" sz="2800" dirty="0" smtClean="0"/>
              <a:t>으로 인한 종단간 지연 증가 우려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endParaRPr lang="en-US" altLang="ko-KR" sz="3200" dirty="0" smtClean="0"/>
          </a:p>
          <a:p>
            <a:r>
              <a:rPr lang="ko-KR" altLang="en-US" sz="3200" dirty="0" smtClean="0">
                <a:solidFill>
                  <a:srgbClr val="92D050"/>
                </a:solidFill>
              </a:rPr>
              <a:t>중복 </a:t>
            </a:r>
            <a:r>
              <a:rPr lang="en-US" altLang="ko-KR" sz="3200" dirty="0" smtClean="0">
                <a:solidFill>
                  <a:srgbClr val="92D050"/>
                </a:solidFill>
              </a:rPr>
              <a:t>ACK(Duplicate</a:t>
            </a:r>
            <a:r>
              <a:rPr lang="ko-KR" altLang="en-US" sz="3200" dirty="0" smtClean="0">
                <a:solidFill>
                  <a:srgbClr val="92D050"/>
                </a:solidFill>
              </a:rPr>
              <a:t> </a:t>
            </a:r>
            <a:r>
              <a:rPr lang="en-US" altLang="ko-KR" sz="3200" dirty="0" smtClean="0">
                <a:solidFill>
                  <a:srgbClr val="92D050"/>
                </a:solidFill>
              </a:rPr>
              <a:t>ACK)</a:t>
            </a:r>
            <a:r>
              <a:rPr lang="ko-KR" altLang="en-US" sz="3200" dirty="0" smtClean="0">
                <a:solidFill>
                  <a:srgbClr val="92D050"/>
                </a:solidFill>
              </a:rPr>
              <a:t>에 의한  재전송 정책</a:t>
            </a:r>
            <a:r>
              <a:rPr lang="ko-KR" altLang="en-US" sz="3200" dirty="0" smtClean="0"/>
              <a:t>을 수행하자</a:t>
            </a:r>
            <a:r>
              <a:rPr lang="en-US" altLang="ko-KR" sz="3200" dirty="0" smtClean="0"/>
              <a:t>.</a:t>
            </a:r>
          </a:p>
          <a:p>
            <a:pPr lvl="1"/>
            <a:r>
              <a:rPr lang="en-US" altLang="ko-KR" sz="2800" dirty="0" smtClean="0"/>
              <a:t>3</a:t>
            </a:r>
            <a:r>
              <a:rPr lang="ko-KR" altLang="en-US" sz="2800" dirty="0" smtClean="0"/>
              <a:t>번 연속 중복된 </a:t>
            </a:r>
            <a:r>
              <a:rPr lang="en-US" altLang="ko-KR" sz="2800" dirty="0" smtClean="0"/>
              <a:t>ACK</a:t>
            </a:r>
            <a:r>
              <a:rPr lang="ko-KR" altLang="en-US" sz="2800" dirty="0" smtClean="0"/>
              <a:t>를 수신하면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패킷 손실</a:t>
            </a:r>
            <a:r>
              <a:rPr lang="en-US" altLang="ko-KR" sz="2800" dirty="0" smtClean="0"/>
              <a:t>(Loss)</a:t>
            </a:r>
            <a:r>
              <a:rPr lang="ko-KR" altLang="en-US" sz="2800" dirty="0" smtClean="0"/>
              <a:t>로 간주하자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ko-KR" altLang="en-US" sz="2800" dirty="0" smtClean="0"/>
              <a:t>즉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재전송</a:t>
            </a:r>
            <a:r>
              <a:rPr lang="en-US" altLang="ko-KR" sz="2800" dirty="0" smtClean="0"/>
              <a:t>(retransmit)</a:t>
            </a:r>
            <a:r>
              <a:rPr lang="ko-KR" altLang="en-US" sz="2800" dirty="0" smtClean="0"/>
              <a:t>하자</a:t>
            </a:r>
            <a:r>
              <a:rPr lang="en-US" altLang="ko-KR" sz="2800" dirty="0" smtClean="0"/>
              <a:t>.</a:t>
            </a:r>
          </a:p>
          <a:p>
            <a:pPr lvl="1"/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8351838" y="1925638"/>
            <a:ext cx="2482850" cy="57577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8351838" y="2154238"/>
            <a:ext cx="1757362" cy="4143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>
            <a:off x="8348663" y="1620838"/>
            <a:ext cx="3175" cy="39941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10866438" y="1697038"/>
            <a:ext cx="11112" cy="39036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>
            <a:off x="8315325" y="2568575"/>
            <a:ext cx="2519363" cy="809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8351838" y="2382838"/>
            <a:ext cx="24828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8351838" y="2840038"/>
            <a:ext cx="2482850" cy="57418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8351838" y="2611438"/>
            <a:ext cx="2482850" cy="5984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H="1">
            <a:off x="8316913" y="2992438"/>
            <a:ext cx="2530475" cy="830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 flipH="1">
            <a:off x="8351838" y="3221038"/>
            <a:ext cx="2506662" cy="887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8351838" y="3449638"/>
            <a:ext cx="2495550" cy="900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10025063" y="2320925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en-US" altLang="ko-KR" sz="1000">
              <a:latin typeface="Times New Roman" panose="02020603050405020304" pitchFamily="18" charset="0"/>
            </a:endParaRPr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8377238" y="4391024"/>
            <a:ext cx="2457450" cy="583101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8004663" y="5682151"/>
            <a:ext cx="3178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Tahoma" panose="020B0604030504040204" pitchFamily="34" charset="0"/>
              </a:rPr>
              <a:t>fast retransmit after sender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Tahoma" panose="020B0604030504040204" pitchFamily="34" charset="0"/>
              </a:rPr>
              <a:t>receipt of triple duplicate ACK</a:t>
            </a:r>
            <a:endParaRPr lang="en-US" altLang="ko-KR" sz="1000" dirty="0">
              <a:latin typeface="Tahoma" panose="020B0604030504040204" pitchFamily="34" charset="0"/>
            </a:endParaRP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10393363" y="746125"/>
            <a:ext cx="773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Host B</a:t>
            </a: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8059738" y="763588"/>
            <a:ext cx="776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Host A</a:t>
            </a:r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8499475" y="1846263"/>
            <a:ext cx="208597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anose="020B0604030504040204" pitchFamily="34" charset="0"/>
              </a:rPr>
              <a:t>Seq=92, 8 bytes of data</a:t>
            </a:r>
          </a:p>
        </p:txBody>
      </p:sp>
      <p:grpSp>
        <p:nvGrpSpPr>
          <p:cNvPr id="22" name="Group 41"/>
          <p:cNvGrpSpPr>
            <a:grpSpLocks/>
          </p:cNvGrpSpPr>
          <p:nvPr/>
        </p:nvGrpSpPr>
        <p:grpSpPr bwMode="auto">
          <a:xfrm>
            <a:off x="8453438" y="3095625"/>
            <a:ext cx="949325" cy="304800"/>
            <a:chOff x="4215" y="2253"/>
            <a:chExt cx="598" cy="192"/>
          </a:xfrm>
        </p:grpSpPr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Tahoma" panose="020B0604030504040204" pitchFamily="34" charset="0"/>
              </a:endParaRPr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Arial" panose="020B0604020202020204" pitchFamily="34" charset="0"/>
                </a:rPr>
                <a:t>ACK=100</a:t>
              </a:r>
              <a:endParaRPr lang="en-US" altLang="ko-KR" sz="1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7967663" y="1898650"/>
            <a:ext cx="396875" cy="3524250"/>
            <a:chOff x="397" y="868"/>
            <a:chExt cx="250" cy="2220"/>
          </a:xfrm>
        </p:grpSpPr>
        <p:sp>
          <p:nvSpPr>
            <p:cNvPr id="26" name="Text Box 50"/>
            <p:cNvSpPr txBox="1">
              <a:spLocks noChangeArrowheads="1"/>
            </p:cNvSpPr>
            <p:nvPr/>
          </p:nvSpPr>
          <p:spPr bwMode="auto">
            <a:xfrm rot="10800000">
              <a:off x="397" y="1778"/>
              <a:ext cx="250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Tahoma" panose="020B0604030504040204" pitchFamily="34" charset="0"/>
                </a:rPr>
                <a:t>timeout</a:t>
              </a:r>
            </a:p>
          </p:txBody>
        </p:sp>
        <p:grpSp>
          <p:nvGrpSpPr>
            <p:cNvPr id="27" name="Group 51"/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31" name="Line 52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2" name="Line 53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28" name="Group 54"/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29" name="Line 55"/>
              <p:cNvSpPr>
                <a:spLocks noChangeShapeType="1"/>
              </p:cNvSpPr>
              <p:nvPr/>
            </p:nvSpPr>
            <p:spPr bwMode="auto">
              <a:xfrm flipV="1">
                <a:off x="3132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0" name="Line 56"/>
              <p:cNvSpPr>
                <a:spLocks noChangeShapeType="1"/>
              </p:cNvSpPr>
              <p:nvPr/>
            </p:nvSpPr>
            <p:spPr bwMode="auto">
              <a:xfrm>
                <a:off x="3106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</p:grpSp>
      <p:grpSp>
        <p:nvGrpSpPr>
          <p:cNvPr id="33" name="Group 71"/>
          <p:cNvGrpSpPr>
            <a:grpSpLocks/>
          </p:cNvGrpSpPr>
          <p:nvPr/>
        </p:nvGrpSpPr>
        <p:grpSpPr bwMode="auto">
          <a:xfrm>
            <a:off x="8464550" y="3406775"/>
            <a:ext cx="949325" cy="304800"/>
            <a:chOff x="35" y="1825"/>
            <a:chExt cx="598" cy="192"/>
          </a:xfrm>
        </p:grpSpPr>
        <p:sp>
          <p:nvSpPr>
            <p:cNvPr id="34" name="Rectangle 6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Tahoma" panose="020B0604030504040204" pitchFamily="34" charset="0"/>
              </a:endParaRPr>
            </a:p>
          </p:txBody>
        </p:sp>
        <p:sp>
          <p:nvSpPr>
            <p:cNvPr id="35" name="Text Box 6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Arial" panose="020B0604020202020204" pitchFamily="34" charset="0"/>
                </a:rPr>
                <a:t>ACK=100</a:t>
              </a:r>
              <a:endParaRPr lang="en-US" altLang="ko-KR" sz="1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" name="Group 72"/>
          <p:cNvGrpSpPr>
            <a:grpSpLocks/>
          </p:cNvGrpSpPr>
          <p:nvPr/>
        </p:nvGrpSpPr>
        <p:grpSpPr bwMode="auto">
          <a:xfrm>
            <a:off x="8450263" y="3736975"/>
            <a:ext cx="949325" cy="304800"/>
            <a:chOff x="35" y="1825"/>
            <a:chExt cx="598" cy="192"/>
          </a:xfrm>
        </p:grpSpPr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Tahoma" panose="020B0604030504040204" pitchFamily="34" charset="0"/>
              </a:endParaRPr>
            </a:p>
          </p:txBody>
        </p:sp>
        <p:sp>
          <p:nvSpPr>
            <p:cNvPr id="38" name="Text Box 74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Arial" panose="020B0604020202020204" pitchFamily="34" charset="0"/>
                </a:rPr>
                <a:t>ACK=100</a:t>
              </a:r>
              <a:endParaRPr lang="en-US" altLang="ko-KR" sz="1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9" name="Group 75"/>
          <p:cNvGrpSpPr>
            <a:grpSpLocks/>
          </p:cNvGrpSpPr>
          <p:nvPr/>
        </p:nvGrpSpPr>
        <p:grpSpPr bwMode="auto">
          <a:xfrm>
            <a:off x="8458200" y="4033838"/>
            <a:ext cx="949325" cy="304800"/>
            <a:chOff x="35" y="1825"/>
            <a:chExt cx="598" cy="192"/>
          </a:xfrm>
        </p:grpSpPr>
        <p:sp>
          <p:nvSpPr>
            <p:cNvPr id="40" name="Rectangle 7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Tahoma" panose="020B0604030504040204" pitchFamily="34" charset="0"/>
              </a:endParaRPr>
            </a:p>
          </p:txBody>
        </p:sp>
        <p:sp>
          <p:nvSpPr>
            <p:cNvPr id="41" name="Text Box 7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Arial" panose="020B0604020202020204" pitchFamily="34" charset="0"/>
                </a:rPr>
                <a:t>ACK=100</a:t>
              </a:r>
              <a:endParaRPr lang="en-US" altLang="ko-KR" sz="1000">
                <a:latin typeface="Times New Roman" panose="02020603050405020304" pitchFamily="18" charset="0"/>
              </a:endParaRPr>
            </a:p>
          </p:txBody>
        </p:sp>
      </p:grpSp>
      <p:sp>
        <p:nvSpPr>
          <p:cNvPr id="42" name="Rectangle 84"/>
          <p:cNvSpPr>
            <a:spLocks noChangeArrowheads="1"/>
          </p:cNvSpPr>
          <p:nvPr/>
        </p:nvSpPr>
        <p:spPr bwMode="auto">
          <a:xfrm>
            <a:off x="8567738" y="2168525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Tahoma" panose="020B0604030504040204" pitchFamily="34" charset="0"/>
            </a:endParaRPr>
          </a:p>
        </p:txBody>
      </p:sp>
      <p:sp>
        <p:nvSpPr>
          <p:cNvPr id="43" name="Text Box 83"/>
          <p:cNvSpPr txBox="1">
            <a:spLocks noChangeArrowheads="1"/>
          </p:cNvSpPr>
          <p:nvPr/>
        </p:nvSpPr>
        <p:spPr bwMode="auto">
          <a:xfrm>
            <a:off x="8475663" y="2112963"/>
            <a:ext cx="2281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anose="020B0604030504040204" pitchFamily="34" charset="0"/>
              </a:rPr>
              <a:t>Seq=100, 20 bytes of data</a:t>
            </a:r>
          </a:p>
        </p:txBody>
      </p:sp>
      <p:sp>
        <p:nvSpPr>
          <p:cNvPr id="44" name="Rectangle 85"/>
          <p:cNvSpPr>
            <a:spLocks noChangeArrowheads="1"/>
          </p:cNvSpPr>
          <p:nvPr/>
        </p:nvSpPr>
        <p:spPr bwMode="auto">
          <a:xfrm>
            <a:off x="8529638" y="4376738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Tahoma" panose="020B0604030504040204" pitchFamily="34" charset="0"/>
            </a:endParaRPr>
          </a:p>
        </p:txBody>
      </p:sp>
      <p:sp>
        <p:nvSpPr>
          <p:cNvPr id="45" name="Text Box 86"/>
          <p:cNvSpPr txBox="1">
            <a:spLocks noChangeArrowheads="1"/>
          </p:cNvSpPr>
          <p:nvPr/>
        </p:nvSpPr>
        <p:spPr bwMode="auto">
          <a:xfrm>
            <a:off x="8437563" y="4321175"/>
            <a:ext cx="2281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>
                <a:latin typeface="Tahoma" panose="020B0604030504040204" pitchFamily="34" charset="0"/>
              </a:rPr>
              <a:t>Seq</a:t>
            </a:r>
            <a:r>
              <a:rPr lang="en-US" altLang="ko-KR" sz="1400" dirty="0">
                <a:latin typeface="Tahoma" panose="020B0604030504040204" pitchFamily="34" charset="0"/>
              </a:rPr>
              <a:t>=100, 20 bytes of data</a:t>
            </a:r>
          </a:p>
        </p:txBody>
      </p:sp>
      <p:grpSp>
        <p:nvGrpSpPr>
          <p:cNvPr id="46" name="Group 93"/>
          <p:cNvGrpSpPr>
            <a:grpSpLocks/>
          </p:cNvGrpSpPr>
          <p:nvPr/>
        </p:nvGrpSpPr>
        <p:grpSpPr bwMode="auto">
          <a:xfrm>
            <a:off x="7969250" y="1003300"/>
            <a:ext cx="630238" cy="533400"/>
            <a:chOff x="-44" y="1473"/>
            <a:chExt cx="981" cy="1105"/>
          </a:xfrm>
        </p:grpSpPr>
        <p:pic>
          <p:nvPicPr>
            <p:cNvPr id="47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49" name="Group 96"/>
          <p:cNvGrpSpPr>
            <a:grpSpLocks/>
          </p:cNvGrpSpPr>
          <p:nvPr/>
        </p:nvGrpSpPr>
        <p:grpSpPr bwMode="auto">
          <a:xfrm flipH="1">
            <a:off x="10547350" y="1030288"/>
            <a:ext cx="654050" cy="579437"/>
            <a:chOff x="-44" y="1473"/>
            <a:chExt cx="981" cy="1105"/>
          </a:xfrm>
        </p:grpSpPr>
        <p:pic>
          <p:nvPicPr>
            <p:cNvPr id="50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043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 animBg="1"/>
      <p:bldP spid="42" grpId="0" animBg="1"/>
      <p:bldP spid="43" grpId="0"/>
      <p:bldP spid="44" grpId="0" animBg="1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[RFC 5681] TCP ACK </a:t>
            </a:r>
            <a:r>
              <a:rPr lang="ko-KR" altLang="en-US" dirty="0" smtClean="0"/>
              <a:t>생성 권고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17775" y="1146175"/>
            <a:ext cx="348698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 i="1" dirty="0" smtClean="0">
                <a:solidFill>
                  <a:srgbClr val="FFC000"/>
                </a:solidFill>
                <a:latin typeface="+mn-ea"/>
                <a:ea typeface="+mn-ea"/>
              </a:rPr>
              <a:t>수신 측 </a:t>
            </a:r>
            <a:r>
              <a:rPr lang="en-US" altLang="ko-KR" sz="2400" i="1" dirty="0" smtClean="0">
                <a:solidFill>
                  <a:srgbClr val="FFC000"/>
                </a:solidFill>
                <a:latin typeface="+mn-ea"/>
                <a:ea typeface="+mn-ea"/>
              </a:rPr>
              <a:t>Event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i="1" dirty="0">
              <a:solidFill>
                <a:srgbClr val="CC0000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+mn-ea"/>
                <a:ea typeface="+mn-ea"/>
              </a:rPr>
              <a:t>arrival of in-order segment with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+mn-ea"/>
                <a:ea typeface="+mn-ea"/>
              </a:rPr>
              <a:t>expected </a:t>
            </a:r>
            <a:r>
              <a:rPr lang="en-US" altLang="ko-KR" sz="1800" dirty="0" err="1">
                <a:latin typeface="+mn-ea"/>
                <a:ea typeface="+mn-ea"/>
              </a:rPr>
              <a:t>seq</a:t>
            </a:r>
            <a:r>
              <a:rPr lang="en-US" altLang="ko-KR" sz="1800" dirty="0">
                <a:latin typeface="+mn-ea"/>
                <a:ea typeface="+mn-ea"/>
              </a:rPr>
              <a:t> #. All data up to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+mn-ea"/>
                <a:ea typeface="+mn-ea"/>
              </a:rPr>
              <a:t>expected </a:t>
            </a:r>
            <a:r>
              <a:rPr lang="en-US" altLang="ko-KR" sz="1800" dirty="0" err="1">
                <a:latin typeface="+mn-ea"/>
                <a:ea typeface="+mn-ea"/>
              </a:rPr>
              <a:t>seq</a:t>
            </a:r>
            <a:r>
              <a:rPr lang="en-US" altLang="ko-KR" sz="1800" dirty="0">
                <a:latin typeface="+mn-ea"/>
                <a:ea typeface="+mn-ea"/>
              </a:rPr>
              <a:t> # already </a:t>
            </a:r>
            <a:r>
              <a:rPr lang="en-US" altLang="ko-KR" sz="1800" dirty="0" err="1">
                <a:latin typeface="+mn-ea"/>
                <a:ea typeface="+mn-ea"/>
              </a:rPr>
              <a:t>ACKed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+mn-ea"/>
                <a:ea typeface="+mn-ea"/>
              </a:rPr>
              <a:t>arrival of in-order segment with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+mn-ea"/>
                <a:ea typeface="+mn-ea"/>
              </a:rPr>
              <a:t>expected </a:t>
            </a:r>
            <a:r>
              <a:rPr lang="en-US" altLang="ko-KR" sz="1800" dirty="0" err="1">
                <a:latin typeface="+mn-ea"/>
                <a:ea typeface="+mn-ea"/>
              </a:rPr>
              <a:t>seq</a:t>
            </a:r>
            <a:r>
              <a:rPr lang="en-US" altLang="ko-KR" sz="1800" dirty="0">
                <a:latin typeface="+mn-ea"/>
                <a:ea typeface="+mn-ea"/>
              </a:rPr>
              <a:t> #. One other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+mn-ea"/>
                <a:ea typeface="+mn-ea"/>
              </a:rPr>
              <a:t>segment has ACK pending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+mn-ea"/>
                <a:ea typeface="+mn-ea"/>
              </a:rPr>
              <a:t>arrival of out-of-order segment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+mn-ea"/>
                <a:ea typeface="+mn-ea"/>
              </a:rPr>
              <a:t>higher-than-expect seq. # 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+mn-ea"/>
                <a:ea typeface="+mn-ea"/>
              </a:rPr>
              <a:t>Gap detected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+mn-ea"/>
                <a:ea typeface="+mn-ea"/>
              </a:rPr>
              <a:t>arrival of segment that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+mn-ea"/>
                <a:ea typeface="+mn-ea"/>
              </a:rPr>
              <a:t>partially or completely fills gap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80150" y="1136650"/>
            <a:ext cx="4233531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 i="1" dirty="0" smtClean="0">
                <a:solidFill>
                  <a:srgbClr val="92D050"/>
                </a:solidFill>
                <a:latin typeface="+mn-ea"/>
                <a:ea typeface="+mn-ea"/>
              </a:rPr>
              <a:t>이벤트에 따른 </a:t>
            </a:r>
            <a:r>
              <a:rPr lang="en-US" altLang="ko-KR" sz="2400" i="1" dirty="0" smtClean="0">
                <a:solidFill>
                  <a:srgbClr val="92D050"/>
                </a:solidFill>
                <a:latin typeface="+mn-ea"/>
                <a:ea typeface="+mn-ea"/>
              </a:rPr>
              <a:t>Action</a:t>
            </a:r>
            <a:endParaRPr lang="en-US" altLang="ko-KR" sz="1800" i="1" dirty="0">
              <a:solidFill>
                <a:srgbClr val="92D050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i="1" dirty="0">
              <a:solidFill>
                <a:srgbClr val="CC0000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FFFF"/>
                </a:solidFill>
                <a:latin typeface="+mn-ea"/>
                <a:ea typeface="+mn-ea"/>
              </a:rPr>
              <a:t>delayed ACK. </a:t>
            </a:r>
            <a:r>
              <a:rPr lang="en-US" altLang="ko-KR" sz="1800" dirty="0">
                <a:latin typeface="+mn-ea"/>
                <a:ea typeface="+mn-ea"/>
              </a:rPr>
              <a:t>Wait up to 500ms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+mn-ea"/>
                <a:ea typeface="+mn-ea"/>
              </a:rPr>
              <a:t>for next segment. If no next segment,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+mn-ea"/>
                <a:ea typeface="+mn-ea"/>
              </a:rPr>
              <a:t>send ACK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FFFF"/>
                </a:solidFill>
                <a:latin typeface="+mn-ea"/>
                <a:ea typeface="+mn-ea"/>
              </a:rPr>
              <a:t>immediately send single cumulative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FFFF"/>
                </a:solidFill>
                <a:latin typeface="+mn-ea"/>
                <a:ea typeface="+mn-ea"/>
              </a:rPr>
              <a:t>ACK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en-US" altLang="ko-KR" sz="1800" dirty="0" err="1">
                <a:latin typeface="+mn-ea"/>
                <a:ea typeface="+mn-ea"/>
              </a:rPr>
              <a:t>ACKing</a:t>
            </a:r>
            <a:r>
              <a:rPr lang="en-US" altLang="ko-KR" sz="1800" dirty="0">
                <a:latin typeface="+mn-ea"/>
                <a:ea typeface="+mn-ea"/>
              </a:rPr>
              <a:t> both in-order segments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FFFF"/>
                </a:solidFill>
                <a:latin typeface="+mn-ea"/>
                <a:ea typeface="+mn-ea"/>
              </a:rPr>
              <a:t>immediately send </a:t>
            </a:r>
            <a:r>
              <a:rPr lang="en-US" altLang="ko-KR" sz="1800" i="1" dirty="0">
                <a:solidFill>
                  <a:srgbClr val="00FFFF"/>
                </a:solidFill>
                <a:latin typeface="+mn-ea"/>
                <a:ea typeface="+mn-ea"/>
              </a:rPr>
              <a:t>duplicate ACK</a:t>
            </a:r>
            <a:r>
              <a:rPr lang="en-US" altLang="ko-KR" sz="1800" dirty="0">
                <a:solidFill>
                  <a:srgbClr val="00FFFF"/>
                </a:solidFill>
                <a:latin typeface="+mn-ea"/>
                <a:ea typeface="+mn-ea"/>
              </a:rPr>
              <a:t>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+mn-ea"/>
                <a:ea typeface="+mn-ea"/>
              </a:rPr>
              <a:t>indicating seq. # of next expected byte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FFFF"/>
                </a:solidFill>
                <a:latin typeface="+mn-ea"/>
                <a:ea typeface="+mn-ea"/>
              </a:rPr>
              <a:t>immediate send ACK</a:t>
            </a:r>
            <a:r>
              <a:rPr lang="en-US" altLang="ko-KR" sz="1800" dirty="0">
                <a:latin typeface="+mn-ea"/>
                <a:ea typeface="+mn-ea"/>
              </a:rPr>
              <a:t>, provided that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+mn-ea"/>
                <a:ea typeface="+mn-ea"/>
              </a:rPr>
              <a:t>segment starts at lower end of gap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089650" y="1296987"/>
            <a:ext cx="0" cy="435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533650" y="1736725"/>
            <a:ext cx="7494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17775" y="2790825"/>
            <a:ext cx="7494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535238" y="3889375"/>
            <a:ext cx="7494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528888" y="4978400"/>
            <a:ext cx="7494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15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TCP: GBN</a:t>
            </a:r>
            <a:r>
              <a:rPr lang="ko-KR" altLang="en-US" dirty="0" smtClean="0"/>
              <a:t>이냐</a:t>
            </a:r>
            <a:r>
              <a:rPr lang="en-US" altLang="ko-KR" dirty="0" smtClean="0"/>
              <a:t>? SR</a:t>
            </a:r>
            <a:r>
              <a:rPr lang="ko-KR" altLang="en-US" dirty="0" smtClean="0"/>
              <a:t>이냐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4"/>
            <a:ext cx="12192001" cy="5946775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일반적으로 올바르게 수신되었지만 순서가 바</a:t>
            </a:r>
            <a:r>
              <a:rPr lang="ko-KR" altLang="en-US" sz="3200" dirty="0"/>
              <a:t>뀐</a:t>
            </a:r>
            <a:r>
              <a:rPr lang="ko-KR" altLang="en-US" sz="3200" dirty="0" smtClean="0"/>
              <a:t> 세그먼트를 </a:t>
            </a:r>
            <a:r>
              <a:rPr lang="ko-KR" altLang="en-US" sz="3200" dirty="0" err="1" smtClean="0"/>
              <a:t>버퍼링한다</a:t>
            </a:r>
            <a:r>
              <a:rPr lang="en-US" altLang="ko-KR" sz="3200" dirty="0" smtClean="0"/>
              <a:t>.</a:t>
            </a:r>
          </a:p>
          <a:p>
            <a:pPr lvl="1"/>
            <a:r>
              <a:rPr lang="en-US" altLang="ko-KR" sz="2800" dirty="0" smtClean="0"/>
              <a:t>SR</a:t>
            </a:r>
          </a:p>
          <a:p>
            <a:r>
              <a:rPr lang="ko-KR" altLang="en-US" sz="3200" dirty="0" smtClean="0"/>
              <a:t>기껏해야 세그먼트 </a:t>
            </a:r>
            <a:r>
              <a:rPr lang="en-US" altLang="ko-KR" sz="3200" dirty="0" smtClean="0"/>
              <a:t>n </a:t>
            </a:r>
            <a:r>
              <a:rPr lang="ko-KR" altLang="en-US" sz="3200" dirty="0" smtClean="0"/>
              <a:t>하나만을 재전송한다</a:t>
            </a:r>
            <a:r>
              <a:rPr lang="en-US" altLang="ko-KR" sz="3200" dirty="0" smtClean="0"/>
              <a:t>.</a:t>
            </a:r>
          </a:p>
          <a:p>
            <a:pPr lvl="1"/>
            <a:r>
              <a:rPr lang="en-US" altLang="ko-KR" sz="2800" dirty="0" smtClean="0"/>
              <a:t>SR</a:t>
            </a:r>
          </a:p>
          <a:p>
            <a:r>
              <a:rPr lang="ko-KR" altLang="en-US" sz="3200" dirty="0" smtClean="0"/>
              <a:t>세그먼트 </a:t>
            </a:r>
            <a:r>
              <a:rPr lang="en-US" altLang="ko-KR" sz="3200" dirty="0" smtClean="0"/>
              <a:t>n</a:t>
            </a:r>
            <a:r>
              <a:rPr lang="ko-KR" altLang="en-US" sz="3200" dirty="0" smtClean="0"/>
              <a:t>에 대한 타임아웃 전에 </a:t>
            </a:r>
            <a:r>
              <a:rPr lang="en-US" altLang="ko-KR" sz="3200" dirty="0" smtClean="0"/>
              <a:t>			 	              	       </a:t>
            </a:r>
            <a:r>
              <a:rPr lang="ko-KR" altLang="en-US" sz="3200" dirty="0" smtClean="0"/>
              <a:t>세그먼트 </a:t>
            </a:r>
            <a:r>
              <a:rPr lang="en-US" altLang="ko-KR" sz="3200" dirty="0" smtClean="0"/>
              <a:t>n+1</a:t>
            </a:r>
            <a:r>
              <a:rPr lang="ko-KR" altLang="en-US" sz="3200" dirty="0" smtClean="0"/>
              <a:t>에 대한 긍정 </a:t>
            </a:r>
            <a:r>
              <a:rPr lang="ko-KR" altLang="en-US" sz="3200" dirty="0" err="1" smtClean="0"/>
              <a:t>확인응답이</a:t>
            </a:r>
            <a:r>
              <a:rPr lang="ko-KR" altLang="en-US" sz="3200" dirty="0" smtClean="0"/>
              <a:t> 도착하면 </a:t>
            </a:r>
            <a:r>
              <a:rPr lang="en-US" altLang="ko-KR" sz="3200" dirty="0" smtClean="0"/>
              <a:t>				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     세그먼트를 재전송하지 않는다</a:t>
            </a:r>
            <a:r>
              <a:rPr lang="en-US" altLang="ko-KR" sz="3200" dirty="0" smtClean="0"/>
              <a:t>.</a:t>
            </a:r>
          </a:p>
          <a:p>
            <a:pPr lvl="1"/>
            <a:r>
              <a:rPr lang="en-US" altLang="ko-KR" sz="2800" dirty="0" smtClean="0"/>
              <a:t>GBN</a:t>
            </a:r>
          </a:p>
          <a:p>
            <a:r>
              <a:rPr lang="ko-KR" altLang="en-US" sz="3200" dirty="0" smtClean="0"/>
              <a:t>누적확인응답</a:t>
            </a:r>
            <a:endParaRPr lang="en-US" altLang="ko-KR" sz="3200" dirty="0" smtClean="0"/>
          </a:p>
          <a:p>
            <a:pPr lvl="1"/>
            <a:r>
              <a:rPr lang="en-US" altLang="ko-KR" sz="2800" dirty="0" smtClean="0"/>
              <a:t>GBN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41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ysClr val="window" lastClr="FFFFFF"/>
                </a:solidFill>
              </a:rPr>
              <a:t>왕복시간</a:t>
            </a:r>
            <a:r>
              <a:rPr lang="en-US" altLang="ko-KR" dirty="0">
                <a:solidFill>
                  <a:sysClr val="window" lastClr="FFFFFF"/>
                </a:solidFill>
              </a:rPr>
              <a:t>(RTT) </a:t>
            </a:r>
            <a:r>
              <a:rPr lang="ko-KR" altLang="en-US" dirty="0">
                <a:solidFill>
                  <a:sysClr val="window" lastClr="FFFFFF"/>
                </a:solidFill>
              </a:rPr>
              <a:t>예측과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타임아웃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u="sng" dirty="0" smtClean="0"/>
              <a:t>Goal :</a:t>
            </a:r>
          </a:p>
          <a:p>
            <a:r>
              <a:rPr lang="ko-KR" altLang="en-US" sz="3200" dirty="0" smtClean="0"/>
              <a:t>타임아웃 시간은 무조건 </a:t>
            </a:r>
            <a:r>
              <a:rPr lang="en-US" altLang="ko-KR" sz="3200" dirty="0" smtClean="0"/>
              <a:t>RTT</a:t>
            </a:r>
            <a:r>
              <a:rPr lang="ko-KR" altLang="en-US" sz="3200" dirty="0" smtClean="0"/>
              <a:t>보다 크게 설정하여야 재전송 오버헤드를   막을 수 있다는 것을 안다</a:t>
            </a:r>
            <a:r>
              <a:rPr lang="en-US" altLang="ko-KR" sz="3200" dirty="0" smtClean="0"/>
              <a:t>.</a:t>
            </a:r>
          </a:p>
          <a:p>
            <a:r>
              <a:rPr lang="en-US" altLang="ko-KR" sz="3200" dirty="0" smtClean="0"/>
              <a:t>RTT </a:t>
            </a:r>
            <a:r>
              <a:rPr lang="ko-KR" altLang="en-US" sz="3200" dirty="0" smtClean="0"/>
              <a:t>시간을 고려한 적절한 타임아웃 시간을 설정하는 원리를 설명할 수 있다</a:t>
            </a:r>
            <a:r>
              <a:rPr lang="en-US" altLang="ko-KR" sz="3200" dirty="0" smtClean="0"/>
              <a:t>.</a:t>
            </a:r>
          </a:p>
          <a:p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52" y="3563956"/>
            <a:ext cx="3738548" cy="30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7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타임아웃 값 설정하기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5"/>
            <a:ext cx="12192001" cy="558165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rgbClr val="92D050"/>
                </a:solidFill>
              </a:rPr>
              <a:t>RTT</a:t>
            </a:r>
            <a:r>
              <a:rPr lang="ko-KR" altLang="en-US" sz="3200" dirty="0" smtClean="0">
                <a:solidFill>
                  <a:srgbClr val="92D050"/>
                </a:solidFill>
              </a:rPr>
              <a:t>보다는 커야 한다</a:t>
            </a:r>
            <a:r>
              <a:rPr lang="en-US" altLang="ko-KR" sz="3200" dirty="0" smtClean="0"/>
              <a:t>. (-&gt; </a:t>
            </a:r>
            <a:r>
              <a:rPr lang="ko-KR" altLang="en-US" sz="3200" dirty="0" smtClean="0"/>
              <a:t>아니면 불필요한 재전송 </a:t>
            </a:r>
            <a:r>
              <a:rPr lang="en-US" altLang="ko-KR" sz="3200" dirty="0" smtClean="0"/>
              <a:t>…)</a:t>
            </a:r>
          </a:p>
          <a:p>
            <a:pPr lvl="1"/>
            <a:r>
              <a:rPr lang="ko-KR" altLang="en-US" sz="2800" dirty="0" smtClean="0"/>
              <a:t>이는 </a:t>
            </a:r>
            <a:r>
              <a:rPr lang="ko-KR" altLang="en-US" sz="2800" u="sng" dirty="0" smtClean="0"/>
              <a:t>두 호스트 간 연결이 수립</a:t>
            </a:r>
            <a:r>
              <a:rPr lang="en-US" altLang="ko-KR" sz="2800" u="sng" dirty="0" smtClean="0"/>
              <a:t>(Establish)</a:t>
            </a:r>
            <a:r>
              <a:rPr lang="ko-KR" altLang="en-US" sz="2800" u="sng" dirty="0" smtClean="0"/>
              <a:t>되기 전</a:t>
            </a:r>
            <a:r>
              <a:rPr lang="ko-KR" altLang="en-US" sz="2800" dirty="0" smtClean="0"/>
              <a:t>까지는 알 수 없다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en-US" altLang="ko-KR" sz="2800" dirty="0" smtClean="0"/>
              <a:t>RTT </a:t>
            </a:r>
            <a:r>
              <a:rPr lang="ko-KR" altLang="en-US" sz="2800" dirty="0" smtClean="0"/>
              <a:t>값은 </a:t>
            </a:r>
            <a:r>
              <a:rPr lang="ko-KR" altLang="en-US" sz="2800" u="sng" dirty="0" smtClean="0"/>
              <a:t>거리에 비례</a:t>
            </a:r>
            <a:r>
              <a:rPr lang="ko-KR" altLang="en-US" sz="2800" dirty="0" smtClean="0"/>
              <a:t>한다</a:t>
            </a:r>
            <a:r>
              <a:rPr lang="en-US" altLang="ko-KR" sz="2800" dirty="0" smtClean="0"/>
              <a:t>. (</a:t>
            </a:r>
            <a:r>
              <a:rPr lang="ko-KR" altLang="en-US" sz="2800" dirty="0" smtClean="0"/>
              <a:t>미국</a:t>
            </a:r>
            <a:r>
              <a:rPr lang="en-US" altLang="ko-KR" sz="2800" dirty="0" smtClean="0"/>
              <a:t>-</a:t>
            </a:r>
            <a:r>
              <a:rPr lang="ko-KR" altLang="en-US" sz="2800" dirty="0" smtClean="0"/>
              <a:t>한국 </a:t>
            </a:r>
            <a:r>
              <a:rPr lang="en-US" altLang="ko-KR" sz="2800" dirty="0" smtClean="0"/>
              <a:t>vs </a:t>
            </a:r>
            <a:r>
              <a:rPr lang="ko-KR" altLang="en-US" sz="2800" dirty="0" smtClean="0"/>
              <a:t>서귀포</a:t>
            </a:r>
            <a:r>
              <a:rPr lang="en-US" altLang="ko-KR" sz="2800" dirty="0" smtClean="0"/>
              <a:t>-</a:t>
            </a:r>
            <a:r>
              <a:rPr lang="ko-KR" altLang="en-US" sz="2800" dirty="0" smtClean="0"/>
              <a:t>제주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en-US" altLang="ko-KR" sz="2800" dirty="0" smtClean="0"/>
              <a:t>RTT </a:t>
            </a:r>
            <a:r>
              <a:rPr lang="ko-KR" altLang="en-US" sz="2800" dirty="0" smtClean="0"/>
              <a:t>값은 </a:t>
            </a:r>
            <a:r>
              <a:rPr lang="ko-KR" altLang="en-US" sz="2800" u="sng" dirty="0" smtClean="0"/>
              <a:t>가변적</a:t>
            </a:r>
            <a:r>
              <a:rPr lang="ko-KR" altLang="en-US" sz="2800" dirty="0" smtClean="0"/>
              <a:t>이다</a:t>
            </a:r>
            <a:r>
              <a:rPr lang="en-US" altLang="ko-KR" sz="2800" dirty="0" smtClean="0"/>
              <a:t>. (</a:t>
            </a:r>
            <a:r>
              <a:rPr lang="ko-KR" altLang="en-US" sz="2800" dirty="0" smtClean="0"/>
              <a:t>네트워크 혼잡</a:t>
            </a:r>
            <a:r>
              <a:rPr lang="en-US" altLang="ko-KR" sz="2800" dirty="0" smtClean="0"/>
              <a:t>)</a:t>
            </a:r>
            <a:endParaRPr lang="en-US" altLang="ko-KR" sz="2800" dirty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타임아웃 값 설정하기</a:t>
            </a:r>
            <a:endParaRPr lang="en-US" altLang="ko-KR" sz="3200" dirty="0" smtClean="0"/>
          </a:p>
          <a:p>
            <a:pPr marL="457200" lvl="1" indent="0">
              <a:buNone/>
            </a:pPr>
            <a:r>
              <a:rPr lang="ko-KR" altLang="en-US" sz="2800" dirty="0" smtClean="0"/>
              <a:t>예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측정된 </a:t>
            </a:r>
            <a:r>
              <a:rPr lang="en-US" altLang="ko-KR" sz="2800" dirty="0" smtClean="0"/>
              <a:t>RTT </a:t>
            </a:r>
            <a:r>
              <a:rPr lang="ko-KR" altLang="en-US" sz="2800" dirty="0" smtClean="0"/>
              <a:t>값들의 집합 </a:t>
            </a:r>
            <a:r>
              <a:rPr lang="en-US" altLang="ko-KR" sz="2800" dirty="0" smtClean="0"/>
              <a:t>= { 3, 7, 3, 7, 9, 1 }</a:t>
            </a:r>
          </a:p>
          <a:p>
            <a:pPr lvl="2"/>
            <a:r>
              <a:rPr lang="ko-KR" altLang="en-US" sz="2400" dirty="0" smtClean="0"/>
              <a:t>평균</a:t>
            </a:r>
            <a:r>
              <a:rPr lang="en-US" altLang="ko-KR" sz="2400" dirty="0" smtClean="0"/>
              <a:t> = 5 ; </a:t>
            </a:r>
            <a:r>
              <a:rPr lang="ko-KR" altLang="en-US" sz="2400" dirty="0" smtClean="0"/>
              <a:t>분산 </a:t>
            </a:r>
            <a:r>
              <a:rPr lang="en-US" altLang="ko-KR" sz="2400" dirty="0" smtClean="0"/>
              <a:t>= 8 ; </a:t>
            </a:r>
            <a:r>
              <a:rPr lang="ko-KR" altLang="en-US" sz="2400" dirty="0" smtClean="0"/>
              <a:t>표준편차 </a:t>
            </a:r>
            <a:r>
              <a:rPr lang="en-US" altLang="ko-KR" sz="2400" dirty="0" smtClean="0"/>
              <a:t>= 2.8284… = 3 ;</a:t>
            </a:r>
          </a:p>
          <a:p>
            <a:pPr lvl="2"/>
            <a:r>
              <a:rPr lang="ko-KR" altLang="en-US" sz="2400" dirty="0" smtClean="0"/>
              <a:t>만약 </a:t>
            </a:r>
            <a:r>
              <a:rPr lang="en-US" altLang="ko-KR" sz="2400" dirty="0" err="1" smtClean="0"/>
              <a:t>EstimatedRTT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예측 </a:t>
            </a:r>
            <a:r>
              <a:rPr lang="en-US" altLang="ko-KR" sz="2400" dirty="0" smtClean="0"/>
              <a:t>RTT)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라고 할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 값에 </a:t>
            </a:r>
            <a:r>
              <a:rPr lang="en-US" altLang="ko-KR" sz="2400" dirty="0" err="1" smtClean="0"/>
              <a:t>DevRTT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표준편차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더하면</a:t>
            </a:r>
            <a:r>
              <a:rPr lang="en-US" altLang="ko-KR" sz="2400" dirty="0" smtClean="0"/>
              <a:t>?</a:t>
            </a:r>
          </a:p>
          <a:p>
            <a:pPr lvl="3"/>
            <a:r>
              <a:rPr lang="en-US" altLang="ko-KR" sz="2200" dirty="0" smtClean="0"/>
              <a:t>5 + 3 = 8</a:t>
            </a:r>
            <a:endParaRPr lang="en-US" altLang="ko-KR" sz="2200" dirty="0"/>
          </a:p>
          <a:p>
            <a:pPr lvl="2"/>
            <a:r>
              <a:rPr lang="en-US" altLang="ko-KR" sz="2400" dirty="0" err="1" smtClean="0">
                <a:solidFill>
                  <a:srgbClr val="00FFFF"/>
                </a:solidFill>
              </a:rPr>
              <a:t>EstimatedRTT</a:t>
            </a:r>
            <a:r>
              <a:rPr lang="en-US" altLang="ko-KR" sz="2400" dirty="0" smtClean="0">
                <a:solidFill>
                  <a:srgbClr val="00FFFF"/>
                </a:solidFill>
              </a:rPr>
              <a:t> + 4 X </a:t>
            </a:r>
            <a:r>
              <a:rPr lang="en-US" altLang="ko-KR" sz="2400" dirty="0" err="1" smtClean="0">
                <a:solidFill>
                  <a:srgbClr val="00FFFF"/>
                </a:solidFill>
              </a:rPr>
              <a:t>DevRTT</a:t>
            </a:r>
            <a:r>
              <a:rPr lang="en-US" altLang="ko-KR" sz="2400" dirty="0" smtClean="0">
                <a:solidFill>
                  <a:srgbClr val="00FFFF"/>
                </a:solidFill>
              </a:rPr>
              <a:t> </a:t>
            </a:r>
            <a:r>
              <a:rPr lang="en-US" altLang="ko-KR" sz="2400" dirty="0" smtClean="0"/>
              <a:t>= 17</a:t>
            </a:r>
          </a:p>
          <a:p>
            <a:pPr lvl="3"/>
            <a:r>
              <a:rPr lang="en-US" altLang="ko-KR" sz="2200" dirty="0" smtClean="0"/>
              <a:t>Timeout </a:t>
            </a:r>
            <a:r>
              <a:rPr lang="ko-KR" altLang="en-US" sz="2200" dirty="0" smtClean="0"/>
              <a:t>값을 </a:t>
            </a:r>
            <a:r>
              <a:rPr lang="en-US" altLang="ko-KR" sz="2200" dirty="0" smtClean="0"/>
              <a:t>17</a:t>
            </a:r>
            <a:r>
              <a:rPr lang="ko-KR" altLang="en-US" sz="2200" dirty="0" smtClean="0"/>
              <a:t>로 하면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거의 </a:t>
            </a:r>
            <a:r>
              <a:rPr lang="en-US" altLang="ko-KR" sz="2200" dirty="0" smtClean="0"/>
              <a:t>99.9% </a:t>
            </a:r>
            <a:r>
              <a:rPr lang="ko-KR" altLang="en-US" sz="2200" dirty="0" smtClean="0"/>
              <a:t>확률로 조급</a:t>
            </a:r>
            <a:r>
              <a:rPr lang="en-US" altLang="ko-KR" sz="2200" dirty="0" smtClean="0"/>
              <a:t>(Premature)</a:t>
            </a:r>
            <a:r>
              <a:rPr lang="ko-KR" altLang="en-US" sz="2200" dirty="0" smtClean="0"/>
              <a:t>하지 않다 말할 수 있다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3055938"/>
            <a:ext cx="1828800" cy="40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3571875"/>
            <a:ext cx="3209925" cy="476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4140199"/>
            <a:ext cx="3390900" cy="5334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3448050" y="5238751"/>
            <a:ext cx="3333750" cy="647699"/>
            <a:chOff x="3448050" y="5238751"/>
            <a:chExt cx="3333750" cy="647699"/>
          </a:xfrm>
        </p:grpSpPr>
        <p:sp>
          <p:nvSpPr>
            <p:cNvPr id="8" name="직사각형 7"/>
            <p:cNvSpPr/>
            <p:nvPr/>
          </p:nvSpPr>
          <p:spPr>
            <a:xfrm>
              <a:off x="3448050" y="5438775"/>
              <a:ext cx="1724025" cy="447675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5172075" y="5238751"/>
              <a:ext cx="1609725" cy="200024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781800" y="5012293"/>
            <a:ext cx="208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Safety Margin</a:t>
            </a:r>
          </a:p>
        </p:txBody>
      </p:sp>
    </p:spTree>
    <p:extLst>
      <p:ext uri="{BB962C8B-B14F-4D97-AF65-F5344CB8AC3E}">
        <p14:creationId xmlns:p14="http://schemas.microsoft.com/office/powerpoint/2010/main" val="350249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4"/>
            <a:ext cx="12192001" cy="6200775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TCP</a:t>
            </a:r>
            <a:r>
              <a:rPr lang="ko-KR" altLang="en-US" sz="3200" dirty="0" smtClean="0"/>
              <a:t>는 데이터를 주고 받기에 앞서</a:t>
            </a:r>
            <a:r>
              <a:rPr lang="en-US" altLang="ko-KR" sz="3200" dirty="0" smtClean="0"/>
              <a:t>,							</a:t>
            </a:r>
            <a:r>
              <a:rPr lang="ko-KR" altLang="en-US" sz="3200" dirty="0" smtClean="0"/>
              <a:t> 송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수신 프로세스 간 </a:t>
            </a:r>
            <a:r>
              <a:rPr lang="ko-KR" altLang="en-US" sz="3200" dirty="0" err="1" smtClean="0">
                <a:solidFill>
                  <a:srgbClr val="92D050"/>
                </a:solidFill>
              </a:rPr>
              <a:t>핸드셰이크</a:t>
            </a:r>
            <a:r>
              <a:rPr lang="en-US" altLang="ko-KR" sz="3200" dirty="0" smtClean="0"/>
              <a:t>(Handshake)</a:t>
            </a:r>
            <a:r>
              <a:rPr lang="ko-KR" altLang="en-US" sz="3200" dirty="0" smtClean="0"/>
              <a:t>를 먼저 하므로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연결 지향형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err="1" smtClean="0"/>
              <a:t>신뢰적</a:t>
            </a:r>
            <a:r>
              <a:rPr lang="ko-KR" altLang="en-US" sz="3200" dirty="0" smtClean="0"/>
              <a:t> 데이터 전달 프로토콜</a:t>
            </a:r>
            <a:r>
              <a:rPr lang="en-US" altLang="ko-KR" sz="3200" dirty="0" smtClean="0"/>
              <a:t>. (</a:t>
            </a:r>
            <a:r>
              <a:rPr lang="en-US" altLang="ko-KR" sz="3200" dirty="0" smtClean="0">
                <a:solidFill>
                  <a:srgbClr val="00FFFF"/>
                </a:solidFill>
              </a:rPr>
              <a:t>in-order, no loss or corrupt</a:t>
            </a:r>
            <a:r>
              <a:rPr lang="en-US" altLang="ko-KR" sz="3200" dirty="0" smtClean="0"/>
              <a:t>)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 smtClean="0"/>
              <a:t>TCP </a:t>
            </a:r>
            <a:r>
              <a:rPr lang="ko-KR" altLang="en-US" sz="3200" dirty="0" smtClean="0"/>
              <a:t>프로토콜은 오직 </a:t>
            </a:r>
            <a:r>
              <a:rPr lang="ko-KR" altLang="en-US" sz="3200" dirty="0" smtClean="0">
                <a:solidFill>
                  <a:srgbClr val="92D050"/>
                </a:solidFill>
              </a:rPr>
              <a:t>종단 시스템</a:t>
            </a:r>
            <a:r>
              <a:rPr lang="ko-KR" altLang="en-US" sz="3200" dirty="0" smtClean="0"/>
              <a:t>에서만 동작하며</a:t>
            </a:r>
            <a:r>
              <a:rPr lang="en-US" altLang="ko-KR" sz="3200" dirty="0" smtClean="0"/>
              <a:t>,				 </a:t>
            </a:r>
            <a:r>
              <a:rPr lang="ko-KR" altLang="en-US" sz="3200" dirty="0" smtClean="0"/>
              <a:t>중간의 네트워크 요소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라우터 등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에서는 동작하지 않는다</a:t>
            </a:r>
            <a:r>
              <a:rPr lang="en-US" altLang="ko-KR" sz="3200" dirty="0" smtClean="0"/>
              <a:t>.</a:t>
            </a:r>
          </a:p>
          <a:p>
            <a:pPr marL="0" indent="0">
              <a:buNone/>
            </a:pPr>
            <a:r>
              <a:rPr lang="en-US" altLang="ko-KR" sz="3200" dirty="0" smtClean="0"/>
              <a:t>  (</a:t>
            </a:r>
            <a:r>
              <a:rPr lang="ko-KR" altLang="en-US" sz="3200" dirty="0" smtClean="0"/>
              <a:t>연결 상태가 두 종단 시스템에만 존재</a:t>
            </a:r>
            <a:r>
              <a:rPr lang="en-US" altLang="ko-KR" sz="3200" dirty="0" smtClean="0"/>
              <a:t>)</a:t>
            </a:r>
          </a:p>
          <a:p>
            <a:endParaRPr lang="en-US" altLang="ko-KR" sz="3200" dirty="0"/>
          </a:p>
          <a:p>
            <a:r>
              <a:rPr lang="ko-KR" altLang="en-US" sz="3200" dirty="0" err="1" smtClean="0">
                <a:solidFill>
                  <a:srgbClr val="92D050"/>
                </a:solidFill>
              </a:rPr>
              <a:t>전이중</a:t>
            </a:r>
            <a:r>
              <a:rPr lang="en-US" altLang="ko-KR" sz="3200" dirty="0" smtClean="0"/>
              <a:t>(Full-duplex) </a:t>
            </a:r>
            <a:r>
              <a:rPr lang="ko-KR" altLang="en-US" sz="3200" dirty="0" smtClean="0"/>
              <a:t>서비스를 제공한다</a:t>
            </a:r>
            <a:r>
              <a:rPr lang="en-US" altLang="ko-KR" sz="3200" dirty="0" smtClean="0"/>
              <a:t>.</a:t>
            </a:r>
          </a:p>
          <a:p>
            <a:pPr lvl="1"/>
            <a:r>
              <a:rPr lang="ko-KR" altLang="en-US" dirty="0" err="1" smtClean="0"/>
              <a:t>전이중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동시에 </a:t>
            </a:r>
            <a:r>
              <a:rPr lang="ko-KR" altLang="en-US" dirty="0">
                <a:solidFill>
                  <a:srgbClr val="00FFFF"/>
                </a:solidFill>
              </a:rPr>
              <a:t>양방향</a:t>
            </a:r>
            <a:r>
              <a:rPr lang="ko-KR" altLang="en-US" dirty="0"/>
              <a:t>으로 데이터를 </a:t>
            </a:r>
            <a:r>
              <a:rPr lang="ko-KR" altLang="en-US" dirty="0">
                <a:solidFill>
                  <a:srgbClr val="00FFFF"/>
                </a:solidFill>
              </a:rPr>
              <a:t>송수신</a:t>
            </a:r>
            <a:r>
              <a:rPr lang="ko-KR" altLang="en-US" dirty="0"/>
              <a:t>할 수 있는 통신 방식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6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5"/>
            <a:ext cx="12192001" cy="6061076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TCP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연결은 항상 </a:t>
            </a:r>
            <a:r>
              <a:rPr lang="ko-KR" altLang="en-US" sz="3200" dirty="0" err="1" smtClean="0">
                <a:solidFill>
                  <a:srgbClr val="92D050"/>
                </a:solidFill>
              </a:rPr>
              <a:t>점대점</a:t>
            </a:r>
            <a:r>
              <a:rPr lang="en-US" altLang="ko-KR" sz="3200" dirty="0" smtClean="0"/>
              <a:t>(Point-to-Point)</a:t>
            </a:r>
            <a:r>
              <a:rPr lang="ko-KR" altLang="en-US" sz="3200" dirty="0" smtClean="0"/>
              <a:t>이다</a:t>
            </a:r>
            <a:r>
              <a:rPr lang="en-US" altLang="ko-KR" sz="3200" dirty="0" smtClean="0"/>
              <a:t>.</a:t>
            </a:r>
          </a:p>
          <a:p>
            <a:pPr marL="0" indent="0">
              <a:buNone/>
            </a:pPr>
            <a:r>
              <a:rPr lang="en-US" altLang="ko-KR" sz="3200" dirty="0" smtClean="0"/>
              <a:t>  (</a:t>
            </a:r>
            <a:r>
              <a:rPr lang="ko-KR" altLang="en-US" sz="3200" dirty="0" smtClean="0"/>
              <a:t>단일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송신자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단일 수신자</a:t>
            </a:r>
            <a:r>
              <a:rPr lang="en-US" altLang="ko-KR" sz="3200" dirty="0" smtClean="0"/>
              <a:t>) </a:t>
            </a:r>
          </a:p>
          <a:p>
            <a:pPr marL="0" indent="0">
              <a:buNone/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 # </a:t>
            </a:r>
            <a:r>
              <a:rPr lang="ko-KR" altLang="en-US" sz="3200" dirty="0" smtClean="0"/>
              <a:t>멀티캐스팅 등은 </a:t>
            </a:r>
            <a:r>
              <a:rPr lang="en-US" altLang="ko-KR" sz="3200" dirty="0" smtClean="0"/>
              <a:t>TCP</a:t>
            </a:r>
            <a:r>
              <a:rPr lang="ko-KR" altLang="en-US" sz="3200" dirty="0" smtClean="0"/>
              <a:t>에서 지원 </a:t>
            </a:r>
            <a:r>
              <a:rPr lang="en-US" altLang="ko-KR" sz="3200" dirty="0" smtClean="0"/>
              <a:t>X.</a:t>
            </a:r>
            <a:endParaRPr lang="en-US" altLang="ko-KR" sz="3200" dirty="0"/>
          </a:p>
          <a:p>
            <a:endParaRPr lang="en-US" altLang="ko-KR" sz="3200" dirty="0" smtClean="0"/>
          </a:p>
          <a:p>
            <a:r>
              <a:rPr lang="en-US" altLang="ko-KR" sz="3200" dirty="0" smtClean="0">
                <a:solidFill>
                  <a:srgbClr val="92D050"/>
                </a:solidFill>
              </a:rPr>
              <a:t>3-way Handshake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FFC000"/>
                </a:solidFill>
              </a:rPr>
              <a:t>(1)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가 특별한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세그먼트를 서버에게 보낸다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rgbClr val="FFC000"/>
                </a:solidFill>
              </a:rPr>
              <a:t>(2)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가 이에 대한 확인 응답 목적의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세그먼트로 답한다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(3) Client</a:t>
            </a:r>
            <a:r>
              <a:rPr lang="ko-KR" altLang="en-US" dirty="0" smtClean="0"/>
              <a:t>가 마지막으로 세번째 특별한 세그먼트로 다시 응답한다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* </a:t>
            </a:r>
            <a:r>
              <a:rPr lang="ko-KR" altLang="en-US" dirty="0" smtClean="0"/>
              <a:t>처음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세그먼트에는 </a:t>
            </a:r>
            <a:r>
              <a:rPr lang="en-US" altLang="ko-KR" dirty="0" smtClean="0">
                <a:solidFill>
                  <a:srgbClr val="FFC000"/>
                </a:solidFill>
              </a:rPr>
              <a:t>Payload</a:t>
            </a:r>
            <a:r>
              <a:rPr lang="ko-KR" altLang="en-US" dirty="0" smtClean="0">
                <a:solidFill>
                  <a:srgbClr val="FFC000"/>
                </a:solidFill>
              </a:rPr>
              <a:t>가 분명히 없다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* </a:t>
            </a:r>
            <a:r>
              <a:rPr lang="en-US" altLang="ko-KR" dirty="0" smtClean="0">
                <a:solidFill>
                  <a:srgbClr val="00FFFF"/>
                </a:solidFill>
              </a:rPr>
              <a:t>TCP </a:t>
            </a:r>
            <a:r>
              <a:rPr lang="ko-KR" altLang="en-US" dirty="0" smtClean="0">
                <a:solidFill>
                  <a:srgbClr val="00FFFF"/>
                </a:solidFill>
              </a:rPr>
              <a:t>연결이 설정되면</a:t>
            </a:r>
            <a:r>
              <a:rPr lang="en-US" altLang="ko-KR" dirty="0" smtClean="0">
                <a:solidFill>
                  <a:srgbClr val="00FFFF"/>
                </a:solidFill>
              </a:rPr>
              <a:t>, </a:t>
            </a:r>
            <a:r>
              <a:rPr lang="ko-KR" altLang="en-US" dirty="0" smtClean="0">
                <a:solidFill>
                  <a:srgbClr val="00FFFF"/>
                </a:solidFill>
              </a:rPr>
              <a:t>두 프로세스는 데이터 통신 가능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12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5"/>
            <a:ext cx="12192001" cy="606107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TCP</a:t>
            </a:r>
            <a:r>
              <a:rPr lang="ko-KR" altLang="en-US" sz="3200" dirty="0"/>
              <a:t>는 초기 </a:t>
            </a:r>
            <a:r>
              <a:rPr lang="en-US" altLang="ko-KR" sz="3200" dirty="0"/>
              <a:t>3-way Handshaking </a:t>
            </a:r>
            <a:r>
              <a:rPr lang="ko-KR" altLang="en-US" sz="3200" dirty="0"/>
              <a:t>동안</a:t>
            </a:r>
            <a:r>
              <a:rPr lang="en-US" altLang="ko-KR" sz="3200" dirty="0"/>
              <a:t>						</a:t>
            </a:r>
            <a:r>
              <a:rPr lang="ko-KR" altLang="en-US" sz="3200" dirty="0"/>
              <a:t> 준비된 버퍼의 하나인 연결의 송신 버퍼로 데이터를 보낸다</a:t>
            </a:r>
            <a:r>
              <a:rPr lang="en-US" altLang="ko-KR" sz="3200" dirty="0"/>
              <a:t>. </a:t>
            </a:r>
          </a:p>
          <a:p>
            <a:pPr lvl="1"/>
            <a:r>
              <a:rPr lang="en-US" altLang="ko-KR" sz="2800" dirty="0"/>
              <a:t>RFC</a:t>
            </a:r>
            <a:r>
              <a:rPr lang="ko-KR" altLang="en-US" sz="2800" dirty="0"/>
              <a:t>에는 </a:t>
            </a:r>
            <a:r>
              <a:rPr lang="en-US" altLang="ko-KR" sz="2800" dirty="0"/>
              <a:t>TCP</a:t>
            </a:r>
            <a:r>
              <a:rPr lang="ko-KR" altLang="en-US" sz="2800" dirty="0"/>
              <a:t>는 언제 </a:t>
            </a:r>
            <a:r>
              <a:rPr lang="ko-KR" altLang="en-US" sz="2800" dirty="0" err="1"/>
              <a:t>버퍼된</a:t>
            </a:r>
            <a:r>
              <a:rPr lang="ko-KR" altLang="en-US" sz="2800" dirty="0"/>
              <a:t> 데이터를 전송해야 하는지를 기술하지 않는다</a:t>
            </a:r>
            <a:r>
              <a:rPr lang="en-US" altLang="ko-KR" sz="2800" dirty="0"/>
              <a:t>. </a:t>
            </a:r>
          </a:p>
          <a:p>
            <a:pPr lvl="1"/>
            <a:r>
              <a:rPr lang="ko-KR" altLang="en-US" sz="2800" u="sng" dirty="0"/>
              <a:t>송신 버퍼에서 데이터 묶음을 만들어서 네트워크로 보내는 것이 일반적이다</a:t>
            </a:r>
            <a:r>
              <a:rPr lang="en-US" altLang="ko-KR" sz="2800" dirty="0" smtClean="0"/>
              <a:t>.</a:t>
            </a:r>
            <a:endParaRPr lang="en-US" altLang="ko-KR" sz="3200" dirty="0" smtClean="0">
              <a:solidFill>
                <a:srgbClr val="92D050"/>
              </a:solidFill>
            </a:endParaRPr>
          </a:p>
          <a:p>
            <a:endParaRPr lang="en-US" altLang="ko-KR" sz="3200" dirty="0" smtClean="0">
              <a:solidFill>
                <a:srgbClr val="00FFFF"/>
              </a:solidFill>
            </a:endParaRPr>
          </a:p>
          <a:p>
            <a:r>
              <a:rPr lang="en-US" altLang="ko-KR" sz="3200" dirty="0" smtClean="0">
                <a:solidFill>
                  <a:srgbClr val="00FFFF"/>
                </a:solidFill>
              </a:rPr>
              <a:t>Pipelined </a:t>
            </a:r>
            <a:r>
              <a:rPr lang="en-US" altLang="ko-KR" sz="3200" dirty="0">
                <a:solidFill>
                  <a:srgbClr val="00FFFF"/>
                </a:solidFill>
              </a:rPr>
              <a:t>Transmission </a:t>
            </a:r>
            <a:r>
              <a:rPr lang="ko-KR" altLang="en-US" sz="3200" dirty="0"/>
              <a:t>방식 </a:t>
            </a:r>
            <a:r>
              <a:rPr lang="en-US" altLang="ko-KR" sz="3200" dirty="0"/>
              <a:t>(GBN, SR</a:t>
            </a:r>
            <a:r>
              <a:rPr lang="ko-KR" altLang="en-US" sz="3200" dirty="0"/>
              <a:t>의 혼합</a:t>
            </a:r>
            <a:r>
              <a:rPr lang="en-US" altLang="ko-KR" sz="3200" dirty="0" smtClean="0"/>
              <a:t>)</a:t>
            </a:r>
            <a:endParaRPr lang="en-US" altLang="ko-KR" sz="3200" dirty="0" smtClean="0">
              <a:solidFill>
                <a:srgbClr val="92D050"/>
              </a:solidFill>
            </a:endParaRPr>
          </a:p>
          <a:p>
            <a:pPr lvl="1"/>
            <a:r>
              <a:rPr lang="ko-KR" altLang="en-US" sz="2800" dirty="0" smtClean="0">
                <a:solidFill>
                  <a:srgbClr val="92D050"/>
                </a:solidFill>
              </a:rPr>
              <a:t>흐름 제어</a:t>
            </a:r>
            <a:r>
              <a:rPr lang="en-US" altLang="ko-KR" sz="2800" dirty="0" smtClean="0"/>
              <a:t>(Flow control)</a:t>
            </a:r>
            <a:r>
              <a:rPr lang="ko-KR" altLang="en-US" sz="2800" dirty="0" smtClean="0"/>
              <a:t>와 </a:t>
            </a:r>
            <a:r>
              <a:rPr lang="ko-KR" altLang="en-US" sz="2800" dirty="0">
                <a:solidFill>
                  <a:srgbClr val="00FFFF"/>
                </a:solidFill>
              </a:rPr>
              <a:t>혼잡 제어</a:t>
            </a:r>
            <a:r>
              <a:rPr lang="en-US" altLang="ko-KR" sz="2800" dirty="0" smtClean="0"/>
              <a:t>(Congestion Control) </a:t>
            </a:r>
            <a:r>
              <a:rPr lang="ko-KR" altLang="en-US" sz="2800" dirty="0" smtClean="0"/>
              <a:t>지원</a:t>
            </a:r>
            <a:r>
              <a:rPr lang="en-US" altLang="ko-KR" sz="2800" dirty="0" smtClean="0"/>
              <a:t>.</a:t>
            </a:r>
            <a:endParaRPr lang="en-US" altLang="ko-KR" sz="3200" dirty="0"/>
          </a:p>
          <a:p>
            <a:pPr lvl="1"/>
            <a:r>
              <a:rPr lang="en-US" altLang="ko-KR" sz="2800" dirty="0" smtClean="0">
                <a:solidFill>
                  <a:srgbClr val="92D050"/>
                </a:solidFill>
              </a:rPr>
              <a:t>MSS</a:t>
            </a:r>
            <a:r>
              <a:rPr lang="en-US" altLang="ko-KR" sz="2800" dirty="0" smtClean="0"/>
              <a:t>(Maximum Segment Size) : </a:t>
            </a:r>
            <a:r>
              <a:rPr lang="ko-KR" altLang="en-US" sz="2800" dirty="0" smtClean="0"/>
              <a:t>최대 세그먼트 크기</a:t>
            </a:r>
            <a:endParaRPr lang="en-US" altLang="ko-KR" sz="2800" dirty="0" smtClean="0"/>
          </a:p>
          <a:p>
            <a:pPr lvl="2"/>
            <a:r>
              <a:rPr lang="ko-KR" altLang="en-US" sz="2400" dirty="0" smtClean="0"/>
              <a:t>실제로는 세그먼트의 데이터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92D050"/>
                </a:solidFill>
              </a:rPr>
              <a:t>Payload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최대 크기를 의미한다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8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[+a]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5"/>
            <a:ext cx="12192001" cy="6061076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TCP</a:t>
            </a:r>
            <a:r>
              <a:rPr lang="ko-KR" altLang="en-US" sz="3200" dirty="0" smtClean="0"/>
              <a:t>는 메시지를 하나의 </a:t>
            </a:r>
            <a:r>
              <a:rPr lang="ko-KR" altLang="en-US" sz="3200" dirty="0" smtClean="0">
                <a:solidFill>
                  <a:srgbClr val="92D050"/>
                </a:solidFill>
              </a:rPr>
              <a:t>단일 가상 경로</a:t>
            </a:r>
            <a:r>
              <a:rPr lang="ko-KR" altLang="en-US" sz="3200" dirty="0" smtClean="0"/>
              <a:t>를 이용하여 전송한다</a:t>
            </a:r>
            <a:r>
              <a:rPr lang="en-US" altLang="ko-KR" sz="3200" dirty="0" smtClean="0"/>
              <a:t>.</a:t>
            </a:r>
          </a:p>
          <a:p>
            <a:pPr marL="0" indent="0">
              <a:buNone/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 (</a:t>
            </a:r>
            <a:r>
              <a:rPr lang="ko-KR" altLang="en-US" sz="3200" dirty="0" smtClean="0"/>
              <a:t>재전송</a:t>
            </a:r>
            <a:r>
              <a:rPr lang="en-US" altLang="ko-KR" sz="3200" dirty="0" smtClean="0"/>
              <a:t>, </a:t>
            </a:r>
            <a:r>
              <a:rPr lang="ko-KR" altLang="en-US" sz="3200" dirty="0" err="1" smtClean="0"/>
              <a:t>확인응답</a:t>
            </a:r>
            <a:r>
              <a:rPr lang="ko-KR" altLang="en-US" sz="3200" dirty="0" smtClean="0"/>
              <a:t> 처리의 용이함</a:t>
            </a:r>
            <a:r>
              <a:rPr lang="en-US" altLang="ko-KR" sz="3200" dirty="0" smtClean="0"/>
              <a:t>)</a:t>
            </a:r>
          </a:p>
          <a:p>
            <a:pPr marL="0" indent="0">
              <a:buNone/>
            </a:pPr>
            <a:endParaRPr lang="en-US" altLang="ko-KR" sz="3200" dirty="0"/>
          </a:p>
          <a:p>
            <a:r>
              <a:rPr lang="ko-KR" altLang="en-US" sz="3200" dirty="0" smtClean="0"/>
              <a:t>주목해야 할 점 </a:t>
            </a:r>
            <a:r>
              <a:rPr lang="en-US" altLang="ko-KR" sz="3200" dirty="0" smtClean="0"/>
              <a:t>: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sz="2800" dirty="0" err="1" smtClean="0"/>
              <a:t>최선형</a:t>
            </a:r>
            <a:r>
              <a:rPr lang="ko-KR" altLang="en-US" sz="2800" dirty="0" smtClean="0"/>
              <a:t> 전달 서비스인 </a:t>
            </a:r>
            <a:r>
              <a:rPr lang="en-US" altLang="ko-KR" sz="2800" dirty="0" smtClean="0"/>
              <a:t>IP </a:t>
            </a:r>
            <a:r>
              <a:rPr lang="ko-KR" altLang="en-US" sz="2800" dirty="0" smtClean="0"/>
              <a:t>서비스를 이용하여 </a:t>
            </a:r>
            <a:endParaRPr lang="en-US" altLang="ko-KR" sz="2800" dirty="0" smtClean="0"/>
          </a:p>
          <a:p>
            <a:pPr marL="457200" lvl="1" indent="0">
              <a:buNone/>
            </a:pPr>
            <a:r>
              <a:rPr lang="en-US" altLang="ko-KR" sz="2800" dirty="0" smtClean="0"/>
              <a:t>TCP</a:t>
            </a:r>
            <a:r>
              <a:rPr lang="ko-KR" altLang="en-US" sz="2800" dirty="0" smtClean="0"/>
              <a:t>가 연결 지향을 어떻게 지원하나</a:t>
            </a:r>
            <a:r>
              <a:rPr lang="en-US" altLang="ko-KR" sz="280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 smtClean="0"/>
              <a:t>TCP </a:t>
            </a:r>
            <a:r>
              <a:rPr lang="ko-KR" altLang="en-US" dirty="0" smtClean="0"/>
              <a:t>세그먼트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u="sng" dirty="0"/>
              <a:t>Goal :</a:t>
            </a:r>
          </a:p>
          <a:p>
            <a:r>
              <a:rPr lang="en-US" altLang="ko-KR" sz="3200" dirty="0"/>
              <a:t>TCP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세그먼트의 형식</a:t>
            </a:r>
            <a:r>
              <a:rPr lang="en-US" altLang="ko-KR" sz="3200" dirty="0" smtClean="0"/>
              <a:t>(Format)</a:t>
            </a:r>
            <a:r>
              <a:rPr lang="ko-KR" altLang="en-US" sz="3200" dirty="0" smtClean="0"/>
              <a:t>과 필드</a:t>
            </a:r>
            <a:r>
              <a:rPr lang="en-US" altLang="ko-KR" sz="3200" dirty="0" smtClean="0"/>
              <a:t>(Field)</a:t>
            </a:r>
            <a:r>
              <a:rPr lang="ko-KR" altLang="en-US" sz="3200" dirty="0" smtClean="0"/>
              <a:t>를 설명할 수 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  <a:p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52" y="3563956"/>
            <a:ext cx="3738548" cy="30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8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세그먼트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20948" y="1552606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+mn-ea"/>
              <a:ea typeface="+mn-ea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28914" y="1535081"/>
            <a:ext cx="17366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 smtClean="0">
                <a:latin typeface="+mn-ea"/>
                <a:ea typeface="+mn-ea"/>
              </a:rPr>
              <a:t>출발지 </a:t>
            </a:r>
            <a:r>
              <a:rPr lang="en-US" altLang="ko-KR" sz="2000" dirty="0" smtClean="0">
                <a:latin typeface="+mn-ea"/>
                <a:ea typeface="+mn-ea"/>
              </a:rPr>
              <a:t>PORT#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387889" y="1539844"/>
            <a:ext cx="17366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 smtClean="0">
                <a:latin typeface="+mn-ea"/>
                <a:ea typeface="+mn-ea"/>
              </a:rPr>
              <a:t>목적지 </a:t>
            </a:r>
            <a:r>
              <a:rPr lang="en-US" altLang="ko-KR" sz="2000" dirty="0" smtClean="0">
                <a:latin typeface="+mn-ea"/>
                <a:ea typeface="+mn-ea"/>
              </a:rPr>
              <a:t>PORT#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324123" y="1951006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4317773" y="2330419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6264048" y="1576356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790480" y="1046131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+mn-ea"/>
                <a:ea typeface="+mn-ea"/>
              </a:rPr>
              <a:t>32 bits</a:t>
            </a:r>
            <a:endParaRPr lang="en-US" altLang="ko-KR" sz="2400">
              <a:latin typeface="+mn-ea"/>
              <a:ea typeface="+mn-ea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806973" y="1292194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10800000">
            <a:off x="4298723" y="1303306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858565" y="4514819"/>
            <a:ext cx="303480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 smtClean="0">
                <a:latin typeface="+mn-ea"/>
                <a:ea typeface="+mn-ea"/>
              </a:rPr>
              <a:t>페이로드</a:t>
            </a:r>
            <a:endParaRPr lang="en-US" altLang="ko-KR" sz="2000" dirty="0" smtClean="0">
              <a:latin typeface="+mn-ea"/>
              <a:ea typeface="+mn-ea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 smtClean="0">
                <a:latin typeface="+mn-ea"/>
                <a:ea typeface="+mn-ea"/>
              </a:rPr>
              <a:t>(</a:t>
            </a:r>
            <a:r>
              <a:rPr lang="ko-KR" altLang="en-US" sz="2000" dirty="0" smtClean="0">
                <a:latin typeface="+mn-ea"/>
                <a:ea typeface="+mn-ea"/>
              </a:rPr>
              <a:t>애플리케이션 계층 데이터</a:t>
            </a:r>
            <a:r>
              <a:rPr lang="en-US" altLang="ko-KR" sz="2000" dirty="0" smtClean="0">
                <a:latin typeface="+mn-ea"/>
                <a:ea typeface="+mn-ea"/>
              </a:rPr>
              <a:t>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2000" dirty="0">
              <a:latin typeface="+mn-ea"/>
              <a:ea typeface="+mn-ea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 smtClean="0">
                <a:latin typeface="+mn-ea"/>
                <a:ea typeface="+mn-ea"/>
              </a:rPr>
              <a:t># </a:t>
            </a:r>
            <a:r>
              <a:rPr lang="ko-KR" altLang="en-US" sz="2000" dirty="0" smtClean="0">
                <a:latin typeface="+mn-ea"/>
                <a:ea typeface="+mn-ea"/>
              </a:rPr>
              <a:t>길이 가변적</a:t>
            </a:r>
            <a:endParaRPr lang="en-US" altLang="ko-KR" sz="2000" dirty="0" smtClean="0">
              <a:latin typeface="+mn-ea"/>
              <a:ea typeface="+mn-ea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 smtClean="0">
                <a:latin typeface="+mn-ea"/>
                <a:ea typeface="+mn-ea"/>
              </a:rPr>
              <a:t># </a:t>
            </a:r>
            <a:r>
              <a:rPr lang="ko-KR" altLang="en-US" sz="2000" dirty="0" smtClean="0">
                <a:latin typeface="+mn-ea"/>
                <a:ea typeface="+mn-ea"/>
              </a:rPr>
              <a:t>길이 </a:t>
            </a:r>
            <a:r>
              <a:rPr lang="en-US" altLang="ko-KR" sz="2000" dirty="0" smtClean="0">
                <a:latin typeface="+mn-ea"/>
                <a:ea typeface="+mn-ea"/>
              </a:rPr>
              <a:t>MSS</a:t>
            </a:r>
            <a:r>
              <a:rPr lang="ko-KR" altLang="en-US" sz="2000" dirty="0" smtClean="0">
                <a:latin typeface="+mn-ea"/>
                <a:ea typeface="+mn-ea"/>
              </a:rPr>
              <a:t>에 의해 제한됨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954360" y="1930369"/>
            <a:ext cx="28051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 err="1" smtClean="0">
                <a:latin typeface="+mn-ea"/>
                <a:ea typeface="+mn-ea"/>
              </a:rPr>
              <a:t>순서번호</a:t>
            </a:r>
            <a:r>
              <a:rPr lang="ko-KR" altLang="en-US" sz="2000" dirty="0" smtClean="0">
                <a:latin typeface="+mn-ea"/>
                <a:ea typeface="+mn-ea"/>
              </a:rPr>
              <a:t> 필드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327298" y="2711419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554310" y="2330419"/>
            <a:ext cx="340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smtClean="0">
                <a:latin typeface="+mn-ea"/>
                <a:ea typeface="+mn-ea"/>
              </a:rPr>
              <a:t>확인응답번호 필드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322535" y="3106706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4317773" y="3497231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4317773" y="4059206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 flipV="1">
            <a:off x="6278335" y="2714594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622119" y="2717769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수신 윈도우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311221" y="3113056"/>
            <a:ext cx="201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URG </a:t>
            </a:r>
            <a:r>
              <a:rPr lang="ko-KR" altLang="en-US" sz="1800" dirty="0" smtClean="0">
                <a:latin typeface="+mn-ea"/>
                <a:ea typeface="+mn-ea"/>
              </a:rPr>
              <a:t>데이터 포인터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664732" y="3094006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err="1" smtClean="0">
                <a:latin typeface="+mn-ea"/>
                <a:ea typeface="+mn-ea"/>
              </a:rPr>
              <a:t>체크섬</a:t>
            </a:r>
            <a:r>
              <a:rPr lang="ko-KR" altLang="en-US" sz="1800" dirty="0" smtClean="0">
                <a:latin typeface="+mn-ea"/>
                <a:ea typeface="+mn-ea"/>
              </a:rPr>
              <a:t> 필드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041798" y="2746344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+mn-ea"/>
                <a:ea typeface="+mn-ea"/>
              </a:rPr>
              <a:t>F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V="1">
            <a:off x="6121173" y="2705069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5959248" y="270983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5792560" y="270983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5630635" y="2714594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V="1">
            <a:off x="5473473" y="270983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V="1">
            <a:off x="5302023" y="2719356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5875110" y="2741581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+mn-ea"/>
                <a:ea typeface="+mn-ea"/>
              </a:rPr>
              <a:t>S</a:t>
            </a:r>
            <a:endParaRPr lang="en-US" altLang="ko-KR" sz="2400">
              <a:latin typeface="+mn-ea"/>
              <a:ea typeface="+mn-ea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5702073" y="2741581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+mn-ea"/>
                <a:ea typeface="+mn-ea"/>
              </a:rPr>
              <a:t>R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540148" y="2736819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+mn-ea"/>
                <a:ea typeface="+mn-ea"/>
              </a:rPr>
              <a:t>P</a:t>
            </a:r>
            <a:endParaRPr lang="en-US" altLang="ko-KR" sz="2400">
              <a:latin typeface="+mn-ea"/>
              <a:ea typeface="+mn-ea"/>
            </a:endParaRP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5387748" y="2736819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+mn-ea"/>
                <a:ea typeface="+mn-ea"/>
              </a:rPr>
              <a:t>A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5221060" y="2736819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+mn-ea"/>
                <a:ea typeface="+mn-ea"/>
              </a:rPr>
              <a:t>U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4308058" y="2652364"/>
            <a:ext cx="4988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1" dirty="0" smtClean="0">
                <a:solidFill>
                  <a:srgbClr val="00FFFF"/>
                </a:solidFill>
                <a:latin typeface="+mn-ea"/>
                <a:ea typeface="+mn-ea"/>
              </a:rPr>
              <a:t>헤더</a:t>
            </a:r>
            <a:endParaRPr lang="en-US" altLang="ko-KR" sz="1400" b="1" dirty="0" smtClean="0">
              <a:solidFill>
                <a:srgbClr val="00FFFF"/>
              </a:solidFill>
              <a:latin typeface="+mn-ea"/>
              <a:ea typeface="+mn-ea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1" dirty="0" smtClean="0">
                <a:solidFill>
                  <a:srgbClr val="00FFFF"/>
                </a:solidFill>
                <a:latin typeface="+mn-ea"/>
                <a:ea typeface="+mn-ea"/>
              </a:rPr>
              <a:t>길이</a:t>
            </a:r>
            <a:endParaRPr lang="en-US" altLang="ko-KR" sz="1800" b="1" dirty="0">
              <a:solidFill>
                <a:srgbClr val="00FFFF"/>
              </a:solidFill>
              <a:latin typeface="+mn-ea"/>
              <a:ea typeface="+mn-ea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4742645" y="2644744"/>
            <a:ext cx="5790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+mn-ea"/>
                <a:ea typeface="+mn-ea"/>
              </a:rPr>
              <a:t>not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+mn-ea"/>
                <a:ea typeface="+mn-ea"/>
              </a:rPr>
              <a:t>used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V="1">
            <a:off x="4797198" y="270983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4744947" y="3519456"/>
            <a:ext cx="3058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 smtClean="0">
                <a:latin typeface="+mn-ea"/>
                <a:ea typeface="+mn-ea"/>
              </a:rPr>
              <a:t>옵션 필드 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선택적 </a:t>
            </a:r>
            <a:r>
              <a:rPr lang="en-US" altLang="ko-KR" sz="1600" dirty="0" smtClean="0">
                <a:latin typeface="+mn-ea"/>
                <a:ea typeface="+mn-ea"/>
              </a:rPr>
              <a:t>/ </a:t>
            </a:r>
            <a:r>
              <a:rPr lang="ko-KR" altLang="en-US" sz="1600" dirty="0" smtClean="0">
                <a:latin typeface="+mn-ea"/>
                <a:ea typeface="+mn-ea"/>
              </a:rPr>
              <a:t>가변적 길이</a:t>
            </a:r>
            <a:r>
              <a:rPr lang="en-US" altLang="ko-KR" sz="1600" dirty="0" smtClean="0">
                <a:latin typeface="+mn-ea"/>
                <a:ea typeface="+mn-ea"/>
              </a:rPr>
              <a:t>)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latin typeface="+mn-ea"/>
                <a:ea typeface="+mn-ea"/>
              </a:rPr>
              <a:t>Padding </a:t>
            </a:r>
            <a:r>
              <a:rPr lang="ko-KR" altLang="en-US" sz="1600" dirty="0" smtClean="0">
                <a:latin typeface="+mn-ea"/>
                <a:ea typeface="+mn-ea"/>
              </a:rPr>
              <a:t>필드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201661" y="1374744"/>
            <a:ext cx="37732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URG(urgent) : </a:t>
            </a:r>
            <a:r>
              <a:rPr lang="ko-KR" altLang="en-US" sz="1800" dirty="0" smtClean="0">
                <a:latin typeface="+mn-ea"/>
                <a:ea typeface="+mn-ea"/>
              </a:rPr>
              <a:t>긴급 데이터 여부 필드</a:t>
            </a:r>
            <a:r>
              <a:rPr lang="en-US" altLang="ko-KR" sz="1800" dirty="0" smtClean="0">
                <a:latin typeface="+mn-ea"/>
                <a:ea typeface="+mn-ea"/>
              </a:rPr>
              <a:t> </a:t>
            </a:r>
            <a:endParaRPr lang="en-US" altLang="ko-KR" sz="1800" dirty="0">
              <a:latin typeface="+mn-ea"/>
              <a:ea typeface="+mn-ea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ko-KR" altLang="en-US" sz="1800" dirty="0" smtClean="0">
                <a:latin typeface="+mn-ea"/>
                <a:ea typeface="+mn-ea"/>
              </a:rPr>
              <a:t>일반적으로 사용되지 않음</a:t>
            </a:r>
            <a:r>
              <a:rPr lang="en-US" altLang="ko-KR" sz="1800" dirty="0" smtClean="0">
                <a:latin typeface="+mn-ea"/>
                <a:ea typeface="+mn-ea"/>
              </a:rPr>
              <a:t>.)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624840" y="2098644"/>
            <a:ext cx="33024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ACK : </a:t>
            </a:r>
            <a:r>
              <a:rPr lang="ko-KR" altLang="en-US" sz="1800" dirty="0" err="1" smtClean="0">
                <a:latin typeface="+mn-ea"/>
                <a:ea typeface="+mn-ea"/>
              </a:rPr>
              <a:t>확인응답</a:t>
            </a:r>
            <a:r>
              <a:rPr lang="ko-KR" altLang="en-US" sz="1800" dirty="0" smtClean="0">
                <a:latin typeface="+mn-ea"/>
                <a:ea typeface="+mn-ea"/>
              </a:rPr>
              <a:t> 패킷 여부 필드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(1 : valid, 0 : invalid)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-101100" y="2621150"/>
            <a:ext cx="40479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PSH</a:t>
            </a:r>
            <a:r>
              <a:rPr lang="en-US" altLang="ko-KR" sz="1800" dirty="0">
                <a:latin typeface="+mn-ea"/>
              </a:rPr>
              <a:t> (push) </a:t>
            </a:r>
            <a:r>
              <a:rPr lang="en-US" altLang="ko-KR" sz="1800" dirty="0" smtClean="0">
                <a:latin typeface="+mn-ea"/>
                <a:ea typeface="+mn-ea"/>
              </a:rPr>
              <a:t>: </a:t>
            </a:r>
            <a:r>
              <a:rPr lang="ko-KR" altLang="en-US" sz="1800" dirty="0" smtClean="0">
                <a:latin typeface="+mn-ea"/>
                <a:ea typeface="+mn-ea"/>
              </a:rPr>
              <a:t>즉시 상위 계층으로 데이터 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전달해야 하는지 여부 필드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ko-KR" altLang="en-US" sz="1800" dirty="0">
                <a:latin typeface="+mn-ea"/>
                <a:ea typeface="+mn-ea"/>
              </a:rPr>
              <a:t>일반적으로 사용되지 않음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251461" y="3575019"/>
            <a:ext cx="368340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+mn-ea"/>
                <a:ea typeface="+mn-ea"/>
              </a:rPr>
              <a:t>RST, SYN, FIN: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연결 설정</a:t>
            </a:r>
            <a:r>
              <a:rPr lang="en-US" altLang="ko-KR" sz="1800" dirty="0" smtClean="0"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latin typeface="+mn-ea"/>
                <a:ea typeface="+mn-ea"/>
              </a:rPr>
              <a:t>해제를 위해 사용됨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ko-KR" altLang="en-US" sz="1800" dirty="0" err="1" smtClean="0">
                <a:latin typeface="+mn-ea"/>
                <a:ea typeface="+mn-ea"/>
              </a:rPr>
              <a:t>핸드셰이킹</a:t>
            </a:r>
            <a:r>
              <a:rPr lang="en-US" altLang="ko-KR" sz="1800" dirty="0" smtClean="0">
                <a:latin typeface="+mn-ea"/>
                <a:ea typeface="+mn-ea"/>
              </a:rPr>
              <a:t>)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3881210" y="1747806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3885973" y="2435194"/>
            <a:ext cx="1658937" cy="441325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 flipV="1">
            <a:off x="3885974" y="2989231"/>
            <a:ext cx="1847850" cy="7088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>
            <a:off x="3900260" y="3052731"/>
            <a:ext cx="2314575" cy="704850"/>
          </a:xfrm>
          <a:custGeom>
            <a:avLst/>
            <a:gdLst>
              <a:gd name="T0" fmla="*/ 0 w 1458"/>
              <a:gd name="T1" fmla="*/ 2147483646 h 444"/>
              <a:gd name="T2" fmla="*/ 2147483646 w 1458"/>
              <a:gd name="T3" fmla="*/ 0 h 444"/>
              <a:gd name="T4" fmla="*/ 2147483646 w 1458"/>
              <a:gd name="T5" fmla="*/ 2147483646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ln w="76200"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8948510" y="2955894"/>
            <a:ext cx="153279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흐름 제어를 </a:t>
            </a:r>
            <a:endParaRPr lang="en-US" altLang="ko-KR" sz="1800" dirty="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목적으로</a:t>
            </a:r>
            <a:endParaRPr lang="en-US" altLang="ko-KR" sz="1800" dirty="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존재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수신자가 </a:t>
            </a:r>
            <a:endParaRPr lang="en-US" altLang="ko-KR" sz="1800" dirty="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받아들이려는</a:t>
            </a:r>
            <a:endParaRPr lang="en-US" altLang="ko-KR" sz="1800" dirty="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바이트의 크기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8635773" y="1469994"/>
            <a:ext cx="19511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Segment</a:t>
            </a:r>
            <a:r>
              <a:rPr lang="ko-KR" altLang="en-US" sz="1800" dirty="0" smtClean="0">
                <a:latin typeface="+mn-ea"/>
                <a:ea typeface="+mn-ea"/>
              </a:rPr>
              <a:t>의</a:t>
            </a:r>
            <a:endParaRPr lang="en-US" altLang="ko-KR" sz="1800" dirty="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시작 바이트 스트림</a:t>
            </a:r>
            <a:endParaRPr lang="en-US" altLang="ko-KR" sz="1800" dirty="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크기로 기재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(Segment </a:t>
            </a:r>
            <a:r>
              <a:rPr lang="ko-KR" altLang="en-US" sz="1800" dirty="0" smtClean="0">
                <a:latin typeface="+mn-ea"/>
                <a:ea typeface="+mn-ea"/>
              </a:rPr>
              <a:t>단위 </a:t>
            </a:r>
            <a:r>
              <a:rPr lang="en-US" altLang="ko-KR" sz="1800" dirty="0" smtClean="0">
                <a:latin typeface="+mn-ea"/>
                <a:ea typeface="+mn-ea"/>
              </a:rPr>
              <a:t>X)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2272870" y="4908519"/>
            <a:ext cx="1531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Checksum :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오류 검출 목적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V="1">
            <a:off x="3778184" y="3286688"/>
            <a:ext cx="862140" cy="1872051"/>
          </a:xfrm>
          <a:prstGeom prst="line">
            <a:avLst/>
          </a:prstGeom>
          <a:ln w="19050">
            <a:solidFill>
              <a:srgbClr val="92D050"/>
            </a:solidFill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H="1" flipV="1">
            <a:off x="8196035" y="2967006"/>
            <a:ext cx="809625" cy="466725"/>
          </a:xfrm>
          <a:prstGeom prst="line">
            <a:avLst/>
          </a:prstGeom>
          <a:ln w="38100">
            <a:solidFill>
              <a:srgbClr val="92D050"/>
            </a:solidFill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 flipH="1">
            <a:off x="8129360" y="1671606"/>
            <a:ext cx="552450" cy="885825"/>
          </a:xfrm>
          <a:prstGeom prst="line">
            <a:avLst/>
          </a:prstGeom>
          <a:ln w="57150"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 flipH="1">
            <a:off x="8091260" y="1662081"/>
            <a:ext cx="571500" cy="523875"/>
          </a:xfrm>
          <a:prstGeom prst="line">
            <a:avLst/>
          </a:prstGeom>
          <a:ln w="57150"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57" name="위쪽/아래쪽 화살표 56"/>
          <p:cNvSpPr/>
          <p:nvPr/>
        </p:nvSpPr>
        <p:spPr>
          <a:xfrm>
            <a:off x="10479485" y="1469994"/>
            <a:ext cx="312340" cy="2589212"/>
          </a:xfrm>
          <a:prstGeom prst="up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위쪽/아래쪽 화살표 57"/>
          <p:cNvSpPr/>
          <p:nvPr/>
        </p:nvSpPr>
        <p:spPr>
          <a:xfrm>
            <a:off x="10479485" y="4083645"/>
            <a:ext cx="312340" cy="2274324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0848975" y="2141240"/>
            <a:ext cx="12284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헤더</a:t>
            </a:r>
            <a:endParaRPr lang="en-US" altLang="ko-KR" sz="3200" dirty="0" smtClean="0"/>
          </a:p>
          <a:p>
            <a:r>
              <a:rPr lang="ko-KR" altLang="en-US" sz="3200" dirty="0" smtClean="0"/>
              <a:t>필드</a:t>
            </a:r>
            <a:endParaRPr lang="ko-KR" alt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10801350" y="4586506"/>
            <a:ext cx="1266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데이터</a:t>
            </a:r>
            <a:endParaRPr lang="en-US" altLang="ko-KR" sz="3200" dirty="0" smtClean="0"/>
          </a:p>
          <a:p>
            <a:r>
              <a:rPr lang="ko-KR" altLang="en-US" sz="3200" dirty="0" smtClean="0"/>
              <a:t>필드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091260" y="184101"/>
            <a:ext cx="31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PORT# : </a:t>
            </a:r>
            <a:r>
              <a:rPr lang="ko-KR" altLang="en-US" dirty="0" smtClean="0"/>
              <a:t>다중화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역다중화</a:t>
            </a:r>
            <a:r>
              <a:rPr lang="ko-KR" altLang="en-US" dirty="0" smtClean="0"/>
              <a:t> 목적</a:t>
            </a:r>
            <a:endParaRPr lang="ko-KR" altLang="en-US" dirty="0"/>
          </a:p>
        </p:txBody>
      </p:sp>
      <p:sp>
        <p:nvSpPr>
          <p:cNvPr id="61" name="Text Box 37"/>
          <p:cNvSpPr txBox="1">
            <a:spLocks noChangeArrowheads="1"/>
          </p:cNvSpPr>
          <p:nvPr/>
        </p:nvSpPr>
        <p:spPr bwMode="auto">
          <a:xfrm>
            <a:off x="-54302" y="691545"/>
            <a:ext cx="9002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FFFF"/>
                </a:solidFill>
                <a:latin typeface="+mn-ea"/>
                <a:ea typeface="+mn-ea"/>
              </a:rPr>
              <a:t>Data Offset</a:t>
            </a:r>
            <a:r>
              <a:rPr lang="ko-KR" altLang="en-US" dirty="0" smtClean="0">
                <a:solidFill>
                  <a:srgbClr val="00FFFF"/>
                </a:solidFill>
                <a:latin typeface="+mn-ea"/>
                <a:ea typeface="+mn-ea"/>
              </a:rPr>
              <a:t>으로서</a:t>
            </a:r>
            <a:r>
              <a:rPr lang="en-US" altLang="ko-KR" dirty="0">
                <a:solidFill>
                  <a:srgbClr val="00FFFF"/>
                </a:solidFill>
                <a:latin typeface="+mn-ea"/>
                <a:ea typeface="+mn-ea"/>
              </a:rPr>
              <a:t> </a:t>
            </a:r>
            <a:r>
              <a:rPr lang="ko-KR" altLang="en-US" dirty="0" smtClean="0">
                <a:solidFill>
                  <a:srgbClr val="00FFFF"/>
                </a:solidFill>
                <a:latin typeface="+mn-ea"/>
                <a:ea typeface="+mn-ea"/>
              </a:rPr>
              <a:t>기능한다</a:t>
            </a:r>
            <a:r>
              <a:rPr lang="en-US" altLang="ko-KR" dirty="0" smtClean="0">
                <a:solidFill>
                  <a:srgbClr val="00FFFF"/>
                </a:solidFill>
                <a:latin typeface="+mn-ea"/>
                <a:ea typeface="+mn-ea"/>
              </a:rPr>
              <a:t>. </a:t>
            </a:r>
            <a:r>
              <a:rPr lang="en-US" altLang="ko-KR" sz="1600" dirty="0" smtClean="0">
                <a:solidFill>
                  <a:srgbClr val="00FFFF"/>
                </a:solidFill>
                <a:latin typeface="+mn-ea"/>
                <a:ea typeface="+mn-ea"/>
              </a:rPr>
              <a:t>(</a:t>
            </a:r>
            <a:r>
              <a:rPr lang="ko-KR" altLang="en-US" sz="1600" dirty="0" smtClean="0">
                <a:solidFill>
                  <a:srgbClr val="00FFFF"/>
                </a:solidFill>
                <a:latin typeface="+mn-ea"/>
                <a:ea typeface="+mn-ea"/>
              </a:rPr>
              <a:t>어디서부터 데이터인지 수신자에게 알려주어야</a:t>
            </a:r>
            <a:r>
              <a:rPr lang="en-US" altLang="ko-KR" sz="1600" dirty="0" smtClean="0">
                <a:solidFill>
                  <a:srgbClr val="00FFFF"/>
                </a:solidFill>
                <a:latin typeface="+mn-ea"/>
                <a:ea typeface="+mn-ea"/>
              </a:rPr>
              <a:t>)</a:t>
            </a:r>
            <a:endParaRPr lang="en-US" altLang="ko-KR" sz="1600" dirty="0">
              <a:solidFill>
                <a:srgbClr val="00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40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6" grpId="0"/>
      <p:bldP spid="18" grpId="0"/>
      <p:bldP spid="23" grpId="0"/>
      <p:bldP spid="24" grpId="0"/>
      <p:bldP spid="25" grpId="0"/>
      <p:bldP spid="26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3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순서번호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확인응답번호 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4"/>
            <a:ext cx="12192001" cy="674687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신뢰적</a:t>
            </a:r>
            <a:r>
              <a:rPr lang="ko-KR" altLang="en-US" dirty="0" smtClean="0"/>
              <a:t> 데이터 전달 서비스를 위해 필수적인 필드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순서번호</a:t>
            </a:r>
            <a:r>
              <a:rPr lang="ko-KR" altLang="en-US" dirty="0" smtClean="0"/>
              <a:t> 필드 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세그먼트의 </a:t>
            </a:r>
            <a:r>
              <a:rPr lang="ko-KR" altLang="en-US" dirty="0" smtClean="0">
                <a:solidFill>
                  <a:srgbClr val="92D050"/>
                </a:solidFill>
              </a:rPr>
              <a:t>첫</a:t>
            </a:r>
            <a:r>
              <a:rPr lang="ko-KR" altLang="en-US" dirty="0" smtClean="0"/>
              <a:t> 바이트의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바이트</a:t>
            </a:r>
            <a:r>
              <a:rPr lang="en-US" altLang="ko-KR" dirty="0"/>
              <a:t>-</a:t>
            </a:r>
            <a:r>
              <a:rPr lang="ko-KR" altLang="en-US" dirty="0" smtClean="0"/>
              <a:t>스트림 번호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확인응답번호 필드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TCP</a:t>
            </a:r>
            <a:r>
              <a:rPr lang="ko-KR" altLang="en-US" dirty="0" smtClean="0"/>
              <a:t>는 </a:t>
            </a:r>
            <a:r>
              <a:rPr lang="ko-KR" altLang="en-US" dirty="0" smtClean="0">
                <a:solidFill>
                  <a:srgbClr val="92D050"/>
                </a:solidFill>
              </a:rPr>
              <a:t>누적확인응답</a:t>
            </a:r>
            <a:r>
              <a:rPr lang="ko-KR" altLang="en-US" dirty="0" smtClean="0"/>
              <a:t>을 제공한다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C000"/>
                </a:solidFill>
              </a:rPr>
              <a:t>수신자가 기대하는 다음 바이트의 순서 번호</a:t>
            </a:r>
            <a:r>
              <a:rPr lang="ko-KR" altLang="en-US" dirty="0" smtClean="0"/>
              <a:t>를 확인응답번호를 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예</a:t>
            </a:r>
            <a:r>
              <a:rPr lang="en-US" altLang="ko-KR" dirty="0" smtClean="0"/>
              <a:t>. </a:t>
            </a:r>
            <a:r>
              <a:rPr lang="en-US" altLang="ko-KR" dirty="0">
                <a:solidFill>
                  <a:srgbClr val="00FFFF"/>
                </a:solidFill>
              </a:rPr>
              <a:t>ACK536</a:t>
            </a:r>
            <a:r>
              <a:rPr lang="en-US" altLang="ko-KR" dirty="0" smtClean="0"/>
              <a:t> = 0~535</a:t>
            </a:r>
            <a:r>
              <a:rPr lang="ko-KR" altLang="en-US" dirty="0" smtClean="0"/>
              <a:t>까지</a:t>
            </a:r>
            <a:r>
              <a:rPr lang="en-US" altLang="ko-KR" dirty="0"/>
              <a:t> </a:t>
            </a:r>
            <a:r>
              <a:rPr lang="ko-KR" altLang="en-US" dirty="0" smtClean="0"/>
              <a:t>제대로 받았다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  536</a:t>
            </a:r>
            <a:r>
              <a:rPr lang="ko-KR" altLang="en-US" dirty="0" smtClean="0"/>
              <a:t>번째 바이트부터 시작되는 데이터를 송신해줄 것을 기대한다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60926" y="2616200"/>
            <a:ext cx="17145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 1 2 3 … 999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746875" y="2616200"/>
            <a:ext cx="238125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1000 1001 … 1999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299574" y="2616199"/>
            <a:ext cx="238125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2000 2001 … 2999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705350" y="2616199"/>
            <a:ext cx="476250" cy="52387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764336" y="2613024"/>
            <a:ext cx="779463" cy="52387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317035" y="2613023"/>
            <a:ext cx="779463" cy="52387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9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돋움체 Bold">
      <a:majorFont>
        <a:latin typeface="KoPub돋움체 Bold"/>
        <a:ea typeface="KoPub돋움체 Bold"/>
        <a:cs typeface=""/>
      </a:majorFont>
      <a:minorFont>
        <a:latin typeface="KoPub돋움체 Bold"/>
        <a:ea typeface="KoPub돋움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</TotalTime>
  <Words>1546</Words>
  <Application>Microsoft Office PowerPoint</Application>
  <PresentationFormat>와이드스크린</PresentationFormat>
  <Paragraphs>394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Times New Roman</vt:lpstr>
      <vt:lpstr>MS PGothic</vt:lpstr>
      <vt:lpstr>Tahoma</vt:lpstr>
      <vt:lpstr>맑은 고딕</vt:lpstr>
      <vt:lpstr>Arial</vt:lpstr>
      <vt:lpstr>KoPub돋움체 Bold</vt:lpstr>
      <vt:lpstr>Symbol</vt:lpstr>
      <vt:lpstr>Office 테마</vt:lpstr>
      <vt:lpstr>TCP(Transmission Control Protocol) ①</vt:lpstr>
      <vt:lpstr>TCP 연결</vt:lpstr>
      <vt:lpstr>PowerPoint 프레젠테이션</vt:lpstr>
      <vt:lpstr>PowerPoint 프레젠테이션</vt:lpstr>
      <vt:lpstr>PowerPoint 프레젠테이션</vt:lpstr>
      <vt:lpstr>[+a]</vt:lpstr>
      <vt:lpstr>TCP 세그먼트 구조</vt:lpstr>
      <vt:lpstr>TCP 세그먼트 구조</vt:lpstr>
      <vt:lpstr>순서번호, 확인응답번호 필드</vt:lpstr>
      <vt:lpstr>순서번호, 확인응답번호 필드</vt:lpstr>
      <vt:lpstr>순서번호, 확인응답번호 필드</vt:lpstr>
      <vt:lpstr>순서번호, 확인응답번호 필드</vt:lpstr>
      <vt:lpstr>Quiz.</vt:lpstr>
      <vt:lpstr>Quiz.</vt:lpstr>
      <vt:lpstr>신뢰적 데이터 전달 : TCP</vt:lpstr>
      <vt:lpstr>Quiz.</vt:lpstr>
      <vt:lpstr>TCP가 제공하는 신뢰적 데이터 전달 서비스</vt:lpstr>
      <vt:lpstr>TCP 송신자 action (간소화)</vt:lpstr>
      <vt:lpstr>TCP 시나리오 1</vt:lpstr>
      <vt:lpstr>TCP 시나리오 2</vt:lpstr>
      <vt:lpstr>TCP 시나리오 3</vt:lpstr>
      <vt:lpstr>타임아웃 주기의 2배 설정</vt:lpstr>
      <vt:lpstr>빠른 재전송(fast-retransmit)</vt:lpstr>
      <vt:lpstr>[RFC 5681] TCP ACK 생성 권고</vt:lpstr>
      <vt:lpstr>TCP: GBN이냐? SR이냐?</vt:lpstr>
      <vt:lpstr>왕복시간(RTT) 예측과 타임아웃</vt:lpstr>
      <vt:lpstr>TCP 타임아웃 값 설정하기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Pipe-lined ARQ Protocol</dc:title>
  <dc:creator>김예찬</dc:creator>
  <cp:lastModifiedBy>김예찬</cp:lastModifiedBy>
  <cp:revision>163</cp:revision>
  <cp:lastPrinted>2018-11-14T02:12:33Z</cp:lastPrinted>
  <dcterms:created xsi:type="dcterms:W3CDTF">2018-11-12T04:45:17Z</dcterms:created>
  <dcterms:modified xsi:type="dcterms:W3CDTF">2018-12-01T03:21:43Z</dcterms:modified>
</cp:coreProperties>
</file>