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88" r:id="rId3"/>
    <p:sldId id="289" r:id="rId4"/>
    <p:sldId id="290" r:id="rId5"/>
    <p:sldId id="291" r:id="rId6"/>
    <p:sldId id="293" r:id="rId7"/>
    <p:sldId id="260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2" r:id="rId16"/>
    <p:sldId id="301" r:id="rId17"/>
    <p:sldId id="303" r:id="rId18"/>
    <p:sldId id="304" r:id="rId19"/>
    <p:sldId id="305" r:id="rId20"/>
    <p:sldId id="306" r:id="rId21"/>
  </p:sldIdLst>
  <p:sldSz cx="12192000" cy="6858000"/>
  <p:notesSz cx="9928225" cy="6797675"/>
  <p:embeddedFontLst>
    <p:embeddedFont>
      <p:font typeface="Cambria Math" panose="02040503050406030204" pitchFamily="18" charset="0"/>
      <p:regular r:id="rId24"/>
    </p:embeddedFont>
    <p:embeddedFont>
      <p:font typeface="MS PGothic" panose="020B0600070205080204" pitchFamily="34" charset="-128"/>
      <p:regular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KoPub돋움체 Bold" panose="00000800000000000000" pitchFamily="2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A7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14" y="1194"/>
      </p:cViewPr>
      <p:guideLst>
        <p:guide orient="horz" pos="4133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E03A5-CC20-4AAB-B16B-7FCF70859E9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1E92-2757-47C3-8495-AE3310934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6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D9FF6-05EE-4B97-8BE7-99935373958A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05894-B37D-4B02-B6B8-8660FEC9B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FB83-3F77-4F96-BF4B-B678692E2735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9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6DE-3E8A-4113-9A66-5D2767933D1A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D2D0-427A-4860-8D90-E11C9F1BF15A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E41-A766-4BA6-A777-33B9D69AE4CB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1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DA6-5350-4431-8F14-F8EA35675116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B694-0E90-4247-A2E5-0BF7C7558904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928688"/>
            <a:ext cx="5997575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0" y="1390650"/>
            <a:ext cx="5997575" cy="47990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928688"/>
            <a:ext cx="6019800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1390650"/>
            <a:ext cx="6019800" cy="47990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4EB-8DCF-48AE-ADD3-8F67ACA0F505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9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3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BA2-1D25-46DA-AEAC-9B4688397009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296-74FE-4361-95C8-27DA03CF018D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5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671C-B35C-4849-832F-B5E96CD0B402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5016-856C-4A16-9BB6-F708F30E8B3D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2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-1" y="911225"/>
            <a:ext cx="12192001" cy="559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F867-79C5-4E1D-81CE-48927272A720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1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" y="0"/>
            <a:ext cx="12192000" cy="6857999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24099" y="142114"/>
            <a:ext cx="9939654" cy="81915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ysClr val="window" lastClr="FFFFFF"/>
                </a:solidFill>
              </a:rPr>
              <a:t>TCP(Transmission Control Protocol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-1" y="1052578"/>
            <a:ext cx="12192001" cy="4624322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III. </a:t>
            </a:r>
            <a:r>
              <a:rPr lang="ko-KR" altLang="en-US" dirty="0">
                <a:solidFill>
                  <a:sysClr val="window" lastClr="FFFFFF"/>
                </a:solidFill>
              </a:rPr>
              <a:t>트랜스포트 계층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5</a:t>
            </a:r>
            <a:r>
              <a:rPr lang="en-US" altLang="ko-KR" dirty="0">
                <a:solidFill>
                  <a:sysClr val="window" lastClr="FFFFFF"/>
                </a:solidFill>
              </a:rPr>
              <a:t>. </a:t>
            </a:r>
            <a:r>
              <a:rPr lang="ko-KR" altLang="en-US" dirty="0" err="1">
                <a:solidFill>
                  <a:sysClr val="window" lastClr="FFFFFF"/>
                </a:solidFill>
              </a:rPr>
              <a:t>연결지향형</a:t>
            </a:r>
            <a:r>
              <a:rPr lang="ko-KR" altLang="en-US" dirty="0">
                <a:solidFill>
                  <a:sysClr val="window" lastClr="FFFFFF"/>
                </a:solidFill>
              </a:rPr>
              <a:t> 트랜스포트</a:t>
            </a:r>
            <a:r>
              <a:rPr lang="en-US" altLang="ko-KR" dirty="0">
                <a:solidFill>
                  <a:sysClr val="window" lastClr="FFFFFF"/>
                </a:solidFill>
              </a:rPr>
              <a:t>: TCP</a:t>
            </a:r>
            <a:endParaRPr lang="ko-KR" altLang="en-US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	(5)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흐름 제어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	(6)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연결 관리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6.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혼잡 제어의 원리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	(2)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혼잡 제어에 대한 접근법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7. TCP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혼잡 제어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	</a:t>
            </a:r>
            <a:endParaRPr lang="en-US" altLang="ko-KR" dirty="0">
              <a:solidFill>
                <a:sysClr val="window" lastClr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B2A8-4A82-4D10-AC99-A7F41AB6D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" y="266960"/>
            <a:ext cx="1776055" cy="66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1348139">
            <a:off x="128665" y="346738"/>
            <a:ext cx="173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컴퓨터 네트워킹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21281330">
            <a:off x="62334" y="65558"/>
            <a:ext cx="125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2018.2.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6368346"/>
            <a:ext cx="1216025" cy="37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4"/>
          <p:cNvSpPr txBox="1">
            <a:spLocks/>
          </p:cNvSpPr>
          <p:nvPr/>
        </p:nvSpPr>
        <p:spPr>
          <a:xfrm>
            <a:off x="-36305" y="188757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KoPub돋움체 Bold"/>
              <a:ea typeface="KoPub돋움체 Bold"/>
              <a:cs typeface="+mj-cs"/>
            </a:endParaRPr>
          </a:p>
        </p:txBody>
      </p:sp>
      <p:sp>
        <p:nvSpPr>
          <p:cNvPr id="30" name="내용 개체 틀 5"/>
          <p:cNvSpPr txBox="1">
            <a:spLocks/>
          </p:cNvSpPr>
          <p:nvPr/>
        </p:nvSpPr>
        <p:spPr>
          <a:xfrm>
            <a:off x="117475" y="3695766"/>
            <a:ext cx="6102671" cy="255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1844901" y="284433"/>
            <a:ext cx="553911" cy="553911"/>
          </a:xfrm>
          <a:prstGeom prst="mathMultiply">
            <a:avLst>
              <a:gd name="adj1" fmla="val 7144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8832688" y="6376028"/>
            <a:ext cx="3323007" cy="51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prstClr val="white"/>
                </a:solidFill>
              </a:rPr>
              <a:t>김예찬 </a:t>
            </a:r>
            <a:r>
              <a:rPr lang="en-US" altLang="ko-KR" sz="1400" dirty="0">
                <a:solidFill>
                  <a:prstClr val="white"/>
                </a:solidFill>
              </a:rPr>
              <a:t>(think.computer@jejunu.ac.kr)</a:t>
            </a:r>
            <a:endParaRPr lang="ko-KR" altLang="en-US" sz="1400" dirty="0">
              <a:solidFill>
                <a:prstClr val="white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9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ysClr val="window" lastClr="FFFFFF"/>
                </a:solidFill>
              </a:rPr>
              <a:t>혼잡 </a:t>
            </a:r>
            <a:r>
              <a:rPr lang="ko-KR" altLang="en-US" dirty="0">
                <a:solidFill>
                  <a:sysClr val="window" lastClr="FFFFFF"/>
                </a:solidFill>
              </a:rPr>
              <a:t>제어에 대한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접근법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559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en-US" altLang="ko-KR" sz="3200" dirty="0" smtClean="0"/>
              <a:t>Congestion Collapse</a:t>
            </a:r>
            <a:r>
              <a:rPr lang="ko-KR" altLang="en-US" sz="3200" dirty="0" smtClean="0"/>
              <a:t>가 무엇인지 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혼잡 제어와 흐름 제어를 비교 설명할 수 있다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AIMD </a:t>
            </a:r>
            <a:r>
              <a:rPr lang="ko-KR" altLang="en-US" sz="3200" dirty="0" smtClean="0"/>
              <a:t>혼잡 제어 접근법을 설명할 수 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Congestion Collapse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7404101" cy="559435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부하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트래픽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가 많아지면</a:t>
            </a:r>
            <a:r>
              <a:rPr lang="en-US" altLang="ko-KR" sz="3200" dirty="0" smtClean="0"/>
              <a:t>, 			     </a:t>
            </a:r>
            <a:r>
              <a:rPr lang="ko-KR" altLang="en-US" sz="3200" dirty="0" smtClean="0"/>
              <a:t>실제 네트워크의 실 전송 용량은 </a:t>
            </a:r>
            <a:r>
              <a:rPr lang="en-US" altLang="ko-KR" sz="3200" dirty="0" smtClean="0"/>
              <a:t>0</a:t>
            </a:r>
            <a:r>
              <a:rPr lang="ko-KR" altLang="en-US" sz="3200" dirty="0" smtClean="0"/>
              <a:t>이 된다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ko-KR" altLang="en-US" sz="2800" dirty="0" smtClean="0"/>
              <a:t>쉽게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연휴 날 꽉 막힌 고속도로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를 떠올려라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FFC000"/>
                </a:solidFill>
              </a:rPr>
              <a:t>혼잡</a:t>
            </a:r>
            <a:r>
              <a:rPr lang="en-US" altLang="ko-KR" sz="3200" dirty="0" smtClean="0">
                <a:solidFill>
                  <a:srgbClr val="FFC000"/>
                </a:solidFill>
              </a:rPr>
              <a:t>(Congestion)</a:t>
            </a:r>
            <a:r>
              <a:rPr lang="ko-KR" altLang="en-US" sz="3200" dirty="0" smtClean="0"/>
              <a:t>의 정의</a:t>
            </a:r>
            <a:endParaRPr lang="en-US" altLang="ko-KR" sz="3200" dirty="0" smtClean="0"/>
          </a:p>
          <a:p>
            <a:pPr lvl="1"/>
            <a:r>
              <a:rPr lang="ko-KR" altLang="en-US" sz="2800" dirty="0" smtClean="0">
                <a:solidFill>
                  <a:srgbClr val="00FFFF"/>
                </a:solidFill>
              </a:rPr>
              <a:t>너무 많은 노드들</a:t>
            </a:r>
            <a:r>
              <a:rPr lang="ko-KR" altLang="en-US" sz="2800" dirty="0" smtClean="0"/>
              <a:t>이 너무 많은 데이터를        너무 빨리 전송하여 네트워크가 이를 처리하기      곤란한 상태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비교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흐름 제어에서는 </a:t>
            </a:r>
            <a:r>
              <a:rPr lang="en-US" altLang="ko-KR" sz="2400" dirty="0" smtClean="0"/>
              <a:t>End-to-End(Point-to-Point) </a:t>
            </a:r>
            <a:r>
              <a:rPr lang="ko-KR" altLang="en-US" sz="2400" dirty="0" smtClean="0"/>
              <a:t>간의 이슈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혼잡 제어에서는 </a:t>
            </a:r>
            <a:r>
              <a:rPr lang="en-US" altLang="ko-KR" sz="2400" dirty="0" smtClean="0">
                <a:solidFill>
                  <a:srgbClr val="00FFFF"/>
                </a:solidFill>
              </a:rPr>
              <a:t>Global</a:t>
            </a:r>
            <a:r>
              <a:rPr lang="ko-KR" altLang="en-US" sz="2400" dirty="0" smtClean="0">
                <a:solidFill>
                  <a:srgbClr val="00FFFF"/>
                </a:solidFill>
              </a:rPr>
              <a:t>한 이슈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1" y="3708400"/>
            <a:ext cx="3614056" cy="28550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3543" y="0"/>
            <a:ext cx="4528457" cy="35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혼잡 제어에 대한 접근법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u="sng" dirty="0" smtClean="0"/>
              <a:t>End-to-end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접근법</a:t>
            </a:r>
            <a:endParaRPr lang="en-US" altLang="ko-KR" sz="3200" dirty="0" smtClean="0"/>
          </a:p>
          <a:p>
            <a:pPr lvl="1"/>
            <a:r>
              <a:rPr lang="en-US" altLang="ko-KR" sz="2800" dirty="0" smtClean="0"/>
              <a:t>Congestion</a:t>
            </a:r>
            <a:r>
              <a:rPr lang="ko-KR" altLang="en-US" sz="2800" dirty="0" smtClean="0"/>
              <a:t>은 각 노드</a:t>
            </a:r>
            <a:r>
              <a:rPr lang="en-US" altLang="ko-KR" sz="2800" dirty="0" smtClean="0"/>
              <a:t>(point)</a:t>
            </a:r>
            <a:r>
              <a:rPr lang="ko-KR" altLang="en-US" sz="2800" dirty="0" smtClean="0"/>
              <a:t>가 근시안적으로 판단하여 해결한다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일반적으로 </a:t>
            </a:r>
            <a:r>
              <a:rPr lang="en-US" altLang="ko-KR" sz="2800" dirty="0" smtClean="0"/>
              <a:t>TCP </a:t>
            </a:r>
            <a:r>
              <a:rPr lang="ko-KR" altLang="en-US" sz="2800" dirty="0" smtClean="0"/>
              <a:t>등은 이 방식을 취한다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Network-assisted </a:t>
            </a:r>
            <a:r>
              <a:rPr lang="ko-KR" altLang="en-US" sz="3200" dirty="0" smtClean="0"/>
              <a:t>접근법</a:t>
            </a:r>
            <a:endParaRPr lang="en-US" altLang="ko-KR" sz="3200" dirty="0" smtClean="0"/>
          </a:p>
          <a:p>
            <a:pPr lvl="1"/>
            <a:r>
              <a:rPr lang="ko-KR" altLang="en-US" sz="2800" dirty="0" smtClean="0"/>
              <a:t>라우터 등이 각 종단 시스템</a:t>
            </a:r>
            <a:r>
              <a:rPr lang="en-US" altLang="ko-KR" sz="2800" dirty="0" smtClean="0"/>
              <a:t>(end system)</a:t>
            </a:r>
            <a:r>
              <a:rPr lang="ko-KR" altLang="en-US" sz="2800" dirty="0" smtClean="0"/>
              <a:t>에게 피드백을 제공한다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비용 측면에서 비효율적이다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명시적 혼잡 제어 관련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AIMD </a:t>
            </a:r>
            <a:r>
              <a:rPr lang="ko-KR" altLang="en-US" dirty="0" smtClean="0"/>
              <a:t>접근법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59467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u="sng" dirty="0" smtClean="0"/>
              <a:t>A</a:t>
            </a:r>
            <a:r>
              <a:rPr lang="en-US" altLang="ko-KR" dirty="0" smtClean="0"/>
              <a:t>dditive </a:t>
            </a:r>
            <a:r>
              <a:rPr lang="en-US" altLang="ko-KR" u="sng" dirty="0" smtClean="0"/>
              <a:t>I</a:t>
            </a:r>
            <a:r>
              <a:rPr lang="en-US" altLang="ko-KR" dirty="0" smtClean="0"/>
              <a:t>ncrease</a:t>
            </a:r>
          </a:p>
          <a:p>
            <a:pPr marL="0" indent="0">
              <a:buNone/>
            </a:pPr>
            <a:r>
              <a:rPr lang="en-US" altLang="ko-KR" u="sng" dirty="0" smtClean="0"/>
              <a:t>M</a:t>
            </a:r>
            <a:r>
              <a:rPr lang="en-US" altLang="ko-KR" dirty="0" smtClean="0"/>
              <a:t>ultiplicative </a:t>
            </a:r>
            <a:r>
              <a:rPr lang="en-US" altLang="ko-KR" u="sng" dirty="0" smtClean="0"/>
              <a:t>D</a:t>
            </a:r>
            <a:r>
              <a:rPr lang="en-US" altLang="ko-KR" dirty="0" smtClean="0"/>
              <a:t>ecrease</a:t>
            </a:r>
          </a:p>
          <a:p>
            <a:pPr marL="0" indent="0">
              <a:buNone/>
            </a:pPr>
            <a:r>
              <a:rPr lang="en-US" altLang="ko-KR" dirty="0" smtClean="0"/>
              <a:t>:  </a:t>
            </a:r>
            <a:r>
              <a:rPr lang="ko-KR" altLang="en-US" dirty="0" smtClean="0"/>
              <a:t>혼잡 윈도우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cwnd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크기를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AIMD </a:t>
            </a:r>
            <a:r>
              <a:rPr lang="ko-KR" altLang="en-US" dirty="0" smtClean="0"/>
              <a:t>식으로 증감시킨다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if </a:t>
            </a:r>
            <a:r>
              <a:rPr lang="ko-KR" altLang="en-US" sz="2400" dirty="0" smtClean="0"/>
              <a:t>혼잡 윈도우 크기 증가 </a:t>
            </a:r>
            <a:r>
              <a:rPr lang="en-US" altLang="ko-KR" sz="2400" dirty="0" smtClean="0"/>
              <a:t>: </a:t>
            </a:r>
            <a:r>
              <a:rPr lang="ko-KR" altLang="en-US" sz="2400" dirty="0" smtClean="0">
                <a:solidFill>
                  <a:srgbClr val="FFC000"/>
                </a:solidFill>
              </a:rPr>
              <a:t>전송률을 높인다</a:t>
            </a:r>
            <a:r>
              <a:rPr lang="ko-KR" altLang="en-US" sz="2400" dirty="0" smtClean="0"/>
              <a:t>는 의미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elif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혼잡 윈도우 크기 감소 </a:t>
            </a:r>
            <a:r>
              <a:rPr lang="en-US" altLang="ko-KR" sz="2400" dirty="0" smtClean="0"/>
              <a:t>: </a:t>
            </a:r>
            <a:r>
              <a:rPr lang="ko-KR" altLang="en-US" sz="2400" dirty="0" smtClean="0">
                <a:solidFill>
                  <a:srgbClr val="92D050"/>
                </a:solidFill>
              </a:rPr>
              <a:t>전송률을 낮춘다</a:t>
            </a:r>
            <a:r>
              <a:rPr lang="ko-KR" altLang="en-US" sz="2400" dirty="0" smtClean="0"/>
              <a:t>는 의미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혼잡 윈도우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cwnd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</a:p>
          <a:p>
            <a:pPr marL="457200" lvl="1" indent="0">
              <a:buNone/>
            </a:pPr>
            <a:r>
              <a:rPr lang="ko-KR" altLang="en-US" dirty="0" smtClean="0"/>
              <a:t>송신자가 네트워크로 트래픽을 전송할 수 있는 비율을 제한하기 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사용되는 추가적인 변수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시간에 따라 크기가 동적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2800" dirty="0" smtClean="0">
                <a:solidFill>
                  <a:srgbClr val="92D050"/>
                </a:solidFill>
              </a:rPr>
              <a:t>호스트가 </a:t>
            </a:r>
            <a:r>
              <a:rPr lang="en-US" altLang="ko-KR" sz="2800" dirty="0" smtClean="0">
                <a:solidFill>
                  <a:srgbClr val="92D050"/>
                </a:solidFill>
              </a:rPr>
              <a:t>Congestion</a:t>
            </a:r>
            <a:r>
              <a:rPr lang="ko-KR" altLang="en-US" sz="2800" dirty="0" smtClean="0">
                <a:solidFill>
                  <a:srgbClr val="92D050"/>
                </a:solidFill>
              </a:rPr>
              <a:t>을 일으키지 않는 한도</a:t>
            </a:r>
            <a:r>
              <a:rPr lang="ko-KR" altLang="en-US" sz="2800" dirty="0" smtClean="0"/>
              <a:t>에서 </a:t>
            </a:r>
            <a:r>
              <a:rPr lang="ko-KR" altLang="en-US" sz="2800" u="sng" dirty="0" smtClean="0"/>
              <a:t>최대한 한꺼번에 </a:t>
            </a:r>
            <a:r>
              <a:rPr lang="ko-KR" altLang="en-US" sz="2800" u="sng" dirty="0" err="1" smtClean="0"/>
              <a:t>확인응답을</a:t>
            </a:r>
            <a:r>
              <a:rPr lang="ko-KR" altLang="en-US" sz="2800" u="sng" dirty="0" smtClean="0"/>
              <a:t> </a:t>
            </a:r>
            <a:r>
              <a:rPr lang="ko-KR" altLang="en-US" sz="2800" u="sng" dirty="0" smtClean="0"/>
              <a:t>   받지 </a:t>
            </a:r>
            <a:r>
              <a:rPr lang="ko-KR" altLang="en-US" sz="2800" u="sng" dirty="0" smtClean="0"/>
              <a:t>않고 보낼 수 있는 데이터의 양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7074807" y="3063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 rot="16200000">
            <a:off x="5453920" y="1429078"/>
            <a:ext cx="211147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 dirty="0" err="1">
                <a:latin typeface="+mn-ea"/>
                <a:ea typeface="+mn-ea"/>
              </a:rPr>
              <a:t>cwnd</a:t>
            </a:r>
            <a:r>
              <a:rPr lang="en-US" altLang="ko-KR" sz="1400" b="1" dirty="0">
                <a:latin typeface="+mn-ea"/>
                <a:ea typeface="+mn-ea"/>
              </a:rPr>
              <a:t>:</a:t>
            </a:r>
            <a:r>
              <a:rPr lang="en-US" altLang="ko-KR" sz="1400" dirty="0">
                <a:latin typeface="+mn-ea"/>
                <a:ea typeface="+mn-ea"/>
              </a:rPr>
              <a:t> TCP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congestion window size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6916057" y="27971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6904945" y="3825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V="1">
            <a:off x="6916057" y="15001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7097032" y="14890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7085920" y="11731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8057470" y="11747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8049532" y="1049338"/>
            <a:ext cx="3040063" cy="1106487"/>
            <a:chOff x="2720" y="2730"/>
            <a:chExt cx="1915" cy="697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>
                  <a:latin typeface="+mn-ea"/>
                </a:endParaRPr>
              </a:p>
            </p:txBody>
          </p:sp>
        </p:grpSp>
      </p:grp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814582" y="269875"/>
            <a:ext cx="42670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u="sng" dirty="0" smtClean="0">
                <a:solidFill>
                  <a:srgbClr val="FFC000"/>
                </a:solidFill>
                <a:latin typeface="+mn-ea"/>
                <a:ea typeface="+mn-ea"/>
              </a:rPr>
              <a:t>1 MSS</a:t>
            </a:r>
            <a:r>
              <a:rPr lang="ko-KR" altLang="en-US" sz="1600" dirty="0" smtClean="0">
                <a:solidFill>
                  <a:srgbClr val="FFC000"/>
                </a:solidFill>
                <a:latin typeface="+mn-ea"/>
                <a:ea typeface="+mn-ea"/>
              </a:rPr>
              <a:t>씩 윈도우 크기 증가</a:t>
            </a:r>
            <a:r>
              <a:rPr lang="en-US" altLang="ko-KR" sz="1600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92D050"/>
                </a:solidFill>
                <a:latin typeface="+mn-ea"/>
                <a:ea typeface="+mn-ea"/>
              </a:rPr>
              <a:t>…. </a:t>
            </a:r>
            <a:r>
              <a:rPr lang="ko-KR" altLang="en-US" sz="1600" dirty="0" smtClean="0">
                <a:solidFill>
                  <a:srgbClr val="92D050"/>
                </a:solidFill>
                <a:latin typeface="+mn-ea"/>
                <a:ea typeface="+mn-ea"/>
              </a:rPr>
              <a:t>단</a:t>
            </a:r>
            <a:r>
              <a:rPr lang="en-US" altLang="ko-KR" sz="1600" dirty="0" smtClean="0">
                <a:solidFill>
                  <a:srgbClr val="92D050"/>
                </a:solidFill>
                <a:latin typeface="+mn-ea"/>
                <a:ea typeface="+mn-ea"/>
              </a:rPr>
              <a:t>, </a:t>
            </a:r>
            <a:r>
              <a:rPr lang="en-US" altLang="ko-KR" sz="1600" u="sng" dirty="0" smtClean="0">
                <a:solidFill>
                  <a:srgbClr val="92D050"/>
                </a:solidFill>
                <a:latin typeface="+mn-ea"/>
                <a:ea typeface="+mn-ea"/>
              </a:rPr>
              <a:t>Loss</a:t>
            </a:r>
            <a:r>
              <a:rPr lang="en-US" altLang="ko-KR" sz="1600" dirty="0" smtClean="0">
                <a:solidFill>
                  <a:srgbClr val="92D050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rgbClr val="92D050"/>
                </a:solidFill>
                <a:latin typeface="+mn-ea"/>
                <a:ea typeface="+mn-ea"/>
              </a:rPr>
              <a:t>발생 시 윈도우 크기를 절반으로 감소</a:t>
            </a:r>
            <a:endParaRPr lang="en-US" altLang="ko-KR" sz="1600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sp>
        <p:nvSpPr>
          <p:cNvPr id="23" name="Freeform 33"/>
          <p:cNvSpPr>
            <a:spLocks/>
          </p:cNvSpPr>
          <p:nvPr/>
        </p:nvSpPr>
        <p:spPr bwMode="auto">
          <a:xfrm>
            <a:off x="7009720" y="463550"/>
            <a:ext cx="858837" cy="1016000"/>
          </a:xfrm>
          <a:custGeom>
            <a:avLst/>
            <a:gdLst>
              <a:gd name="T0" fmla="*/ 2147483646 w 541"/>
              <a:gd name="T1" fmla="*/ 0 h 640"/>
              <a:gd name="T2" fmla="*/ 0 w 541"/>
              <a:gd name="T3" fmla="*/ 0 h 640"/>
              <a:gd name="T4" fmla="*/ 0 w 541"/>
              <a:gd name="T5" fmla="*/ 2147483646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rgbClr val="FFC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4" name="Freeform 34"/>
          <p:cNvSpPr>
            <a:spLocks/>
          </p:cNvSpPr>
          <p:nvPr/>
        </p:nvSpPr>
        <p:spPr bwMode="auto">
          <a:xfrm>
            <a:off x="7154182" y="666750"/>
            <a:ext cx="796925" cy="1000125"/>
          </a:xfrm>
          <a:custGeom>
            <a:avLst/>
            <a:gdLst>
              <a:gd name="T0" fmla="*/ 2147483646 w 502"/>
              <a:gd name="T1" fmla="*/ 0 h 630"/>
              <a:gd name="T2" fmla="*/ 2147483646 w 502"/>
              <a:gd name="T3" fmla="*/ 2147483646 h 630"/>
              <a:gd name="T4" fmla="*/ 2147483646 w 502"/>
              <a:gd name="T5" fmla="*/ 2147483646 h 630"/>
              <a:gd name="T6" fmla="*/ 0 w 502"/>
              <a:gd name="T7" fmla="*/ 2147483646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Freeform 35"/>
          <p:cNvSpPr>
            <a:spLocks/>
          </p:cNvSpPr>
          <p:nvPr/>
        </p:nvSpPr>
        <p:spPr bwMode="auto">
          <a:xfrm>
            <a:off x="7462157" y="461963"/>
            <a:ext cx="406400" cy="1168400"/>
          </a:xfrm>
          <a:custGeom>
            <a:avLst/>
            <a:gdLst>
              <a:gd name="T0" fmla="*/ 2147483646 w 256"/>
              <a:gd name="T1" fmla="*/ 0 h 736"/>
              <a:gd name="T2" fmla="*/ 0 w 256"/>
              <a:gd name="T3" fmla="*/ 0 h 736"/>
              <a:gd name="T4" fmla="*/ 0 w 256"/>
              <a:gd name="T5" fmla="*/ 2147483646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rgbClr val="FFC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6" name="Freeform 36"/>
          <p:cNvSpPr>
            <a:spLocks/>
          </p:cNvSpPr>
          <p:nvPr/>
        </p:nvSpPr>
        <p:spPr bwMode="auto">
          <a:xfrm>
            <a:off x="8100332" y="827088"/>
            <a:ext cx="168275" cy="635000"/>
          </a:xfrm>
          <a:custGeom>
            <a:avLst/>
            <a:gdLst>
              <a:gd name="T0" fmla="*/ 2147483646 w 106"/>
              <a:gd name="T1" fmla="*/ 0 h 400"/>
              <a:gd name="T2" fmla="*/ 2147483646 w 106"/>
              <a:gd name="T3" fmla="*/ 2147483646 h 400"/>
              <a:gd name="T4" fmla="*/ 0 w 106"/>
              <a:gd name="T5" fmla="*/ 2147483646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11053527" y="2627898"/>
            <a:ext cx="6735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시간 </a:t>
            </a:r>
            <a:r>
              <a:rPr lang="en-US" altLang="ko-KR" sz="1600" dirty="0" smtClean="0">
                <a:latin typeface="+mn-ea"/>
                <a:ea typeface="+mn-ea"/>
              </a:rPr>
              <a:t>t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00332" y="3124200"/>
            <a:ext cx="4294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앞서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 duplicate ACK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timeout</a:t>
            </a:r>
            <a:r>
              <a:rPr lang="ko-KR" altLang="en-US" dirty="0" smtClean="0"/>
              <a:t>으로 추정한다고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강의한 바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4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AIMD </a:t>
            </a:r>
            <a:r>
              <a:rPr lang="ko-KR" altLang="en-US" dirty="0"/>
              <a:t>접근법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794264" y="911225"/>
                <a:ext cx="8397736" cy="55943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ko-KR" altLang="en-US" sz="3200" u="sng" dirty="0" smtClean="0"/>
                  <a:t>관련 공식</a:t>
                </a:r>
                <a:endParaRPr lang="en-US" altLang="ko-KR" sz="3200" u="sng" dirty="0" smtClean="0"/>
              </a:p>
              <a:p>
                <a:r>
                  <a:rPr lang="ko-KR" altLang="en-US" sz="2400" dirty="0" smtClean="0"/>
                  <a:t>송신 윈도우 크기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400" dirty="0" smtClean="0"/>
                  <a:t> </a:t>
                </a:r>
                <a:r>
                  <a:rPr lang="en-US" altLang="ko-KR" sz="2400" dirty="0" err="1" smtClean="0"/>
                  <a:t>LastByteSent</a:t>
                </a:r>
                <a:r>
                  <a:rPr lang="en-US" altLang="ko-KR" sz="2400" dirty="0" smtClean="0"/>
                  <a:t> - </a:t>
                </a:r>
                <a:r>
                  <a:rPr lang="en-US" altLang="ko-KR" sz="2400" dirty="0" err="1" smtClean="0"/>
                  <a:t>LastByteAcked</a:t>
                </a:r>
                <a:endParaRPr lang="en-US" altLang="ko-KR" sz="2400" dirty="0" smtClean="0"/>
              </a:p>
              <a:p>
                <a:endParaRPr lang="en-US" altLang="ko-KR" dirty="0"/>
              </a:p>
              <a:p>
                <a:r>
                  <a:rPr lang="en-US" altLang="ko-KR" sz="2400" dirty="0" smtClean="0">
                    <a:solidFill>
                      <a:schemeClr val="tx1"/>
                    </a:solidFill>
                  </a:rPr>
                  <a:t>LastByteSent - </a:t>
                </a:r>
                <a:r>
                  <a:rPr lang="en-US" altLang="ko-KR" sz="2400" dirty="0" err="1" smtClean="0">
                    <a:solidFill>
                      <a:schemeClr val="tx1"/>
                    </a:solidFill>
                  </a:rPr>
                  <a:t>LastByteAcked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 min(</a:t>
                </a:r>
                <a:r>
                  <a:rPr lang="en-US" altLang="ko-KR" sz="2400" dirty="0" err="1" smtClean="0">
                    <a:solidFill>
                      <a:schemeClr val="tx1"/>
                    </a:solidFill>
                  </a:rPr>
                  <a:t>cwnd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400" dirty="0" err="1" smtClean="0">
                    <a:solidFill>
                      <a:schemeClr val="tx1"/>
                    </a:solidFill>
                  </a:rPr>
                  <a:t>rwnd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>
                    <a:solidFill>
                      <a:srgbClr val="FFC000"/>
                    </a:solidFill>
                  </a:rPr>
                  <a:t>송신 윈도우 크기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>
                    <a:solidFill>
                      <a:srgbClr val="FFC000"/>
                    </a:solidFill>
                  </a:rPr>
                  <a:t> min(</a:t>
                </a:r>
                <a:r>
                  <a:rPr lang="en-US" altLang="ko-KR" dirty="0" err="1">
                    <a:solidFill>
                      <a:srgbClr val="FFC000"/>
                    </a:solidFill>
                  </a:rPr>
                  <a:t>cwnd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, </a:t>
                </a:r>
                <a:r>
                  <a:rPr lang="en-US" altLang="ko-KR" dirty="0" err="1">
                    <a:solidFill>
                      <a:srgbClr val="FFC000"/>
                    </a:solidFill>
                  </a:rPr>
                  <a:t>rwnd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3200" u="sng" dirty="0" smtClean="0"/>
                  <a:t>주목할 사실</a:t>
                </a:r>
                <a:endParaRPr lang="en-US" altLang="ko-KR" sz="3200" u="sng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TCP</a:t>
                </a:r>
                <a:r>
                  <a:rPr lang="ko-KR" altLang="en-US" dirty="0" smtClean="0"/>
                  <a:t>에서는 </a:t>
                </a:r>
                <a:r>
                  <a:rPr lang="en-US" altLang="ko-KR" dirty="0" smtClean="0"/>
                  <a:t>AIMD </a:t>
                </a:r>
                <a:r>
                  <a:rPr lang="ko-KR" altLang="en-US" dirty="0" smtClean="0"/>
                  <a:t>접근 방식으로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혼잡 제어를 수행하는 것이 일반적이다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264" y="911225"/>
                <a:ext cx="8397736" cy="5594350"/>
              </a:xfrm>
              <a:blipFill>
                <a:blip r:embed="rId2"/>
                <a:stretch>
                  <a:fillRect l="-1814" t="-2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36676" y="1462088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33514" y="14636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31939" y="1462088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528776" y="1462088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24026" y="1462088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20864" y="1462088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812939" y="1462088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908189" y="1462088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003439" y="1462088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1109801" y="1462088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208226" y="14636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1305064" y="1462088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401901" y="1462088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1498739" y="1462088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1593989" y="1462088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1686064" y="1462088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781314" y="1462088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1878151" y="1462088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967051" y="1462088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2062301" y="1462088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2155964" y="1460500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2248039" y="1460500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2344876" y="1460500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2440126" y="1460500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2529026" y="1460500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624276" y="1460500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2721114" y="1462088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2817951" y="14636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2914789" y="1462088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3013214" y="1462088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3108464" y="1462088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3203714" y="1462088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3295789" y="1462088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3392626" y="1462088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3487876" y="1462088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193814" y="22002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279539" y="135255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42" name="Line 51"/>
          <p:cNvSpPr>
            <a:spLocks noChangeShapeType="1"/>
          </p:cNvSpPr>
          <p:nvPr/>
        </p:nvSpPr>
        <p:spPr bwMode="auto">
          <a:xfrm>
            <a:off x="1200289" y="2155825"/>
            <a:ext cx="909637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43" name="Freeform 53"/>
          <p:cNvSpPr>
            <a:spLocks/>
          </p:cNvSpPr>
          <p:nvPr/>
        </p:nvSpPr>
        <p:spPr bwMode="auto">
          <a:xfrm>
            <a:off x="992326" y="2135188"/>
            <a:ext cx="144463" cy="38417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44" name="Line 56"/>
          <p:cNvSpPr>
            <a:spLocks noChangeShapeType="1"/>
          </p:cNvSpPr>
          <p:nvPr/>
        </p:nvSpPr>
        <p:spPr bwMode="auto">
          <a:xfrm flipH="1">
            <a:off x="1563826" y="2174876"/>
            <a:ext cx="106363" cy="36195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174764" y="2359025"/>
            <a:ext cx="87164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last byte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ACKed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1200289" y="2536825"/>
            <a:ext cx="106680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>
                <a:latin typeface="+mn-ea"/>
                <a:ea typeface="+mn-ea"/>
              </a:rPr>
              <a:t>전송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But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No-</a:t>
            </a:r>
            <a:r>
              <a:rPr lang="en-US" altLang="ko-KR" sz="1400" dirty="0" err="1" smtClean="0">
                <a:latin typeface="+mn-ea"/>
                <a:ea typeface="+mn-ea"/>
              </a:rPr>
              <a:t>Acked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2243276" y="2398713"/>
            <a:ext cx="106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last byte sent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1613678" y="1143000"/>
            <a:ext cx="655950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 dirty="0" smtClean="0">
                <a:latin typeface="+mn-ea"/>
                <a:ea typeface="+mn-ea"/>
              </a:rPr>
              <a:t>윈도우</a:t>
            </a:r>
            <a:endParaRPr lang="en-US" altLang="ko-KR" sz="1400" b="1" i="1" dirty="0">
              <a:latin typeface="+mn-ea"/>
              <a:ea typeface="+mn-ea"/>
            </a:endParaRPr>
          </a:p>
        </p:txBody>
      </p:sp>
      <p:grpSp>
        <p:nvGrpSpPr>
          <p:cNvPr id="49" name="Group 62"/>
          <p:cNvGrpSpPr>
            <a:grpSpLocks/>
          </p:cNvGrpSpPr>
          <p:nvPr/>
        </p:nvGrpSpPr>
        <p:grpSpPr bwMode="auto">
          <a:xfrm>
            <a:off x="2243276" y="1227138"/>
            <a:ext cx="447675" cy="117475"/>
            <a:chOff x="4250" y="1692"/>
            <a:chExt cx="374" cy="86"/>
          </a:xfrm>
        </p:grpSpPr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2" name="Group 65"/>
          <p:cNvGrpSpPr>
            <a:grpSpLocks/>
          </p:cNvGrpSpPr>
          <p:nvPr/>
        </p:nvGrpSpPr>
        <p:grpSpPr bwMode="auto">
          <a:xfrm rot="10800000">
            <a:off x="1205051" y="1246188"/>
            <a:ext cx="466725" cy="123825"/>
            <a:chOff x="4250" y="1692"/>
            <a:chExt cx="374" cy="86"/>
          </a:xfrm>
        </p:grpSpPr>
        <p:sp>
          <p:nvSpPr>
            <p:cNvPr id="53" name="Line 66"/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55" name="Freeform 69"/>
          <p:cNvSpPr>
            <a:spLocks/>
          </p:cNvSpPr>
          <p:nvPr/>
        </p:nvSpPr>
        <p:spPr bwMode="auto">
          <a:xfrm flipH="1">
            <a:off x="2097226" y="2224088"/>
            <a:ext cx="144463" cy="30162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56" name="Text Box 78"/>
          <p:cNvSpPr txBox="1">
            <a:spLocks noChangeArrowheads="1"/>
          </p:cNvSpPr>
          <p:nvPr/>
        </p:nvSpPr>
        <p:spPr bwMode="auto">
          <a:xfrm>
            <a:off x="182701" y="911225"/>
            <a:ext cx="17011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i="1" dirty="0" smtClean="0">
                <a:latin typeface="+mn-ea"/>
                <a:ea typeface="+mn-ea"/>
              </a:rPr>
              <a:t>송신자 </a:t>
            </a:r>
            <a:r>
              <a:rPr lang="ko-KR" altLang="en-US" sz="1400" i="1" dirty="0" err="1" smtClean="0">
                <a:latin typeface="+mn-ea"/>
                <a:ea typeface="+mn-ea"/>
              </a:rPr>
              <a:t>순서번호</a:t>
            </a:r>
            <a:r>
              <a:rPr lang="ko-KR" altLang="en-US" sz="1400" i="1" dirty="0" smtClean="0">
                <a:latin typeface="+mn-ea"/>
                <a:ea typeface="+mn-ea"/>
              </a:rPr>
              <a:t> 공간</a:t>
            </a:r>
            <a:endParaRPr lang="en-US" altLang="ko-KR" sz="1400" i="1" dirty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74889" y="1429232"/>
            <a:ext cx="1546225" cy="7059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" lastClr="FFFFFF"/>
                </a:solidFill>
              </a:rPr>
              <a:t>TCP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혼잡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559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en-US" altLang="ko-KR" sz="3200" dirty="0" smtClean="0"/>
              <a:t>TCP </a:t>
            </a:r>
            <a:r>
              <a:rPr lang="ko-KR" altLang="en-US" sz="3200" dirty="0" smtClean="0"/>
              <a:t>혼잡 제어 알고리즘의 기본 원리를 설명할 수 있다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TCP </a:t>
            </a:r>
            <a:r>
              <a:rPr lang="ko-KR" altLang="en-US" sz="3200" dirty="0" smtClean="0"/>
              <a:t>초기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버전인 </a:t>
            </a:r>
            <a:r>
              <a:rPr lang="en-US" altLang="ko-KR" sz="3200" dirty="0" smtClean="0"/>
              <a:t>Tahoe</a:t>
            </a:r>
            <a:r>
              <a:rPr lang="ko-KR" altLang="en-US" sz="3200" dirty="0" smtClean="0"/>
              <a:t>와 새로운 버전인 </a:t>
            </a:r>
            <a:r>
              <a:rPr lang="en-US" altLang="ko-KR" sz="3200" dirty="0" smtClean="0"/>
              <a:t>Reno</a:t>
            </a:r>
            <a:r>
              <a:rPr lang="ko-KR" altLang="en-US" sz="3200" dirty="0" smtClean="0"/>
              <a:t>를 비교 설명할 수 있다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Tahoe, Reno </a:t>
            </a:r>
            <a:r>
              <a:rPr lang="ko-KR" altLang="en-US" sz="3200" dirty="0" smtClean="0"/>
              <a:t>그래프를 그려 혼잡 윈도우 크기 변화를 설명할 수 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11224"/>
            <a:ext cx="12192001" cy="614997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O/X</a:t>
            </a:r>
          </a:p>
          <a:p>
            <a:pPr lvl="1"/>
            <a:r>
              <a:rPr lang="ko-KR" altLang="en-US" sz="2800" dirty="0" smtClean="0"/>
              <a:t>긍정 확인 응답은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혼잡 윈도우 크기를 증가시키는 촉매제 역할을 한다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lvl="1"/>
            <a:r>
              <a:rPr lang="ko-KR" altLang="en-US" sz="2800" dirty="0" smtClean="0"/>
              <a:t>확인 응답이 높은 속도로 도착하면 혼잡 윈도우는 더욱 빨리 증가한다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lvl="1"/>
            <a:r>
              <a:rPr lang="en-US" altLang="ko-KR" sz="2800" dirty="0" smtClean="0"/>
              <a:t>TCP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개의 확인 응답 수신으로 패킷 손실을 감지할 수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lvl="1"/>
            <a:r>
              <a:rPr lang="ko-KR" altLang="en-US" sz="2800" dirty="0" smtClean="0"/>
              <a:t>손실된 세그먼트의 존재는 네트워크의 혼잡을 의미할 수 있다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800" dirty="0" smtClean="0"/>
              <a:t>AIMD</a:t>
            </a:r>
            <a:r>
              <a:rPr lang="ko-KR" altLang="en-US" sz="2800" dirty="0" smtClean="0"/>
              <a:t>는 묵시적 혼잡 제어 기술이다</a:t>
            </a:r>
            <a:r>
              <a:rPr lang="en-US" altLang="ko-KR" sz="2800" dirty="0" smtClean="0"/>
              <a:t>.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정답은 </a:t>
            </a:r>
            <a:r>
              <a:rPr lang="ko-KR" altLang="en-US" sz="3200" u="sng" dirty="0" smtClean="0"/>
              <a:t>모두 </a:t>
            </a:r>
            <a:r>
              <a:rPr lang="en-US" altLang="ko-KR" sz="3200" u="sng" dirty="0" smtClean="0"/>
              <a:t>O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ko-KR" altLang="en-US" sz="2800" dirty="0" smtClean="0"/>
              <a:t>참고</a:t>
            </a:r>
            <a:endParaRPr lang="en-US" altLang="ko-KR" sz="2800" dirty="0" smtClean="0"/>
          </a:p>
          <a:p>
            <a:pPr lvl="2"/>
            <a:r>
              <a:rPr lang="en-US" altLang="ko-KR" sz="2400" dirty="0" smtClean="0"/>
              <a:t>TCP</a:t>
            </a:r>
            <a:r>
              <a:rPr lang="ko-KR" altLang="en-US" sz="2400" dirty="0" smtClean="0"/>
              <a:t>는 확인 응답을 혼잡 윈도우 크기의 증가를 유발하는 트리거</a:t>
            </a:r>
            <a:r>
              <a:rPr lang="en-US" altLang="ko-KR" sz="2400" dirty="0" smtClean="0"/>
              <a:t>(Trigger) </a:t>
            </a:r>
            <a:r>
              <a:rPr lang="ko-KR" altLang="en-US" sz="2400" dirty="0" smtClean="0"/>
              <a:t>혹은 </a:t>
            </a:r>
            <a:r>
              <a:rPr lang="ko-KR" altLang="en-US" sz="2400" dirty="0" err="1" smtClean="0"/>
              <a:t>클록</a:t>
            </a:r>
            <a:r>
              <a:rPr lang="en-US" altLang="ko-KR" sz="2400" dirty="0" smtClean="0"/>
              <a:t>(Clock)</a:t>
            </a:r>
            <a:r>
              <a:rPr lang="ko-KR" altLang="en-US" sz="2400" dirty="0" smtClean="0"/>
              <a:t>으로 사용하므로</a:t>
            </a:r>
            <a:r>
              <a:rPr lang="en-US" altLang="ko-KR" sz="2400" dirty="0" smtClean="0"/>
              <a:t>, TCP</a:t>
            </a:r>
            <a:r>
              <a:rPr lang="ko-KR" altLang="en-US" sz="2400" dirty="0" smtClean="0"/>
              <a:t>는 자체 </a:t>
            </a:r>
            <a:r>
              <a:rPr lang="ko-KR" altLang="en-US" sz="2400" dirty="0" err="1" smtClean="0"/>
              <a:t>클로킹</a:t>
            </a:r>
            <a:r>
              <a:rPr lang="en-US" altLang="ko-KR" sz="2400" dirty="0" smtClean="0"/>
              <a:t>(Self-clocking)</a:t>
            </a:r>
            <a:r>
              <a:rPr lang="ko-KR" altLang="en-US" sz="2400" dirty="0" smtClean="0"/>
              <a:t>이라고 함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묵시적 혼잡 제어 </a:t>
            </a:r>
            <a:r>
              <a:rPr lang="en-US" altLang="ko-KR" sz="2400" dirty="0" smtClean="0"/>
              <a:t>: Time-out, 3-duplicate ACK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Loss</a:t>
            </a:r>
            <a:r>
              <a:rPr lang="ko-KR" altLang="en-US" sz="2400" dirty="0" smtClean="0"/>
              <a:t>로 간주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한편 </a:t>
            </a:r>
            <a:r>
              <a:rPr lang="en-US" altLang="ko-KR" sz="2400" dirty="0" smtClean="0"/>
              <a:t>Loss</a:t>
            </a:r>
            <a:r>
              <a:rPr lang="ko-KR" altLang="en-US" sz="2400" dirty="0" smtClean="0"/>
              <a:t>의 원인을  혼잡</a:t>
            </a:r>
            <a:r>
              <a:rPr lang="en-US" altLang="ko-KR" sz="2400" dirty="0" smtClean="0"/>
              <a:t>(Congestion)</a:t>
            </a:r>
            <a:r>
              <a:rPr lang="ko-KR" altLang="en-US" sz="2400" dirty="0" smtClean="0"/>
              <a:t>으로 암묵적으로 유추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Tahoe (1988)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7404101" cy="5975124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주요 기능</a:t>
            </a:r>
            <a:endParaRPr lang="en-US" altLang="ko-KR" sz="3200" dirty="0" smtClean="0"/>
          </a:p>
          <a:p>
            <a:pPr lvl="1"/>
            <a:r>
              <a:rPr lang="ko-KR" altLang="en-US" sz="2800" dirty="0" smtClean="0">
                <a:solidFill>
                  <a:srgbClr val="FFC000"/>
                </a:solidFill>
              </a:rPr>
              <a:t>슬로 스타트</a:t>
            </a:r>
            <a:r>
              <a:rPr lang="en-US" altLang="ko-KR" sz="2800" dirty="0" smtClean="0">
                <a:solidFill>
                  <a:srgbClr val="FFC000"/>
                </a:solidFill>
              </a:rPr>
              <a:t>(Slow Start)</a:t>
            </a:r>
          </a:p>
          <a:p>
            <a:pPr marL="914400" lvl="2" indent="0">
              <a:buNone/>
            </a:pPr>
            <a:r>
              <a:rPr lang="en-US" altLang="ko-KR" sz="2400" dirty="0" err="1" smtClean="0"/>
              <a:t>cwnd</a:t>
            </a:r>
            <a:r>
              <a:rPr lang="en-US" altLang="ko-KR" sz="2400" dirty="0" smtClean="0"/>
              <a:t> = 1;</a:t>
            </a:r>
          </a:p>
          <a:p>
            <a:pPr marL="914400" lvl="2" indent="0">
              <a:buNone/>
            </a:pPr>
            <a:r>
              <a:rPr lang="en-US" altLang="ko-KR" sz="2400" dirty="0" smtClean="0"/>
              <a:t>while ( </a:t>
            </a:r>
            <a:r>
              <a:rPr lang="ko-KR" altLang="en-US" sz="2400" dirty="0" smtClean="0"/>
              <a:t>손실이 발생하지 않은 동안 </a:t>
            </a:r>
            <a:r>
              <a:rPr lang="en-US" altLang="ko-KR" sz="2400" dirty="0" smtClean="0"/>
              <a:t>) {</a:t>
            </a:r>
          </a:p>
          <a:p>
            <a:pPr marL="914400" lvl="2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cwnd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packet </a:t>
            </a:r>
            <a:r>
              <a:rPr lang="ko-KR" altLang="en-US" sz="2400" dirty="0" smtClean="0"/>
              <a:t>전송</a:t>
            </a:r>
            <a:r>
              <a:rPr lang="en-US" altLang="ko-KR" sz="2400" dirty="0" smtClean="0"/>
              <a:t>();</a:t>
            </a:r>
          </a:p>
          <a:p>
            <a:pPr marL="914400" lvl="2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if all </a:t>
            </a:r>
            <a:r>
              <a:rPr lang="en-US" altLang="ko-KR" sz="2400" dirty="0" err="1" smtClean="0"/>
              <a:t>ACKed</a:t>
            </a:r>
            <a:r>
              <a:rPr lang="en-US" altLang="ko-KR" sz="2400" dirty="0" smtClean="0"/>
              <a:t> :</a:t>
            </a:r>
          </a:p>
          <a:p>
            <a:pPr marL="914400" lvl="2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cwnd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cwnd</a:t>
            </a:r>
            <a:r>
              <a:rPr lang="en-US" altLang="ko-KR" sz="2400" dirty="0" smtClean="0"/>
              <a:t> * 2;</a:t>
            </a:r>
            <a:endParaRPr lang="en-US" altLang="ko-KR" sz="2400" dirty="0"/>
          </a:p>
          <a:p>
            <a:pPr marL="914400" lvl="2" indent="0">
              <a:buNone/>
            </a:pPr>
            <a:r>
              <a:rPr lang="en-US" altLang="ko-KR" sz="2400" dirty="0" smtClean="0"/>
              <a:t>}</a:t>
            </a:r>
          </a:p>
          <a:p>
            <a:pPr marL="914400" lvl="2" indent="0">
              <a:buNone/>
            </a:pPr>
            <a:endParaRPr lang="en-US" altLang="ko-KR" sz="2400" dirty="0" smtClean="0"/>
          </a:p>
          <a:p>
            <a:pPr marL="914400" lvl="2" indent="0">
              <a:buNone/>
            </a:pPr>
            <a:r>
              <a:rPr lang="en-US" altLang="ko-KR" sz="2400" dirty="0" smtClean="0"/>
              <a:t>if ‘</a:t>
            </a:r>
            <a:r>
              <a:rPr lang="ko-KR" altLang="en-US" sz="2400" dirty="0" smtClean="0"/>
              <a:t>손실</a:t>
            </a:r>
            <a:r>
              <a:rPr lang="en-US" altLang="ko-KR" sz="2400" dirty="0" smtClean="0"/>
              <a:t>(Loss)’</a:t>
            </a:r>
            <a:r>
              <a:rPr lang="ko-KR" altLang="en-US" sz="2400" dirty="0" smtClean="0"/>
              <a:t> 발생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</a:t>
            </a:r>
          </a:p>
          <a:p>
            <a:pPr marL="914400" lvl="2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cwnd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= 1</a:t>
            </a:r>
            <a:r>
              <a:rPr lang="en-US" altLang="ko-KR" sz="2400" dirty="0" smtClean="0"/>
              <a:t>;     </a:t>
            </a:r>
            <a:r>
              <a:rPr lang="en-US" altLang="ko-KR" sz="2400" dirty="0" err="1" smtClean="0"/>
              <a:t>ssthresh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cwnd</a:t>
            </a:r>
            <a:r>
              <a:rPr lang="en-US" altLang="ko-KR" sz="2400" dirty="0" smtClean="0"/>
              <a:t>/2;</a:t>
            </a:r>
          </a:p>
          <a:p>
            <a:pPr marL="914400" lvl="2" indent="0">
              <a:buNone/>
            </a:pPr>
            <a:r>
              <a:rPr lang="en-US" altLang="ko-KR" sz="2400" dirty="0"/>
              <a:t>}</a:t>
            </a:r>
            <a:endParaRPr lang="en-US" altLang="ko-KR" sz="2400" dirty="0" smtClean="0"/>
          </a:p>
          <a:p>
            <a:pPr marL="914400" lvl="2" indent="0">
              <a:buNone/>
            </a:pPr>
            <a:endParaRPr lang="en-US" altLang="ko-KR" sz="2400" dirty="0" smtClean="0"/>
          </a:p>
          <a:p>
            <a:pPr marL="914400" lvl="2" indent="0">
              <a:buNone/>
            </a:pPr>
            <a:r>
              <a:rPr lang="en-US" altLang="ko-KR" sz="2400" dirty="0" smtClean="0"/>
              <a:t># </a:t>
            </a:r>
            <a:r>
              <a:rPr lang="en-US" altLang="ko-KR" sz="2400" dirty="0" err="1" smtClean="0"/>
              <a:t>ssthresh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 slow start threshold</a:t>
            </a:r>
            <a:r>
              <a:rPr lang="ko-KR" altLang="en-US" sz="2400" dirty="0" smtClean="0"/>
              <a:t>라는 뜻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4927" y="-101311"/>
            <a:ext cx="5637293" cy="3213331"/>
          </a:xfrm>
          <a:prstGeom prst="rect">
            <a:avLst/>
          </a:prstGeom>
        </p:spPr>
      </p:pic>
      <p:sp>
        <p:nvSpPr>
          <p:cNvPr id="100" name="Line 6"/>
          <p:cNvSpPr>
            <a:spLocks noChangeShapeType="1"/>
          </p:cNvSpPr>
          <p:nvPr/>
        </p:nvSpPr>
        <p:spPr bwMode="auto">
          <a:xfrm>
            <a:off x="8821737" y="3352574"/>
            <a:ext cx="250507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Text Box 8"/>
          <p:cNvSpPr txBox="1">
            <a:spLocks noChangeArrowheads="1"/>
          </p:cNvSpPr>
          <p:nvPr/>
        </p:nvSpPr>
        <p:spPr bwMode="auto">
          <a:xfrm>
            <a:off x="7961312" y="3038249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 rot="408567">
            <a:off x="9828212" y="3319236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one segment</a:t>
            </a:r>
            <a:endParaRPr lang="en-US" altLang="ko-KR" sz="1000" dirty="0">
              <a:latin typeface="Times New Roman" panose="02020603050405020304" pitchFamily="18" charset="0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 rot="16200000">
            <a:off x="8379618" y="35565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RTT</a:t>
            </a:r>
            <a:endParaRPr lang="en-US" altLang="ko-KR" sz="1000">
              <a:latin typeface="Arial" panose="020B0604020202020204" pitchFamily="34" charset="0"/>
            </a:endParaRP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11322050" y="3048221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105" name="Line 13"/>
          <p:cNvSpPr>
            <a:spLocks noChangeShapeType="1"/>
          </p:cNvSpPr>
          <p:nvPr/>
        </p:nvSpPr>
        <p:spPr bwMode="auto">
          <a:xfrm>
            <a:off x="8816975" y="3000149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" name="Line 14"/>
          <p:cNvSpPr>
            <a:spLocks noChangeShapeType="1"/>
          </p:cNvSpPr>
          <p:nvPr/>
        </p:nvSpPr>
        <p:spPr bwMode="auto">
          <a:xfrm>
            <a:off x="11350625" y="3038249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" name="Line 15"/>
          <p:cNvSpPr>
            <a:spLocks noChangeShapeType="1"/>
          </p:cNvSpPr>
          <p:nvPr/>
        </p:nvSpPr>
        <p:spPr bwMode="auto">
          <a:xfrm flipH="1" flipV="1">
            <a:off x="8636000" y="331606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" name="Line 16"/>
          <p:cNvSpPr>
            <a:spLocks noChangeShapeType="1"/>
          </p:cNvSpPr>
          <p:nvPr/>
        </p:nvSpPr>
        <p:spPr bwMode="auto">
          <a:xfrm>
            <a:off x="8645525" y="3922486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" name="Line 17"/>
          <p:cNvSpPr>
            <a:spLocks noChangeShapeType="1"/>
          </p:cNvSpPr>
          <p:nvPr/>
        </p:nvSpPr>
        <p:spPr bwMode="auto">
          <a:xfrm flipV="1">
            <a:off x="8797925" y="3757386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0" name="Group 18"/>
          <p:cNvGrpSpPr>
            <a:grpSpLocks/>
          </p:cNvGrpSpPr>
          <p:nvPr/>
        </p:nvGrpSpPr>
        <p:grpSpPr bwMode="auto">
          <a:xfrm>
            <a:off x="11045825" y="6498999"/>
            <a:ext cx="615950" cy="366712"/>
            <a:chOff x="3317" y="3527"/>
            <a:chExt cx="388" cy="231"/>
          </a:xfrm>
        </p:grpSpPr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112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time</a:t>
              </a:r>
              <a:endParaRPr lang="en-US" altLang="ko-KR" sz="1000">
                <a:latin typeface="Arial" panose="020B0604020202020204" pitchFamily="34" charset="0"/>
              </a:endParaRPr>
            </a:p>
          </p:txBody>
        </p:sp>
      </p:grpSp>
      <p:sp>
        <p:nvSpPr>
          <p:cNvPr id="113" name="Line 21"/>
          <p:cNvSpPr>
            <a:spLocks noChangeShapeType="1"/>
          </p:cNvSpPr>
          <p:nvPr/>
        </p:nvSpPr>
        <p:spPr bwMode="auto">
          <a:xfrm>
            <a:off x="8826500" y="413362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" name="Line 22"/>
          <p:cNvSpPr>
            <a:spLocks noChangeShapeType="1"/>
          </p:cNvSpPr>
          <p:nvPr/>
        </p:nvSpPr>
        <p:spPr bwMode="auto">
          <a:xfrm>
            <a:off x="8821737" y="4219349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" name="Line 23"/>
          <p:cNvSpPr>
            <a:spLocks noChangeShapeType="1"/>
          </p:cNvSpPr>
          <p:nvPr/>
        </p:nvSpPr>
        <p:spPr bwMode="auto">
          <a:xfrm flipV="1">
            <a:off x="8821737" y="4743224"/>
            <a:ext cx="2528888" cy="3619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" name="Line 24"/>
          <p:cNvSpPr>
            <a:spLocks noChangeShapeType="1"/>
          </p:cNvSpPr>
          <p:nvPr/>
        </p:nvSpPr>
        <p:spPr bwMode="auto">
          <a:xfrm flipV="1">
            <a:off x="8794750" y="5003574"/>
            <a:ext cx="2505075" cy="352425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" name="Text Box 25"/>
          <p:cNvSpPr txBox="1">
            <a:spLocks noChangeArrowheads="1"/>
          </p:cNvSpPr>
          <p:nvPr/>
        </p:nvSpPr>
        <p:spPr bwMode="auto">
          <a:xfrm rot="408567">
            <a:off x="9826625" y="4105049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two segments</a:t>
            </a:r>
            <a:endParaRPr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 rot="408567">
            <a:off x="9918700" y="5119461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four segments</a:t>
            </a:r>
            <a:endParaRPr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120" name="Line 28"/>
          <p:cNvSpPr>
            <a:spLocks noChangeShapeType="1"/>
          </p:cNvSpPr>
          <p:nvPr/>
        </p:nvSpPr>
        <p:spPr bwMode="auto">
          <a:xfrm>
            <a:off x="8831262" y="5138511"/>
            <a:ext cx="2505075" cy="35242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" name="Line 29"/>
          <p:cNvSpPr>
            <a:spLocks noChangeShapeType="1"/>
          </p:cNvSpPr>
          <p:nvPr/>
        </p:nvSpPr>
        <p:spPr bwMode="auto">
          <a:xfrm>
            <a:off x="8816975" y="5233761"/>
            <a:ext cx="2505075" cy="35242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" name="Line 30"/>
          <p:cNvSpPr>
            <a:spLocks noChangeShapeType="1"/>
          </p:cNvSpPr>
          <p:nvPr/>
        </p:nvSpPr>
        <p:spPr bwMode="auto">
          <a:xfrm>
            <a:off x="8831262" y="5338536"/>
            <a:ext cx="2505075" cy="352425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" name="Line 31"/>
          <p:cNvSpPr>
            <a:spLocks noChangeShapeType="1"/>
          </p:cNvSpPr>
          <p:nvPr/>
        </p:nvSpPr>
        <p:spPr bwMode="auto">
          <a:xfrm>
            <a:off x="8821737" y="5438549"/>
            <a:ext cx="2505075" cy="352425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9019026" y="5922131"/>
            <a:ext cx="245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확인응답</a:t>
            </a:r>
            <a:r>
              <a:rPr lang="ko-KR" altLang="en-US" dirty="0" smtClean="0"/>
              <a:t> 받을 때마다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2 MSS </a:t>
            </a:r>
            <a:r>
              <a:rPr lang="ko-KR" altLang="en-US" dirty="0" smtClean="0"/>
              <a:t>세그먼트 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9" grpId="0" animBg="1"/>
      <p:bldP spid="113" grpId="0" animBg="1"/>
      <p:bldP spid="114" grpId="0" animBg="1"/>
      <p:bldP spid="115" grpId="0" animBg="1"/>
      <p:bldP spid="116" grpId="0" animBg="1"/>
      <p:bldP spid="120" grpId="0" animBg="1"/>
      <p:bldP spid="121" grpId="0" animBg="1"/>
      <p:bldP spid="122" grpId="0" animBg="1"/>
      <p:bldP spid="123" grpId="0" animBg="1"/>
      <p:bldP spid="1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Tahoe (1988)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7649030" cy="5975124"/>
          </a:xfrm>
        </p:spPr>
        <p:txBody>
          <a:bodyPr>
            <a:normAutofit/>
          </a:bodyPr>
          <a:lstStyle/>
          <a:p>
            <a:pPr lvl="1"/>
            <a:r>
              <a:rPr lang="ko-KR" altLang="en-US" sz="2800" dirty="0" smtClean="0">
                <a:solidFill>
                  <a:srgbClr val="00FFFF"/>
                </a:solidFill>
              </a:rPr>
              <a:t>혼잡 회피</a:t>
            </a:r>
            <a:r>
              <a:rPr lang="en-US" altLang="ko-KR" sz="2800" dirty="0" smtClean="0">
                <a:solidFill>
                  <a:srgbClr val="00FFFF"/>
                </a:solidFill>
              </a:rPr>
              <a:t>(Congestion Avoid)</a:t>
            </a:r>
          </a:p>
          <a:p>
            <a:pPr marL="914400" lvl="2" indent="0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한 차례 혼잡을 겪은 뒤</a:t>
            </a:r>
            <a:r>
              <a:rPr lang="en-US" altLang="ko-KR" sz="2400" dirty="0" smtClean="0"/>
              <a:t>, … )</a:t>
            </a:r>
          </a:p>
          <a:p>
            <a:pPr marL="914400" lvl="2" indent="0">
              <a:buNone/>
            </a:pPr>
            <a:r>
              <a:rPr lang="ko-KR" altLang="en-US" sz="2400" dirty="0" smtClean="0"/>
              <a:t>만약 </a:t>
            </a:r>
            <a:r>
              <a:rPr lang="en-US" altLang="ko-KR" sz="2400" dirty="0" err="1" smtClean="0"/>
              <a:t>cwnd</a:t>
            </a:r>
            <a:r>
              <a:rPr lang="ko-KR" altLang="en-US" sz="2400" dirty="0" smtClean="0"/>
              <a:t>가 지수적으로 증가하다</a:t>
            </a:r>
            <a:endParaRPr lang="en-US" altLang="ko-KR" sz="2400" dirty="0" smtClean="0"/>
          </a:p>
          <a:p>
            <a:pPr marL="914400" lvl="2" indent="0">
              <a:buNone/>
            </a:pPr>
            <a:r>
              <a:rPr lang="en-US" altLang="ko-KR" sz="2400" dirty="0" err="1" smtClean="0">
                <a:solidFill>
                  <a:srgbClr val="FFC000"/>
                </a:solidFill>
              </a:rPr>
              <a:t>cwnd</a:t>
            </a:r>
            <a:r>
              <a:rPr lang="en-US" altLang="ko-KR" sz="2400" dirty="0" smtClean="0">
                <a:solidFill>
                  <a:srgbClr val="FFC000"/>
                </a:solidFill>
              </a:rPr>
              <a:t> &gt;= </a:t>
            </a:r>
            <a:r>
              <a:rPr lang="en-US" altLang="ko-KR" sz="2400" dirty="0" err="1" smtClean="0">
                <a:solidFill>
                  <a:srgbClr val="FFC000"/>
                </a:solidFill>
              </a:rPr>
              <a:t>ssthresh</a:t>
            </a:r>
            <a:r>
              <a:rPr lang="ko-KR" altLang="en-US" sz="2400" dirty="0" smtClean="0"/>
              <a:t>가 되면</a:t>
            </a:r>
            <a:r>
              <a:rPr lang="en-US" altLang="ko-KR" sz="2400" dirty="0" smtClean="0"/>
              <a:t>, </a:t>
            </a:r>
          </a:p>
          <a:p>
            <a:pPr marL="914400" lvl="2" indent="0">
              <a:buNone/>
            </a:pPr>
            <a:r>
              <a:rPr lang="en-US" altLang="ko-KR" sz="2400" dirty="0" err="1"/>
              <a:t>c</a:t>
            </a:r>
            <a:r>
              <a:rPr lang="en-US" altLang="ko-KR" sz="2400" dirty="0" err="1" smtClean="0"/>
              <a:t>wnd</a:t>
            </a:r>
            <a:r>
              <a:rPr lang="ko-KR" altLang="en-US" sz="2400" dirty="0" smtClean="0"/>
              <a:t>값을 </a:t>
            </a:r>
            <a:r>
              <a:rPr lang="en-US" altLang="ko-KR" sz="2400" dirty="0" smtClean="0">
                <a:solidFill>
                  <a:srgbClr val="92D050"/>
                </a:solidFill>
              </a:rPr>
              <a:t>1</a:t>
            </a:r>
            <a:r>
              <a:rPr lang="ko-KR" altLang="en-US" sz="2400" dirty="0" smtClean="0">
                <a:solidFill>
                  <a:srgbClr val="92D050"/>
                </a:solidFill>
              </a:rPr>
              <a:t>씩 증가</a:t>
            </a:r>
            <a:r>
              <a:rPr lang="ko-KR" altLang="en-US" sz="2400" dirty="0" smtClean="0"/>
              <a:t>시킨다</a:t>
            </a:r>
            <a:r>
              <a:rPr lang="en-US" altLang="ko-KR" sz="24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→ 이를 통해 혼잡을 회피하고자 시도함</a:t>
            </a:r>
            <a:r>
              <a:rPr lang="en-US" altLang="ko-KR" sz="2400" dirty="0" smtClean="0"/>
              <a:t>.</a:t>
            </a:r>
          </a:p>
          <a:p>
            <a:pPr marL="914400" lvl="2" indent="0">
              <a:buNone/>
            </a:pPr>
            <a:endParaRPr lang="en-US" altLang="ko-KR" sz="2400" dirty="0"/>
          </a:p>
          <a:p>
            <a:pPr marL="914400" lvl="2" indent="0">
              <a:buNone/>
            </a:pPr>
            <a:r>
              <a:rPr lang="ko-KR" altLang="en-US" sz="2400" dirty="0" smtClean="0"/>
              <a:t>그렇다면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혼잡 회피에 따른</a:t>
            </a:r>
            <a:endParaRPr lang="en-US" altLang="ko-KR" sz="2400" dirty="0" smtClean="0"/>
          </a:p>
          <a:p>
            <a:pPr marL="914400" lvl="2" indent="0">
              <a:buNone/>
            </a:pPr>
            <a:r>
              <a:rPr lang="ko-KR" altLang="en-US" sz="2400" dirty="0" smtClean="0"/>
              <a:t>선형적 </a:t>
            </a:r>
            <a:r>
              <a:rPr lang="en-US" altLang="ko-KR" sz="2400" dirty="0" err="1" smtClean="0"/>
              <a:t>cwnd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증가는 언제 끝날 것인가</a:t>
            </a:r>
            <a:r>
              <a:rPr lang="en-US" altLang="ko-KR" sz="2400" dirty="0" smtClean="0"/>
              <a:t>?</a:t>
            </a:r>
          </a:p>
          <a:p>
            <a:pPr marL="914400" lvl="2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→ 또 다시 </a:t>
            </a:r>
            <a:r>
              <a:rPr lang="ko-KR" altLang="en-US" sz="2400" u="sng" dirty="0" smtClean="0">
                <a:solidFill>
                  <a:srgbClr val="00FFFF"/>
                </a:solidFill>
              </a:rPr>
              <a:t>혼잡에 직면했을 때</a:t>
            </a:r>
            <a:r>
              <a:rPr lang="en-US" altLang="ko-KR" sz="2400" dirty="0" smtClean="0"/>
              <a:t>!</a:t>
            </a:r>
          </a:p>
          <a:p>
            <a:pPr marL="914400" lvl="2" indent="0">
              <a:buNone/>
            </a:pPr>
            <a:r>
              <a:rPr lang="en-US" altLang="ko-KR" sz="2400" dirty="0"/>
              <a:t>	 </a:t>
            </a:r>
            <a:r>
              <a:rPr lang="en-US" altLang="ko-KR" sz="2400" dirty="0" smtClean="0"/>
              <a:t>    (loss = </a:t>
            </a:r>
            <a:r>
              <a:rPr lang="en-US" altLang="ko-KR" sz="2400" dirty="0" smtClean="0"/>
              <a:t>3-</a:t>
            </a:r>
            <a:r>
              <a:rPr lang="ko-KR" altLang="en-US" sz="2400" dirty="0" smtClean="0"/>
              <a:t>중복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ACK or timeout)</a:t>
            </a:r>
          </a:p>
          <a:p>
            <a:pPr marL="914400" lvl="2" indent="0">
              <a:buNone/>
            </a:pPr>
            <a:r>
              <a:rPr lang="en-US" altLang="ko-KR" sz="2400" dirty="0" smtClean="0"/>
              <a:t>	     (</a:t>
            </a:r>
            <a:r>
              <a:rPr lang="ko-KR" altLang="en-US" sz="2400" dirty="0" smtClean="0"/>
              <a:t>다시 </a:t>
            </a:r>
            <a:r>
              <a:rPr lang="en-US" altLang="ko-KR" sz="2400" dirty="0" smtClean="0"/>
              <a:t>slow-start </a:t>
            </a:r>
            <a:r>
              <a:rPr lang="ko-KR" altLang="en-US" sz="2400" dirty="0" smtClean="0"/>
              <a:t>상태로 전이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914400" lvl="2" indent="0">
              <a:buNone/>
            </a:pP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4927" y="-101311"/>
            <a:ext cx="5637293" cy="321333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86171" y="3112020"/>
            <a:ext cx="4760686" cy="3013943"/>
          </a:xfrm>
          <a:prstGeom prst="roundRect">
            <a:avLst>
              <a:gd name="adj" fmla="val 1131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생각해볼 점 </a:t>
            </a:r>
            <a:r>
              <a:rPr lang="en-US" altLang="ko-KR" sz="2400" dirty="0" smtClean="0"/>
              <a:t>:</a:t>
            </a:r>
          </a:p>
          <a:p>
            <a:pPr algn="ctr"/>
            <a:r>
              <a:rPr lang="en-US" altLang="ko-KR" sz="2400" dirty="0" smtClean="0"/>
              <a:t>3-duplicate </a:t>
            </a:r>
            <a:r>
              <a:rPr lang="en-US" altLang="ko-KR" sz="2400" dirty="0" smtClean="0"/>
              <a:t>ACK vs Timeout … </a:t>
            </a:r>
          </a:p>
          <a:p>
            <a:pPr algn="ctr"/>
            <a:r>
              <a:rPr lang="ko-KR" altLang="en-US" sz="2400" u="sng" dirty="0" smtClean="0"/>
              <a:t>네트워크 혼잡이 더 심한 경우는</a:t>
            </a:r>
            <a:r>
              <a:rPr lang="en-US" altLang="ko-KR" sz="2400" u="sng" dirty="0" smtClean="0"/>
              <a:t>?</a:t>
            </a:r>
          </a:p>
          <a:p>
            <a:pPr algn="ctr"/>
            <a:endParaRPr lang="en-US" altLang="ko-KR" sz="2400" u="sng" dirty="0" smtClean="0"/>
          </a:p>
          <a:p>
            <a:pPr algn="ctr"/>
            <a:endParaRPr lang="en-US" altLang="ko-KR" sz="2400" u="sng" dirty="0" smtClean="0"/>
          </a:p>
          <a:p>
            <a:pPr algn="ctr"/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36515" y="4411647"/>
            <a:ext cx="34103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3-duplicate ACK</a:t>
            </a:r>
            <a:r>
              <a:rPr lang="ko-KR" altLang="en-US" sz="2000" dirty="0" smtClean="0"/>
              <a:t>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한 패킷을 제외하고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나머지 패킷들은 잘 전달되고 있다는 뜻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Timeout</a:t>
            </a:r>
            <a:r>
              <a:rPr lang="ko-KR" altLang="en-US" sz="2000" dirty="0" smtClean="0"/>
              <a:t>보다 네트워크 혼잡이 </a:t>
            </a:r>
            <a:r>
              <a:rPr lang="ko-KR" altLang="en-US" sz="2000" u="sng" dirty="0"/>
              <a:t>덜</a:t>
            </a:r>
            <a:r>
              <a:rPr lang="ko-KR" altLang="en-US" sz="2000" u="sng" dirty="0" smtClean="0"/>
              <a:t> 심하다는</a:t>
            </a:r>
            <a:r>
              <a:rPr lang="ko-KR" altLang="en-US" sz="2000" dirty="0" smtClean="0"/>
              <a:t> 의미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5617872"/>
            <a:ext cx="796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Tahoe</a:t>
            </a:r>
            <a:r>
              <a:rPr lang="ko-KR" altLang="en-US" sz="2400" dirty="0" smtClean="0"/>
              <a:t>의 한계 ★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3-duplicate ACK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Timeout</a:t>
            </a:r>
            <a:r>
              <a:rPr lang="ko-KR" altLang="en-US" sz="2400" dirty="0" smtClean="0"/>
              <a:t>의 경우를 구분하지 않고</a:t>
            </a:r>
            <a:endParaRPr lang="en-US" altLang="ko-KR" sz="2400" dirty="0" smtClean="0"/>
          </a:p>
          <a:p>
            <a:r>
              <a:rPr lang="ko-KR" altLang="en-US" sz="2400" dirty="0" smtClean="0"/>
              <a:t>항상 </a:t>
            </a:r>
            <a:r>
              <a:rPr lang="en-US" altLang="ko-KR" sz="2400" dirty="0" err="1" smtClean="0"/>
              <a:t>cwnd</a:t>
            </a:r>
            <a:r>
              <a:rPr lang="en-US" altLang="ko-KR" sz="2400" dirty="0" smtClean="0"/>
              <a:t> = 1</a:t>
            </a:r>
            <a:r>
              <a:rPr lang="ko-KR" altLang="en-US" sz="2400" dirty="0" smtClean="0"/>
              <a:t>로 설정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 rot="19863094">
            <a:off x="6761573" y="4602646"/>
            <a:ext cx="201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FFFF"/>
                </a:solidFill>
              </a:rPr>
              <a:t>Timeout</a:t>
            </a:r>
            <a:endParaRPr lang="ko-KR" altLang="en-US" sz="36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Reno (1990)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Tahoe + ‘</a:t>
            </a:r>
            <a:r>
              <a:rPr lang="en-US" altLang="ko-KR" sz="3200" dirty="0" smtClean="0">
                <a:solidFill>
                  <a:srgbClr val="FFC000"/>
                </a:solidFill>
              </a:rPr>
              <a:t>fast recovery (</a:t>
            </a:r>
            <a:r>
              <a:rPr lang="ko-KR" altLang="en-US" sz="3200" dirty="0" smtClean="0">
                <a:solidFill>
                  <a:srgbClr val="FFC000"/>
                </a:solidFill>
              </a:rPr>
              <a:t>빠른 회복</a:t>
            </a:r>
            <a:r>
              <a:rPr lang="en-US" altLang="ko-KR" sz="3200" dirty="0" smtClean="0">
                <a:solidFill>
                  <a:srgbClr val="FFC000"/>
                </a:solidFill>
              </a:rPr>
              <a:t>)</a:t>
            </a:r>
            <a:r>
              <a:rPr lang="en-US" altLang="ko-KR" sz="3200" dirty="0" smtClean="0"/>
              <a:t>’</a:t>
            </a:r>
          </a:p>
          <a:p>
            <a:pPr lvl="1"/>
            <a:r>
              <a:rPr lang="en-US" altLang="ko-KR" sz="2800" dirty="0" smtClean="0">
                <a:solidFill>
                  <a:srgbClr val="00FFFF"/>
                </a:solidFill>
              </a:rPr>
              <a:t>3-duplicate ACK</a:t>
            </a:r>
            <a:r>
              <a:rPr lang="ko-KR" altLang="en-US" sz="2800" dirty="0" smtClean="0"/>
              <a:t>에 따른 </a:t>
            </a:r>
            <a:r>
              <a:rPr lang="en-US" altLang="ko-KR" sz="2800" dirty="0" smtClean="0"/>
              <a:t>fast retransmit</a:t>
            </a:r>
            <a:r>
              <a:rPr lang="ko-KR" altLang="en-US" sz="2800" dirty="0" smtClean="0"/>
              <a:t>을 해야 할 경우</a:t>
            </a:r>
            <a:r>
              <a:rPr lang="en-US" altLang="ko-KR" sz="2800" dirty="0" smtClean="0"/>
              <a:t>,				  </a:t>
            </a:r>
            <a:r>
              <a:rPr lang="en-US" altLang="ko-KR" sz="2800" dirty="0" err="1" smtClean="0"/>
              <a:t>cwnd</a:t>
            </a:r>
            <a:r>
              <a:rPr lang="ko-KR" altLang="en-US" sz="2800" dirty="0" smtClean="0"/>
              <a:t>를 반으로만 줄이자</a:t>
            </a:r>
            <a:r>
              <a:rPr lang="en-US" altLang="ko-KR" sz="2800" dirty="0" smtClean="0"/>
              <a:t>.</a:t>
            </a:r>
          </a:p>
          <a:p>
            <a:pPr marL="914400" lvl="2" indent="0">
              <a:buNone/>
            </a:pP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cwnd</a:t>
            </a:r>
            <a:r>
              <a:rPr lang="en-US" altLang="ko-KR" sz="2400" dirty="0" smtClean="0"/>
              <a:t> = 1; (X)	</a:t>
            </a:r>
            <a:r>
              <a:rPr lang="en-US" altLang="ko-KR" sz="2400" dirty="0" err="1" smtClean="0">
                <a:solidFill>
                  <a:srgbClr val="00FFFF"/>
                </a:solidFill>
              </a:rPr>
              <a:t>cwnd</a:t>
            </a:r>
            <a:r>
              <a:rPr lang="en-US" altLang="ko-KR" sz="2400" dirty="0" smtClean="0">
                <a:solidFill>
                  <a:srgbClr val="00FFFF"/>
                </a:solidFill>
              </a:rPr>
              <a:t> = </a:t>
            </a:r>
            <a:r>
              <a:rPr lang="en-US" altLang="ko-KR" sz="2400" dirty="0" err="1" smtClean="0">
                <a:solidFill>
                  <a:srgbClr val="00FFFF"/>
                </a:solidFill>
              </a:rPr>
              <a:t>cwnd</a:t>
            </a:r>
            <a:r>
              <a:rPr lang="en-US" altLang="ko-KR" sz="2400" dirty="0" smtClean="0">
                <a:solidFill>
                  <a:srgbClr val="00FFFF"/>
                </a:solidFill>
              </a:rPr>
              <a:t> / 2</a:t>
            </a:r>
            <a:r>
              <a:rPr lang="en-US" altLang="ko-KR" sz="2400" dirty="0" smtClean="0"/>
              <a:t>;</a:t>
            </a:r>
            <a:endParaRPr lang="en-US" altLang="ko-KR" sz="2400" dirty="0"/>
          </a:p>
          <a:p>
            <a:endParaRPr lang="en-US" altLang="ko-KR" sz="3200" dirty="0" smtClean="0"/>
          </a:p>
          <a:p>
            <a:pPr lvl="1"/>
            <a:r>
              <a:rPr lang="en-US" altLang="ko-KR" sz="2800" dirty="0" smtClean="0"/>
              <a:t>FR(Fast Recovery) </a:t>
            </a:r>
            <a:r>
              <a:rPr lang="ko-KR" altLang="en-US" sz="2800" dirty="0" smtClean="0"/>
              <a:t>기간 </a:t>
            </a:r>
            <a:r>
              <a:rPr lang="en-US" altLang="ko-KR" sz="28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	</a:t>
            </a:r>
            <a:r>
              <a:rPr lang="en-US" altLang="ko-KR" sz="2800" u="sng" dirty="0" smtClean="0"/>
              <a:t>non-duplicate ACK</a:t>
            </a:r>
            <a:r>
              <a:rPr lang="ko-KR" altLang="en-US" sz="2800" dirty="0" smtClean="0"/>
              <a:t>를 수신할 때까지</a:t>
            </a:r>
            <a:endParaRPr lang="en-US" altLang="ko-KR" sz="2800" dirty="0" smtClean="0"/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 smtClean="0"/>
              <a:t>cwnd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크기 유지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 smtClean="0"/>
          </a:p>
          <a:p>
            <a:pPr marL="457200" lvl="1" indent="0">
              <a:buNone/>
            </a:pPr>
            <a:r>
              <a:rPr lang="en-US" altLang="ko-KR" sz="2800" dirty="0" smtClean="0"/>
              <a:t>	</a:t>
            </a:r>
            <a:r>
              <a:rPr lang="ko-KR" altLang="en-US" sz="2800" dirty="0" smtClean="0"/>
              <a:t>단 </a:t>
            </a:r>
            <a:r>
              <a:rPr lang="en-US" altLang="ko-KR" sz="2800" dirty="0" smtClean="0"/>
              <a:t>FR </a:t>
            </a:r>
            <a:r>
              <a:rPr lang="ko-KR" altLang="en-US" sz="2800" dirty="0" smtClean="0"/>
              <a:t>기간 동안 패킷 손실이 더 발견될 경우</a:t>
            </a:r>
            <a:r>
              <a:rPr lang="en-US" altLang="ko-KR" sz="2800" dirty="0" smtClean="0"/>
              <a:t>, 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FR </a:t>
            </a:r>
            <a:r>
              <a:rPr lang="ko-KR" altLang="en-US" sz="2800" dirty="0" smtClean="0"/>
              <a:t>기간 동안이더라도 </a:t>
            </a:r>
            <a:r>
              <a:rPr lang="en-US" altLang="ko-KR" sz="2800" dirty="0" err="1" smtClean="0"/>
              <a:t>cwnd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크기를 반씩 계속 줄여 나감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8095" t="56850" r="19365" b="21025"/>
          <a:stretch/>
        </p:blipFill>
        <p:spPr>
          <a:xfrm>
            <a:off x="7060192" y="2061028"/>
            <a:ext cx="4777216" cy="253999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229600" y="4152900"/>
            <a:ext cx="542925" cy="3810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00100" y="4851400"/>
            <a:ext cx="11676642" cy="1836737"/>
            <a:chOff x="800100" y="4851400"/>
            <a:chExt cx="11676642" cy="1836737"/>
          </a:xfrm>
        </p:grpSpPr>
        <p:sp>
          <p:nvSpPr>
            <p:cNvPr id="7" name="오른쪽 화살표 6"/>
            <p:cNvSpPr/>
            <p:nvPr/>
          </p:nvSpPr>
          <p:spPr>
            <a:xfrm>
              <a:off x="990600" y="5962650"/>
              <a:ext cx="571500" cy="47942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0100" y="4851400"/>
              <a:ext cx="10668000" cy="183673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642" y="5857140"/>
              <a:ext cx="10833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TCP </a:t>
              </a:r>
              <a:r>
                <a:rPr lang="en-US" altLang="ko-KR" sz="2400" dirty="0" err="1" smtClean="0"/>
                <a:t>NewRENO</a:t>
              </a:r>
              <a:r>
                <a:rPr lang="en-US" altLang="ko-KR" sz="2400" dirty="0" smtClean="0"/>
                <a:t>(1999)</a:t>
              </a:r>
              <a:r>
                <a:rPr lang="ko-KR" altLang="en-US" sz="2400" dirty="0" smtClean="0"/>
                <a:t>에서는 </a:t>
              </a:r>
              <a:r>
                <a:rPr lang="en-US" altLang="ko-KR" sz="2400" dirty="0" err="1" smtClean="0">
                  <a:solidFill>
                    <a:srgbClr val="FFC000"/>
                  </a:solidFill>
                </a:rPr>
                <a:t>cwnd</a:t>
              </a:r>
              <a:r>
                <a:rPr lang="en-US" altLang="ko-KR" sz="2400" dirty="0" smtClean="0">
                  <a:solidFill>
                    <a:srgbClr val="FFC000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FFC000"/>
                  </a:solidFill>
                </a:rPr>
                <a:t>크기를 계속 같은 크기로 유지시키도록</a:t>
              </a:r>
              <a:endParaRPr lang="en-US" altLang="ko-KR" sz="2400" dirty="0" smtClean="0">
                <a:solidFill>
                  <a:srgbClr val="FFC000"/>
                </a:solidFill>
              </a:endParaRPr>
            </a:p>
            <a:p>
              <a:r>
                <a:rPr lang="ko-KR" altLang="en-US" sz="2400" dirty="0" smtClean="0"/>
                <a:t>알고리즘 수정</a:t>
              </a:r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ysClr val="window" lastClr="FFFFFF"/>
                </a:solidFill>
              </a:rPr>
              <a:t>흐름 제어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(Flow Control)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7737263" cy="559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ko-KR" altLang="en-US" sz="3200" dirty="0" smtClean="0"/>
              <a:t>흐름 제어의 필요성을 설명할 수 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흐름 제어를 위한 수신자의 행동이 무엇인지 설명할 수 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흐름 제어에서 송신자가 수신자의 버퍼가 다시 가용 상태인지를 확인하기 위해 윈도우 </a:t>
            </a:r>
            <a:r>
              <a:rPr lang="ko-KR" altLang="en-US" sz="3200" dirty="0" err="1" smtClean="0"/>
              <a:t>탐침</a:t>
            </a:r>
            <a:r>
              <a:rPr lang="ko-KR" altLang="en-US" sz="3200" dirty="0" smtClean="0"/>
              <a:t> 세그먼트를 사용한다는 것을 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2373" y="214290"/>
            <a:ext cx="3951287" cy="3089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210339" y="196765"/>
            <a:ext cx="173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출발지 </a:t>
            </a:r>
            <a:r>
              <a:rPr lang="en-US" altLang="ko-KR" sz="2000" dirty="0" smtClean="0">
                <a:latin typeface="+mn-ea"/>
                <a:ea typeface="+mn-ea"/>
              </a:rPr>
              <a:t>PORT#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169314" y="201528"/>
            <a:ext cx="173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목적지 </a:t>
            </a:r>
            <a:r>
              <a:rPr lang="en-US" altLang="ko-KR" sz="2000" dirty="0" smtClean="0">
                <a:latin typeface="+mn-ea"/>
                <a:ea typeface="+mn-ea"/>
              </a:rPr>
              <a:t>PORT#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105548" y="612690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8099198" y="992103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10045473" y="23804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8952093" y="2788139"/>
            <a:ext cx="2287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페이로드</a:t>
            </a:r>
            <a:r>
              <a:rPr lang="en-US" altLang="ko-KR" sz="2000" dirty="0" smtClean="0">
                <a:latin typeface="+mn-ea"/>
                <a:ea typeface="+mn-ea"/>
              </a:rPr>
              <a:t>(Message)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735785" y="592053"/>
            <a:ext cx="2805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err="1" smtClean="0">
                <a:latin typeface="+mn-ea"/>
                <a:ea typeface="+mn-ea"/>
              </a:rPr>
              <a:t>순서번호</a:t>
            </a:r>
            <a:r>
              <a:rPr lang="ko-KR" altLang="en-US" sz="2000" dirty="0" smtClean="0">
                <a:latin typeface="+mn-ea"/>
                <a:ea typeface="+mn-ea"/>
              </a:rPr>
              <a:t> 필드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8108723" y="1373103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335735" y="992103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smtClean="0">
                <a:latin typeface="+mn-ea"/>
                <a:ea typeface="+mn-ea"/>
              </a:rPr>
              <a:t>확인응답번호 필드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8103960" y="1768390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8099198" y="215891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8099198" y="272089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 flipV="1">
            <a:off x="10059760" y="1376278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0072460" y="1385803"/>
            <a:ext cx="1974849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수신 윈도우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0092646" y="1774740"/>
            <a:ext cx="201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URG </a:t>
            </a:r>
            <a:r>
              <a:rPr lang="ko-KR" altLang="en-US" sz="1800" dirty="0" smtClean="0">
                <a:latin typeface="+mn-ea"/>
                <a:ea typeface="+mn-ea"/>
              </a:rPr>
              <a:t>데이터 포인터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8446157" y="1755690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err="1" smtClean="0">
                <a:latin typeface="+mn-ea"/>
                <a:ea typeface="+mn-ea"/>
              </a:rPr>
              <a:t>체크섬</a:t>
            </a:r>
            <a:r>
              <a:rPr lang="ko-KR" altLang="en-US" sz="1800" dirty="0" smtClean="0">
                <a:latin typeface="+mn-ea"/>
                <a:ea typeface="+mn-ea"/>
              </a:rPr>
              <a:t> 필드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9823223" y="140802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F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9902598" y="136675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9740673" y="137151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9573985" y="137151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9412060" y="137627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9254898" y="137151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9083448" y="138104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9656535" y="1403265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S</a:t>
            </a: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9483498" y="140326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R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9321573" y="1398503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P</a:t>
            </a: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9169173" y="1398503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A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9002485" y="139850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U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8089483" y="1314048"/>
            <a:ext cx="498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 dirty="0" smtClean="0">
                <a:solidFill>
                  <a:srgbClr val="00FFFF"/>
                </a:solidFill>
                <a:latin typeface="+mn-ea"/>
                <a:ea typeface="+mn-ea"/>
              </a:rPr>
              <a:t>헤더</a:t>
            </a:r>
            <a:endParaRPr lang="en-US" altLang="ko-KR" sz="1400" b="1" dirty="0" smtClean="0">
              <a:solidFill>
                <a:srgbClr val="00FFFF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 dirty="0" smtClean="0">
                <a:solidFill>
                  <a:srgbClr val="00FFFF"/>
                </a:solidFill>
                <a:latin typeface="+mn-ea"/>
                <a:ea typeface="+mn-ea"/>
              </a:rPr>
              <a:t>길이</a:t>
            </a:r>
            <a:endParaRPr lang="en-US" altLang="ko-KR" sz="1800" b="1" dirty="0">
              <a:solidFill>
                <a:srgbClr val="00FFFF"/>
              </a:solidFill>
              <a:latin typeface="+mn-ea"/>
              <a:ea typeface="+mn-ea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8524070" y="1306428"/>
            <a:ext cx="579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not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used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8578623" y="137151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8526372" y="2181140"/>
            <a:ext cx="3058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옵션 필드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선택적 </a:t>
            </a:r>
            <a:r>
              <a:rPr lang="en-US" altLang="ko-KR" sz="1600" dirty="0" smtClean="0">
                <a:latin typeface="+mn-ea"/>
                <a:ea typeface="+mn-ea"/>
              </a:rPr>
              <a:t>/ </a:t>
            </a:r>
            <a:r>
              <a:rPr lang="ko-KR" altLang="en-US" sz="1600" dirty="0" smtClean="0">
                <a:latin typeface="+mn-ea"/>
                <a:ea typeface="+mn-ea"/>
              </a:rPr>
              <a:t>가변적 길이</a:t>
            </a:r>
            <a:r>
              <a:rPr lang="en-US" altLang="ko-KR" sz="1600" dirty="0" smtClean="0">
                <a:latin typeface="+mn-ea"/>
                <a:ea typeface="+mn-ea"/>
              </a:rPr>
              <a:t>)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Padding </a:t>
            </a:r>
            <a:r>
              <a:rPr lang="ko-KR" altLang="en-US" sz="1600" dirty="0" smtClean="0">
                <a:latin typeface="+mn-ea"/>
                <a:ea typeface="+mn-ea"/>
              </a:rPr>
              <a:t>필드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5548" y="3400425"/>
            <a:ext cx="398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&lt;TCP </a:t>
            </a:r>
            <a:r>
              <a:rPr lang="ko-KR" altLang="en-US" dirty="0" smtClean="0"/>
              <a:t>세그먼트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14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6" grpId="0"/>
      <p:bldP spid="21" grpId="0" animBg="1"/>
      <p:bldP spid="22" grpId="0"/>
      <p:bldP spid="23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Tahoe vs Reno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99694" y="911225"/>
            <a:ext cx="5292306" cy="3780009"/>
          </a:xfrm>
        </p:spPr>
        <p:txBody>
          <a:bodyPr/>
          <a:lstStyle/>
          <a:p>
            <a:r>
              <a:rPr lang="ko-KR" altLang="en-US" dirty="0" smtClean="0"/>
              <a:t>슬로 스타트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혼잡 회피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TCP </a:t>
            </a:r>
            <a:r>
              <a:rPr lang="ko-KR" altLang="en-US" dirty="0" smtClean="0"/>
              <a:t>혼잡 제어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구현에 있어 필수 요소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빠른 회복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필수 요소는 아니지만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권고 사항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66" y="819151"/>
            <a:ext cx="6774362" cy="3872083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9" y="1024731"/>
            <a:ext cx="6429375" cy="366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184358" y="4967995"/>
            <a:ext cx="11347241" cy="1039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solidFill>
                  <a:srgbClr val="FFC000"/>
                </a:solidFill>
              </a:rPr>
              <a:t>Reno</a:t>
            </a:r>
            <a:r>
              <a:rPr lang="ko-KR" altLang="en-US" sz="3200" dirty="0" smtClean="0">
                <a:solidFill>
                  <a:srgbClr val="FFC000"/>
                </a:solidFill>
              </a:rPr>
              <a:t>의 경우</a:t>
            </a:r>
            <a:r>
              <a:rPr lang="en-US" altLang="ko-KR" sz="3200" dirty="0" smtClean="0">
                <a:solidFill>
                  <a:srgbClr val="FFC000"/>
                </a:solidFill>
              </a:rPr>
              <a:t>, Tahoe</a:t>
            </a:r>
            <a:r>
              <a:rPr lang="ko-KR" altLang="en-US" sz="3200" dirty="0" smtClean="0">
                <a:solidFill>
                  <a:srgbClr val="FFC000"/>
                </a:solidFill>
              </a:rPr>
              <a:t>와 달리</a:t>
            </a:r>
            <a:r>
              <a:rPr lang="en-US" altLang="ko-KR" sz="3200" dirty="0" smtClean="0">
                <a:solidFill>
                  <a:srgbClr val="FFC000"/>
                </a:solidFill>
              </a:rPr>
              <a:t>,</a:t>
            </a:r>
            <a:r>
              <a:rPr lang="en-US" altLang="ko-KR" sz="3200" dirty="0">
                <a:solidFill>
                  <a:srgbClr val="FFC000"/>
                </a:solidFill>
              </a:rPr>
              <a:t> </a:t>
            </a:r>
            <a:r>
              <a:rPr lang="en-US" altLang="ko-KR" sz="3200" dirty="0" smtClean="0">
                <a:solidFill>
                  <a:srgbClr val="FFC000"/>
                </a:solidFill>
              </a:rPr>
              <a:t>‘</a:t>
            </a:r>
            <a:r>
              <a:rPr lang="ko-KR" altLang="en-US" sz="3200" dirty="0" smtClean="0">
                <a:solidFill>
                  <a:srgbClr val="FFC000"/>
                </a:solidFill>
              </a:rPr>
              <a:t>혼잡 회피</a:t>
            </a:r>
            <a:r>
              <a:rPr lang="en-US" altLang="ko-KR" sz="3200" dirty="0" smtClean="0">
                <a:solidFill>
                  <a:srgbClr val="FFC000"/>
                </a:solidFill>
              </a:rPr>
              <a:t>’ </a:t>
            </a:r>
            <a:r>
              <a:rPr lang="ko-KR" altLang="en-US" sz="3200" dirty="0" smtClean="0">
                <a:solidFill>
                  <a:srgbClr val="FFC000"/>
                </a:solidFill>
              </a:rPr>
              <a:t>단계에서</a:t>
            </a:r>
            <a:r>
              <a:rPr lang="en-US" altLang="ko-KR" sz="3200" dirty="0">
                <a:solidFill>
                  <a:srgbClr val="FFC000"/>
                </a:solidFill>
              </a:rPr>
              <a:t>	</a:t>
            </a:r>
            <a:r>
              <a:rPr lang="en-US" altLang="ko-KR" sz="3200" dirty="0" smtClean="0">
                <a:solidFill>
                  <a:srgbClr val="FFC000"/>
                </a:solidFill>
              </a:rPr>
              <a:t>		       </a:t>
            </a:r>
            <a:r>
              <a:rPr lang="en-US" altLang="ko-KR" sz="3200" dirty="0" err="1" smtClean="0">
                <a:solidFill>
                  <a:srgbClr val="FFC000"/>
                </a:solidFill>
              </a:rPr>
              <a:t>cwnd</a:t>
            </a:r>
            <a:r>
              <a:rPr lang="ko-KR" altLang="en-US" sz="3200" dirty="0" smtClean="0">
                <a:solidFill>
                  <a:srgbClr val="FFC000"/>
                </a:solidFill>
              </a:rPr>
              <a:t>가 항상 </a:t>
            </a:r>
            <a:r>
              <a:rPr lang="en-US" altLang="ko-KR" sz="3200" dirty="0" smtClean="0">
                <a:solidFill>
                  <a:srgbClr val="FFC000"/>
                </a:solidFill>
              </a:rPr>
              <a:t>1</a:t>
            </a:r>
            <a:r>
              <a:rPr lang="ko-KR" altLang="en-US" sz="3200" dirty="0" smtClean="0">
                <a:solidFill>
                  <a:srgbClr val="FFC000"/>
                </a:solidFill>
              </a:rPr>
              <a:t>씩 선형 증가함</a:t>
            </a:r>
            <a:r>
              <a:rPr lang="en-US" altLang="ko-KR" sz="3200" dirty="0" smtClean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8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2187" y="911225"/>
            <a:ext cx="6119813" cy="559435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P1</a:t>
            </a:r>
            <a:r>
              <a:rPr lang="ko-KR" altLang="en-US" sz="3200" dirty="0" smtClean="0"/>
              <a:t>은 데이터가 도달한 시점에 </a:t>
            </a:r>
            <a:r>
              <a:rPr lang="en-US" altLang="ko-KR" sz="3200" dirty="0" smtClean="0"/>
              <a:t>	 </a:t>
            </a:r>
            <a:r>
              <a:rPr lang="ko-KR" altLang="en-US" sz="3200" dirty="0" smtClean="0"/>
              <a:t>데이터를 읽어야 할 필요는 없다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en-US" altLang="ko-KR" sz="2800" dirty="0" smtClean="0"/>
              <a:t>P1</a:t>
            </a:r>
            <a:r>
              <a:rPr lang="ko-KR" altLang="en-US" sz="2800" dirty="0" smtClean="0"/>
              <a:t>은 다른 작업으로 바쁠 경우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버퍼엔 데이터가 점점 쌓인다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이때 만일 송신자가 계속 데이터를  전송할 경우</a:t>
            </a:r>
            <a:r>
              <a:rPr lang="en-US" altLang="ko-KR" sz="2800" dirty="0" smtClean="0"/>
              <a:t>, 				  </a:t>
            </a:r>
            <a:r>
              <a:rPr lang="ko-KR" altLang="en-US" sz="2800" dirty="0" smtClean="0"/>
              <a:t>수신자의 버퍼는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>
                <a:solidFill>
                  <a:srgbClr val="00FFFF"/>
                </a:solidFill>
              </a:rPr>
              <a:t>오버플로우</a:t>
            </a:r>
            <a:r>
              <a:rPr lang="en-US" altLang="ko-KR" sz="2800" dirty="0" smtClean="0"/>
              <a:t>(Overflow)</a:t>
            </a:r>
            <a:r>
              <a:rPr lang="ko-KR" altLang="en-US" sz="2800" dirty="0" smtClean="0"/>
              <a:t>가 발생할 수 있다</a:t>
            </a:r>
            <a:r>
              <a:rPr lang="en-US" altLang="ko-KR" sz="2800" dirty="0" smtClean="0"/>
              <a:t>. v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따라서 </a:t>
            </a:r>
            <a:r>
              <a:rPr lang="en-US" altLang="ko-KR" sz="3200" dirty="0" smtClean="0"/>
              <a:t>TCP</a:t>
            </a:r>
            <a:r>
              <a:rPr lang="ko-KR" altLang="en-US" sz="3200" dirty="0" smtClean="0"/>
              <a:t>는 이를 방지하기 위해 </a:t>
            </a:r>
            <a:r>
              <a:rPr lang="ko-KR" altLang="en-US" sz="3200" dirty="0" smtClean="0">
                <a:solidFill>
                  <a:srgbClr val="FFC000"/>
                </a:solidFill>
              </a:rPr>
              <a:t>수신자 프로세스가 읽는 속도와    송신자의 전송 속도를 같게 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Freeform 32"/>
          <p:cNvSpPr>
            <a:spLocks/>
          </p:cNvSpPr>
          <p:nvPr/>
        </p:nvSpPr>
        <p:spPr bwMode="auto">
          <a:xfrm>
            <a:off x="4752974" y="1071563"/>
            <a:ext cx="581025" cy="409892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2225674" y="10715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2765424" y="1128713"/>
            <a:ext cx="1377950" cy="5969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프로세스 </a:t>
            </a:r>
            <a:r>
              <a:rPr lang="en-US" altLang="ko-KR" sz="1600" dirty="0" smtClean="0">
                <a:latin typeface="+mn-ea"/>
                <a:ea typeface="+mn-ea"/>
              </a:rPr>
              <a:t>p1</a:t>
            </a:r>
            <a:endParaRPr lang="en-US" altLang="ko-KR" sz="1600" dirty="0">
              <a:latin typeface="+mn-ea"/>
              <a:ea typeface="+mn-ea"/>
            </a:endParaRP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2533649" y="2197100"/>
            <a:ext cx="1795463" cy="688975"/>
            <a:chOff x="1173" y="2345"/>
            <a:chExt cx="1131" cy="434"/>
          </a:xfrm>
          <a:noFill/>
        </p:grpSpPr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grp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1339" y="2368"/>
              <a:ext cx="785" cy="36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latin typeface="+mn-ea"/>
                  <a:ea typeface="+mn-ea"/>
                </a:rPr>
                <a:t>TCP </a:t>
              </a:r>
              <a:r>
                <a:rPr lang="ko-KR" altLang="en-US" sz="1600" dirty="0" smtClean="0">
                  <a:latin typeface="+mn-ea"/>
                  <a:ea typeface="+mn-ea"/>
                </a:rPr>
                <a:t>소켓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dirty="0" smtClean="0">
                  <a:latin typeface="+mn-ea"/>
                  <a:ea typeface="+mn-ea"/>
                </a:rPr>
                <a:t>수신자 버퍼</a:t>
              </a:r>
              <a:r>
                <a:rPr lang="en-US" altLang="ko-KR" sz="1600" dirty="0" smtClean="0">
                  <a:latin typeface="+mn-ea"/>
                  <a:ea typeface="+mn-ea"/>
                </a:rPr>
                <a:t>s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</p:grpSp>
      <p:sp>
        <p:nvSpPr>
          <p:cNvPr id="12" name="Oval 48"/>
          <p:cNvSpPr>
            <a:spLocks noChangeArrowheads="1"/>
          </p:cNvSpPr>
          <p:nvPr/>
        </p:nvSpPr>
        <p:spPr bwMode="auto">
          <a:xfrm>
            <a:off x="2701924" y="3221038"/>
            <a:ext cx="1562100" cy="5969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3605212" y="3244850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code</a:t>
            </a:r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>
            <a:off x="2709862" y="4206875"/>
            <a:ext cx="1562100" cy="5969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3613149" y="4230688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IP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code</a:t>
            </a:r>
          </a:p>
        </p:txBody>
      </p:sp>
      <p:sp>
        <p:nvSpPr>
          <p:cNvPr id="16" name="Freeform 61"/>
          <p:cNvSpPr>
            <a:spLocks/>
          </p:cNvSpPr>
          <p:nvPr/>
        </p:nvSpPr>
        <p:spPr bwMode="auto">
          <a:xfrm>
            <a:off x="3211512" y="2763838"/>
            <a:ext cx="530225" cy="2505075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Line 68"/>
          <p:cNvSpPr>
            <a:spLocks noChangeShapeType="1"/>
          </p:cNvSpPr>
          <p:nvPr/>
        </p:nvSpPr>
        <p:spPr bwMode="auto">
          <a:xfrm>
            <a:off x="2219324" y="39560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Line 69"/>
          <p:cNvSpPr>
            <a:spLocks noChangeShapeType="1"/>
          </p:cNvSpPr>
          <p:nvPr/>
        </p:nvSpPr>
        <p:spPr bwMode="auto">
          <a:xfrm>
            <a:off x="2232024" y="21050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3208337" y="1989138"/>
            <a:ext cx="533400" cy="206375"/>
            <a:chOff x="2003" y="1816"/>
            <a:chExt cx="336" cy="13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</p:grpSp>
      <p:sp>
        <p:nvSpPr>
          <p:cNvPr id="24" name="Freeform 63"/>
          <p:cNvSpPr>
            <a:spLocks/>
          </p:cNvSpPr>
          <p:nvPr/>
        </p:nvSpPr>
        <p:spPr bwMode="auto">
          <a:xfrm rot="10800000">
            <a:off x="3200399" y="1658938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2390774" y="4941888"/>
            <a:ext cx="1006475" cy="211137"/>
            <a:chOff x="314" y="1591"/>
            <a:chExt cx="634" cy="133"/>
          </a:xfrm>
        </p:grpSpPr>
        <p:sp>
          <p:nvSpPr>
            <p:cNvPr id="26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9" name="Rectangle 80"/>
          <p:cNvSpPr>
            <a:spLocks noChangeArrowheads="1"/>
          </p:cNvSpPr>
          <p:nvPr/>
        </p:nvSpPr>
        <p:spPr bwMode="auto">
          <a:xfrm>
            <a:off x="2509837" y="40068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0" name="Rectangle 86"/>
          <p:cNvSpPr>
            <a:spLocks noChangeArrowheads="1"/>
          </p:cNvSpPr>
          <p:nvPr/>
        </p:nvSpPr>
        <p:spPr bwMode="auto">
          <a:xfrm>
            <a:off x="2666999" y="29654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1" name="Rectangle 91"/>
          <p:cNvSpPr>
            <a:spLocks noChangeArrowheads="1"/>
          </p:cNvSpPr>
          <p:nvPr/>
        </p:nvSpPr>
        <p:spPr bwMode="auto">
          <a:xfrm>
            <a:off x="2674937" y="40068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670174" y="49387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grpSp>
        <p:nvGrpSpPr>
          <p:cNvPr id="33" name="Group 99"/>
          <p:cNvGrpSpPr>
            <a:grpSpLocks/>
          </p:cNvGrpSpPr>
          <p:nvPr/>
        </p:nvGrpSpPr>
        <p:grpSpPr bwMode="auto">
          <a:xfrm>
            <a:off x="4848225" y="1771652"/>
            <a:ext cx="1262064" cy="704851"/>
            <a:chOff x="603" y="1651"/>
            <a:chExt cx="795" cy="444"/>
          </a:xfrm>
        </p:grpSpPr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603" y="1651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dirty="0" smtClean="0">
                  <a:latin typeface="+mn-ea"/>
                  <a:ea typeface="+mn-ea"/>
                </a:rPr>
                <a:t>애플리케이션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640" y="1882"/>
              <a:ext cx="2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OS</a:t>
              </a:r>
            </a:p>
          </p:txBody>
        </p:sp>
        <p:sp>
          <p:nvSpPr>
            <p:cNvPr id="36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7" name="Text Box 103"/>
          <p:cNvSpPr txBox="1">
            <a:spLocks noChangeArrowheads="1"/>
          </p:cNvSpPr>
          <p:nvPr/>
        </p:nvSpPr>
        <p:spPr bwMode="auto">
          <a:xfrm>
            <a:off x="2761474" y="5751513"/>
            <a:ext cx="1604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수신자의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프로토콜 스택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38" name="Line 105"/>
          <p:cNvSpPr>
            <a:spLocks noChangeShapeType="1"/>
          </p:cNvSpPr>
          <p:nvPr/>
        </p:nvSpPr>
        <p:spPr bwMode="auto">
          <a:xfrm>
            <a:off x="2125662" y="1844675"/>
            <a:ext cx="1041400" cy="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41" name="Line 115"/>
          <p:cNvSpPr>
            <a:spLocks noChangeShapeType="1"/>
          </p:cNvSpPr>
          <p:nvPr/>
        </p:nvSpPr>
        <p:spPr bwMode="auto">
          <a:xfrm>
            <a:off x="3284537" y="5303838"/>
            <a:ext cx="0" cy="349250"/>
          </a:xfrm>
          <a:prstGeom prst="line">
            <a:avLst/>
          </a:prstGeom>
          <a:noFill/>
          <a:ln w="28575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42" name="Text Box 116"/>
          <p:cNvSpPr txBox="1">
            <a:spLocks noChangeArrowheads="1"/>
          </p:cNvSpPr>
          <p:nvPr/>
        </p:nvSpPr>
        <p:spPr bwMode="auto">
          <a:xfrm>
            <a:off x="729432" y="5268913"/>
            <a:ext cx="1127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>
                <a:latin typeface="+mn-ea"/>
                <a:ea typeface="+mn-ea"/>
              </a:rPr>
              <a:t>송신자로부터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43" name="Line 118"/>
          <p:cNvSpPr>
            <a:spLocks noChangeShapeType="1"/>
          </p:cNvSpPr>
          <p:nvPr/>
        </p:nvSpPr>
        <p:spPr bwMode="auto">
          <a:xfrm>
            <a:off x="4748212" y="48815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44" name="Group 124"/>
          <p:cNvGrpSpPr>
            <a:grpSpLocks/>
          </p:cNvGrpSpPr>
          <p:nvPr/>
        </p:nvGrpSpPr>
        <p:grpSpPr bwMode="auto">
          <a:xfrm flipH="1">
            <a:off x="4986337" y="4475163"/>
            <a:ext cx="869950" cy="906462"/>
            <a:chOff x="-44" y="1473"/>
            <a:chExt cx="981" cy="1105"/>
          </a:xfrm>
        </p:grpSpPr>
        <p:pic>
          <p:nvPicPr>
            <p:cNvPr id="45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47" name="오른쪽 화살표 46"/>
          <p:cNvSpPr/>
          <p:nvPr/>
        </p:nvSpPr>
        <p:spPr>
          <a:xfrm rot="19976892">
            <a:off x="1837228" y="5195515"/>
            <a:ext cx="398303" cy="1920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 Box 106"/>
          <p:cNvSpPr txBox="1">
            <a:spLocks noChangeArrowheads="1"/>
          </p:cNvSpPr>
          <p:nvPr/>
        </p:nvSpPr>
        <p:spPr bwMode="auto">
          <a:xfrm>
            <a:off x="7460" y="1358902"/>
            <a:ext cx="20812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P1</a:t>
            </a:r>
            <a:r>
              <a:rPr lang="ko-KR" altLang="en-US" sz="1600" dirty="0" smtClean="0">
                <a:latin typeface="+mn-ea"/>
                <a:ea typeface="+mn-ea"/>
              </a:rPr>
              <a:t>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버퍼로부터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데이터를 읽어드린다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14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수신 측 흐름 제어 </a:t>
            </a:r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0199" y="911225"/>
            <a:ext cx="8131801" cy="559435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수신 윈도우 크기 </a:t>
            </a:r>
            <a:r>
              <a:rPr lang="en-US" altLang="ko-KR" sz="3200" dirty="0" err="1" smtClean="0"/>
              <a:t>rwnd</a:t>
            </a:r>
            <a:r>
              <a:rPr lang="en-US" altLang="ko-KR" sz="3200" dirty="0" smtClean="0"/>
              <a:t> = </a:t>
            </a:r>
          </a:p>
          <a:p>
            <a:pPr marL="457200" lvl="1" indent="0">
              <a:buNone/>
            </a:pPr>
            <a:r>
              <a:rPr lang="en-US" altLang="ko-KR" sz="2800" dirty="0" err="1" smtClean="0"/>
              <a:t>RcvBuffer</a:t>
            </a:r>
            <a:r>
              <a:rPr lang="en-US" altLang="ko-KR" sz="2800" dirty="0" smtClean="0"/>
              <a:t> - [</a:t>
            </a:r>
            <a:r>
              <a:rPr lang="en-US" altLang="ko-KR" sz="2800" dirty="0" err="1" smtClean="0"/>
              <a:t>LastByteRcvd</a:t>
            </a:r>
            <a:r>
              <a:rPr lang="en-US" altLang="ko-KR" sz="2800" dirty="0" smtClean="0"/>
              <a:t> – </a:t>
            </a:r>
            <a:r>
              <a:rPr lang="en-US" altLang="ko-KR" sz="2800" dirty="0" err="1" smtClean="0"/>
              <a:t>LastByteRead</a:t>
            </a:r>
            <a:r>
              <a:rPr lang="en-US" altLang="ko-KR" sz="2800" dirty="0" smtClean="0"/>
              <a:t>]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rwnd</a:t>
            </a:r>
            <a:r>
              <a:rPr lang="ko-KR" altLang="en-US" sz="2800" dirty="0" smtClean="0"/>
              <a:t>는 시간에 따라 변하므로 동적이다</a:t>
            </a:r>
            <a:r>
              <a:rPr lang="en-US" altLang="ko-KR" sz="2800" dirty="0" smtClean="0"/>
              <a:t>.)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r>
              <a:rPr lang="ko-KR" altLang="en-US" sz="3200" dirty="0" smtClean="0"/>
              <a:t>수신자는 수신할 때마다 </a:t>
            </a:r>
            <a:r>
              <a:rPr lang="ko-KR" altLang="en-US" sz="3200" dirty="0" smtClean="0">
                <a:solidFill>
                  <a:srgbClr val="FFC000"/>
                </a:solidFill>
              </a:rPr>
              <a:t>송신자에게 </a:t>
            </a:r>
            <a:r>
              <a:rPr lang="en-US" altLang="ko-KR" sz="3200" dirty="0" err="1" smtClean="0">
                <a:solidFill>
                  <a:srgbClr val="FFC000"/>
                </a:solidFill>
              </a:rPr>
              <a:t>rwnd</a:t>
            </a:r>
            <a:r>
              <a:rPr lang="ko-KR" altLang="en-US" sz="3200" dirty="0" smtClean="0">
                <a:solidFill>
                  <a:srgbClr val="FFC000"/>
                </a:solidFill>
              </a:rPr>
              <a:t>값을 알려준다</a:t>
            </a:r>
            <a:r>
              <a:rPr lang="en-US" altLang="ko-KR" sz="3200" dirty="0" smtClean="0"/>
              <a:t>. (TCP </a:t>
            </a:r>
            <a:r>
              <a:rPr lang="ko-KR" altLang="en-US" sz="3200" dirty="0" smtClean="0"/>
              <a:t>세그먼트에 담아서</a:t>
            </a:r>
            <a:r>
              <a:rPr lang="en-US" altLang="ko-KR" sz="3200" dirty="0" smtClean="0"/>
              <a:t>)</a:t>
            </a:r>
          </a:p>
          <a:p>
            <a:pPr lvl="1"/>
            <a:r>
              <a:rPr lang="ko-KR" altLang="en-US" sz="2800" dirty="0" smtClean="0"/>
              <a:t>예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송신자가 수신자에게 </a:t>
            </a:r>
            <a:r>
              <a:rPr lang="en-US" altLang="ko-KR" sz="2800" dirty="0" smtClean="0"/>
              <a:t>100byte</a:t>
            </a:r>
            <a:r>
              <a:rPr lang="ko-KR" altLang="en-US" sz="2800" dirty="0" smtClean="0"/>
              <a:t>씩 보내고</a:t>
            </a:r>
            <a:r>
              <a:rPr lang="en-US" altLang="ko-KR" sz="2800" dirty="0" smtClean="0"/>
              <a:t>,        </a:t>
            </a:r>
            <a:r>
              <a:rPr lang="ko-KR" altLang="en-US" sz="2800" dirty="0" smtClean="0"/>
              <a:t>수신자는 계속 </a:t>
            </a:r>
            <a:r>
              <a:rPr lang="ko-KR" altLang="en-US" sz="2800" dirty="0" err="1" smtClean="0"/>
              <a:t>버퍼링한다고</a:t>
            </a:r>
            <a:r>
              <a:rPr lang="ko-KR" altLang="en-US" sz="2800" dirty="0" smtClean="0"/>
              <a:t> 할 때</a:t>
            </a:r>
            <a:r>
              <a:rPr lang="en-US" altLang="ko-KR" sz="2800" dirty="0" smtClean="0"/>
              <a:t>…</a:t>
            </a:r>
          </a:p>
          <a:p>
            <a:pPr lvl="2"/>
            <a:r>
              <a:rPr lang="ko-KR" altLang="en-US" sz="2400" dirty="0" smtClean="0"/>
              <a:t>초기 </a:t>
            </a:r>
            <a:r>
              <a:rPr lang="en-US" altLang="ko-KR" sz="2400" dirty="0" err="1" smtClean="0"/>
              <a:t>rwnd</a:t>
            </a:r>
            <a:r>
              <a:rPr lang="en-US" altLang="ko-KR" sz="2400" dirty="0" smtClean="0"/>
              <a:t> 	= </a:t>
            </a:r>
            <a:r>
              <a:rPr lang="en-US" altLang="ko-KR" sz="2400" dirty="0" err="1" smtClean="0"/>
              <a:t>RcvBuffer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2nd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rwnd</a:t>
            </a:r>
            <a:r>
              <a:rPr lang="en-US" altLang="ko-KR" sz="2400" dirty="0" smtClean="0"/>
              <a:t> 	= </a:t>
            </a:r>
            <a:r>
              <a:rPr lang="en-US" altLang="ko-KR" sz="2400" dirty="0" err="1" smtClean="0"/>
              <a:t>RcvBuffer</a:t>
            </a:r>
            <a:r>
              <a:rPr lang="en-US" altLang="ko-KR" sz="2400" dirty="0" smtClean="0"/>
              <a:t> - 100byte</a:t>
            </a:r>
          </a:p>
          <a:p>
            <a:pPr lvl="2"/>
            <a:r>
              <a:rPr lang="en-US" altLang="ko-KR" sz="2400" dirty="0" smtClean="0"/>
              <a:t>3rd </a:t>
            </a:r>
            <a:r>
              <a:rPr lang="en-US" altLang="ko-KR" sz="2400" dirty="0" err="1" smtClean="0"/>
              <a:t>rwnd</a:t>
            </a:r>
            <a:r>
              <a:rPr lang="en-US" altLang="ko-KR" sz="2400" dirty="0" smtClean="0"/>
              <a:t> 	= </a:t>
            </a:r>
            <a:r>
              <a:rPr lang="en-US" altLang="ko-KR" sz="2400" dirty="0" err="1" smtClean="0"/>
              <a:t>RcvBuffer</a:t>
            </a:r>
            <a:r>
              <a:rPr lang="en-US" altLang="ko-KR" sz="2400" dirty="0" smtClean="0"/>
              <a:t> - 200byte </a:t>
            </a:r>
          </a:p>
          <a:p>
            <a:pPr lvl="2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1080884" y="1466131"/>
            <a:ext cx="2578100" cy="2155825"/>
            <a:chOff x="512" y="1294"/>
            <a:chExt cx="1888" cy="1358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15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</p:grpSp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8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10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11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848" y="1568"/>
              <a:ext cx="11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 dirty="0" err="1" smtClean="0">
                  <a:latin typeface="+mn-ea"/>
                  <a:ea typeface="+mn-ea"/>
                </a:rPr>
                <a:t>버퍼된</a:t>
              </a:r>
              <a:r>
                <a:rPr lang="ko-KR" altLang="en-US" sz="2000" dirty="0" smtClean="0">
                  <a:latin typeface="+mn-ea"/>
                  <a:ea typeface="+mn-ea"/>
                </a:rPr>
                <a:t> 데이터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624" y="1956"/>
              <a:ext cx="16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800" dirty="0" smtClean="0">
                  <a:solidFill>
                    <a:srgbClr val="FFC000"/>
                  </a:solidFill>
                  <a:latin typeface="+mn-ea"/>
                  <a:ea typeface="+mn-ea"/>
                </a:rPr>
                <a:t>가용 버퍼 공간</a:t>
              </a:r>
              <a:endParaRPr lang="en-US" altLang="ko-KR" sz="2800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93471" y="2610718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 err="1">
                <a:solidFill>
                  <a:srgbClr val="FFC000"/>
                </a:solidFill>
                <a:latin typeface="+mn-ea"/>
                <a:ea typeface="+mn-ea"/>
              </a:rPr>
              <a:t>rwnd</a:t>
            </a:r>
            <a:endParaRPr lang="en-US" altLang="ko-KR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20" name="Line 64"/>
          <p:cNvSpPr>
            <a:spLocks noChangeShapeType="1"/>
          </p:cNvSpPr>
          <p:nvPr/>
        </p:nvSpPr>
        <p:spPr bwMode="auto">
          <a:xfrm>
            <a:off x="704646" y="2344018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 flipV="1">
            <a:off x="704646" y="2869481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2" name="Line 66"/>
          <p:cNvSpPr>
            <a:spLocks noChangeShapeType="1"/>
          </p:cNvSpPr>
          <p:nvPr/>
        </p:nvSpPr>
        <p:spPr bwMode="auto">
          <a:xfrm>
            <a:off x="550659" y="3201268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3" name="Line 67"/>
          <p:cNvSpPr>
            <a:spLocks noChangeShapeType="1"/>
          </p:cNvSpPr>
          <p:nvPr/>
        </p:nvSpPr>
        <p:spPr bwMode="auto">
          <a:xfrm>
            <a:off x="599871" y="2332906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4" name="Line 68"/>
          <p:cNvSpPr>
            <a:spLocks noChangeShapeType="1"/>
          </p:cNvSpPr>
          <p:nvPr/>
        </p:nvSpPr>
        <p:spPr bwMode="auto">
          <a:xfrm>
            <a:off x="572884" y="1807443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Line 69"/>
          <p:cNvSpPr>
            <a:spLocks noChangeShapeType="1"/>
          </p:cNvSpPr>
          <p:nvPr/>
        </p:nvSpPr>
        <p:spPr bwMode="auto">
          <a:xfrm>
            <a:off x="961821" y="1812206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6" name="Line 70"/>
          <p:cNvSpPr>
            <a:spLocks noChangeShapeType="1"/>
          </p:cNvSpPr>
          <p:nvPr/>
        </p:nvSpPr>
        <p:spPr bwMode="auto">
          <a:xfrm flipH="1">
            <a:off x="960234" y="2236068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Text Box 71"/>
          <p:cNvSpPr txBox="1">
            <a:spLocks noChangeArrowheads="1"/>
          </p:cNvSpPr>
          <p:nvPr/>
        </p:nvSpPr>
        <p:spPr bwMode="auto">
          <a:xfrm>
            <a:off x="-8626" y="1972543"/>
            <a:ext cx="11006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latin typeface="+mn-ea"/>
                <a:ea typeface="+mn-ea"/>
              </a:rPr>
              <a:t>RcvBuffer</a:t>
            </a:r>
          </a:p>
        </p:txBody>
      </p:sp>
      <p:sp>
        <p:nvSpPr>
          <p:cNvPr id="28" name="Text Box 73"/>
          <p:cNvSpPr txBox="1">
            <a:spLocks noChangeArrowheads="1"/>
          </p:cNvSpPr>
          <p:nvPr/>
        </p:nvSpPr>
        <p:spPr bwMode="auto">
          <a:xfrm>
            <a:off x="1629982" y="3655294"/>
            <a:ext cx="1326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1" smtClean="0">
                <a:latin typeface="+mn-ea"/>
                <a:ea typeface="+mn-ea"/>
              </a:rPr>
              <a:t>TCP </a:t>
            </a:r>
            <a:r>
              <a:rPr lang="ko-KR" altLang="en-US" sz="1600" i="1" dirty="0" smtClean="0">
                <a:latin typeface="+mn-ea"/>
                <a:ea typeface="+mn-ea"/>
              </a:rPr>
              <a:t>세그먼트</a:t>
            </a:r>
            <a:endParaRPr lang="en-US" altLang="ko-KR" sz="1600" i="1" dirty="0">
              <a:latin typeface="+mn-ea"/>
              <a:ea typeface="+mn-ea"/>
            </a:endParaRPr>
          </a:p>
        </p:txBody>
      </p:sp>
      <p:sp>
        <p:nvSpPr>
          <p:cNvPr id="29" name="Text Box 74"/>
          <p:cNvSpPr txBox="1">
            <a:spLocks noChangeArrowheads="1"/>
          </p:cNvSpPr>
          <p:nvPr/>
        </p:nvSpPr>
        <p:spPr bwMode="auto">
          <a:xfrm>
            <a:off x="1873122" y="1101006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1" dirty="0" smtClean="0">
                <a:latin typeface="+mn-ea"/>
                <a:ea typeface="+mn-ea"/>
              </a:rPr>
              <a:t>프로세스</a:t>
            </a:r>
            <a:endParaRPr lang="en-US" altLang="ko-KR" sz="1600" i="1" dirty="0">
              <a:latin typeface="+mn-ea"/>
              <a:ea typeface="+mn-ea"/>
            </a:endParaRPr>
          </a:p>
        </p:txBody>
      </p:sp>
      <p:sp>
        <p:nvSpPr>
          <p:cNvPr id="30" name="Text Box 76"/>
          <p:cNvSpPr txBox="1">
            <a:spLocks noChangeArrowheads="1"/>
          </p:cNvSpPr>
          <p:nvPr/>
        </p:nvSpPr>
        <p:spPr bwMode="auto">
          <a:xfrm>
            <a:off x="1430590" y="4253781"/>
            <a:ext cx="16786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i="1" dirty="0" smtClean="0">
                <a:latin typeface="+mn-ea"/>
                <a:ea typeface="+mn-ea"/>
              </a:rPr>
              <a:t>수신 측 </a:t>
            </a:r>
            <a:r>
              <a:rPr lang="ko-KR" altLang="en-US" sz="2000" i="1" dirty="0" err="1" smtClean="0">
                <a:latin typeface="+mn-ea"/>
                <a:ea typeface="+mn-ea"/>
              </a:rPr>
              <a:t>버퍼링</a:t>
            </a:r>
            <a:endParaRPr lang="en-US" altLang="ko-KR" sz="2000" i="1" dirty="0">
              <a:latin typeface="+mn-ea"/>
              <a:ea typeface="+mn-ea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080000" y="5868252"/>
            <a:ext cx="730785" cy="58652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23485" y="5907940"/>
            <a:ext cx="631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송신 측에서는 이를 통해 수신 버퍼 </a:t>
            </a:r>
            <a:r>
              <a:rPr lang="ko-KR" altLang="en-US" sz="2400" dirty="0" err="1" smtClean="0"/>
              <a:t>오버플로우를</a:t>
            </a:r>
            <a:r>
              <a:rPr lang="ko-KR" altLang="en-US" sz="2400" dirty="0" smtClean="0"/>
              <a:t> 막을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01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앞서 흐름 제어 방법의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8889271" cy="594677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호스트 </a:t>
            </a:r>
            <a:r>
              <a:rPr lang="en-US" altLang="ko-KR" sz="3200" dirty="0" smtClean="0"/>
              <a:t>B</a:t>
            </a:r>
            <a:r>
              <a:rPr lang="ko-KR" altLang="en-US" sz="3200" dirty="0" smtClean="0"/>
              <a:t>의 수신 버퍼가 가득 찼을 때의 </a:t>
            </a:r>
            <a:r>
              <a:rPr lang="en-US" altLang="ko-KR" sz="3200" dirty="0" err="1" smtClean="0"/>
              <a:t>rwnd</a:t>
            </a:r>
            <a:r>
              <a:rPr lang="en-US" altLang="ko-KR" sz="3200" dirty="0" smtClean="0"/>
              <a:t>?</a:t>
            </a:r>
          </a:p>
          <a:p>
            <a:pPr lvl="1"/>
            <a:r>
              <a:rPr lang="en-US" altLang="ko-KR" sz="2800" dirty="0" err="1" smtClean="0"/>
              <a:t>rwnd</a:t>
            </a:r>
            <a:r>
              <a:rPr lang="en-US" altLang="ko-KR" sz="2800" dirty="0" smtClean="0"/>
              <a:t> = 0;</a:t>
            </a:r>
          </a:p>
          <a:p>
            <a:pPr lvl="1"/>
            <a:endParaRPr lang="en-US" altLang="ko-KR" sz="2800" dirty="0"/>
          </a:p>
          <a:p>
            <a:r>
              <a:rPr lang="ko-KR" altLang="en-US" sz="3200" dirty="0" smtClean="0"/>
              <a:t>호스트 </a:t>
            </a:r>
            <a:r>
              <a:rPr lang="en-US" altLang="ko-KR" sz="3200" dirty="0" smtClean="0"/>
              <a:t>B</a:t>
            </a:r>
            <a:r>
              <a:rPr lang="ko-KR" altLang="en-US" sz="3200" dirty="0" smtClean="0"/>
              <a:t>가 호스트</a:t>
            </a:r>
            <a:r>
              <a:rPr lang="en-US" altLang="ko-KR" sz="3200" dirty="0" smtClean="0"/>
              <a:t> A</a:t>
            </a:r>
            <a:r>
              <a:rPr lang="ko-KR" altLang="en-US" sz="3200" dirty="0" smtClean="0"/>
              <a:t>에게 </a:t>
            </a:r>
            <a:r>
              <a:rPr lang="en-US" altLang="ko-KR" sz="3200" dirty="0" err="1" smtClean="0"/>
              <a:t>rwnd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= 0</a:t>
            </a:r>
            <a:r>
              <a:rPr lang="ko-KR" altLang="en-US" sz="3200" dirty="0" smtClean="0"/>
              <a:t>이라고 알린 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시간이 지나 호스트 </a:t>
            </a:r>
            <a:r>
              <a:rPr lang="en-US" altLang="ko-KR" sz="3200" dirty="0" smtClean="0"/>
              <a:t>B</a:t>
            </a:r>
            <a:r>
              <a:rPr lang="ko-KR" altLang="en-US" sz="3200" dirty="0" smtClean="0"/>
              <a:t>에 버퍼가 비워졌다고 하자</a:t>
            </a:r>
            <a:r>
              <a:rPr lang="en-US" altLang="ko-KR" sz="3200" dirty="0" smtClean="0"/>
              <a:t>.	  </a:t>
            </a:r>
            <a:r>
              <a:rPr lang="ko-KR" altLang="en-US" sz="3200" dirty="0" smtClean="0"/>
              <a:t>호스트 </a:t>
            </a:r>
            <a:r>
              <a:rPr lang="en-US" altLang="ko-KR" sz="3200" dirty="0" smtClean="0"/>
              <a:t>A</a:t>
            </a:r>
            <a:r>
              <a:rPr lang="ko-KR" altLang="en-US" sz="3200" dirty="0" smtClean="0"/>
              <a:t>는 언제 새로운 데이터를 보낼 수 있는가</a:t>
            </a:r>
            <a:r>
              <a:rPr lang="en-US" altLang="ko-KR" sz="3200" dirty="0" smtClean="0"/>
              <a:t>?</a:t>
            </a:r>
          </a:p>
          <a:p>
            <a:pPr lvl="1"/>
            <a:r>
              <a:rPr lang="ko-KR" altLang="en-US" sz="2800" dirty="0" smtClean="0"/>
              <a:t>보낼 수 없다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호스트 </a:t>
            </a:r>
            <a:r>
              <a:rPr lang="en-US" altLang="ko-KR" sz="2800" dirty="0" smtClean="0"/>
              <a:t>A</a:t>
            </a:r>
            <a:r>
              <a:rPr lang="ko-KR" altLang="en-US" sz="2800" dirty="0" smtClean="0"/>
              <a:t>는 호스트 </a:t>
            </a:r>
            <a:r>
              <a:rPr lang="en-US" altLang="ko-KR" sz="2800" dirty="0" smtClean="0"/>
              <a:t>B</a:t>
            </a:r>
            <a:r>
              <a:rPr lang="ko-KR" altLang="en-US" sz="2800" dirty="0" smtClean="0"/>
              <a:t>의 수신 버퍼 상태를 모르기 때문이다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 smtClean="0"/>
          </a:p>
          <a:p>
            <a:r>
              <a:rPr lang="ko-KR" altLang="en-US" sz="3200" dirty="0" smtClean="0"/>
              <a:t>따라서</a:t>
            </a:r>
            <a:r>
              <a:rPr lang="en-US" altLang="ko-KR" sz="3200" dirty="0" smtClean="0"/>
              <a:t>, TCP </a:t>
            </a:r>
            <a:r>
              <a:rPr lang="ko-KR" altLang="en-US" sz="3200" dirty="0" smtClean="0"/>
              <a:t>명세서는 호스트 </a:t>
            </a:r>
            <a:r>
              <a:rPr lang="en-US" altLang="ko-KR" sz="3200" dirty="0" smtClean="0"/>
              <a:t>A</a:t>
            </a:r>
            <a:r>
              <a:rPr lang="ko-KR" altLang="en-US" sz="3200" dirty="0" smtClean="0"/>
              <a:t>가 호스트 </a:t>
            </a:r>
            <a:r>
              <a:rPr lang="en-US" altLang="ko-KR" sz="3200" dirty="0" smtClean="0"/>
              <a:t>B</a:t>
            </a:r>
            <a:r>
              <a:rPr lang="ko-KR" altLang="en-US" sz="3200" dirty="0" smtClean="0"/>
              <a:t>의 수신 윈도우가 </a:t>
            </a:r>
            <a:r>
              <a:rPr lang="en-US" altLang="ko-KR" sz="3200" dirty="0" smtClean="0"/>
              <a:t>0</a:t>
            </a:r>
            <a:r>
              <a:rPr lang="ko-KR" altLang="en-US" sz="3200" dirty="0" smtClean="0"/>
              <a:t>일 때</a:t>
            </a:r>
            <a:r>
              <a:rPr lang="en-US" altLang="ko-KR" sz="3200" dirty="0" smtClean="0"/>
              <a:t>, </a:t>
            </a:r>
            <a:r>
              <a:rPr lang="en-US" altLang="ko-KR" sz="3200" dirty="0" smtClean="0">
                <a:solidFill>
                  <a:srgbClr val="FFC000"/>
                </a:solidFill>
              </a:rPr>
              <a:t>1byte </a:t>
            </a:r>
            <a:r>
              <a:rPr lang="ko-KR" altLang="en-US" sz="3200" dirty="0" smtClean="0">
                <a:solidFill>
                  <a:srgbClr val="FFC000"/>
                </a:solidFill>
              </a:rPr>
              <a:t>데이터</a:t>
            </a:r>
            <a:r>
              <a:rPr lang="ko-KR" altLang="en-US" sz="3200" dirty="0" smtClean="0"/>
              <a:t>로 세그먼트를 계속 전송할 것을 권고한다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113838" y="911225"/>
            <a:ext cx="2528887" cy="1562101"/>
            <a:chOff x="357188" y="1925638"/>
            <a:chExt cx="2528887" cy="399415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 flipH="1">
              <a:off x="357188" y="1925638"/>
              <a:ext cx="3175" cy="39941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2874963" y="2001838"/>
              <a:ext cx="11112" cy="390366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Line 19"/>
          <p:cNvSpPr>
            <a:spLocks noChangeShapeType="1"/>
          </p:cNvSpPr>
          <p:nvPr/>
        </p:nvSpPr>
        <p:spPr bwMode="auto">
          <a:xfrm flipH="1">
            <a:off x="9117013" y="1017589"/>
            <a:ext cx="2495550" cy="9001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9474202" y="1375575"/>
            <a:ext cx="1913793" cy="369888"/>
            <a:chOff x="6" y="1825"/>
            <a:chExt cx="653" cy="233"/>
          </a:xfrm>
        </p:grpSpPr>
        <p:sp>
          <p:nvSpPr>
            <p:cNvPr id="9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lt"/>
              </a:endParaRP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6" y="1825"/>
              <a:ext cx="6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 smtClean="0">
                  <a:latin typeface="+mj-lt"/>
                </a:rPr>
                <a:t>ACK=401, W = 0</a:t>
              </a:r>
              <a:endParaRPr lang="en-US" altLang="ko-KR" sz="1100" dirty="0"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655052" y="488711"/>
            <a:ext cx="150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호스트</a:t>
            </a:r>
            <a:r>
              <a:rPr lang="en-US" altLang="ko-KR" dirty="0" smtClean="0"/>
              <a:t> 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93345" y="518513"/>
            <a:ext cx="12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086100" y="4025900"/>
            <a:ext cx="6027738" cy="2006600"/>
            <a:chOff x="3086100" y="4025900"/>
            <a:chExt cx="6027738" cy="2006600"/>
          </a:xfrm>
        </p:grpSpPr>
        <p:sp>
          <p:nvSpPr>
            <p:cNvPr id="14" name="직사각형 13"/>
            <p:cNvSpPr/>
            <p:nvPr/>
          </p:nvSpPr>
          <p:spPr>
            <a:xfrm>
              <a:off x="3086100" y="5499100"/>
              <a:ext cx="2311400" cy="533400"/>
            </a:xfrm>
            <a:prstGeom prst="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5397500" y="4025900"/>
              <a:ext cx="3716338" cy="147320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113838" y="3811012"/>
            <a:ext cx="2773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C000"/>
                </a:solidFill>
              </a:rPr>
              <a:t>윈도우 </a:t>
            </a:r>
            <a:r>
              <a:rPr lang="ko-KR" altLang="en-US" sz="2400" dirty="0" err="1" smtClean="0">
                <a:solidFill>
                  <a:srgbClr val="FFC000"/>
                </a:solidFill>
              </a:rPr>
              <a:t>탐침</a:t>
            </a:r>
            <a:r>
              <a:rPr lang="ko-KR" altLang="en-US" sz="2400" dirty="0" smtClean="0">
                <a:solidFill>
                  <a:srgbClr val="FFC000"/>
                </a:solidFill>
              </a:rPr>
              <a:t> 세그먼트</a:t>
            </a:r>
            <a:endParaRPr lang="en-US" altLang="ko-KR" sz="2400" dirty="0" smtClean="0">
              <a:solidFill>
                <a:srgbClr val="FFC000"/>
              </a:solidFill>
            </a:endParaRPr>
          </a:p>
          <a:p>
            <a:r>
              <a:rPr lang="en-US" altLang="ko-KR" sz="2400" dirty="0" smtClean="0">
                <a:solidFill>
                  <a:srgbClr val="FFC000"/>
                </a:solidFill>
              </a:rPr>
              <a:t>(W. Probe </a:t>
            </a:r>
            <a:r>
              <a:rPr lang="en-US" altLang="ko-KR" sz="2400" dirty="0" err="1" smtClean="0">
                <a:solidFill>
                  <a:srgbClr val="FFC000"/>
                </a:solidFill>
              </a:rPr>
              <a:t>Seg</a:t>
            </a:r>
            <a:r>
              <a:rPr lang="en-US" altLang="ko-KR" sz="2400" dirty="0" smtClean="0">
                <a:solidFill>
                  <a:srgbClr val="FFC000"/>
                </a:solidFill>
              </a:rPr>
              <a:t>.) :</a:t>
            </a:r>
            <a:endParaRPr lang="en-US" altLang="ko-KR" sz="2400" dirty="0">
              <a:solidFill>
                <a:srgbClr val="FFC000"/>
              </a:solidFill>
            </a:endParaRPr>
          </a:p>
          <a:p>
            <a:r>
              <a:rPr lang="ko-KR" altLang="en-US" sz="2400" dirty="0" smtClean="0"/>
              <a:t>수신자에 의해 긍정 </a:t>
            </a:r>
            <a:r>
              <a:rPr lang="ko-KR" altLang="en-US" sz="2400" dirty="0" err="1" smtClean="0"/>
              <a:t>확인응답</a:t>
            </a:r>
            <a:r>
              <a:rPr lang="ko-KR" altLang="en-US" sz="2400" dirty="0" smtClean="0"/>
              <a:t> 받을 때까지</a:t>
            </a:r>
            <a:endParaRPr lang="en-US" altLang="ko-KR" sz="2400" dirty="0" smtClean="0"/>
          </a:p>
          <a:p>
            <a:r>
              <a:rPr lang="ko-KR" altLang="en-US" sz="2400" dirty="0" smtClean="0"/>
              <a:t>계속 이것을 전송하여</a:t>
            </a:r>
            <a:r>
              <a:rPr lang="en-US" altLang="ko-KR" sz="2400" dirty="0" smtClean="0"/>
              <a:t>,</a:t>
            </a:r>
          </a:p>
          <a:p>
            <a:r>
              <a:rPr lang="ko-KR" altLang="en-US" sz="2400" dirty="0" smtClean="0"/>
              <a:t>수신</a:t>
            </a:r>
            <a:r>
              <a:rPr lang="ko-KR" altLang="en-US" sz="2400" dirty="0"/>
              <a:t>자</a:t>
            </a:r>
            <a:r>
              <a:rPr lang="ko-KR" altLang="en-US" sz="2400" dirty="0" smtClean="0"/>
              <a:t> 버퍼의 상태를 조사</a:t>
            </a:r>
            <a:r>
              <a:rPr lang="en-US" altLang="ko-KR" sz="2400" dirty="0" smtClean="0"/>
              <a:t>(Probe)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69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연결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7737263" cy="559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en-US" altLang="ko-KR" sz="3200" dirty="0" smtClean="0"/>
              <a:t>TCP </a:t>
            </a:r>
            <a:r>
              <a:rPr lang="ko-KR" altLang="en-US" sz="3200" dirty="0" smtClean="0"/>
              <a:t>연결이 어떻게 설정되고 해제되는지를 설명할 수 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2373" y="214290"/>
            <a:ext cx="3951287" cy="3089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210339" y="196765"/>
            <a:ext cx="173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출발지 </a:t>
            </a:r>
            <a:r>
              <a:rPr lang="en-US" altLang="ko-KR" sz="2000" dirty="0" smtClean="0">
                <a:latin typeface="+mn-ea"/>
                <a:ea typeface="+mn-ea"/>
              </a:rPr>
              <a:t>PORT#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169314" y="201528"/>
            <a:ext cx="173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목적지 </a:t>
            </a:r>
            <a:r>
              <a:rPr lang="en-US" altLang="ko-KR" sz="2000" dirty="0" smtClean="0">
                <a:latin typeface="+mn-ea"/>
                <a:ea typeface="+mn-ea"/>
              </a:rPr>
              <a:t>PORT#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105548" y="612690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8099198" y="992103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10045473" y="23804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8952093" y="2788139"/>
            <a:ext cx="2287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페이로드</a:t>
            </a:r>
            <a:r>
              <a:rPr lang="en-US" altLang="ko-KR" sz="2000" dirty="0" smtClean="0">
                <a:latin typeface="+mn-ea"/>
                <a:ea typeface="+mn-ea"/>
              </a:rPr>
              <a:t>(Message)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735785" y="592053"/>
            <a:ext cx="2805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err="1" smtClean="0">
                <a:latin typeface="+mn-ea"/>
                <a:ea typeface="+mn-ea"/>
              </a:rPr>
              <a:t>순서번호</a:t>
            </a:r>
            <a:r>
              <a:rPr lang="ko-KR" altLang="en-US" sz="2000" dirty="0" smtClean="0">
                <a:latin typeface="+mn-ea"/>
                <a:ea typeface="+mn-ea"/>
              </a:rPr>
              <a:t> 필드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8108723" y="1373103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335735" y="992103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smtClean="0">
                <a:latin typeface="+mn-ea"/>
                <a:ea typeface="+mn-ea"/>
              </a:rPr>
              <a:t>확인응답번호 필드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8103960" y="1768390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8099198" y="215891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8099198" y="272089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 flipV="1">
            <a:off x="10059760" y="1376278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0072460" y="1385803"/>
            <a:ext cx="1974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수신 윈도우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0092646" y="1774740"/>
            <a:ext cx="201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URG </a:t>
            </a:r>
            <a:r>
              <a:rPr lang="ko-KR" altLang="en-US" sz="1800" dirty="0" smtClean="0">
                <a:latin typeface="+mn-ea"/>
                <a:ea typeface="+mn-ea"/>
              </a:rPr>
              <a:t>데이터 포인터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8446157" y="1755690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err="1" smtClean="0">
                <a:latin typeface="+mn-ea"/>
                <a:ea typeface="+mn-ea"/>
              </a:rPr>
              <a:t>체크섬</a:t>
            </a:r>
            <a:r>
              <a:rPr lang="ko-KR" altLang="en-US" sz="1800" dirty="0" smtClean="0">
                <a:latin typeface="+mn-ea"/>
                <a:ea typeface="+mn-ea"/>
              </a:rPr>
              <a:t> 필드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9916093" y="1408028"/>
            <a:ext cx="136523" cy="3365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F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9902598" y="136675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9740673" y="137151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9573985" y="137151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9412060" y="137627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9254898" y="137151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9083448" y="138104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9754168" y="1403265"/>
            <a:ext cx="138565" cy="3365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S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9585891" y="1403265"/>
            <a:ext cx="144914" cy="3365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R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9321573" y="1398503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P</a:t>
            </a: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9169173" y="1398503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A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9002485" y="139850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U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8089483" y="1314048"/>
            <a:ext cx="498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 dirty="0" smtClean="0">
                <a:solidFill>
                  <a:srgbClr val="00FFFF"/>
                </a:solidFill>
                <a:latin typeface="+mn-ea"/>
                <a:ea typeface="+mn-ea"/>
              </a:rPr>
              <a:t>헤더</a:t>
            </a:r>
            <a:endParaRPr lang="en-US" altLang="ko-KR" sz="1400" b="1" dirty="0" smtClean="0">
              <a:solidFill>
                <a:srgbClr val="00FFFF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 dirty="0" smtClean="0">
                <a:solidFill>
                  <a:srgbClr val="00FFFF"/>
                </a:solidFill>
                <a:latin typeface="+mn-ea"/>
                <a:ea typeface="+mn-ea"/>
              </a:rPr>
              <a:t>길이</a:t>
            </a:r>
            <a:endParaRPr lang="en-US" altLang="ko-KR" sz="1800" b="1" dirty="0">
              <a:solidFill>
                <a:srgbClr val="00FFFF"/>
              </a:solidFill>
              <a:latin typeface="+mn-ea"/>
              <a:ea typeface="+mn-ea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8524070" y="1306428"/>
            <a:ext cx="579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not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used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8578623" y="137151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8526372" y="2181140"/>
            <a:ext cx="3058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옵션 필드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선택적 </a:t>
            </a:r>
            <a:r>
              <a:rPr lang="en-US" altLang="ko-KR" sz="1600" dirty="0" smtClean="0">
                <a:latin typeface="+mn-ea"/>
                <a:ea typeface="+mn-ea"/>
              </a:rPr>
              <a:t>/ </a:t>
            </a:r>
            <a:r>
              <a:rPr lang="ko-KR" altLang="en-US" sz="1600" dirty="0" smtClean="0">
                <a:latin typeface="+mn-ea"/>
                <a:ea typeface="+mn-ea"/>
              </a:rPr>
              <a:t>가변적 길이</a:t>
            </a:r>
            <a:r>
              <a:rPr lang="en-US" altLang="ko-KR" sz="1600" dirty="0" smtClean="0">
                <a:latin typeface="+mn-ea"/>
                <a:ea typeface="+mn-ea"/>
              </a:rPr>
              <a:t>)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Padding </a:t>
            </a:r>
            <a:r>
              <a:rPr lang="ko-KR" altLang="en-US" sz="1600" dirty="0" smtClean="0">
                <a:latin typeface="+mn-ea"/>
                <a:ea typeface="+mn-ea"/>
              </a:rPr>
              <a:t>필드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5548" y="3400425"/>
            <a:ext cx="398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&lt;TCP </a:t>
            </a:r>
            <a:r>
              <a:rPr lang="ko-KR" altLang="en-US" dirty="0" smtClean="0"/>
              <a:t>세그먼트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71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초기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연결 설정 시나리오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733131" y="2555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2647159" y="2482850"/>
            <a:ext cx="4594227" cy="955675"/>
            <a:chOff x="747" y="1363"/>
            <a:chExt cx="2894" cy="602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rgbClr val="00FFFF"/>
                  </a:solidFill>
                  <a:latin typeface="+mn-ea"/>
                  <a:ea typeface="+mn-ea"/>
                </a:rPr>
                <a:t>SYNbit</a:t>
              </a:r>
              <a:r>
                <a:rPr lang="en-US" altLang="ko-KR" sz="1600" dirty="0">
                  <a:solidFill>
                    <a:srgbClr val="00FFFF"/>
                  </a:solidFill>
                  <a:latin typeface="+mn-ea"/>
                  <a:ea typeface="+mn-ea"/>
                </a:rPr>
                <a:t>=1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en-US" altLang="ko-KR" sz="1600" dirty="0" err="1">
                  <a:latin typeface="+mn-ea"/>
                  <a:ea typeface="+mn-ea"/>
                </a:rPr>
                <a:t>Seq</a:t>
              </a:r>
              <a:r>
                <a:rPr lang="en-US" altLang="ko-KR" sz="1600" dirty="0">
                  <a:latin typeface="+mn-ea"/>
                  <a:ea typeface="+mn-ea"/>
                </a:rPr>
                <a:t>=x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747" y="1363"/>
              <a:ext cx="129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초기 순서 번호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en-US" altLang="ko-KR" sz="1400" dirty="0" smtClean="0">
                  <a:latin typeface="+mn-ea"/>
                  <a:ea typeface="+mn-ea"/>
                </a:rPr>
                <a:t>= x</a:t>
              </a:r>
              <a:r>
                <a:rPr lang="ko-KR" altLang="en-US" sz="1400" dirty="0" smtClean="0">
                  <a:latin typeface="+mn-ea"/>
                  <a:ea typeface="+mn-ea"/>
                </a:rPr>
                <a:t>로 결정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+mn-ea"/>
                  <a:ea typeface="+mn-ea"/>
                </a:rPr>
                <a:t>send TCP SYN </a:t>
              </a:r>
              <a:r>
                <a:rPr lang="en-US" altLang="ko-KR" sz="1400" dirty="0" err="1">
                  <a:latin typeface="+mn-ea"/>
                  <a:ea typeface="+mn-ea"/>
                </a:rPr>
                <a:t>msg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7322344" y="26257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Text Box 92"/>
          <p:cNvSpPr txBox="1">
            <a:spLocks noChangeArrowheads="1"/>
          </p:cNvSpPr>
          <p:nvPr/>
        </p:nvSpPr>
        <p:spPr bwMode="auto">
          <a:xfrm>
            <a:off x="9432429" y="5464175"/>
            <a:ext cx="9233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solidFill>
                  <a:srgbClr val="FFC000"/>
                </a:solidFill>
                <a:latin typeface="+mn-ea"/>
                <a:ea typeface="+mn-ea"/>
              </a:rPr>
              <a:t>성립</a:t>
            </a:r>
            <a:endParaRPr lang="en-US" altLang="ko-KR" sz="1600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C000"/>
                </a:solidFill>
                <a:latin typeface="+mn-ea"/>
                <a:ea typeface="+mn-ea"/>
              </a:rPr>
              <a:t>(ESTAB)</a:t>
            </a:r>
            <a:endParaRPr lang="en-US" altLang="ko-KR" sz="1600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4731544" y="3073405"/>
            <a:ext cx="4892673" cy="1504955"/>
            <a:chOff x="2060" y="1735"/>
            <a:chExt cx="3082" cy="948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rgbClr val="00FFFF"/>
                  </a:solidFill>
                  <a:latin typeface="+mn-ea"/>
                  <a:ea typeface="+mn-ea"/>
                </a:rPr>
                <a:t>SYNbit</a:t>
              </a:r>
              <a:r>
                <a:rPr lang="en-US" altLang="ko-KR" sz="1600" dirty="0">
                  <a:solidFill>
                    <a:srgbClr val="00FFFF"/>
                  </a:solidFill>
                  <a:latin typeface="+mn-ea"/>
                  <a:ea typeface="+mn-ea"/>
                </a:rPr>
                <a:t>=1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en-US" altLang="ko-KR" sz="1600" dirty="0" err="1">
                  <a:latin typeface="+mn-ea"/>
                  <a:ea typeface="+mn-ea"/>
                </a:rPr>
                <a:t>Seq</a:t>
              </a:r>
              <a:r>
                <a:rPr lang="en-US" altLang="ko-KR" sz="1600" dirty="0">
                  <a:latin typeface="+mn-ea"/>
                  <a:ea typeface="+mn-ea"/>
                </a:rPr>
                <a:t>=y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rgbClr val="00FFFF"/>
                  </a:solidFill>
                  <a:latin typeface="+mn-ea"/>
                  <a:ea typeface="+mn-ea"/>
                </a:rPr>
                <a:t>ACKbit</a:t>
              </a:r>
              <a:r>
                <a:rPr lang="en-US" altLang="ko-KR" sz="1600" dirty="0">
                  <a:solidFill>
                    <a:srgbClr val="00FFFF"/>
                  </a:solidFill>
                  <a:latin typeface="+mn-ea"/>
                  <a:ea typeface="+mn-ea"/>
                </a:rPr>
                <a:t>=1</a:t>
              </a:r>
              <a:r>
                <a:rPr lang="en-US" altLang="ko-KR" sz="1600" dirty="0">
                  <a:latin typeface="+mn-ea"/>
                  <a:ea typeface="+mn-ea"/>
                </a:rPr>
                <a:t>; </a:t>
              </a:r>
              <a:r>
                <a:rPr lang="en-US" altLang="ko-KR" sz="1600" dirty="0" err="1">
                  <a:latin typeface="+mn-ea"/>
                  <a:ea typeface="+mn-ea"/>
                </a:rPr>
                <a:t>ACKnum</a:t>
              </a:r>
              <a:r>
                <a:rPr lang="en-US" altLang="ko-KR" sz="1600" dirty="0">
                  <a:latin typeface="+mn-ea"/>
                  <a:ea typeface="+mn-ea"/>
                </a:rPr>
                <a:t>=x+1</a:t>
              </a: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3706" y="1735"/>
              <a:ext cx="143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>
                  <a:latin typeface="+mn-ea"/>
                  <a:ea typeface="+mn-ea"/>
                </a:rPr>
                <a:t>초기 순서 번호</a:t>
              </a:r>
              <a:r>
                <a:rPr lang="en-US" altLang="ko-KR" sz="1400" dirty="0">
                  <a:latin typeface="+mn-ea"/>
                  <a:ea typeface="+mn-ea"/>
                </a:rPr>
                <a:t> = </a:t>
              </a:r>
              <a:r>
                <a:rPr lang="en-US" altLang="ko-KR" sz="1400" dirty="0" smtClean="0">
                  <a:latin typeface="+mn-ea"/>
                  <a:ea typeface="+mn-ea"/>
                </a:rPr>
                <a:t>y</a:t>
              </a:r>
              <a:r>
                <a:rPr lang="ko-KR" altLang="en-US" sz="1400" dirty="0" smtClean="0">
                  <a:latin typeface="+mn-ea"/>
                  <a:ea typeface="+mn-ea"/>
                </a:rPr>
                <a:t>로 </a:t>
              </a:r>
              <a:r>
                <a:rPr lang="ko-KR" altLang="en-US" sz="1400" dirty="0">
                  <a:latin typeface="+mn-ea"/>
                  <a:ea typeface="+mn-ea"/>
                </a:rPr>
                <a:t>결정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send </a:t>
              </a:r>
              <a:r>
                <a:rPr lang="en-US" altLang="ko-KR" sz="1400" dirty="0">
                  <a:latin typeface="+mn-ea"/>
                  <a:ea typeface="+mn-ea"/>
                </a:rPr>
                <a:t>TCP </a:t>
              </a:r>
              <a:r>
                <a:rPr lang="en-US" altLang="ko-KR" sz="1400" dirty="0" smtClean="0">
                  <a:latin typeface="+mn-ea"/>
                  <a:ea typeface="+mn-ea"/>
                </a:rPr>
                <a:t>SYN_ACK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msg</a:t>
              </a:r>
              <a:r>
                <a:rPr lang="en-US" altLang="ko-KR" sz="1400" dirty="0">
                  <a:latin typeface="+mn-ea"/>
                  <a:ea typeface="+mn-ea"/>
                </a:rPr>
                <a:t>, 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latin typeface="+mn-ea"/>
                  <a:ea typeface="+mn-ea"/>
                </a:rPr>
                <a:t>(</a:t>
              </a:r>
              <a:r>
                <a:rPr lang="ko-KR" altLang="en-US" sz="1600" dirty="0" smtClean="0">
                  <a:latin typeface="+mn-ea"/>
                  <a:ea typeface="+mn-ea"/>
                </a:rPr>
                <a:t>송신자 </a:t>
              </a:r>
              <a:r>
                <a:rPr lang="en-US" altLang="ko-KR" sz="1600" dirty="0" smtClean="0">
                  <a:latin typeface="+mn-ea"/>
                  <a:ea typeface="+mn-ea"/>
                </a:rPr>
                <a:t>SYN</a:t>
              </a:r>
              <a:r>
                <a:rPr lang="ko-KR" altLang="en-US" sz="1600" dirty="0" smtClean="0">
                  <a:latin typeface="+mn-ea"/>
                  <a:ea typeface="+mn-ea"/>
                </a:rPr>
                <a:t>에 대한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dirty="0" smtClean="0">
                  <a:latin typeface="+mn-ea"/>
                  <a:ea typeface="+mn-ea"/>
                </a:rPr>
                <a:t>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확인응답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</p:grp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2690020" y="4343401"/>
            <a:ext cx="6735768" cy="1836738"/>
            <a:chOff x="774" y="2535"/>
            <a:chExt cx="4243" cy="1157"/>
          </a:xfrm>
        </p:grpSpPr>
        <p:sp>
          <p:nvSpPr>
            <p:cNvPr id="19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21" name="Text Box 90"/>
            <p:cNvSpPr txBox="1">
              <a:spLocks noChangeArrowheads="1"/>
            </p:cNvSpPr>
            <p:nvPr/>
          </p:nvSpPr>
          <p:spPr bwMode="auto">
            <a:xfrm>
              <a:off x="2117" y="2761"/>
              <a:ext cx="15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 smtClean="0">
                  <a:solidFill>
                    <a:srgbClr val="00FFFF"/>
                  </a:solidFill>
                  <a:latin typeface="+mn-ea"/>
                  <a:ea typeface="+mn-ea"/>
                </a:rPr>
                <a:t>SYNbit</a:t>
              </a:r>
              <a:r>
                <a:rPr lang="en-US" altLang="ko-KR" sz="1600" dirty="0" smtClean="0">
                  <a:solidFill>
                    <a:srgbClr val="00FFFF"/>
                  </a:solidFill>
                  <a:latin typeface="+mn-ea"/>
                  <a:ea typeface="+mn-ea"/>
                </a:rPr>
                <a:t>=0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en-US" altLang="ko-KR" sz="1600" dirty="0" err="1" smtClean="0">
                  <a:latin typeface="+mn-ea"/>
                  <a:ea typeface="+mn-ea"/>
                </a:rPr>
                <a:t>seq</a:t>
              </a:r>
              <a:r>
                <a:rPr lang="en-US" altLang="ko-KR" sz="1600" dirty="0" smtClean="0">
                  <a:latin typeface="+mn-ea"/>
                  <a:ea typeface="+mn-ea"/>
                </a:rPr>
                <a:t>=x+1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 smtClean="0">
                  <a:solidFill>
                    <a:srgbClr val="00FFFF"/>
                  </a:solidFill>
                  <a:latin typeface="+mn-ea"/>
                  <a:ea typeface="+mn-ea"/>
                </a:rPr>
                <a:t>ACKbit</a:t>
              </a:r>
              <a:r>
                <a:rPr lang="en-US" altLang="ko-KR" sz="1600" dirty="0" smtClean="0">
                  <a:solidFill>
                    <a:srgbClr val="00FFFF"/>
                  </a:solidFill>
                  <a:latin typeface="+mn-ea"/>
                  <a:ea typeface="+mn-ea"/>
                </a:rPr>
                <a:t>=1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en-US" altLang="ko-KR" sz="1600" dirty="0" err="1">
                  <a:latin typeface="+mn-ea"/>
                  <a:ea typeface="+mn-ea"/>
                </a:rPr>
                <a:t>ACKnum</a:t>
              </a:r>
              <a:r>
                <a:rPr lang="en-US" altLang="ko-KR" sz="1600" dirty="0">
                  <a:latin typeface="+mn-ea"/>
                  <a:ea typeface="+mn-ea"/>
                </a:rPr>
                <a:t>=y+1</a:t>
              </a:r>
            </a:p>
          </p:txBody>
        </p:sp>
        <p:sp>
          <p:nvSpPr>
            <p:cNvPr id="22" name="Text Box 94"/>
            <p:cNvSpPr txBox="1">
              <a:spLocks noChangeArrowheads="1"/>
            </p:cNvSpPr>
            <p:nvPr/>
          </p:nvSpPr>
          <p:spPr bwMode="auto">
            <a:xfrm>
              <a:off x="774" y="2535"/>
              <a:ext cx="1260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SYNACK(x)</a:t>
              </a:r>
              <a:r>
                <a:rPr lang="ko-KR" altLang="en-US" sz="1400" dirty="0" smtClean="0">
                  <a:latin typeface="+mn-ea"/>
                  <a:ea typeface="+mn-ea"/>
                </a:rPr>
                <a:t>를 수신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en-US" altLang="ko-KR" sz="1400" dirty="0" smtClean="0">
                  <a:latin typeface="+mn-ea"/>
                  <a:ea typeface="+mn-ea"/>
                </a:rPr>
                <a:t>= 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서버가 </a:t>
              </a:r>
              <a:r>
                <a:rPr lang="en-US" altLang="ko-KR" sz="1400" dirty="0" smtClean="0">
                  <a:latin typeface="+mn-ea"/>
                  <a:ea typeface="+mn-ea"/>
                </a:rPr>
                <a:t>live</a:t>
              </a:r>
              <a:r>
                <a:rPr lang="ko-KR" altLang="en-US" sz="1400" dirty="0" smtClean="0">
                  <a:latin typeface="+mn-ea"/>
                  <a:ea typeface="+mn-ea"/>
                </a:rPr>
                <a:t>임을 인식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앞서 수신한 </a:t>
              </a:r>
              <a:r>
                <a:rPr lang="en-US" altLang="ko-KR" sz="1400" dirty="0" smtClean="0">
                  <a:latin typeface="+mn-ea"/>
                  <a:ea typeface="+mn-ea"/>
                </a:rPr>
                <a:t>SYN_ACK</a:t>
              </a:r>
              <a:r>
                <a:rPr lang="ko-KR" altLang="en-US" sz="1400" dirty="0" smtClean="0">
                  <a:latin typeface="+mn-ea"/>
                  <a:ea typeface="+mn-ea"/>
                </a:rPr>
                <a:t>에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대한 </a:t>
              </a:r>
              <a:r>
                <a:rPr lang="en-US" altLang="ko-KR" sz="1400" dirty="0" smtClean="0">
                  <a:latin typeface="+mn-ea"/>
                  <a:ea typeface="+mn-ea"/>
                </a:rPr>
                <a:t>ACK </a:t>
              </a:r>
              <a:r>
                <a:rPr lang="ko-KR" altLang="en-US" sz="1400" dirty="0" smtClean="0">
                  <a:latin typeface="+mn-ea"/>
                  <a:ea typeface="+mn-ea"/>
                </a:rPr>
                <a:t>패킷을 송신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 smtClean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(</a:t>
              </a:r>
              <a:r>
                <a:rPr lang="ko-KR" altLang="en-US" sz="1400" dirty="0" smtClean="0">
                  <a:latin typeface="+mn-ea"/>
                  <a:ea typeface="+mn-ea"/>
                </a:rPr>
                <a:t>이 세그먼트는 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페이로드를 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포함할 수도 있음</a:t>
              </a:r>
              <a:r>
                <a:rPr lang="en-US" altLang="ko-KR" sz="1400" dirty="0" smtClean="0">
                  <a:latin typeface="+mn-ea"/>
                  <a:ea typeface="+mn-ea"/>
                </a:rPr>
                <a:t>.)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23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37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ACK(y</a:t>
              </a:r>
              <a:r>
                <a:rPr lang="en-US" altLang="ko-KR" sz="1400" dirty="0">
                  <a:latin typeface="+mn-ea"/>
                  <a:ea typeface="+mn-ea"/>
                </a:rPr>
                <a:t>) </a:t>
              </a:r>
              <a:r>
                <a:rPr lang="ko-KR" altLang="en-US" sz="1400" dirty="0" smtClean="0">
                  <a:latin typeface="+mn-ea"/>
                  <a:ea typeface="+mn-ea"/>
                </a:rPr>
                <a:t>수신</a:t>
              </a:r>
              <a:r>
                <a:rPr lang="en-US" altLang="ko-KR" sz="1400" dirty="0" smtClean="0">
                  <a:latin typeface="+mn-ea"/>
                  <a:ea typeface="+mn-ea"/>
                </a:rPr>
                <a:t>;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클라이언트가 </a:t>
              </a:r>
              <a:r>
                <a:rPr lang="en-US" altLang="ko-KR" sz="1400" dirty="0" smtClean="0">
                  <a:latin typeface="+mn-ea"/>
                  <a:ea typeface="+mn-ea"/>
                </a:rPr>
                <a:t>live</a:t>
              </a:r>
              <a:r>
                <a:rPr lang="ko-KR" altLang="en-US" sz="1400" dirty="0" smtClean="0">
                  <a:latin typeface="+mn-ea"/>
                  <a:ea typeface="+mn-ea"/>
                </a:rPr>
                <a:t>임을 인식</a:t>
              </a:r>
              <a:r>
                <a:rPr lang="en-US" altLang="ko-KR" sz="1400" dirty="0" smtClean="0">
                  <a:latin typeface="+mn-ea"/>
                  <a:ea typeface="+mn-ea"/>
                </a:rPr>
                <a:t>;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</p:grpSp>
      <p:grpSp>
        <p:nvGrpSpPr>
          <p:cNvPr id="24" name="Group 105"/>
          <p:cNvGrpSpPr>
            <a:grpSpLocks/>
          </p:cNvGrpSpPr>
          <p:nvPr/>
        </p:nvGrpSpPr>
        <p:grpSpPr bwMode="auto">
          <a:xfrm>
            <a:off x="1686724" y="2520955"/>
            <a:ext cx="1027112" cy="717552"/>
            <a:chOff x="142" y="1387"/>
            <a:chExt cx="647" cy="452"/>
          </a:xfrm>
        </p:grpSpPr>
        <p:sp>
          <p:nvSpPr>
            <p:cNvPr id="25" name="Text Box 91"/>
            <p:cNvSpPr txBox="1">
              <a:spLocks noChangeArrowheads="1"/>
            </p:cNvSpPr>
            <p:nvPr/>
          </p:nvSpPr>
          <p:spPr bwMode="auto">
            <a:xfrm>
              <a:off x="142" y="1626"/>
              <a:ext cx="647" cy="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latin typeface="+mn-ea"/>
                  <a:ea typeface="+mn-ea"/>
                </a:rPr>
                <a:t>SYN </a:t>
              </a:r>
              <a:r>
                <a:rPr lang="ko-KR" altLang="en-US" sz="1600" dirty="0" smtClean="0">
                  <a:latin typeface="+mn-ea"/>
                  <a:ea typeface="+mn-ea"/>
                </a:rPr>
                <a:t>전송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7" name="Group 111"/>
          <p:cNvGrpSpPr>
            <a:grpSpLocks/>
          </p:cNvGrpSpPr>
          <p:nvPr/>
        </p:nvGrpSpPr>
        <p:grpSpPr bwMode="auto">
          <a:xfrm>
            <a:off x="1677193" y="3181352"/>
            <a:ext cx="923926" cy="1870076"/>
            <a:chOff x="136" y="1803"/>
            <a:chExt cx="582" cy="1178"/>
          </a:xfrm>
        </p:grpSpPr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36" y="2613"/>
              <a:ext cx="58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dirty="0" smtClean="0">
                  <a:solidFill>
                    <a:srgbClr val="FFC000"/>
                  </a:solidFill>
                  <a:latin typeface="+mn-ea"/>
                  <a:ea typeface="+mn-ea"/>
                </a:rPr>
                <a:t>성립</a:t>
              </a:r>
              <a:endParaRPr lang="en-US" altLang="ko-KR" sz="1600" dirty="0" smtClean="0">
                <a:solidFill>
                  <a:srgbClr val="FFC000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solidFill>
                    <a:srgbClr val="FFC000"/>
                  </a:solidFill>
                  <a:latin typeface="+mn-ea"/>
                  <a:ea typeface="+mn-ea"/>
                </a:rPr>
                <a:t>(ESTAB)</a:t>
              </a:r>
              <a:endParaRPr lang="en-US" altLang="ko-KR" sz="1600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0" name="Group 108"/>
          <p:cNvGrpSpPr>
            <a:grpSpLocks/>
          </p:cNvGrpSpPr>
          <p:nvPr/>
        </p:nvGrpSpPr>
        <p:grpSpPr bwMode="auto">
          <a:xfrm>
            <a:off x="9427357" y="2576512"/>
            <a:ext cx="1027111" cy="1193799"/>
            <a:chOff x="5018" y="1422"/>
            <a:chExt cx="647" cy="752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018" y="1961"/>
              <a:ext cx="647" cy="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smtClean="0">
                  <a:latin typeface="+mn-ea"/>
                  <a:ea typeface="+mn-ea"/>
                </a:rPr>
                <a:t>SYN </a:t>
              </a:r>
              <a:r>
                <a:rPr lang="ko-KR" altLang="en-US" sz="1600" dirty="0" smtClean="0">
                  <a:latin typeface="+mn-ea"/>
                  <a:ea typeface="+mn-ea"/>
                </a:rPr>
                <a:t>수신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2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3" name="Line 107"/>
          <p:cNvSpPr>
            <a:spLocks noChangeShapeType="1"/>
          </p:cNvSpPr>
          <p:nvPr/>
        </p:nvSpPr>
        <p:spPr bwMode="auto">
          <a:xfrm>
            <a:off x="9919494" y="3778250"/>
            <a:ext cx="0" cy="170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34" name="Group 113"/>
          <p:cNvGrpSpPr>
            <a:grpSpLocks/>
          </p:cNvGrpSpPr>
          <p:nvPr/>
        </p:nvGrpSpPr>
        <p:grpSpPr bwMode="auto">
          <a:xfrm>
            <a:off x="1105693" y="1535117"/>
            <a:ext cx="9488485" cy="1035054"/>
            <a:chOff x="-217" y="815"/>
            <a:chExt cx="5977" cy="652"/>
          </a:xfrm>
        </p:grpSpPr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-217" y="815"/>
              <a:ext cx="13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i="1" dirty="0" smtClean="0">
                  <a:latin typeface="+mn-ea"/>
                  <a:ea typeface="+mn-ea"/>
                </a:rPr>
                <a:t>클라이언트 상태</a:t>
              </a:r>
              <a:endParaRPr lang="en-US" altLang="ko-KR" sz="2400" i="1" dirty="0">
                <a:latin typeface="+mn-ea"/>
                <a:ea typeface="+mn-ea"/>
              </a:endParaRPr>
            </a:p>
          </p:txBody>
        </p:sp>
        <p:sp>
          <p:nvSpPr>
            <p:cNvPr id="36" name="Text Box 115"/>
            <p:cNvSpPr txBox="1">
              <a:spLocks noChangeArrowheads="1"/>
            </p:cNvSpPr>
            <p:nvPr/>
          </p:nvSpPr>
          <p:spPr bwMode="auto">
            <a:xfrm>
              <a:off x="187" y="1243"/>
              <a:ext cx="54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LISTEN</a:t>
              </a:r>
            </a:p>
          </p:txBody>
        </p:sp>
        <p:sp>
          <p:nvSpPr>
            <p:cNvPr id="37" name="Text Box 116"/>
            <p:cNvSpPr txBox="1">
              <a:spLocks noChangeArrowheads="1"/>
            </p:cNvSpPr>
            <p:nvPr/>
          </p:nvSpPr>
          <p:spPr bwMode="auto">
            <a:xfrm>
              <a:off x="4913" y="826"/>
              <a:ext cx="8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i="1" dirty="0" smtClean="0">
                  <a:latin typeface="+mn-ea"/>
                  <a:ea typeface="+mn-ea"/>
                </a:rPr>
                <a:t>서버 상태</a:t>
              </a:r>
              <a:endParaRPr lang="en-US" altLang="ko-KR" sz="2400" i="1" dirty="0">
                <a:latin typeface="+mn-ea"/>
                <a:ea typeface="+mn-ea"/>
              </a:endParaRPr>
            </a:p>
          </p:txBody>
        </p:sp>
        <p:sp>
          <p:nvSpPr>
            <p:cNvPr id="38" name="Text Box 117"/>
            <p:cNvSpPr txBox="1">
              <a:spLocks noChangeArrowheads="1"/>
            </p:cNvSpPr>
            <p:nvPr/>
          </p:nvSpPr>
          <p:spPr bwMode="auto">
            <a:xfrm>
              <a:off x="5032" y="1254"/>
              <a:ext cx="54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LISTEN</a:t>
              </a:r>
            </a:p>
          </p:txBody>
        </p:sp>
        <p:grpSp>
          <p:nvGrpSpPr>
            <p:cNvPr id="39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73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40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41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42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43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44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45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grpSp>
            <p:nvGrpSpPr>
              <p:cNvPr id="46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7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grpSp>
            <p:nvGrpSpPr>
              <p:cNvPr id="48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9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9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50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grpSp>
            <p:nvGrpSpPr>
              <p:cNvPr id="51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8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2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grpSp>
            <p:nvGrpSpPr>
              <p:cNvPr id="53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5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6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4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55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56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57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58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59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60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61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62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64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33350" y="81915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3-way Handshaking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6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종료</a:t>
            </a:r>
            <a:r>
              <a:rPr lang="en-US" altLang="ko-KR" dirty="0" smtClean="0"/>
              <a:t>(FIN)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447007" y="2164349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036219" y="2234199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519657" y="2845386"/>
            <a:ext cx="1335087" cy="854075"/>
            <a:chOff x="343" y="1740"/>
            <a:chExt cx="841" cy="538"/>
          </a:xfrm>
        </p:grpSpPr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j-ea"/>
                  <a:ea typeface="+mj-ea"/>
                </a:rPr>
                <a:t>FIN_WAIT_2</a:t>
              </a: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7128421" y="2184987"/>
            <a:ext cx="1436688" cy="962026"/>
            <a:chOff x="4506" y="1324"/>
            <a:chExt cx="905" cy="606"/>
          </a:xfrm>
        </p:grpSpPr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4506" y="1717"/>
              <a:ext cx="9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j-ea"/>
                  <a:ea typeface="+mj-ea"/>
                </a:rPr>
                <a:t>CLOSE_WAIT</a:t>
              </a: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3488282" y="3953461"/>
            <a:ext cx="2495550" cy="579438"/>
            <a:chOff x="2213" y="2438"/>
            <a:chExt cx="1572" cy="365"/>
          </a:xfrm>
        </p:grpSpPr>
        <p:sp>
          <p:nvSpPr>
            <p:cNvPr id="14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rgbClr val="00FFFF"/>
                  </a:solidFill>
                  <a:latin typeface="+mj-ea"/>
                  <a:ea typeface="+mj-ea"/>
                </a:rPr>
                <a:t>FINbit</a:t>
              </a:r>
              <a:r>
                <a:rPr lang="en-US" altLang="ko-KR" sz="1600" dirty="0">
                  <a:solidFill>
                    <a:srgbClr val="00FFFF"/>
                  </a:solidFill>
                  <a:latin typeface="+mj-ea"/>
                  <a:ea typeface="+mj-ea"/>
                </a:rPr>
                <a:t>=1</a:t>
              </a:r>
              <a:r>
                <a:rPr lang="en-US" altLang="ko-KR" sz="1600" dirty="0">
                  <a:latin typeface="+mj-ea"/>
                  <a:ea typeface="+mj-ea"/>
                </a:rPr>
                <a:t>, </a:t>
              </a:r>
              <a:r>
                <a:rPr lang="en-US" altLang="ko-KR" sz="1600" dirty="0" err="1">
                  <a:latin typeface="+mj-ea"/>
                  <a:ea typeface="+mj-ea"/>
                </a:rPr>
                <a:t>seq</a:t>
              </a:r>
              <a:r>
                <a:rPr lang="en-US" altLang="ko-KR" sz="1600" dirty="0">
                  <a:latin typeface="+mj-ea"/>
                  <a:ea typeface="+mj-ea"/>
                </a:rPr>
                <a:t>=y</a:t>
              </a:r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518444" y="4661486"/>
            <a:ext cx="2508250" cy="582613"/>
            <a:chOff x="2232" y="2884"/>
            <a:chExt cx="1580" cy="367"/>
          </a:xfrm>
        </p:grpSpPr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rgbClr val="00FFFF"/>
                  </a:solidFill>
                  <a:latin typeface="+mj-ea"/>
                  <a:ea typeface="+mj-ea"/>
                </a:rPr>
                <a:t>ACKbit</a:t>
              </a:r>
              <a:r>
                <a:rPr lang="en-US" altLang="ko-KR" sz="1600" dirty="0">
                  <a:solidFill>
                    <a:srgbClr val="00FFFF"/>
                  </a:solidFill>
                  <a:latin typeface="+mj-ea"/>
                  <a:ea typeface="+mj-ea"/>
                </a:rPr>
                <a:t>=1</a:t>
              </a:r>
              <a:r>
                <a:rPr lang="en-US" altLang="ko-KR" sz="1600" dirty="0">
                  <a:latin typeface="+mj-ea"/>
                  <a:ea typeface="+mj-ea"/>
                </a:rPr>
                <a:t>; </a:t>
              </a:r>
              <a:r>
                <a:rPr lang="en-US" altLang="ko-KR" sz="1600" dirty="0" err="1">
                  <a:latin typeface="+mj-ea"/>
                  <a:ea typeface="+mj-ea"/>
                </a:rPr>
                <a:t>ACKnum</a:t>
              </a:r>
              <a:r>
                <a:rPr lang="en-US" altLang="ko-KR" sz="1600" dirty="0">
                  <a:latin typeface="+mj-ea"/>
                  <a:ea typeface="+mj-ea"/>
                </a:rPr>
                <a:t>=y+1</a:t>
              </a:r>
            </a:p>
          </p:txBody>
        </p:sp>
      </p:grpSp>
      <p:grpSp>
        <p:nvGrpSpPr>
          <p:cNvPr id="21" name="Group 72"/>
          <p:cNvGrpSpPr>
            <a:grpSpLocks/>
          </p:cNvGrpSpPr>
          <p:nvPr/>
        </p:nvGrpSpPr>
        <p:grpSpPr bwMode="auto">
          <a:xfrm>
            <a:off x="2045245" y="2985086"/>
            <a:ext cx="4972051" cy="857250"/>
            <a:chOff x="1304" y="1828"/>
            <a:chExt cx="3132" cy="540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rgbClr val="00FFFF"/>
                  </a:solidFill>
                  <a:latin typeface="+mj-ea"/>
                  <a:ea typeface="+mj-ea"/>
                </a:rPr>
                <a:t>ACKbit</a:t>
              </a:r>
              <a:r>
                <a:rPr lang="en-US" altLang="ko-KR" sz="1600" dirty="0">
                  <a:solidFill>
                    <a:srgbClr val="00FFFF"/>
                  </a:solidFill>
                  <a:latin typeface="+mj-ea"/>
                  <a:ea typeface="+mj-ea"/>
                </a:rPr>
                <a:t>=1</a:t>
              </a:r>
              <a:r>
                <a:rPr lang="en-US" altLang="ko-KR" sz="1600" dirty="0">
                  <a:latin typeface="+mj-ea"/>
                  <a:ea typeface="+mj-ea"/>
                </a:rPr>
                <a:t>; </a:t>
              </a:r>
              <a:r>
                <a:rPr lang="en-US" altLang="ko-KR" sz="1600" dirty="0" err="1">
                  <a:latin typeface="+mj-ea"/>
                  <a:ea typeface="+mj-ea"/>
                </a:rPr>
                <a:t>ACKnum</a:t>
              </a:r>
              <a:r>
                <a:rPr lang="en-US" altLang="ko-KR" sz="1600" dirty="0">
                  <a:latin typeface="+mj-ea"/>
                  <a:ea typeface="+mj-ea"/>
                </a:rPr>
                <a:t>=x+1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304" y="2066"/>
              <a:ext cx="88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 wait for server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close</a:t>
              </a:r>
            </a:p>
          </p:txBody>
        </p:sp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1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can still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send data</a:t>
              </a:r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6034633" y="3115261"/>
            <a:ext cx="2525713" cy="1735138"/>
            <a:chOff x="3817" y="1910"/>
            <a:chExt cx="1591" cy="1093"/>
          </a:xfrm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can no longer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send data</a:t>
              </a:r>
            </a:p>
          </p:txBody>
        </p:sp>
        <p:grpSp>
          <p:nvGrpSpPr>
            <p:cNvPr id="29" name="Group 76"/>
            <p:cNvGrpSpPr>
              <a:grpSpLocks/>
            </p:cNvGrpSpPr>
            <p:nvPr/>
          </p:nvGrpSpPr>
          <p:grpSpPr bwMode="auto">
            <a:xfrm>
              <a:off x="4676" y="1910"/>
              <a:ext cx="732" cy="724"/>
              <a:chOff x="4676" y="1910"/>
              <a:chExt cx="732" cy="724"/>
            </a:xfrm>
          </p:grpSpPr>
          <p:sp>
            <p:nvSpPr>
              <p:cNvPr id="3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Text Box 55"/>
              <p:cNvSpPr txBox="1">
                <a:spLocks noChangeArrowheads="1"/>
              </p:cNvSpPr>
              <p:nvPr/>
            </p:nvSpPr>
            <p:spPr bwMode="auto">
              <a:xfrm>
                <a:off x="4676" y="2421"/>
                <a:ext cx="73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latin typeface="+mj-ea"/>
                    <a:ea typeface="+mj-ea"/>
                  </a:rPr>
                  <a:t>LAST_ACK</a:t>
                </a:r>
              </a:p>
            </p:txBody>
          </p:sp>
        </p:grpSp>
      </p:grpSp>
      <p:grpSp>
        <p:nvGrpSpPr>
          <p:cNvPr id="32" name="Group 82"/>
          <p:cNvGrpSpPr>
            <a:grpSpLocks/>
          </p:cNvGrpSpPr>
          <p:nvPr/>
        </p:nvGrpSpPr>
        <p:grpSpPr bwMode="auto">
          <a:xfrm>
            <a:off x="7587210" y="4296363"/>
            <a:ext cx="976313" cy="1225551"/>
            <a:chOff x="4795" y="2654"/>
            <a:chExt cx="615" cy="772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795" y="3213"/>
              <a:ext cx="6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j-ea"/>
                  <a:ea typeface="+mj-ea"/>
                </a:rPr>
                <a:t>CLOSED</a:t>
              </a:r>
            </a:p>
          </p:txBody>
        </p:sp>
        <p:sp>
          <p:nvSpPr>
            <p:cNvPr id="34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35" name="Group 77"/>
          <p:cNvGrpSpPr>
            <a:grpSpLocks/>
          </p:cNvGrpSpPr>
          <p:nvPr/>
        </p:nvGrpSpPr>
        <p:grpSpPr bwMode="auto">
          <a:xfrm>
            <a:off x="560932" y="3688349"/>
            <a:ext cx="1400175" cy="1044575"/>
            <a:chOff x="369" y="2271"/>
            <a:chExt cx="882" cy="658"/>
          </a:xfrm>
        </p:grpSpPr>
        <p:sp>
          <p:nvSpPr>
            <p:cNvPr id="36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j-ea"/>
                  <a:ea typeface="+mj-ea"/>
                </a:rPr>
                <a:t>TIMED_WAIT</a:t>
              </a:r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38" name="Group 81"/>
          <p:cNvGrpSpPr>
            <a:grpSpLocks/>
          </p:cNvGrpSpPr>
          <p:nvPr/>
        </p:nvGrpSpPr>
        <p:grpSpPr bwMode="auto">
          <a:xfrm>
            <a:off x="619670" y="4569412"/>
            <a:ext cx="2773363" cy="1770063"/>
            <a:chOff x="406" y="2826"/>
            <a:chExt cx="1747" cy="1115"/>
          </a:xfrm>
        </p:grpSpPr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Text Box 51"/>
            <p:cNvSpPr txBox="1">
              <a:spLocks noChangeArrowheads="1"/>
            </p:cNvSpPr>
            <p:nvPr/>
          </p:nvSpPr>
          <p:spPr bwMode="auto">
            <a:xfrm>
              <a:off x="1171" y="3093"/>
              <a:ext cx="982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 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for 2*max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+mj-ea"/>
                  <a:ea typeface="+mj-ea"/>
                </a:rPr>
                <a:t>segment lifetime</a:t>
              </a: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406" y="3728"/>
              <a:ext cx="6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j-ea"/>
                  <a:ea typeface="+mj-ea"/>
                </a:rPr>
                <a:t>CLOSED</a:t>
              </a:r>
            </a:p>
          </p:txBody>
        </p:sp>
        <p:sp>
          <p:nvSpPr>
            <p:cNvPr id="44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45" name="Group 71"/>
          <p:cNvGrpSpPr>
            <a:grpSpLocks/>
          </p:cNvGrpSpPr>
          <p:nvPr/>
        </p:nvGrpSpPr>
        <p:grpSpPr bwMode="auto">
          <a:xfrm>
            <a:off x="526007" y="2129424"/>
            <a:ext cx="1335087" cy="700087"/>
            <a:chOff x="347" y="1289"/>
            <a:chExt cx="841" cy="441"/>
          </a:xfrm>
        </p:grpSpPr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j-ea"/>
                  <a:ea typeface="+mj-ea"/>
                </a:rPr>
                <a:t>FIN_WAIT_1</a:t>
              </a: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48" name="Group 70"/>
          <p:cNvGrpSpPr>
            <a:grpSpLocks/>
          </p:cNvGrpSpPr>
          <p:nvPr/>
        </p:nvGrpSpPr>
        <p:grpSpPr bwMode="auto">
          <a:xfrm>
            <a:off x="1613445" y="2137361"/>
            <a:ext cx="4341813" cy="1060449"/>
            <a:chOff x="1032" y="1294"/>
            <a:chExt cx="2735" cy="668"/>
          </a:xfrm>
        </p:grpSpPr>
        <p:sp>
          <p:nvSpPr>
            <p:cNvPr id="49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rgbClr val="00FFFF"/>
                  </a:solidFill>
                  <a:latin typeface="+mj-ea"/>
                  <a:ea typeface="+mj-ea"/>
                </a:rPr>
                <a:t>FINbit</a:t>
              </a:r>
              <a:r>
                <a:rPr lang="en-US" altLang="ko-KR" sz="1600" dirty="0">
                  <a:solidFill>
                    <a:srgbClr val="00FFFF"/>
                  </a:solidFill>
                  <a:latin typeface="+mj-ea"/>
                  <a:ea typeface="+mj-ea"/>
                </a:rPr>
                <a:t>=1</a:t>
              </a:r>
              <a:r>
                <a:rPr lang="en-US" altLang="ko-KR" sz="1600" dirty="0">
                  <a:latin typeface="+mj-ea"/>
                  <a:ea typeface="+mj-ea"/>
                </a:rPr>
                <a:t>, </a:t>
              </a:r>
              <a:r>
                <a:rPr lang="en-US" altLang="ko-KR" sz="1600" dirty="0" err="1">
                  <a:latin typeface="+mj-ea"/>
                  <a:ea typeface="+mj-ea"/>
                </a:rPr>
                <a:t>seq</a:t>
              </a:r>
              <a:r>
                <a:rPr lang="en-US" altLang="ko-KR" sz="1600" dirty="0">
                  <a:latin typeface="+mj-ea"/>
                  <a:ea typeface="+mj-ea"/>
                </a:rPr>
                <a:t>=x</a:t>
              </a: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+mj-ea"/>
                  <a:ea typeface="+mj-ea"/>
                </a:rPr>
                <a:t>can no longer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+mj-ea"/>
                  <a:ea typeface="+mj-ea"/>
                </a:rPr>
                <a:t>send but can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+mj-ea"/>
                  <a:ea typeface="+mj-ea"/>
                </a:rPr>
                <a:t> receive data</a:t>
              </a:r>
            </a:p>
          </p:txBody>
        </p:sp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1032" y="1294"/>
              <a:ext cx="110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err="1">
                  <a:latin typeface="+mj-ea"/>
                  <a:ea typeface="+mj-ea"/>
                </a:rPr>
                <a:t>clientSocket.close</a:t>
              </a:r>
              <a:r>
                <a:rPr lang="en-US" altLang="ko-KR" sz="1400" dirty="0">
                  <a:latin typeface="+mj-ea"/>
                  <a:ea typeface="+mj-ea"/>
                </a:rPr>
                <a:t>()</a:t>
              </a:r>
            </a:p>
          </p:txBody>
        </p:sp>
      </p:grpSp>
      <p:sp>
        <p:nvSpPr>
          <p:cNvPr id="54" name="Text Box 84"/>
          <p:cNvSpPr txBox="1">
            <a:spLocks noChangeArrowheads="1"/>
          </p:cNvSpPr>
          <p:nvPr/>
        </p:nvSpPr>
        <p:spPr bwMode="auto">
          <a:xfrm>
            <a:off x="133350" y="1451561"/>
            <a:ext cx="15007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1" dirty="0" smtClean="0">
                <a:latin typeface="+mj-ea"/>
                <a:ea typeface="+mj-ea"/>
              </a:rPr>
              <a:t>클라이언트 상태</a:t>
            </a:r>
            <a:endParaRPr lang="en-US" altLang="ko-KR" sz="1600" i="1" dirty="0">
              <a:latin typeface="+mj-ea"/>
              <a:ea typeface="+mj-ea"/>
            </a:endParaRPr>
          </a:p>
        </p:txBody>
      </p:sp>
      <p:sp>
        <p:nvSpPr>
          <p:cNvPr id="55" name="Text Box 85"/>
          <p:cNvSpPr txBox="1">
            <a:spLocks noChangeArrowheads="1"/>
          </p:cNvSpPr>
          <p:nvPr/>
        </p:nvSpPr>
        <p:spPr bwMode="auto">
          <a:xfrm>
            <a:off x="7604571" y="1469024"/>
            <a:ext cx="9621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1" dirty="0" smtClean="0">
                <a:latin typeface="+mj-ea"/>
                <a:ea typeface="+mj-ea"/>
              </a:rPr>
              <a:t>서버 상태</a:t>
            </a:r>
            <a:endParaRPr lang="en-US" altLang="ko-KR" sz="1600" i="1" dirty="0">
              <a:latin typeface="+mj-ea"/>
              <a:ea typeface="+mj-ea"/>
            </a:endParaRPr>
          </a:p>
        </p:txBody>
      </p:sp>
      <p:sp>
        <p:nvSpPr>
          <p:cNvPr id="56" name="Text Box 86"/>
          <p:cNvSpPr txBox="1">
            <a:spLocks noChangeArrowheads="1"/>
          </p:cNvSpPr>
          <p:nvPr/>
        </p:nvSpPr>
        <p:spPr bwMode="auto">
          <a:xfrm>
            <a:off x="7728611" y="1851611"/>
            <a:ext cx="8030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j-ea"/>
                <a:ea typeface="+mj-ea"/>
              </a:rPr>
              <a:t>ESTAB</a:t>
            </a:r>
          </a:p>
        </p:txBody>
      </p:sp>
      <p:sp>
        <p:nvSpPr>
          <p:cNvPr id="57" name="Text Box 87"/>
          <p:cNvSpPr txBox="1">
            <a:spLocks noChangeArrowheads="1"/>
          </p:cNvSpPr>
          <p:nvPr/>
        </p:nvSpPr>
        <p:spPr bwMode="auto">
          <a:xfrm>
            <a:off x="492786" y="1834149"/>
            <a:ext cx="8030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j-ea"/>
                <a:ea typeface="+mj-ea"/>
              </a:rPr>
              <a:t>ESTAB</a:t>
            </a:r>
          </a:p>
        </p:txBody>
      </p:sp>
      <p:grpSp>
        <p:nvGrpSpPr>
          <p:cNvPr id="58" name="Group 88"/>
          <p:cNvGrpSpPr>
            <a:grpSpLocks/>
          </p:cNvGrpSpPr>
          <p:nvPr/>
        </p:nvGrpSpPr>
        <p:grpSpPr bwMode="auto">
          <a:xfrm>
            <a:off x="3115219" y="1526174"/>
            <a:ext cx="642938" cy="600075"/>
            <a:chOff x="-44" y="1473"/>
            <a:chExt cx="981" cy="1105"/>
          </a:xfrm>
        </p:grpSpPr>
        <p:pic>
          <p:nvPicPr>
            <p:cNvPr id="59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61" name="Group 91"/>
          <p:cNvGrpSpPr>
            <a:grpSpLocks/>
          </p:cNvGrpSpPr>
          <p:nvPr/>
        </p:nvGrpSpPr>
        <p:grpSpPr bwMode="auto">
          <a:xfrm>
            <a:off x="5747294" y="1529349"/>
            <a:ext cx="336550" cy="512762"/>
            <a:chOff x="4140" y="429"/>
            <a:chExt cx="1425" cy="2396"/>
          </a:xfrm>
        </p:grpSpPr>
        <p:sp>
          <p:nvSpPr>
            <p:cNvPr id="62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3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64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5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6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grpSp>
          <p:nvGrpSpPr>
            <p:cNvPr id="67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j-ea"/>
                  <a:ea typeface="+mj-ea"/>
                </a:endParaRPr>
              </a:p>
            </p:txBody>
          </p:sp>
          <p:sp>
            <p:nvSpPr>
              <p:cNvPr id="93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j-ea"/>
                  <a:ea typeface="+mj-ea"/>
                </a:endParaRPr>
              </a:p>
            </p:txBody>
          </p:sp>
        </p:grpSp>
        <p:sp>
          <p:nvSpPr>
            <p:cNvPr id="68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grpSp>
          <p:nvGrpSpPr>
            <p:cNvPr id="69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j-ea"/>
                  <a:ea typeface="+mj-ea"/>
                </a:endParaRPr>
              </a:p>
            </p:txBody>
          </p:sp>
          <p:sp>
            <p:nvSpPr>
              <p:cNvPr id="91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j-ea"/>
                  <a:ea typeface="+mj-ea"/>
                </a:endParaRPr>
              </a:p>
            </p:txBody>
          </p:sp>
        </p:grpSp>
        <p:sp>
          <p:nvSpPr>
            <p:cNvPr id="70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71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grpSp>
          <p:nvGrpSpPr>
            <p:cNvPr id="72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j-ea"/>
                  <a:ea typeface="+mj-ea"/>
                </a:endParaRPr>
              </a:p>
            </p:txBody>
          </p:sp>
          <p:sp>
            <p:nvSpPr>
              <p:cNvPr id="89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j-ea"/>
                  <a:ea typeface="+mj-ea"/>
                </a:endParaRPr>
              </a:p>
            </p:txBody>
          </p:sp>
        </p:grpSp>
        <p:sp>
          <p:nvSpPr>
            <p:cNvPr id="73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74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j-ea"/>
                  <a:ea typeface="+mj-ea"/>
                </a:endParaRPr>
              </a:p>
            </p:txBody>
          </p:sp>
          <p:sp>
            <p:nvSpPr>
              <p:cNvPr id="87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j-ea"/>
                  <a:ea typeface="+mj-ea"/>
                </a:endParaRPr>
              </a:p>
            </p:txBody>
          </p:sp>
        </p:grpSp>
        <p:sp>
          <p:nvSpPr>
            <p:cNvPr id="75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76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7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8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79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0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81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82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83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4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  <p:sp>
          <p:nvSpPr>
            <p:cNvPr id="85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j-ea"/>
                <a:ea typeface="+mj-e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33350" y="819151"/>
            <a:ext cx="420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클라이언트가 종료를 희망한다고 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5" name="내용 개체 틀 2"/>
          <p:cNvSpPr>
            <a:spLocks noGrp="1"/>
          </p:cNvSpPr>
          <p:nvPr>
            <p:ph idx="1"/>
          </p:nvPr>
        </p:nvSpPr>
        <p:spPr>
          <a:xfrm>
            <a:off x="8658997" y="2063393"/>
            <a:ext cx="3540215" cy="431879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앞서 그림에서 왜 서버는 클라이언트에게 </a:t>
            </a:r>
            <a:r>
              <a:rPr lang="en-US" altLang="ko-KR" sz="2400" dirty="0" smtClean="0"/>
              <a:t>FIN     </a:t>
            </a:r>
            <a:r>
              <a:rPr lang="ko-KR" altLang="en-US" sz="2400" dirty="0" smtClean="0"/>
              <a:t>세그먼트를 보내는 걸까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 smtClean="0"/>
              <a:t>이는 서버가 더 이상 보낼 데이터가 없으므로 연결을 종료해도 좋다는 의미이다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만일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00FFFF"/>
                </a:solidFill>
              </a:rPr>
              <a:t>서버가 아직          클라이언트에게 보낼      데이터가 있었다면</a:t>
            </a:r>
            <a:r>
              <a:rPr lang="en-US" altLang="ko-KR" sz="2000" dirty="0" smtClean="0">
                <a:solidFill>
                  <a:srgbClr val="00FFFF"/>
                </a:solidFill>
              </a:rPr>
              <a:t>,        </a:t>
            </a:r>
            <a:r>
              <a:rPr lang="ko-KR" altLang="en-US" sz="2000" dirty="0" smtClean="0">
                <a:solidFill>
                  <a:srgbClr val="00FFFF"/>
                </a:solidFill>
              </a:rPr>
              <a:t>그 데이터를 보내고        연결을 종료한다</a:t>
            </a:r>
            <a:r>
              <a:rPr lang="en-US" altLang="ko-KR" sz="2000" dirty="0" smtClean="0"/>
              <a:t>.</a:t>
            </a:r>
          </a:p>
          <a:p>
            <a:endParaRPr lang="en-US" altLang="ko-KR" sz="2400" dirty="0" smtClean="0"/>
          </a:p>
        </p:txBody>
      </p:sp>
      <p:cxnSp>
        <p:nvCxnSpPr>
          <p:cNvPr id="97" name="직선 화살표 연결선 96"/>
          <p:cNvCxnSpPr/>
          <p:nvPr/>
        </p:nvCxnSpPr>
        <p:spPr>
          <a:xfrm flipH="1" flipV="1">
            <a:off x="3238500" y="5791200"/>
            <a:ext cx="1460501" cy="548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99001" y="6164818"/>
            <a:ext cx="23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ACK </a:t>
            </a:r>
            <a:r>
              <a:rPr lang="ko-KR" altLang="en-US" dirty="0" smtClean="0"/>
              <a:t>손실 고려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5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소켓과 관계 없는 세그먼트를 수신한다면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TCP</a:t>
            </a:r>
          </a:p>
          <a:p>
            <a:pPr lvl="1"/>
            <a:r>
              <a:rPr lang="ko-KR" altLang="en-US" sz="2800" dirty="0" smtClean="0"/>
              <a:t>만약 관계없는 목적지 포트 번호를 가진 </a:t>
            </a:r>
            <a:r>
              <a:rPr lang="en-US" altLang="ko-KR" sz="2800" dirty="0" smtClean="0"/>
              <a:t>TCP SYN </a:t>
            </a:r>
            <a:r>
              <a:rPr lang="ko-KR" altLang="en-US" sz="2800" dirty="0" smtClean="0"/>
              <a:t>패킷 수신 시</a:t>
            </a:r>
            <a:r>
              <a:rPr lang="en-US" altLang="ko-KR" sz="2800" dirty="0" smtClean="0"/>
              <a:t>…</a:t>
            </a:r>
          </a:p>
          <a:p>
            <a:pPr lvl="1"/>
            <a:r>
              <a:rPr lang="ko-KR" altLang="en-US" sz="2800" dirty="0" smtClean="0"/>
              <a:t>수신 호스트는 출발지에 특별한 </a:t>
            </a:r>
            <a:r>
              <a:rPr lang="en-US" altLang="ko-KR" sz="2800" dirty="0" smtClean="0">
                <a:solidFill>
                  <a:srgbClr val="00FFFF"/>
                </a:solidFill>
              </a:rPr>
              <a:t>RST </a:t>
            </a:r>
            <a:r>
              <a:rPr lang="ko-KR" altLang="en-US" sz="2800" dirty="0" smtClean="0">
                <a:solidFill>
                  <a:srgbClr val="00FFFF"/>
                </a:solidFill>
              </a:rPr>
              <a:t>세그먼트</a:t>
            </a:r>
            <a:r>
              <a:rPr lang="ko-KR" altLang="en-US" sz="2800" dirty="0" smtClean="0"/>
              <a:t>를 보낸다</a:t>
            </a:r>
            <a:r>
              <a:rPr lang="en-US" altLang="ko-KR" sz="2800" dirty="0" smtClean="0"/>
              <a:t>. (RST bit = 1)</a:t>
            </a:r>
          </a:p>
          <a:p>
            <a:pPr lvl="2"/>
            <a:r>
              <a:rPr lang="ko-KR" altLang="en-US" sz="2400" dirty="0" smtClean="0"/>
              <a:t>이는 </a:t>
            </a:r>
            <a:r>
              <a:rPr lang="ko-KR" altLang="en-US" sz="2400" dirty="0" err="1" smtClean="0"/>
              <a:t>출발지에게</a:t>
            </a:r>
            <a:r>
              <a:rPr lang="ko-KR" altLang="en-US" sz="2400" dirty="0" smtClean="0"/>
              <a:t> 그 세그먼트에 대한 소켓을 가지고 있지 않으니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재전송하지 말 것을 뜻함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UDP</a:t>
            </a:r>
          </a:p>
          <a:p>
            <a:pPr lvl="1"/>
            <a:r>
              <a:rPr lang="en-US" altLang="ko-KR" sz="2800" dirty="0" smtClean="0"/>
              <a:t>ICMP</a:t>
            </a:r>
            <a:r>
              <a:rPr lang="ko-KR" altLang="en-US" sz="2800" dirty="0" smtClean="0"/>
              <a:t>라는 특별한 데이터 그램을 전송한다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Bold">
      <a:majorFont>
        <a:latin typeface="KoPub돋움체 Bold"/>
        <a:ea typeface="KoPub돋움체 Bold"/>
        <a:cs typeface=""/>
      </a:majorFont>
      <a:minorFont>
        <a:latin typeface="KoPub돋움체 Bold"/>
        <a:ea typeface="KoPub돋움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1186</Words>
  <Application>Microsoft Office PowerPoint</Application>
  <PresentationFormat>와이드스크린</PresentationFormat>
  <Paragraphs>364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Cambria Math</vt:lpstr>
      <vt:lpstr>Times New Roman</vt:lpstr>
      <vt:lpstr>MS PGothic</vt:lpstr>
      <vt:lpstr>Tahoma</vt:lpstr>
      <vt:lpstr>맑은 고딕</vt:lpstr>
      <vt:lpstr>Arial</vt:lpstr>
      <vt:lpstr>KoPub돋움체 Bold</vt:lpstr>
      <vt:lpstr>Symbol</vt:lpstr>
      <vt:lpstr>Office 테마</vt:lpstr>
      <vt:lpstr>TCP(Transmission Control Protocol) ②</vt:lpstr>
      <vt:lpstr>흐름 제어(Flow Control)</vt:lpstr>
      <vt:lpstr>흐름 제어의 필요성</vt:lpstr>
      <vt:lpstr>수신 측 흐름 제어 action</vt:lpstr>
      <vt:lpstr>앞서 흐름 제어 방법의 문제점</vt:lpstr>
      <vt:lpstr>TCP 연결 관리</vt:lpstr>
      <vt:lpstr>(초기) 연결 설정 시나리오</vt:lpstr>
      <vt:lpstr>연결 종료(FIN) 시나리오</vt:lpstr>
      <vt:lpstr>만약 소켓과 관계 없는 세그먼트를 수신한다면?</vt:lpstr>
      <vt:lpstr>혼잡 제어에 대한 접근법</vt:lpstr>
      <vt:lpstr>Congestion Collapse</vt:lpstr>
      <vt:lpstr>혼잡 제어에 대한 접근법</vt:lpstr>
      <vt:lpstr>AIMD 접근법 </vt:lpstr>
      <vt:lpstr>AIMD 접근법</vt:lpstr>
      <vt:lpstr>TCP 혼잡 제어</vt:lpstr>
      <vt:lpstr>Quiz.</vt:lpstr>
      <vt:lpstr>TCP Tahoe (1988)</vt:lpstr>
      <vt:lpstr>TCP Tahoe (1988)</vt:lpstr>
      <vt:lpstr>TCP Reno (1990)</vt:lpstr>
      <vt:lpstr>TCP Tahoe vs Reno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Pipe-lined ARQ Protocol</dc:title>
  <dc:creator>김예찬</dc:creator>
  <cp:lastModifiedBy>김예찬</cp:lastModifiedBy>
  <cp:revision>258</cp:revision>
  <cp:lastPrinted>2018-11-14T02:12:33Z</cp:lastPrinted>
  <dcterms:created xsi:type="dcterms:W3CDTF">2018-11-12T04:45:17Z</dcterms:created>
  <dcterms:modified xsi:type="dcterms:W3CDTF">2018-12-01T10:38:20Z</dcterms:modified>
</cp:coreProperties>
</file>