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2" r:id="rId2"/>
    <p:sldId id="262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6" r:id="rId15"/>
    <p:sldId id="288" r:id="rId16"/>
    <p:sldId id="287" r:id="rId17"/>
    <p:sldId id="285" r:id="rId18"/>
    <p:sldId id="291" r:id="rId19"/>
    <p:sldId id="289" r:id="rId20"/>
    <p:sldId id="290" r:id="rId21"/>
    <p:sldId id="292" r:id="rId22"/>
    <p:sldId id="293" r:id="rId23"/>
    <p:sldId id="294" r:id="rId24"/>
    <p:sldId id="295" r:id="rId25"/>
    <p:sldId id="296" r:id="rId26"/>
    <p:sldId id="297" r:id="rId27"/>
    <p:sldId id="301" r:id="rId28"/>
    <p:sldId id="298" r:id="rId29"/>
    <p:sldId id="299" r:id="rId30"/>
    <p:sldId id="300" r:id="rId31"/>
    <p:sldId id="302" r:id="rId32"/>
  </p:sldIdLst>
  <p:sldSz cx="12192000" cy="6858000"/>
  <p:notesSz cx="9928225" cy="6797675"/>
  <p:embeddedFontLst>
    <p:embeddedFont>
      <p:font typeface="Cambria Math" panose="02040503050406030204" pitchFamily="18" charset="0"/>
      <p:regular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Gill Sans MT" panose="020B0502020104020203" pitchFamily="34" charset="0"/>
      <p:regular r:id="rId38"/>
      <p:bold r:id="rId39"/>
      <p:italic r:id="rId40"/>
      <p:boldItalic r:id="rId41"/>
    </p:embeddedFont>
    <p:embeddedFont>
      <p:font typeface="KoPub돋움체 Bold" panose="00000800000000000000" pitchFamily="2" charset="-127"/>
      <p:bold r:id="rId42"/>
    </p:embeddedFont>
    <p:embeddedFont>
      <p:font typeface="MS PGothic" panose="020B0600070205080204" pitchFamily="34" charset="-128"/>
      <p:regular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3A7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10" autoAdjust="0"/>
    <p:restoredTop sz="89872" autoAdjust="0"/>
  </p:normalViewPr>
  <p:slideViewPr>
    <p:cSldViewPr snapToGrid="0" showGuides="1">
      <p:cViewPr>
        <p:scale>
          <a:sx n="75" d="100"/>
          <a:sy n="75" d="100"/>
        </p:scale>
        <p:origin x="2304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E03A5-CC20-4AAB-B16B-7FCF70859E94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1E92-2757-47C3-8495-AE3310934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6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D9FF6-05EE-4B97-8BE7-99935373958A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05894-B37D-4B02-B6B8-8660FEC9B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6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05894-B37D-4B02-B6B8-8660FEC9BD6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4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FB83-3F77-4F96-BF4B-B678692E2735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95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56DE-3E8A-4113-9A66-5D2767933D1A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6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D2D0-427A-4860-8D90-E11C9F1BF15A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2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DE41-A766-4BA6-A777-33B9D69AE4CB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1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CDA6-5350-4431-8F14-F8EA35675116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3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B694-0E90-4247-A2E5-0BF7C7558904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928688"/>
            <a:ext cx="5997575" cy="461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0" y="1390650"/>
            <a:ext cx="5997575" cy="479901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928688"/>
            <a:ext cx="6019800" cy="461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1390650"/>
            <a:ext cx="6019800" cy="479901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34EB-8DCF-48AE-ADD3-8F67ACA0F505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91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3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8BA2-1D25-46DA-AEAC-9B4688397009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72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C296-74FE-4361-95C8-27DA03CF018D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5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671C-B35C-4849-832F-B5E96CD0B402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5016-856C-4A16-9BB6-F708F30E8B3D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2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-1" y="911225"/>
            <a:ext cx="12192001" cy="559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BF867-79C5-4E1D-81CE-48927272A720}" type="datetime1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DFA21-8AA3-469A-BCF7-669E273D2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17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88%9C%ED%99%98_%EC%A4%91%EB%B3%B5_%EA%B2%80%EC%82%A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" y="0"/>
            <a:ext cx="12192000" cy="6857999"/>
          </a:xfrm>
          <a:prstGeom prst="rect">
            <a:avLst/>
          </a:prstGeom>
        </p:spPr>
      </p:pic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353893" y="-892650"/>
            <a:ext cx="8928101" cy="81915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ysClr val="window" lastClr="FFFFFF"/>
                </a:solidFill>
              </a:rPr>
              <a:t>TCP(Transmission Control Protocol</a:t>
            </a:r>
            <a:r>
              <a:rPr lang="en-US" altLang="ko-KR" dirty="0" smtClean="0">
                <a:solidFill>
                  <a:sysClr val="window" lastClr="FFFFFF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-1" y="1052577"/>
            <a:ext cx="12192001" cy="5687129"/>
          </a:xfrm>
        </p:spPr>
        <p:txBody>
          <a:bodyPr>
            <a:normAutofit/>
          </a:bodyPr>
          <a:lstStyle/>
          <a:p>
            <a:pPr marL="0" lvl="0" indent="0">
              <a:buNone/>
              <a:defRPr/>
            </a:pPr>
            <a:r>
              <a:rPr lang="en-US" altLang="ko-KR" dirty="0" smtClean="0">
                <a:solidFill>
                  <a:sysClr val="window" lastClr="FFFFFF"/>
                </a:solidFill>
              </a:rPr>
              <a:t>VI. 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링크 계층</a:t>
            </a:r>
            <a:r>
              <a:rPr lang="en-US" altLang="ko-KR" dirty="0" smtClean="0">
                <a:solidFill>
                  <a:sysClr val="window" lastClr="FFFFFF"/>
                </a:solidFill>
              </a:rPr>
              <a:t>: 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링크</a:t>
            </a:r>
            <a:r>
              <a:rPr lang="en-US" altLang="ko-KR" dirty="0" smtClean="0">
                <a:solidFill>
                  <a:sysClr val="window" lastClr="FFFFFF"/>
                </a:solidFill>
              </a:rPr>
              <a:t>,</a:t>
            </a:r>
            <a:r>
              <a:rPr lang="ko-KR" altLang="en-US" dirty="0">
                <a:solidFill>
                  <a:sysClr val="window" lastClr="FFFFFF"/>
                </a:solidFill>
              </a:rPr>
              <a:t> </a:t>
            </a:r>
            <a:r>
              <a:rPr lang="ko-KR" altLang="en-US" dirty="0" err="1" smtClean="0">
                <a:solidFill>
                  <a:sysClr val="window" lastClr="FFFFFF"/>
                </a:solidFill>
              </a:rPr>
              <a:t>접속망</a:t>
            </a:r>
            <a:r>
              <a:rPr lang="en-US" altLang="ko-KR" dirty="0" smtClean="0">
                <a:solidFill>
                  <a:sysClr val="window" lastClr="FFFFFF"/>
                </a:solidFill>
              </a:rPr>
              <a:t>, 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랜</a:t>
            </a:r>
            <a:endParaRPr lang="en-US" altLang="ko-KR" dirty="0">
              <a:solidFill>
                <a:sysClr val="window" lastClr="FFFF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dirty="0" smtClean="0">
                <a:solidFill>
                  <a:sysClr val="window" lastClr="FFFFFF"/>
                </a:solidFill>
              </a:rPr>
              <a:t>	1. 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링크 계층 소개</a:t>
            </a:r>
            <a:endParaRPr lang="en-US" altLang="ko-KR" dirty="0" smtClean="0">
              <a:solidFill>
                <a:sysClr val="window" lastClr="FFFF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solidFill>
                  <a:sysClr val="window" lastClr="FFFFFF"/>
                </a:solidFill>
              </a:rPr>
              <a:t>	</a:t>
            </a:r>
            <a:r>
              <a:rPr lang="en-US" altLang="ko-KR" dirty="0" smtClean="0">
                <a:solidFill>
                  <a:sysClr val="window" lastClr="FFFFFF"/>
                </a:solidFill>
              </a:rPr>
              <a:t>2. 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오류 검출 및 정정 기술</a:t>
            </a:r>
            <a:endParaRPr lang="ko-KR" altLang="en-US" dirty="0">
              <a:solidFill>
                <a:sysClr val="window" lastClr="FFFF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dirty="0" smtClean="0">
                <a:solidFill>
                  <a:sysClr val="window" lastClr="FFFFFF"/>
                </a:solidFill>
              </a:rPr>
              <a:t>		(1) 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패리티 검사</a:t>
            </a:r>
            <a:endParaRPr lang="en-US" altLang="ko-KR" dirty="0">
              <a:solidFill>
                <a:sysClr val="window" lastClr="FFFF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dirty="0" smtClean="0">
                <a:solidFill>
                  <a:sysClr val="window" lastClr="FFFFFF"/>
                </a:solidFill>
              </a:rPr>
              <a:t>		(2) </a:t>
            </a:r>
            <a:r>
              <a:rPr lang="ko-KR" altLang="en-US" dirty="0" err="1" smtClean="0">
                <a:solidFill>
                  <a:sysClr val="window" lastClr="FFFFFF"/>
                </a:solidFill>
              </a:rPr>
              <a:t>체크섬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 방법</a:t>
            </a:r>
            <a:endParaRPr lang="en-US" altLang="ko-KR" dirty="0">
              <a:solidFill>
                <a:sysClr val="window" lastClr="FFFF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dirty="0" smtClean="0">
                <a:solidFill>
                  <a:sysClr val="window" lastClr="FFFFFF"/>
                </a:solidFill>
              </a:rPr>
              <a:t>		(3) 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순환중복검사</a:t>
            </a:r>
            <a:r>
              <a:rPr lang="en-US" altLang="ko-KR" dirty="0" smtClean="0">
                <a:solidFill>
                  <a:sysClr val="window" lastClr="FFFFFF"/>
                </a:solidFill>
              </a:rPr>
              <a:t>(CRC)</a:t>
            </a:r>
          </a:p>
          <a:p>
            <a:pPr marL="0" lvl="0" indent="0">
              <a:buNone/>
              <a:defRPr/>
            </a:pPr>
            <a:r>
              <a:rPr lang="en-US" altLang="ko-KR" dirty="0" smtClean="0">
                <a:solidFill>
                  <a:sysClr val="window" lastClr="FFFFFF"/>
                </a:solidFill>
              </a:rPr>
              <a:t>	3. 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다중 접속 링크와 프로토콜</a:t>
            </a:r>
            <a:endParaRPr lang="en-US" altLang="ko-KR" dirty="0" smtClean="0">
              <a:solidFill>
                <a:sysClr val="window" lastClr="FFFF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solidFill>
                  <a:sysClr val="window" lastClr="FFFFFF"/>
                </a:solidFill>
              </a:rPr>
              <a:t>	</a:t>
            </a:r>
            <a:r>
              <a:rPr lang="en-US" altLang="ko-KR" dirty="0" smtClean="0">
                <a:solidFill>
                  <a:sysClr val="window" lastClr="FFFFFF"/>
                </a:solidFill>
              </a:rPr>
              <a:t>	(1) 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채널 분할 프로토콜</a:t>
            </a:r>
            <a:endParaRPr lang="en-US" altLang="ko-KR" dirty="0" smtClean="0">
              <a:solidFill>
                <a:sysClr val="window" lastClr="FFFFFF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solidFill>
                  <a:sysClr val="window" lastClr="FFFFFF"/>
                </a:solidFill>
              </a:rPr>
              <a:t>	</a:t>
            </a:r>
            <a:r>
              <a:rPr lang="en-US" altLang="ko-KR" dirty="0" smtClean="0">
                <a:solidFill>
                  <a:sysClr val="window" lastClr="FFFFFF"/>
                </a:solidFill>
              </a:rPr>
              <a:t>	(2) 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랜덤 접속 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프로토콜 ⓐ</a:t>
            </a:r>
            <a:endParaRPr lang="en-US" altLang="ko-KR" dirty="0" smtClean="0">
              <a:solidFill>
                <a:sysClr val="window" lastClr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83B2A8-4A82-4D10-AC99-A7F41AB6D1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" y="266960"/>
            <a:ext cx="1776055" cy="668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1348139">
            <a:off x="128665" y="346738"/>
            <a:ext cx="173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컴퓨터 네트워킹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rot="21281330">
            <a:off x="62334" y="65558"/>
            <a:ext cx="1259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2018.2.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6368346"/>
            <a:ext cx="1216025" cy="37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제목 4"/>
          <p:cNvSpPr txBox="1">
            <a:spLocks/>
          </p:cNvSpPr>
          <p:nvPr/>
        </p:nvSpPr>
        <p:spPr>
          <a:xfrm>
            <a:off x="-36305" y="1887571"/>
            <a:ext cx="1219200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KoPub돋움체 Bold"/>
              <a:ea typeface="KoPub돋움체 Bold"/>
              <a:cs typeface="+mj-cs"/>
            </a:endParaRPr>
          </a:p>
        </p:txBody>
      </p:sp>
      <p:sp>
        <p:nvSpPr>
          <p:cNvPr id="30" name="내용 개체 틀 5"/>
          <p:cNvSpPr txBox="1">
            <a:spLocks/>
          </p:cNvSpPr>
          <p:nvPr/>
        </p:nvSpPr>
        <p:spPr>
          <a:xfrm>
            <a:off x="117475" y="3695766"/>
            <a:ext cx="6102671" cy="2554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32" name="곱셈 기호 31"/>
          <p:cNvSpPr/>
          <p:nvPr/>
        </p:nvSpPr>
        <p:spPr>
          <a:xfrm>
            <a:off x="1874695" y="-750331"/>
            <a:ext cx="553911" cy="553911"/>
          </a:xfrm>
          <a:prstGeom prst="mathMultiply">
            <a:avLst>
              <a:gd name="adj1" fmla="val 7144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8832688" y="6376028"/>
            <a:ext cx="3323007" cy="51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2000" dirty="0">
                <a:solidFill>
                  <a:prstClr val="white"/>
                </a:solidFill>
              </a:rPr>
              <a:t>김예찬 </a:t>
            </a:r>
            <a:r>
              <a:rPr lang="en-US" altLang="ko-KR" sz="1400" dirty="0">
                <a:solidFill>
                  <a:prstClr val="white"/>
                </a:solidFill>
              </a:rPr>
              <a:t>(think.computer@jejunu.ac.kr)</a:t>
            </a:r>
            <a:endParaRPr lang="ko-KR" altLang="en-US" sz="1400" dirty="0">
              <a:solidFill>
                <a:prstClr val="white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ko-KR" dirty="0" smtClean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99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패리티 검사</a:t>
            </a:r>
            <a:r>
              <a:rPr lang="en-US" altLang="ko-KR" dirty="0" smtClean="0"/>
              <a:t>(Parity Checking)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Picture 3" descr="522 Single Bit Par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1" y="2314575"/>
            <a:ext cx="3119439" cy="7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15974" y="1003300"/>
            <a:ext cx="36544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FFC000"/>
                </a:solidFill>
                <a:latin typeface="+mn-ea"/>
                <a:ea typeface="+mn-ea"/>
                <a:cs typeface="+mn-cs"/>
              </a:rPr>
              <a:t>single bit parity:</a:t>
            </a:r>
            <a:r>
              <a:rPr lang="en-US" sz="2400" b="1" dirty="0" smtClean="0">
                <a:solidFill>
                  <a:srgbClr val="FFC000"/>
                </a:solidFill>
                <a:latin typeface="+mn-ea"/>
                <a:ea typeface="+mn-ea"/>
                <a:cs typeface="+mn-cs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 smtClean="0">
                <a:latin typeface="+mn-ea"/>
                <a:ea typeface="+mn-ea"/>
                <a:cs typeface="+mn-cs"/>
              </a:rPr>
              <a:t>d</a:t>
            </a:r>
            <a:r>
              <a:rPr lang="en-US" sz="2000" i="0" dirty="0" smtClean="0">
                <a:latin typeface="+mn-ea"/>
                <a:ea typeface="+mn-ea"/>
                <a:cs typeface="+mn-cs"/>
              </a:rPr>
              <a:t>etect single bit errors</a:t>
            </a:r>
          </a:p>
        </p:txBody>
      </p:sp>
      <p:pic>
        <p:nvPicPr>
          <p:cNvPr id="7" name="Picture 5" descr="523 Double Bit Par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920875"/>
            <a:ext cx="3751262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056713" y="695523"/>
            <a:ext cx="67615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00FFFF"/>
                </a:solidFill>
                <a:latin typeface="+mn-ea"/>
                <a:ea typeface="+mn-ea"/>
              </a:rPr>
              <a:t>two-dimensional bit parity: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 smtClean="0">
                <a:latin typeface="+mn-ea"/>
                <a:ea typeface="+mn-ea"/>
              </a:rPr>
              <a:t>detect and correct single bit errors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altLang="ko-KR" sz="2000" b="1" i="0" dirty="0" smtClean="0">
                <a:latin typeface="+mn-ea"/>
                <a:ea typeface="+mn-ea"/>
              </a:rPr>
              <a:t>detect double bit errors (but that case, cannot correct)</a:t>
            </a:r>
            <a:endParaRPr lang="en-US" sz="2000" b="1" i="0" dirty="0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" y="5377518"/>
            <a:ext cx="617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한계 </a:t>
            </a:r>
            <a:r>
              <a:rPr lang="en-US" altLang="ko-KR" sz="2800" dirty="0" smtClean="0"/>
              <a:t>: </a:t>
            </a:r>
          </a:p>
          <a:p>
            <a:r>
              <a:rPr lang="en-US" altLang="ko-KR" sz="2800" dirty="0" smtClean="0"/>
              <a:t>1bit error</a:t>
            </a:r>
            <a:r>
              <a:rPr lang="ko-KR" altLang="en-US" sz="2800" dirty="0" smtClean="0"/>
              <a:t>에 대한 </a:t>
            </a:r>
            <a:r>
              <a:rPr lang="ko-KR" altLang="en-US" sz="2800" dirty="0" err="1" smtClean="0"/>
              <a:t>검출만</a:t>
            </a:r>
            <a:r>
              <a:rPr lang="ko-KR" altLang="en-US" sz="2800" dirty="0" smtClean="0"/>
              <a:t> 가능하다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23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체크섬</a:t>
            </a:r>
            <a:r>
              <a:rPr lang="en-US" altLang="ko-KR" dirty="0" smtClean="0"/>
              <a:t>(Checksum)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트랜스포트 계층에서만 사용하는 방법</a:t>
            </a:r>
            <a:endParaRPr lang="en-US" altLang="ko-KR" sz="3200" dirty="0" smtClean="0"/>
          </a:p>
          <a:p>
            <a:r>
              <a:rPr lang="ko-KR" altLang="en-US" sz="3200" dirty="0" smtClean="0"/>
              <a:t>패킷에서의 에러를 검출 가능</a:t>
            </a:r>
            <a:r>
              <a:rPr lang="en-US" altLang="ko-KR" sz="3200" dirty="0" smtClean="0"/>
              <a:t>. (</a:t>
            </a:r>
            <a:r>
              <a:rPr lang="ko-KR" altLang="en-US" sz="3200" dirty="0" smtClean="0"/>
              <a:t>여러 </a:t>
            </a:r>
            <a:r>
              <a:rPr lang="en-US" altLang="ko-KR" sz="3200" dirty="0" smtClean="0"/>
              <a:t>flipped bit error</a:t>
            </a:r>
            <a:r>
              <a:rPr lang="ko-KR" altLang="en-US" sz="3200" dirty="0" smtClean="0"/>
              <a:t>에 대해서도</a:t>
            </a:r>
            <a:r>
              <a:rPr lang="en-US" altLang="ko-KR" sz="3200" dirty="0" smtClean="0"/>
              <a:t>)</a:t>
            </a:r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알고리즘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약식</a:t>
            </a:r>
            <a:r>
              <a:rPr lang="en-US" altLang="ko-KR" sz="3200" dirty="0" smtClean="0"/>
              <a:t>)</a:t>
            </a:r>
          </a:p>
          <a:p>
            <a:pPr lvl="1"/>
            <a:r>
              <a:rPr lang="en-US" altLang="ko-KR" sz="2800" dirty="0" smtClean="0"/>
              <a:t>16bit </a:t>
            </a:r>
            <a:r>
              <a:rPr lang="ko-KR" altLang="en-US" sz="2800" dirty="0" smtClean="0"/>
              <a:t>워드 단위로 헤더 필드와 데이터 필드를 더한다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ko-KR" altLang="en-US" sz="2800" dirty="0" smtClean="0"/>
              <a:t>이때 가산 과정에서 발생하는 </a:t>
            </a:r>
            <a:r>
              <a:rPr lang="ko-KR" altLang="en-US" sz="2800" dirty="0" err="1" smtClean="0"/>
              <a:t>오버플로우는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Wrap-around </a:t>
            </a:r>
            <a:r>
              <a:rPr lang="ko-KR" altLang="en-US" sz="2800" dirty="0" smtClean="0"/>
              <a:t>처리한다</a:t>
            </a:r>
            <a:r>
              <a:rPr lang="en-US" altLang="ko-KR" sz="2800" dirty="0" smtClean="0"/>
              <a:t>.</a:t>
            </a:r>
          </a:p>
          <a:p>
            <a:pPr marL="457200" lvl="1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(</a:t>
            </a:r>
            <a:r>
              <a:rPr lang="ko-KR" altLang="en-US" sz="2800" dirty="0" smtClean="0"/>
              <a:t>즉</a:t>
            </a:r>
            <a:r>
              <a:rPr lang="en-US" altLang="ko-KR" sz="2800" dirty="0" smtClean="0"/>
              <a:t>, MSB</a:t>
            </a:r>
            <a:r>
              <a:rPr lang="ko-KR" altLang="en-US" sz="2800" dirty="0" smtClean="0"/>
              <a:t>비트로부터의 </a:t>
            </a:r>
            <a:r>
              <a:rPr lang="en-US" altLang="ko-KR" sz="2800" dirty="0" smtClean="0"/>
              <a:t>carry-out </a:t>
            </a:r>
            <a:r>
              <a:rPr lang="ko-KR" altLang="en-US" sz="2800" dirty="0" smtClean="0"/>
              <a:t>값을 합산한다</a:t>
            </a:r>
            <a:r>
              <a:rPr lang="en-US" altLang="ko-KR" sz="2800" dirty="0" smtClean="0"/>
              <a:t>.)</a:t>
            </a:r>
            <a:endParaRPr lang="en-US" altLang="ko-KR" sz="2800" dirty="0"/>
          </a:p>
          <a:p>
            <a:pPr lvl="1"/>
            <a:r>
              <a:rPr lang="ko-KR" altLang="en-US" sz="2800" dirty="0" smtClean="0"/>
              <a:t>최종적으로 모든 가산의 결과의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의 보수를 취한 것을 </a:t>
            </a:r>
            <a:r>
              <a:rPr lang="ko-KR" altLang="en-US" sz="2800" dirty="0" err="1" smtClean="0"/>
              <a:t>체크섬</a:t>
            </a:r>
            <a:r>
              <a:rPr lang="ko-KR" altLang="en-US" sz="2800" dirty="0" smtClean="0"/>
              <a:t> 필드에 넣는다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25" name="_x543064776" descr="EMB000068c474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4944957"/>
            <a:ext cx="5003800" cy="180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46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체크섬</a:t>
            </a:r>
            <a:r>
              <a:rPr lang="en-US" altLang="ko-KR" dirty="0" smtClean="0"/>
              <a:t>(Checksum)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장점</a:t>
            </a:r>
            <a:endParaRPr lang="en-US" altLang="ko-KR" sz="3200" dirty="0" smtClean="0"/>
          </a:p>
          <a:p>
            <a:pPr lvl="1"/>
            <a:r>
              <a:rPr lang="ko-KR" altLang="en-US" sz="2800" dirty="0" smtClean="0"/>
              <a:t>오버헤드가 작다</a:t>
            </a:r>
            <a:r>
              <a:rPr lang="en-US" altLang="ko-KR" sz="2800" dirty="0" smtClean="0"/>
              <a:t>. (16bit </a:t>
            </a:r>
            <a:r>
              <a:rPr lang="ko-KR" altLang="en-US" sz="2800" dirty="0" smtClean="0"/>
              <a:t>사용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ko-KR" altLang="en-US" sz="2800" dirty="0" smtClean="0"/>
              <a:t>구현이 용이하다</a:t>
            </a:r>
            <a:r>
              <a:rPr lang="en-US" altLang="ko-KR" sz="2800" dirty="0" smtClean="0"/>
              <a:t>. (SW</a:t>
            </a:r>
            <a:r>
              <a:rPr lang="ko-KR" altLang="en-US" sz="2800" dirty="0" smtClean="0"/>
              <a:t>적으로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ko-KR" altLang="en-US" sz="2800" dirty="0" smtClean="0"/>
              <a:t>간단하고 빠르다</a:t>
            </a:r>
            <a:r>
              <a:rPr lang="en-US" altLang="ko-KR" sz="2800" dirty="0" smtClean="0"/>
              <a:t>.</a:t>
            </a:r>
          </a:p>
          <a:p>
            <a:pPr lvl="1"/>
            <a:endParaRPr lang="en-US" altLang="ko-KR" sz="2800" dirty="0"/>
          </a:p>
          <a:p>
            <a:r>
              <a:rPr lang="ko-KR" altLang="en-US" sz="3200" dirty="0" smtClean="0"/>
              <a:t>한계</a:t>
            </a:r>
            <a:endParaRPr lang="en-US" altLang="ko-KR" sz="3200" dirty="0" smtClean="0"/>
          </a:p>
          <a:p>
            <a:pPr lvl="1"/>
            <a:r>
              <a:rPr lang="ko-KR" altLang="en-US" sz="2800" dirty="0" smtClean="0">
                <a:solidFill>
                  <a:srgbClr val="00FFFF"/>
                </a:solidFill>
              </a:rPr>
              <a:t>오류 검출</a:t>
            </a:r>
            <a:r>
              <a:rPr lang="en-US" altLang="ko-KR" sz="2800" dirty="0" smtClean="0">
                <a:solidFill>
                  <a:srgbClr val="00FFFF"/>
                </a:solidFill>
              </a:rPr>
              <a:t>(Error Detection) </a:t>
            </a:r>
            <a:r>
              <a:rPr lang="ko-KR" altLang="en-US" sz="2800" dirty="0" smtClean="0">
                <a:solidFill>
                  <a:srgbClr val="00FFFF"/>
                </a:solidFill>
              </a:rPr>
              <a:t>정확도가 떨어진다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13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순환중복검사</a:t>
            </a:r>
            <a:r>
              <a:rPr lang="en-US" altLang="ko-KR" dirty="0" smtClean="0"/>
              <a:t>(Cyclic Redundancy Check, CRC)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4"/>
            <a:ext cx="12192001" cy="60737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오늘날 네트워크에서 널리 사용되는 오류 검출 기술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★</a:t>
            </a:r>
            <a:endParaRPr lang="en-US" altLang="ko-KR" sz="3200" dirty="0" smtClean="0"/>
          </a:p>
          <a:p>
            <a:pPr lvl="1"/>
            <a:r>
              <a:rPr lang="en-US" altLang="ko-KR" sz="2800" dirty="0" smtClean="0"/>
              <a:t>Checksum</a:t>
            </a:r>
            <a:r>
              <a:rPr lang="ko-KR" altLang="en-US" sz="2800" dirty="0" smtClean="0"/>
              <a:t>보다 더 강력한 오류 검출 가능한 방법</a:t>
            </a:r>
            <a:r>
              <a:rPr lang="en-US" altLang="ko-KR" sz="2800" dirty="0" smtClean="0"/>
              <a:t>.</a:t>
            </a:r>
          </a:p>
          <a:p>
            <a:pPr lvl="1"/>
            <a:endParaRPr lang="en-US" altLang="ko-KR" sz="2800" dirty="0"/>
          </a:p>
          <a:p>
            <a:r>
              <a:rPr lang="ko-KR" altLang="en-US" sz="3200" dirty="0" smtClean="0"/>
              <a:t>기본적인 개요 </a:t>
            </a:r>
            <a:r>
              <a:rPr lang="en-US" altLang="ko-KR" sz="1800" dirty="0" smtClean="0"/>
              <a:t>(</a:t>
            </a:r>
            <a:r>
              <a:rPr lang="en-US" altLang="ko-KR" sz="1800" i="1" dirty="0" smtClean="0"/>
              <a:t>v </a:t>
            </a:r>
            <a:r>
              <a:rPr lang="ko-KR" altLang="en-US" sz="1800" i="1" dirty="0" smtClean="0"/>
              <a:t>표시한 것은 개선할 계획</a:t>
            </a:r>
            <a:r>
              <a:rPr lang="en-US" altLang="ko-KR" sz="1800" dirty="0" smtClean="0"/>
              <a:t>.)</a:t>
            </a:r>
          </a:p>
          <a:p>
            <a:pPr lvl="1"/>
            <a:r>
              <a:rPr lang="ko-KR" altLang="en-US" sz="2800" dirty="0" smtClean="0">
                <a:solidFill>
                  <a:srgbClr val="FFC000"/>
                </a:solidFill>
              </a:rPr>
              <a:t>데이터</a:t>
            </a:r>
            <a:r>
              <a:rPr lang="en-US" altLang="ko-KR" sz="2800" dirty="0" smtClean="0">
                <a:solidFill>
                  <a:srgbClr val="FFC000"/>
                </a:solidFill>
              </a:rPr>
              <a:t>(D)</a:t>
            </a:r>
            <a:r>
              <a:rPr lang="ko-KR" altLang="en-US" sz="2800" dirty="0" smtClean="0"/>
              <a:t>를 전송하고자 한다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ko-KR" altLang="en-US" sz="2800" dirty="0" smtClean="0"/>
              <a:t>송신자와 수신자는 </a:t>
            </a:r>
            <a:r>
              <a:rPr lang="en-US" altLang="ko-KR" sz="2800" dirty="0" smtClean="0">
                <a:solidFill>
                  <a:srgbClr val="00FFFF"/>
                </a:solidFill>
              </a:rPr>
              <a:t>G</a:t>
            </a:r>
            <a:r>
              <a:rPr lang="ko-KR" altLang="en-US" sz="2800" dirty="0" smtClean="0"/>
              <a:t>로 표기되는 </a:t>
            </a:r>
            <a:r>
              <a:rPr lang="ko-KR" altLang="en-US" sz="2800" dirty="0" err="1" smtClean="0">
                <a:solidFill>
                  <a:srgbClr val="00FFFF"/>
                </a:solidFill>
              </a:rPr>
              <a:t>생성자</a:t>
            </a:r>
            <a:r>
              <a:rPr lang="en-US" altLang="ko-KR" sz="2800" dirty="0" smtClean="0"/>
              <a:t>(Generator)</a:t>
            </a:r>
            <a:r>
              <a:rPr lang="ko-KR" altLang="en-US" sz="2800" dirty="0" smtClean="0"/>
              <a:t>로</a:t>
            </a:r>
            <a:r>
              <a:rPr lang="en-US" altLang="ko-KR" sz="2800" dirty="0" smtClean="0"/>
              <a:t>				        </a:t>
            </a:r>
            <a:r>
              <a:rPr lang="ko-KR" altLang="en-US" sz="2800" dirty="0" smtClean="0"/>
              <a:t>알려진 비트 패턴</a:t>
            </a:r>
            <a:r>
              <a:rPr lang="en-US" altLang="ko-KR" sz="2800" dirty="0" smtClean="0"/>
              <a:t>(r+1)</a:t>
            </a:r>
            <a:r>
              <a:rPr lang="ko-KR" altLang="en-US" sz="2800" dirty="0" smtClean="0"/>
              <a:t>에 대해서 합의한다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pPr lvl="2"/>
            <a:r>
              <a:rPr lang="en-US" altLang="ko-KR" sz="2400" dirty="0" smtClean="0"/>
              <a:t>G</a:t>
            </a:r>
            <a:r>
              <a:rPr lang="ko-KR" altLang="en-US" sz="2400" dirty="0" smtClean="0"/>
              <a:t>의 최상위 비트는 반드시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이어야 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/>
            <a:r>
              <a:rPr lang="en-US" altLang="ko-KR" sz="2800" dirty="0" smtClean="0"/>
              <a:t>D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G</a:t>
            </a:r>
            <a:r>
              <a:rPr lang="ko-KR" altLang="en-US" sz="2800" dirty="0" smtClean="0"/>
              <a:t>로 나눈 나머지 값을 </a:t>
            </a:r>
            <a:r>
              <a:rPr lang="en-US" altLang="ko-KR" sz="2800" dirty="0" smtClean="0">
                <a:solidFill>
                  <a:srgbClr val="FFC000"/>
                </a:solidFill>
              </a:rPr>
              <a:t>R(Remainder)</a:t>
            </a:r>
            <a:r>
              <a:rPr lang="ko-KR" altLang="en-US" sz="2800" dirty="0" smtClean="0"/>
              <a:t>이 </a:t>
            </a:r>
            <a:r>
              <a:rPr lang="en-US" altLang="ko-KR" sz="2800" dirty="0" smtClean="0"/>
              <a:t>CRC</a:t>
            </a:r>
            <a:r>
              <a:rPr lang="ko-KR" altLang="en-US" sz="2800" dirty="0" smtClean="0"/>
              <a:t>비트가 된다</a:t>
            </a:r>
            <a:r>
              <a:rPr lang="en-US" altLang="ko-KR" sz="2800" dirty="0" smtClean="0"/>
              <a:t>. v</a:t>
            </a:r>
          </a:p>
          <a:p>
            <a:pPr lvl="2"/>
            <a:r>
              <a:rPr lang="ko-KR" altLang="en-US" sz="2400" dirty="0" smtClean="0"/>
              <a:t>이 </a:t>
            </a:r>
            <a:r>
              <a:rPr lang="en-US" altLang="ko-KR" sz="2400" dirty="0" smtClean="0"/>
              <a:t>CRC</a:t>
            </a:r>
            <a:r>
              <a:rPr lang="ko-KR" altLang="en-US" sz="2400" dirty="0" smtClean="0"/>
              <a:t>비트는 패킷의 </a:t>
            </a:r>
            <a:r>
              <a:rPr lang="ko-KR" altLang="en-US" sz="2400" dirty="0" err="1" smtClean="0">
                <a:solidFill>
                  <a:srgbClr val="FFC000"/>
                </a:solidFill>
              </a:rPr>
              <a:t>꼬리부</a:t>
            </a:r>
            <a:r>
              <a:rPr lang="en-US" altLang="ko-KR" sz="2400" dirty="0" smtClean="0"/>
              <a:t>(Trailer)</a:t>
            </a:r>
            <a:r>
              <a:rPr lang="ko-KR" altLang="en-US" sz="2400" dirty="0" smtClean="0"/>
              <a:t>에 부착된다</a:t>
            </a:r>
            <a:r>
              <a:rPr lang="en-US" altLang="ko-KR" sz="2400" dirty="0" smtClean="0"/>
              <a:t>.</a:t>
            </a:r>
          </a:p>
          <a:p>
            <a:pPr lvl="2"/>
            <a:r>
              <a:rPr lang="ko-KR" altLang="en-US" sz="2400" dirty="0" smtClean="0"/>
              <a:t>이 상태로 </a:t>
            </a:r>
            <a:r>
              <a:rPr lang="ko-KR" altLang="en-US" sz="2400" dirty="0" err="1" smtClean="0"/>
              <a:t>캡슐화된</a:t>
            </a:r>
            <a:r>
              <a:rPr lang="ko-KR" altLang="en-US" sz="2400" dirty="0" smtClean="0"/>
              <a:t> 패킷이 수신자에게 전달된다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2800" dirty="0" smtClean="0"/>
          </a:p>
          <a:p>
            <a:pPr lvl="1"/>
            <a:r>
              <a:rPr lang="ko-KR" altLang="en-US" sz="2800" dirty="0" smtClean="0">
                <a:solidFill>
                  <a:srgbClr val="92D050"/>
                </a:solidFill>
              </a:rPr>
              <a:t>수신자는 패킷을 </a:t>
            </a:r>
            <a:r>
              <a:rPr lang="ko-KR" altLang="en-US" sz="2800" dirty="0" err="1" smtClean="0">
                <a:solidFill>
                  <a:srgbClr val="92D050"/>
                </a:solidFill>
              </a:rPr>
              <a:t>생성자</a:t>
            </a:r>
            <a:r>
              <a:rPr lang="en-US" altLang="ko-KR" sz="2800" dirty="0" smtClean="0">
                <a:solidFill>
                  <a:srgbClr val="92D050"/>
                </a:solidFill>
              </a:rPr>
              <a:t>(</a:t>
            </a:r>
            <a:r>
              <a:rPr lang="ko-KR" altLang="en-US" sz="2800" dirty="0" smtClean="0">
                <a:solidFill>
                  <a:srgbClr val="92D050"/>
                </a:solidFill>
              </a:rPr>
              <a:t>합의</a:t>
            </a:r>
            <a:r>
              <a:rPr lang="en-US" altLang="ko-KR" sz="2800" dirty="0" smtClean="0">
                <a:solidFill>
                  <a:srgbClr val="92D050"/>
                </a:solidFill>
              </a:rPr>
              <a:t>)</a:t>
            </a:r>
            <a:r>
              <a:rPr lang="ko-KR" altLang="en-US" sz="2800" dirty="0" smtClean="0">
                <a:solidFill>
                  <a:srgbClr val="92D050"/>
                </a:solidFill>
              </a:rPr>
              <a:t>로 나누어 나머지가 </a:t>
            </a:r>
            <a:r>
              <a:rPr lang="en-US" altLang="ko-KR" sz="2800" dirty="0" smtClean="0">
                <a:solidFill>
                  <a:srgbClr val="92D050"/>
                </a:solidFill>
              </a:rPr>
              <a:t>0(</a:t>
            </a:r>
            <a:r>
              <a:rPr lang="ko-KR" altLang="en-US" sz="2800" dirty="0" smtClean="0">
                <a:solidFill>
                  <a:srgbClr val="92D050"/>
                </a:solidFill>
              </a:rPr>
              <a:t>정상</a:t>
            </a:r>
            <a:r>
              <a:rPr lang="en-US" altLang="ko-KR" sz="2800" dirty="0" smtClean="0">
                <a:solidFill>
                  <a:srgbClr val="92D050"/>
                </a:solidFill>
              </a:rPr>
              <a:t>)</a:t>
            </a:r>
            <a:r>
              <a:rPr lang="ko-KR" altLang="en-US" sz="2800" dirty="0" smtClean="0">
                <a:solidFill>
                  <a:srgbClr val="92D050"/>
                </a:solidFill>
              </a:rPr>
              <a:t>인지 확인한다</a:t>
            </a:r>
            <a:r>
              <a:rPr lang="en-US" altLang="ko-KR" sz="2800" dirty="0" smtClean="0">
                <a:solidFill>
                  <a:srgbClr val="92D050"/>
                </a:solidFill>
              </a:rPr>
              <a:t>.</a:t>
            </a:r>
            <a:endParaRPr lang="en-US" altLang="ko-KR" sz="2800" dirty="0">
              <a:solidFill>
                <a:srgbClr val="92D050"/>
              </a:solidFill>
            </a:endParaRPr>
          </a:p>
          <a:p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오른쪽 중괄호 4"/>
          <p:cNvSpPr/>
          <p:nvPr/>
        </p:nvSpPr>
        <p:spPr>
          <a:xfrm>
            <a:off x="10020300" y="2819400"/>
            <a:ext cx="495300" cy="2895600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09300" y="3718351"/>
            <a:ext cx="128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송신자</a:t>
            </a:r>
            <a:endParaRPr lang="en-US" altLang="ko-KR" sz="2400" dirty="0" smtClean="0"/>
          </a:p>
          <a:p>
            <a:r>
              <a:rPr lang="en-US" altLang="ko-KR" sz="2400" dirty="0" smtClean="0"/>
              <a:t>action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172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순환중복검사</a:t>
            </a:r>
            <a:r>
              <a:rPr lang="en-US" altLang="ko-KR" dirty="0" smtClean="0"/>
              <a:t>(Cyclic Redundancy Check, CRC)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4"/>
            <a:ext cx="12192001" cy="6073775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생각해볼 점</a:t>
            </a:r>
            <a:endParaRPr lang="en-US" altLang="ko-KR" sz="3200" dirty="0" smtClean="0"/>
          </a:p>
          <a:p>
            <a:pPr lvl="1"/>
            <a:r>
              <a:rPr lang="en-US" altLang="ko-KR" sz="3200" dirty="0" smtClean="0"/>
              <a:t>CPU</a:t>
            </a:r>
            <a:r>
              <a:rPr lang="ko-KR" altLang="en-US" sz="3200" dirty="0" smtClean="0"/>
              <a:t>는 </a:t>
            </a:r>
            <a:r>
              <a:rPr lang="en-US" altLang="ko-KR" sz="3200" dirty="0" smtClean="0"/>
              <a:t>‘</a:t>
            </a:r>
            <a:r>
              <a:rPr lang="ko-KR" altLang="en-US" sz="3200" dirty="0" smtClean="0"/>
              <a:t>가산</a:t>
            </a:r>
            <a:r>
              <a:rPr lang="en-US" altLang="ko-KR" sz="3200" dirty="0" smtClean="0"/>
              <a:t>’ </a:t>
            </a:r>
            <a:r>
              <a:rPr lang="ko-KR" altLang="en-US" sz="3200" dirty="0" smtClean="0"/>
              <a:t>회로만 있다</a:t>
            </a:r>
            <a:r>
              <a:rPr lang="en-US" altLang="ko-KR" sz="3200" dirty="0" smtClean="0"/>
              <a:t>. (‘</a:t>
            </a:r>
            <a:r>
              <a:rPr lang="ko-KR" altLang="en-US" sz="3200" dirty="0" smtClean="0"/>
              <a:t>감산</a:t>
            </a:r>
            <a:r>
              <a:rPr lang="en-US" altLang="ko-KR" sz="3200" dirty="0" smtClean="0"/>
              <a:t>’ </a:t>
            </a:r>
            <a:r>
              <a:rPr lang="ko-KR" altLang="en-US" sz="3200" dirty="0" smtClean="0"/>
              <a:t>회로는 </a:t>
            </a:r>
            <a:r>
              <a:rPr lang="en-US" altLang="ko-KR" sz="3200" dirty="0" smtClean="0"/>
              <a:t>X.)</a:t>
            </a:r>
          </a:p>
          <a:p>
            <a:pPr lvl="2"/>
            <a:r>
              <a:rPr lang="ko-KR" altLang="en-US" sz="2800" dirty="0" smtClean="0"/>
              <a:t>나눗셈에서 필요한 </a:t>
            </a:r>
            <a:r>
              <a:rPr lang="en-US" altLang="ko-KR" sz="2800" dirty="0" smtClean="0"/>
              <a:t>‘</a:t>
            </a:r>
            <a:r>
              <a:rPr lang="ko-KR" altLang="en-US" sz="2800" dirty="0" smtClean="0"/>
              <a:t>뺄셈</a:t>
            </a:r>
            <a:r>
              <a:rPr lang="en-US" altLang="ko-KR" sz="2800" dirty="0" smtClean="0"/>
              <a:t>’</a:t>
            </a:r>
            <a:r>
              <a:rPr lang="ko-KR" altLang="en-US" sz="2800" dirty="0" smtClean="0"/>
              <a:t>을 </a:t>
            </a:r>
            <a:r>
              <a:rPr lang="en-US" altLang="ko-KR" sz="2800" dirty="0" smtClean="0">
                <a:solidFill>
                  <a:srgbClr val="FFC000"/>
                </a:solidFill>
              </a:rPr>
              <a:t>XOR</a:t>
            </a:r>
            <a:r>
              <a:rPr lang="ko-KR" altLang="en-US" sz="2800" dirty="0" smtClean="0"/>
              <a:t>로 대체하자</a:t>
            </a:r>
            <a:r>
              <a:rPr lang="en-US" altLang="ko-KR" sz="2800" dirty="0" smtClean="0"/>
              <a:t>.</a:t>
            </a:r>
          </a:p>
          <a:p>
            <a:pPr marL="914400" lvl="2" indent="0">
              <a:buNone/>
            </a:pPr>
            <a:r>
              <a:rPr lang="en-US" altLang="ko-KR" sz="2800" dirty="0" smtClean="0"/>
              <a:t>  	1011					1011</a:t>
            </a:r>
          </a:p>
          <a:p>
            <a:pPr marL="914400" lvl="2" indent="0">
              <a:buNone/>
            </a:pPr>
            <a:r>
              <a:rPr lang="en-US" altLang="ko-KR" sz="2800" u="sng" dirty="0" smtClean="0"/>
              <a:t>- 	0101</a:t>
            </a:r>
            <a:r>
              <a:rPr lang="en-US" altLang="ko-KR" sz="2800" dirty="0" smtClean="0"/>
              <a:t>				</a:t>
            </a:r>
            <a:r>
              <a:rPr lang="en-US" altLang="ko-KR" sz="2800" u="sng" dirty="0" smtClean="0">
                <a:solidFill>
                  <a:srgbClr val="FFC000"/>
                </a:solidFill>
              </a:rPr>
              <a:t>XOR</a:t>
            </a:r>
            <a:r>
              <a:rPr lang="en-US" altLang="ko-KR" sz="2800" u="sng" dirty="0" smtClean="0"/>
              <a:t>  0101</a:t>
            </a:r>
          </a:p>
          <a:p>
            <a:pPr lvl="1"/>
            <a:endParaRPr lang="en-US" altLang="ko-KR" sz="3200" dirty="0"/>
          </a:p>
          <a:p>
            <a:pPr lvl="1"/>
            <a:endParaRPr lang="en-US" altLang="ko-KR" sz="3200" dirty="0"/>
          </a:p>
          <a:p>
            <a:pPr lvl="1"/>
            <a:endParaRPr lang="en-US" altLang="ko-KR" sz="3200" dirty="0" smtClean="0"/>
          </a:p>
          <a:p>
            <a:pPr lvl="1"/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3234680"/>
            <a:ext cx="105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FFFF"/>
                </a:solidFill>
              </a:rPr>
              <a:t>1110</a:t>
            </a:r>
            <a:endParaRPr lang="ko-KR" altLang="en-US" sz="2800" dirty="0">
              <a:solidFill>
                <a:srgbClr val="00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8100" y="3203903"/>
            <a:ext cx="105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FFFF"/>
                </a:solidFill>
              </a:rPr>
              <a:t>1110</a:t>
            </a:r>
            <a:endParaRPr lang="ko-KR" altLang="en-US" sz="2800" dirty="0">
              <a:solidFill>
                <a:srgbClr val="00FFFF"/>
              </a:solidFill>
            </a:endParaRPr>
          </a:p>
        </p:txBody>
      </p:sp>
      <p:pic>
        <p:nvPicPr>
          <p:cNvPr id="7" name="Picture 4" descr="524 CRC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4501498"/>
            <a:ext cx="6360958" cy="175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/>
          <p:cNvSpPr/>
          <p:nvPr/>
        </p:nvSpPr>
        <p:spPr>
          <a:xfrm>
            <a:off x="3416300" y="5613399"/>
            <a:ext cx="990600" cy="84137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029200" y="4165600"/>
            <a:ext cx="3657600" cy="102870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37600" y="3886200"/>
            <a:ext cx="345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Redundancy</a:t>
            </a:r>
          </a:p>
          <a:p>
            <a:r>
              <a:rPr lang="en-US" altLang="ko-KR" sz="2800" dirty="0" smtClean="0"/>
              <a:t>(</a:t>
            </a:r>
            <a:r>
              <a:rPr lang="ko-KR" altLang="en-US" sz="2800" dirty="0" smtClean="0"/>
              <a:t>부가적 정보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를</a:t>
            </a:r>
            <a:endParaRPr lang="en-US" altLang="ko-KR" sz="2800" dirty="0" smtClean="0"/>
          </a:p>
          <a:p>
            <a:r>
              <a:rPr lang="ko-KR" altLang="en-US" sz="2800" dirty="0" smtClean="0"/>
              <a:t>덧붙였다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79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순환중복검사</a:t>
            </a:r>
            <a:r>
              <a:rPr lang="en-US" altLang="ko-KR" dirty="0" smtClean="0"/>
              <a:t>(Cyclic Redundancy Check, CRC)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-1" y="911224"/>
                <a:ext cx="12192001" cy="6073775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3200" dirty="0" smtClean="0"/>
                  <a:t>우리가 반드시 할 수 있어야 하는 일</a:t>
                </a:r>
                <a:endParaRPr lang="en-US" altLang="ko-KR" sz="3200" dirty="0" smtClean="0"/>
              </a:p>
              <a:p>
                <a:pPr lvl="1"/>
                <a:r>
                  <a:rPr lang="en-US" altLang="ko-KR" sz="3200" dirty="0" smtClean="0">
                    <a:solidFill>
                      <a:srgbClr val="FFC000"/>
                    </a:solidFill>
                  </a:rPr>
                  <a:t>R </a:t>
                </a:r>
                <a:r>
                  <a:rPr lang="en-US" altLang="ko-KR" sz="3200" dirty="0" smtClean="0"/>
                  <a:t>=</a:t>
                </a:r>
                <a:r>
                  <a:rPr lang="en-US" altLang="ko-KR" sz="3200" dirty="0" smtClean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3600" dirty="0">
                            <a:solidFill>
                              <a:srgbClr val="FFC000"/>
                            </a:solidFill>
                            <a:latin typeface="Gill Sans MT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ko-KR" sz="3600" dirty="0">
                            <a:solidFill>
                              <a:srgbClr val="FFC000"/>
                            </a:solidFill>
                            <a:latin typeface="Gill Sans MT" charset="0"/>
                          </a:rPr>
                          <m:t> .2</m:t>
                        </m:r>
                        <m:r>
                          <m:rPr>
                            <m:nor/>
                          </m:rPr>
                          <a:rPr lang="en-US" altLang="ko-KR" sz="3600" baseline="30000" dirty="0">
                            <a:solidFill>
                              <a:srgbClr val="FFC000"/>
                            </a:solidFill>
                            <a:latin typeface="Gill Sans MT" charset="0"/>
                          </a:rPr>
                          <m:t>r</m:t>
                        </m:r>
                        <m:r>
                          <a:rPr lang="en-US" altLang="ko-KR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3600" dirty="0">
                            <a:solidFill>
                              <a:srgbClr val="FFC000"/>
                            </a:solidFill>
                            <a:latin typeface="Gill Sans MT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altLang="ko-KR" sz="3600" dirty="0">
                            <a:solidFill>
                              <a:srgbClr val="FFC000"/>
                            </a:solidFill>
                          </a:rPr>
                          <m:t> </m:t>
                        </m:r>
                      </m:den>
                    </m:f>
                  </m:oMath>
                </a14:m>
                <a:r>
                  <a:rPr lang="ko-KR" altLang="en-US" sz="3200" dirty="0" smtClean="0">
                    <a:solidFill>
                      <a:srgbClr val="FFC000"/>
                    </a:solidFill>
                  </a:rPr>
                  <a:t>의 나머지</a:t>
                </a:r>
                <a:r>
                  <a:rPr lang="ko-KR" altLang="en-US" sz="3200" dirty="0" smtClean="0"/>
                  <a:t>를 구하자</a:t>
                </a:r>
                <a:r>
                  <a:rPr lang="en-US" altLang="ko-KR" sz="3200" dirty="0" smtClean="0"/>
                  <a:t>.</a:t>
                </a:r>
              </a:p>
              <a:p>
                <a:pPr lvl="1"/>
                <a:endParaRPr lang="en-US" altLang="ko-KR" sz="3200" dirty="0"/>
              </a:p>
              <a:p>
                <a:r>
                  <a:rPr lang="ko-KR" altLang="en-US" sz="3600" dirty="0" smtClean="0"/>
                  <a:t>예제 </a:t>
                </a:r>
                <a:r>
                  <a:rPr lang="en-US" altLang="ko-KR" sz="3600" dirty="0" smtClean="0"/>
                  <a:t>: </a:t>
                </a:r>
                <a:r>
                  <a:rPr lang="ko-KR" altLang="en-US" sz="3600" dirty="0" smtClean="0"/>
                  <a:t>다음 조건일 때 </a:t>
                </a:r>
                <a:r>
                  <a:rPr lang="en-US" altLang="ko-KR" sz="3600" dirty="0" smtClean="0"/>
                  <a:t>CRC</a:t>
                </a:r>
                <a:r>
                  <a:rPr lang="ko-KR" altLang="en-US" sz="3600" dirty="0" smtClean="0"/>
                  <a:t>로 사용 가능한 </a:t>
                </a:r>
                <a:r>
                  <a:rPr lang="en-US" altLang="ko-KR" sz="3600" dirty="0" smtClean="0"/>
                  <a:t>R</a:t>
                </a:r>
                <a:r>
                  <a:rPr lang="ko-KR" altLang="en-US" sz="3600" dirty="0" smtClean="0"/>
                  <a:t>을 구하시오</a:t>
                </a:r>
                <a:r>
                  <a:rPr lang="en-US" altLang="ko-KR" sz="3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3600" dirty="0"/>
                  <a:t>	</a:t>
                </a:r>
                <a:r>
                  <a:rPr lang="en-US" altLang="ko-KR" sz="3600" dirty="0" smtClean="0"/>
                  <a:t>D = 101110</a:t>
                </a:r>
              </a:p>
              <a:p>
                <a:pPr marL="0" indent="0">
                  <a:buNone/>
                </a:pPr>
                <a:r>
                  <a:rPr lang="en-US" altLang="ko-KR" sz="3600" dirty="0"/>
                  <a:t>	</a:t>
                </a:r>
                <a:r>
                  <a:rPr lang="en-US" altLang="ko-KR" sz="3600" dirty="0" smtClean="0"/>
                  <a:t>G = 1001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911224"/>
                <a:ext cx="12192001" cy="6073775"/>
              </a:xfrm>
              <a:blipFill>
                <a:blip r:embed="rId2"/>
                <a:stretch>
                  <a:fillRect l="-1350" t="-21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169" y="3465513"/>
            <a:ext cx="2617342" cy="320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048500" y="3810000"/>
            <a:ext cx="523875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972424" y="3867150"/>
            <a:ext cx="4219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G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r+1</a:t>
            </a:r>
            <a:r>
              <a:rPr lang="ko-KR" altLang="en-US" sz="2400" dirty="0" smtClean="0"/>
              <a:t>비트일 때</a:t>
            </a:r>
            <a:r>
              <a:rPr lang="en-US" altLang="ko-KR" sz="2400" dirty="0" smtClean="0"/>
              <a:t>,</a:t>
            </a:r>
          </a:p>
          <a:p>
            <a:r>
              <a:rPr lang="en-US" altLang="ko-KR" sz="2400" dirty="0" smtClean="0"/>
              <a:t>D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r</a:t>
            </a:r>
            <a:r>
              <a:rPr lang="ko-KR" altLang="en-US" sz="2400" dirty="0" smtClean="0"/>
              <a:t>비트만큼 확장해야 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r</a:t>
            </a:r>
            <a:r>
              <a:rPr lang="en-US" altLang="ko-KR" sz="2400" dirty="0" smtClean="0"/>
              <a:t>+1 </a:t>
            </a:r>
            <a:r>
              <a:rPr lang="ko-KR" altLang="en-US" sz="2400" dirty="0" smtClean="0"/>
              <a:t>비트 미만의</a:t>
            </a:r>
            <a:r>
              <a:rPr lang="en-US" altLang="ko-KR" sz="2400" dirty="0" smtClean="0"/>
              <a:t>		</a:t>
            </a:r>
          </a:p>
          <a:p>
            <a:r>
              <a:rPr lang="en-US" altLang="ko-KR" sz="2400" dirty="0" smtClean="0"/>
              <a:t>burst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error(</a:t>
            </a:r>
            <a:r>
              <a:rPr lang="ko-KR" altLang="en-US" sz="2400" dirty="0" err="1" smtClean="0"/>
              <a:t>연집에러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모두</a:t>
            </a:r>
            <a:endParaRPr lang="en-US" altLang="ko-KR" sz="2400" dirty="0" smtClean="0"/>
          </a:p>
          <a:p>
            <a:r>
              <a:rPr lang="ko-KR" altLang="en-US" sz="2400" dirty="0" smtClean="0"/>
              <a:t>감지할 수 있다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57" y="6169709"/>
            <a:ext cx="2546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Random error(</a:t>
            </a:r>
            <a:r>
              <a:rPr lang="ko-KR" altLang="en-US" dirty="0" err="1" smtClean="0"/>
              <a:t>산집에러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10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순환중복검사</a:t>
            </a:r>
            <a:r>
              <a:rPr lang="en-US" altLang="ko-KR" dirty="0"/>
              <a:t>(Cyclic Redundancy Check, CRC)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[</a:t>
            </a:r>
            <a:r>
              <a:rPr lang="ko-KR" altLang="en-US" sz="3200" dirty="0" smtClean="0"/>
              <a:t>제언</a:t>
            </a:r>
            <a:r>
              <a:rPr lang="en-US" altLang="ko-KR" sz="3200" dirty="0" smtClean="0"/>
              <a:t>]</a:t>
            </a:r>
          </a:p>
          <a:p>
            <a:r>
              <a:rPr lang="ko-KR" altLang="en-US" sz="3200" dirty="0" smtClean="0"/>
              <a:t>오류 검출 확률을 높이기 위해서는 나누는 수 </a:t>
            </a:r>
            <a:r>
              <a:rPr lang="en-US" altLang="ko-KR" sz="3200" dirty="0" smtClean="0"/>
              <a:t>R</a:t>
            </a:r>
            <a:r>
              <a:rPr lang="ko-KR" altLang="en-US" sz="3200" dirty="0" smtClean="0"/>
              <a:t>이</a:t>
            </a:r>
            <a:r>
              <a:rPr lang="en-US" altLang="ko-KR" sz="3200" dirty="0" smtClean="0"/>
              <a:t>			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					</a:t>
            </a:r>
            <a:r>
              <a:rPr lang="ko-KR" altLang="en-US" sz="3200" dirty="0" smtClean="0">
                <a:solidFill>
                  <a:srgbClr val="00FFFF"/>
                </a:solidFill>
              </a:rPr>
              <a:t>소수</a:t>
            </a:r>
            <a:r>
              <a:rPr lang="en-US" altLang="ko-KR" sz="3200" dirty="0" smtClean="0"/>
              <a:t>(prime number)</a:t>
            </a:r>
            <a:r>
              <a:rPr lang="ko-KR" altLang="en-US" sz="3200" dirty="0" smtClean="0"/>
              <a:t>이자 </a:t>
            </a:r>
            <a:r>
              <a:rPr lang="ko-KR" altLang="en-US" sz="3200" dirty="0" smtClean="0">
                <a:solidFill>
                  <a:srgbClr val="00FFFF"/>
                </a:solidFill>
              </a:rPr>
              <a:t>큰 수</a:t>
            </a:r>
            <a:r>
              <a:rPr lang="ko-KR" altLang="en-US" sz="3200" dirty="0" smtClean="0"/>
              <a:t>여야 한다</a:t>
            </a:r>
            <a:r>
              <a:rPr lang="en-US" altLang="ko-KR" sz="3200" dirty="0" smtClean="0"/>
              <a:t>.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국제 표준으로 </a:t>
            </a:r>
            <a:r>
              <a:rPr lang="en-US" altLang="ko-KR" sz="3200" dirty="0" smtClean="0"/>
              <a:t>8bit, 12bit, 16bit, 32bit </a:t>
            </a:r>
            <a:r>
              <a:rPr lang="ko-KR" altLang="en-US" sz="3200" dirty="0" err="1" smtClean="0"/>
              <a:t>생성자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G</a:t>
            </a:r>
            <a:r>
              <a:rPr lang="ko-KR" altLang="en-US" sz="3200" dirty="0" smtClean="0"/>
              <a:t>가 정의되어 있다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/>
          </a:p>
          <a:p>
            <a:r>
              <a:rPr lang="ko-KR" altLang="en-US" sz="2400" dirty="0" smtClean="0"/>
              <a:t>참고 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hlinkClick r:id="rId2"/>
              </a:rPr>
              <a:t>https</a:t>
            </a:r>
            <a:r>
              <a:rPr lang="en-US" altLang="ko-KR" sz="2400" dirty="0">
                <a:hlinkClick r:id="rId2"/>
              </a:rPr>
              <a:t>://ko.wikipedia.org/wiki/%EC%88%9C%ED%99%98_%EC%A4%91%EB%B3%B5_%</a:t>
            </a:r>
            <a:r>
              <a:rPr lang="en-US" altLang="ko-KR" sz="2400" dirty="0" smtClean="0">
                <a:hlinkClick r:id="rId2"/>
              </a:rPr>
              <a:t>EA%B2%80%EC%82%AC</a:t>
            </a:r>
            <a:endParaRPr lang="en-US" altLang="ko-KR" sz="2400" dirty="0" smtClean="0"/>
          </a:p>
          <a:p>
            <a:endParaRPr lang="en-US" altLang="ko-KR" sz="3200" dirty="0" smtClean="0"/>
          </a:p>
          <a:p>
            <a:endParaRPr lang="en-US" altLang="ko-KR" sz="3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순환중복검사</a:t>
            </a:r>
            <a:r>
              <a:rPr lang="en-US" altLang="ko-KR" dirty="0" smtClean="0"/>
              <a:t>(Cyclic Redundancy Check, CRC)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[</a:t>
            </a:r>
            <a:r>
              <a:rPr lang="ko-KR" altLang="en-US" sz="3200" dirty="0" smtClean="0"/>
              <a:t>제언</a:t>
            </a:r>
            <a:r>
              <a:rPr lang="en-US" altLang="ko-KR" sz="3200" dirty="0"/>
              <a:t>]</a:t>
            </a:r>
            <a:endParaRPr lang="en-US" altLang="ko-KR" sz="3200" dirty="0" smtClean="0"/>
          </a:p>
          <a:p>
            <a:r>
              <a:rPr lang="en-US" altLang="ko-KR" sz="3200" dirty="0" smtClean="0"/>
              <a:t>CRC </a:t>
            </a:r>
            <a:r>
              <a:rPr lang="ko-KR" altLang="en-US" sz="3200" dirty="0" smtClean="0"/>
              <a:t>코드는 </a:t>
            </a:r>
            <a:r>
              <a:rPr lang="ko-KR" altLang="en-US" sz="3200" dirty="0" smtClean="0">
                <a:solidFill>
                  <a:srgbClr val="FFC000"/>
                </a:solidFill>
              </a:rPr>
              <a:t>다항식 코드</a:t>
            </a:r>
            <a:r>
              <a:rPr lang="en-US" altLang="ko-KR" sz="3200" dirty="0" smtClean="0"/>
              <a:t>(Polynomial code)</a:t>
            </a:r>
            <a:r>
              <a:rPr lang="ko-KR" altLang="en-US" sz="3200" dirty="0" smtClean="0"/>
              <a:t>로도 알려졌는데</a:t>
            </a:r>
            <a:r>
              <a:rPr lang="en-US" altLang="ko-KR" sz="3200" dirty="0" smtClean="0"/>
              <a:t>, 		  </a:t>
            </a:r>
            <a:r>
              <a:rPr lang="ko-KR" altLang="en-US" sz="3200" dirty="0" smtClean="0"/>
              <a:t>이는 전송되는 </a:t>
            </a:r>
            <a:r>
              <a:rPr lang="ko-KR" altLang="en-US" sz="3200" u="sng" dirty="0" err="1" smtClean="0"/>
              <a:t>비트열에</a:t>
            </a:r>
            <a:r>
              <a:rPr lang="ko-KR" altLang="en-US" sz="3200" u="sng" dirty="0" smtClean="0"/>
              <a:t> 있는</a:t>
            </a:r>
            <a:r>
              <a:rPr lang="ko-KR" altLang="en-US" sz="3200" dirty="0" smtClean="0"/>
              <a:t> </a:t>
            </a:r>
            <a:r>
              <a:rPr lang="en-US" altLang="ko-KR" sz="3200" dirty="0" smtClean="0">
                <a:solidFill>
                  <a:srgbClr val="FFC000"/>
                </a:solidFill>
              </a:rPr>
              <a:t>0</a:t>
            </a:r>
            <a:r>
              <a:rPr lang="ko-KR" altLang="en-US" sz="3200" dirty="0" smtClean="0">
                <a:solidFill>
                  <a:srgbClr val="FFC000"/>
                </a:solidFill>
              </a:rPr>
              <a:t>과 </a:t>
            </a:r>
            <a:r>
              <a:rPr lang="en-US" altLang="ko-KR" sz="3200" dirty="0" smtClean="0">
                <a:solidFill>
                  <a:srgbClr val="FFC000"/>
                </a:solidFill>
              </a:rPr>
              <a:t>1 </a:t>
            </a:r>
            <a:r>
              <a:rPr lang="ko-KR" altLang="en-US" sz="3200" dirty="0" smtClean="0">
                <a:solidFill>
                  <a:srgbClr val="FFC000"/>
                </a:solidFill>
              </a:rPr>
              <a:t>값을 계수로 갖는 다항식</a:t>
            </a:r>
            <a:r>
              <a:rPr lang="ko-KR" altLang="en-US" sz="3200" dirty="0" smtClean="0"/>
              <a:t>처럼</a:t>
            </a:r>
            <a:r>
              <a:rPr lang="en-US" altLang="ko-KR" sz="3200" dirty="0" smtClean="0"/>
              <a:t>	      </a:t>
            </a:r>
            <a:r>
              <a:rPr lang="ko-KR" altLang="en-US" sz="3200" dirty="0" err="1" smtClean="0"/>
              <a:t>비트열을</a:t>
            </a:r>
            <a:r>
              <a:rPr lang="ko-KR" altLang="en-US" sz="3200" dirty="0" smtClean="0"/>
              <a:t> 생각할 수 있기 때문이다</a:t>
            </a:r>
            <a:r>
              <a:rPr lang="en-US" altLang="ko-KR" sz="3200" dirty="0" smtClean="0"/>
              <a:t>.</a:t>
            </a:r>
          </a:p>
          <a:p>
            <a:pPr lvl="1"/>
            <a:r>
              <a:rPr lang="ko-KR" altLang="en-US" sz="2800" dirty="0" smtClean="0"/>
              <a:t>또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비트열에</a:t>
            </a:r>
            <a:r>
              <a:rPr lang="ko-KR" altLang="en-US" sz="2800" dirty="0" smtClean="0"/>
              <a:t> 적용되는 연산을 다항식 연산으로 이해하는 것도 가능하다</a:t>
            </a:r>
            <a:r>
              <a:rPr lang="en-US" altLang="ko-KR" sz="2800" dirty="0" smtClean="0"/>
              <a:t>.</a:t>
            </a:r>
          </a:p>
          <a:p>
            <a:pPr lvl="1"/>
            <a:endParaRPr lang="en-US" altLang="ko-KR" sz="2800" dirty="0"/>
          </a:p>
          <a:p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03500" y="3505487"/>
            <a:ext cx="3594100" cy="990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/>
              <a:t>1  0  0  1  1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모서리가 둥근 직사각형 6"/>
              <p:cNvSpPr/>
              <p:nvPr/>
            </p:nvSpPr>
            <p:spPr>
              <a:xfrm>
                <a:off x="2603500" y="4291587"/>
                <a:ext cx="3594100" cy="11077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ko-KR" altLang="en-US" sz="4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sz="4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4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sz="4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모서리가 둥근 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500" y="4291587"/>
                <a:ext cx="3594100" cy="11077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74650" y="3708400"/>
            <a:ext cx="307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생성자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(G) :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11950" y="5178620"/>
                <a:ext cx="54737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ko-KR" sz="4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4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ko-KR" altLang="en-US" sz="4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ko-KR" sz="4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altLang="ko-KR" sz="4400" b="0" i="0" smtClean="0">
                        <a:latin typeface="Cambria Math" panose="02040503050406030204" pitchFamily="18" charset="0"/>
                      </a:rPr>
                      <m:t>+ 1</m:t>
                    </m:r>
                  </m:oMath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950" y="5178620"/>
                <a:ext cx="547370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오른쪽 화살표 9"/>
          <p:cNvSpPr/>
          <p:nvPr/>
        </p:nvSpPr>
        <p:spPr>
          <a:xfrm rot="2725274">
            <a:off x="6319452" y="4248437"/>
            <a:ext cx="1294663" cy="4953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966782" y="6012874"/>
            <a:ext cx="4310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생성자</a:t>
            </a:r>
            <a:r>
              <a:rPr lang="ko-KR" altLang="en-US" sz="3200" dirty="0" smtClean="0"/>
              <a:t> </a:t>
            </a:r>
            <a:r>
              <a:rPr lang="en-US" altLang="ko-KR" sz="3200" dirty="0" smtClean="0">
                <a:sym typeface="Wingdings" panose="05000000000000000000" pitchFamily="2" charset="2"/>
              </a:rPr>
              <a:t> </a:t>
            </a:r>
            <a:r>
              <a:rPr lang="ko-KR" altLang="en-US" sz="3200" dirty="0" smtClean="0">
                <a:sym typeface="Wingdings" panose="05000000000000000000" pitchFamily="2" charset="2"/>
              </a:rPr>
              <a:t>생성 다항식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616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그렇다면 오류 정정은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FEC(Forward Error Correction, </a:t>
            </a:r>
            <a:r>
              <a:rPr lang="ko-KR" altLang="en-US" sz="3200" dirty="0" smtClean="0"/>
              <a:t>순방향 오류 정정</a:t>
            </a:r>
            <a:r>
              <a:rPr lang="en-US" altLang="ko-KR" sz="3200" dirty="0" smtClean="0"/>
              <a:t>)</a:t>
            </a:r>
          </a:p>
          <a:p>
            <a:pPr marL="457200" lvl="1" indent="0">
              <a:buNone/>
            </a:pPr>
            <a:r>
              <a:rPr lang="ko-KR" altLang="en-US" sz="2800" dirty="0" smtClean="0"/>
              <a:t>송신 측이 </a:t>
            </a:r>
            <a:r>
              <a:rPr lang="ko-KR" altLang="en-US" sz="2800" dirty="0"/>
              <a:t>전송할 문자나 프레임에 부가적 정보</a:t>
            </a:r>
            <a:r>
              <a:rPr lang="en-US" altLang="ko-KR" sz="2800" dirty="0"/>
              <a:t>(☞ Redundancy)</a:t>
            </a:r>
            <a:r>
              <a:rPr lang="ko-KR" altLang="en-US" sz="2800" dirty="0"/>
              <a:t>를 </a:t>
            </a:r>
            <a:r>
              <a:rPr lang="en-US" altLang="ko-KR" sz="2800" dirty="0" smtClean="0"/>
              <a:t>	                 </a:t>
            </a:r>
            <a:r>
              <a:rPr lang="ko-KR" altLang="en-US" sz="2800" dirty="0" smtClean="0"/>
              <a:t>첨가하여 </a:t>
            </a:r>
            <a:r>
              <a:rPr lang="ko-KR" altLang="en-US" sz="2800" dirty="0"/>
              <a:t>전송하고</a:t>
            </a:r>
            <a:r>
              <a:rPr lang="en-US" altLang="ko-KR" sz="2800" dirty="0" smtClean="0"/>
              <a:t>,</a:t>
            </a:r>
          </a:p>
          <a:p>
            <a:pPr marL="457200" lvl="1" indent="0">
              <a:buNone/>
            </a:pPr>
            <a:r>
              <a:rPr lang="ko-KR" altLang="en-US" sz="2800" dirty="0" smtClean="0"/>
              <a:t>수신 측이 에러를 발견 시 이 부가적 정보로 에러 검출 및 에러 정정을 하는 방식</a:t>
            </a:r>
            <a:endParaRPr lang="en-US" altLang="ko-KR" sz="2800" dirty="0" smtClean="0"/>
          </a:p>
          <a:p>
            <a:pPr lvl="1"/>
            <a:endParaRPr lang="en-US" altLang="ko-KR" sz="2800" dirty="0"/>
          </a:p>
          <a:p>
            <a:pPr lvl="1"/>
            <a:r>
              <a:rPr lang="ko-KR" altLang="en-US" sz="2800" dirty="0" smtClean="0"/>
              <a:t>이점</a:t>
            </a:r>
            <a:endParaRPr lang="en-US" altLang="ko-KR" sz="2800" dirty="0" smtClean="0"/>
          </a:p>
          <a:p>
            <a:pPr lvl="2"/>
            <a:r>
              <a:rPr lang="ko-KR" altLang="en-US" sz="2400" dirty="0" smtClean="0"/>
              <a:t>송신자에게 요구되는 재전송 횟수를 줄일 수 있다는 점</a:t>
            </a:r>
            <a:r>
              <a:rPr lang="en-US" altLang="ko-KR" sz="2400" dirty="0" smtClean="0"/>
              <a:t>.</a:t>
            </a:r>
          </a:p>
          <a:p>
            <a:pPr lvl="2"/>
            <a:r>
              <a:rPr lang="ko-KR" altLang="en-US" sz="2400" dirty="0" smtClean="0"/>
              <a:t>실시간 처리에 있어 유리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재전송 관련 지연 시간 감소</a:t>
            </a:r>
            <a:r>
              <a:rPr lang="en-US" altLang="ko-KR" sz="2400" dirty="0" smtClean="0"/>
              <a:t>)</a:t>
            </a:r>
          </a:p>
          <a:p>
            <a:pPr lvl="1"/>
            <a:endParaRPr lang="ko-KR" altLang="en-US" sz="2800" dirty="0" smtClean="0"/>
          </a:p>
          <a:p>
            <a:pPr marL="457200" lvl="1" indent="0">
              <a:buNone/>
            </a:pPr>
            <a:r>
              <a:rPr lang="ko-KR" altLang="en-US" sz="2800" dirty="0" smtClean="0"/>
              <a:t>비교 </a:t>
            </a:r>
            <a:r>
              <a:rPr lang="en-US" altLang="ko-KR" sz="2800" dirty="0" smtClean="0"/>
              <a:t>: BEC(</a:t>
            </a:r>
            <a:r>
              <a:rPr lang="ko-KR" altLang="en-US" sz="2800" dirty="0" smtClean="0"/>
              <a:t>역방향 오류 정정</a:t>
            </a:r>
            <a:r>
              <a:rPr lang="en-US" altLang="ko-KR" sz="2800" dirty="0" smtClean="0"/>
              <a:t>) : </a:t>
            </a:r>
            <a:r>
              <a:rPr lang="ko-KR" altLang="en-US" sz="2800" dirty="0" smtClean="0"/>
              <a:t>송신 측에 재전송</a:t>
            </a:r>
            <a:r>
              <a:rPr lang="en-US" altLang="ko-KR" sz="2800" dirty="0" smtClean="0"/>
              <a:t>(ARQ) </a:t>
            </a:r>
            <a:r>
              <a:rPr lang="ko-KR" altLang="en-US" sz="2800" dirty="0" smtClean="0"/>
              <a:t>요구하는 방식</a:t>
            </a:r>
            <a:r>
              <a:rPr lang="en-US" altLang="ko-KR" sz="2800" dirty="0" smtClean="0"/>
              <a:t>.</a:t>
            </a:r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2800" dirty="0" smtClean="0"/>
              <a:t>FEC</a:t>
            </a:r>
            <a:r>
              <a:rPr lang="ko-KR" altLang="en-US" sz="2800" dirty="0" smtClean="0"/>
              <a:t>에 관한 자세한 사항은 본 강의에서 논하지 않는다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  <a:p>
            <a:pPr lvl="1"/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5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ysClr val="window" lastClr="FFFFFF"/>
                </a:solidFill>
              </a:rPr>
              <a:t>다중 </a:t>
            </a:r>
            <a:r>
              <a:rPr lang="ko-KR" altLang="en-US" dirty="0">
                <a:solidFill>
                  <a:sysClr val="window" lastClr="FFFFFF"/>
                </a:solidFill>
              </a:rPr>
              <a:t>접속 링크와 </a:t>
            </a:r>
            <a:r>
              <a:rPr lang="ko-KR" altLang="en-US" dirty="0" smtClean="0">
                <a:solidFill>
                  <a:sysClr val="window" lastClr="FFFFFF"/>
                </a:solidFill>
              </a:rPr>
              <a:t>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u="sng" dirty="0" smtClean="0"/>
              <a:t>Goal :</a:t>
            </a:r>
          </a:p>
          <a:p>
            <a:r>
              <a:rPr lang="ko-KR" altLang="en-US" sz="3200" dirty="0" smtClean="0"/>
              <a:t>다중 접속 링크에서 고려해야 할 최대 관건이 충돌이라는 것을 안다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err="1" smtClean="0"/>
              <a:t>브로드캐스트</a:t>
            </a:r>
            <a:r>
              <a:rPr lang="ko-KR" altLang="en-US" sz="3200" dirty="0" smtClean="0"/>
              <a:t> 채널의 충돌 문제를 해결하기 위한 다중 접속 프로토콜</a:t>
            </a:r>
            <a:r>
              <a:rPr lang="en-US" altLang="ko-KR" sz="3200" dirty="0" smtClean="0"/>
              <a:t>(MAC Protocol)</a:t>
            </a:r>
            <a:r>
              <a:rPr lang="ko-KR" altLang="en-US" sz="3200" dirty="0" smtClean="0"/>
              <a:t>의 종류를 열거할 수 있다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서로 다른 다중 접속 프로토콜을 비교하여 설명할 수 있다</a:t>
            </a:r>
            <a:r>
              <a:rPr lang="en-US" altLang="ko-KR" sz="3200" dirty="0" smtClean="0"/>
              <a:t>.</a:t>
            </a:r>
          </a:p>
          <a:p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" t="21297" r="5860" b="209"/>
          <a:stretch/>
        </p:blipFill>
        <p:spPr>
          <a:xfrm>
            <a:off x="8543924" y="4210051"/>
            <a:ext cx="3429001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6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 smtClean="0"/>
              <a:t>링크 계층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u="sng" dirty="0" smtClean="0"/>
              <a:t>Goal :</a:t>
            </a:r>
          </a:p>
          <a:p>
            <a:r>
              <a:rPr lang="ko-KR" altLang="en-US" sz="3200" dirty="0" smtClean="0"/>
              <a:t>링크 계층에서 사용되는 용어를 설명할 수 있다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링크 계층이 제공하는 서비스를 설명할 수 있다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링크 계층이 구현되는 위치를 설명할 수 있다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링크 계층에서의 캡슐화를 간략하게 설명할 수 있다</a:t>
            </a:r>
            <a:r>
              <a:rPr lang="en-US" altLang="ko-KR" sz="3200" dirty="0" smtClean="0"/>
              <a:t>.</a:t>
            </a:r>
          </a:p>
          <a:p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" t="21297" r="5860" b="209"/>
          <a:stretch/>
        </p:blipFill>
        <p:spPr>
          <a:xfrm>
            <a:off x="8543924" y="4210051"/>
            <a:ext cx="3429001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링크의 두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Point-to-point(</a:t>
            </a:r>
            <a:r>
              <a:rPr lang="ko-KR" altLang="en-US" sz="3200" dirty="0" err="1" smtClean="0"/>
              <a:t>점대점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링크</a:t>
            </a:r>
            <a:endParaRPr lang="en-US" altLang="ko-KR" sz="3200" dirty="0" smtClean="0"/>
          </a:p>
          <a:p>
            <a:pPr lvl="1"/>
            <a:r>
              <a:rPr lang="en-US" altLang="ko-KR" sz="2800" dirty="0" smtClean="0"/>
              <a:t>PPP(Point-to-Point Protocol)</a:t>
            </a:r>
          </a:p>
          <a:p>
            <a:pPr lvl="1"/>
            <a:r>
              <a:rPr lang="en-US" altLang="ko-KR" sz="2800" dirty="0" smtClean="0"/>
              <a:t>HDLC(High-level Data-Link Control)</a:t>
            </a:r>
          </a:p>
          <a:p>
            <a:pPr lvl="1"/>
            <a:r>
              <a:rPr lang="en-US" altLang="ko-KR" sz="2800" dirty="0" smtClean="0"/>
              <a:t>Ethernet Switch</a:t>
            </a:r>
            <a:r>
              <a:rPr lang="ko-KR" altLang="en-US" sz="2800" dirty="0" smtClean="0"/>
              <a:t>와 각 호스트 간에 </a:t>
            </a:r>
            <a:r>
              <a:rPr lang="ko-KR" altLang="en-US" sz="2800" dirty="0" err="1" smtClean="0"/>
              <a:t>점대점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연결 </a:t>
            </a:r>
            <a:r>
              <a:rPr lang="en-US" altLang="ko-KR" sz="2800" dirty="0" smtClean="0"/>
              <a:t>…</a:t>
            </a:r>
          </a:p>
          <a:p>
            <a:endParaRPr lang="en-US" altLang="ko-KR" sz="3200" dirty="0"/>
          </a:p>
          <a:p>
            <a:r>
              <a:rPr lang="en-US" altLang="ko-KR" sz="3200" dirty="0" smtClean="0"/>
              <a:t>Broadcast(</a:t>
            </a:r>
            <a:r>
              <a:rPr lang="ko-KR" altLang="en-US" sz="3200" dirty="0" err="1" smtClean="0"/>
              <a:t>브로드캐스트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링크</a:t>
            </a:r>
            <a:endParaRPr lang="en-US" altLang="ko-KR" sz="3200" dirty="0" smtClean="0"/>
          </a:p>
          <a:p>
            <a:pPr lvl="1"/>
            <a:r>
              <a:rPr lang="ko-KR" altLang="en-US" sz="2800" dirty="0" smtClean="0"/>
              <a:t>기존 </a:t>
            </a:r>
            <a:r>
              <a:rPr lang="en-US" altLang="ko-KR" sz="2800" dirty="0" smtClean="0"/>
              <a:t>Ethernet, HFC, 802.11 </a:t>
            </a:r>
            <a:r>
              <a:rPr lang="ko-KR" altLang="en-US" sz="2800" dirty="0" smtClean="0"/>
              <a:t>무선 </a:t>
            </a:r>
            <a:r>
              <a:rPr lang="en-US" altLang="ko-KR" sz="2800" dirty="0" smtClean="0"/>
              <a:t>LAN 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93750" y="6038850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cabled Ethernet)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41600" y="6027737"/>
            <a:ext cx="16906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 (e.g., 802.11 WiFi)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930775" y="6035675"/>
            <a:ext cx="1011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(satellite) </a:t>
            </a:r>
          </a:p>
        </p:txBody>
      </p:sp>
      <p:sp>
        <p:nvSpPr>
          <p:cNvPr id="8" name="Line 173"/>
          <p:cNvSpPr>
            <a:spLocks noChangeShapeType="1"/>
          </p:cNvSpPr>
          <p:nvPr/>
        </p:nvSpPr>
        <p:spPr bwMode="auto">
          <a:xfrm flipH="1">
            <a:off x="1404938" y="4867275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Line 174"/>
          <p:cNvSpPr>
            <a:spLocks noChangeShapeType="1"/>
          </p:cNvSpPr>
          <p:nvPr/>
        </p:nvSpPr>
        <p:spPr bwMode="auto">
          <a:xfrm>
            <a:off x="1387475" y="5338762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" name="Line 175"/>
          <p:cNvSpPr>
            <a:spLocks noChangeShapeType="1"/>
          </p:cNvSpPr>
          <p:nvPr/>
        </p:nvSpPr>
        <p:spPr bwMode="auto">
          <a:xfrm>
            <a:off x="1252538" y="5675312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" name="Line 176"/>
          <p:cNvSpPr>
            <a:spLocks noChangeShapeType="1"/>
          </p:cNvSpPr>
          <p:nvPr/>
        </p:nvSpPr>
        <p:spPr bwMode="auto">
          <a:xfrm flipV="1">
            <a:off x="1697038" y="5199062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2" name="Group 382"/>
          <p:cNvGrpSpPr>
            <a:grpSpLocks/>
          </p:cNvGrpSpPr>
          <p:nvPr/>
        </p:nvGrpSpPr>
        <p:grpSpPr bwMode="auto">
          <a:xfrm>
            <a:off x="4668838" y="5707062"/>
            <a:ext cx="288925" cy="220663"/>
            <a:chOff x="2274" y="2821"/>
            <a:chExt cx="215" cy="238"/>
          </a:xfrm>
          <a:solidFill>
            <a:schemeClr val="tx1"/>
          </a:solidFill>
        </p:grpSpPr>
        <p:sp>
          <p:nvSpPr>
            <p:cNvPr id="13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385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grp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387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grp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389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grp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390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grp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grp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grp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grp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grp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396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398"/>
          <p:cNvGrpSpPr>
            <a:grpSpLocks/>
          </p:cNvGrpSpPr>
          <p:nvPr/>
        </p:nvGrpSpPr>
        <p:grpSpPr bwMode="auto">
          <a:xfrm>
            <a:off x="5175250" y="5688012"/>
            <a:ext cx="223838" cy="254000"/>
            <a:chOff x="2274" y="2821"/>
            <a:chExt cx="215" cy="238"/>
          </a:xfrm>
          <a:solidFill>
            <a:schemeClr val="tx1"/>
          </a:solidFill>
        </p:grpSpPr>
        <p:sp>
          <p:nvSpPr>
            <p:cNvPr id="28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401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grp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403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grp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405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grp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406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grp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grp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grp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grp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grp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412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2" name="Group 413"/>
          <p:cNvGrpSpPr>
            <a:grpSpLocks/>
          </p:cNvGrpSpPr>
          <p:nvPr/>
        </p:nvGrpSpPr>
        <p:grpSpPr bwMode="auto">
          <a:xfrm flipH="1">
            <a:off x="5554663" y="5716587"/>
            <a:ext cx="298450" cy="211138"/>
            <a:chOff x="2274" y="2821"/>
            <a:chExt cx="215" cy="238"/>
          </a:xfrm>
          <a:solidFill>
            <a:schemeClr val="tx1"/>
          </a:solidFill>
        </p:grpSpPr>
        <p:sp>
          <p:nvSpPr>
            <p:cNvPr id="43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416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grp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418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grp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420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grp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421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grp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grp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grp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grp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grp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27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57" name="Picture 429" descr="MMj0395775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88" y="4994275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Line 434"/>
          <p:cNvSpPr>
            <a:spLocks noChangeShapeType="1"/>
          </p:cNvSpPr>
          <p:nvPr/>
        </p:nvSpPr>
        <p:spPr bwMode="auto">
          <a:xfrm>
            <a:off x="1568450" y="4972050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" name="Line 435"/>
          <p:cNvSpPr>
            <a:spLocks noChangeShapeType="1"/>
          </p:cNvSpPr>
          <p:nvPr/>
        </p:nvSpPr>
        <p:spPr bwMode="auto">
          <a:xfrm>
            <a:off x="1568450" y="4972050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0" name="Line 436"/>
          <p:cNvSpPr>
            <a:spLocks noChangeShapeType="1"/>
          </p:cNvSpPr>
          <p:nvPr/>
        </p:nvSpPr>
        <p:spPr bwMode="auto">
          <a:xfrm>
            <a:off x="1500188" y="5608637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1" name="Group 506"/>
          <p:cNvGrpSpPr>
            <a:grpSpLocks/>
          </p:cNvGrpSpPr>
          <p:nvPr/>
        </p:nvGrpSpPr>
        <p:grpSpPr bwMode="auto">
          <a:xfrm flipH="1">
            <a:off x="838200" y="5484812"/>
            <a:ext cx="501650" cy="512763"/>
            <a:chOff x="2839" y="3501"/>
            <a:chExt cx="755" cy="803"/>
          </a:xfrm>
        </p:grpSpPr>
        <p:pic>
          <p:nvPicPr>
            <p:cNvPr id="62" name="Picture 50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Freeform 50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4" name="Group 621"/>
          <p:cNvGrpSpPr>
            <a:grpSpLocks/>
          </p:cNvGrpSpPr>
          <p:nvPr/>
        </p:nvGrpSpPr>
        <p:grpSpPr bwMode="auto">
          <a:xfrm>
            <a:off x="2898775" y="4530725"/>
            <a:ext cx="635000" cy="485775"/>
            <a:chOff x="3061" y="2530"/>
            <a:chExt cx="400" cy="306"/>
          </a:xfrm>
        </p:grpSpPr>
        <p:grpSp>
          <p:nvGrpSpPr>
            <p:cNvPr id="65" name="Group 49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90" name="Freeform 49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" name="Freeform 49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" name="Freeform 49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" name="Freeform 49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4" name="Freeform 49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5" name="Freeform 50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66" name="Picture 549" descr="laptop_keyboar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Freeform 550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8" name="Picture 551" descr="scree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Freeform 552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553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554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555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556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557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5" name="Group 558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84" name="Freeform 559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5" name="Freeform 560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6" name="Freeform 561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" name="Freeform 562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" name="Freeform 563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" name="Freeform 564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6" name="Freeform 565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566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567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568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569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570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589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590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6" name="Group 632"/>
          <p:cNvGrpSpPr>
            <a:grpSpLocks/>
          </p:cNvGrpSpPr>
          <p:nvPr/>
        </p:nvGrpSpPr>
        <p:grpSpPr bwMode="auto">
          <a:xfrm>
            <a:off x="3786188" y="4699000"/>
            <a:ext cx="536575" cy="401637"/>
            <a:chOff x="3328" y="2543"/>
            <a:chExt cx="338" cy="253"/>
          </a:xfrm>
        </p:grpSpPr>
        <p:grpSp>
          <p:nvGrpSpPr>
            <p:cNvPr id="97" name="Group 487"/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118" name="Freeform 488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9" name="Freeform 489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" name="Freeform 490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1" name="Freeform 491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" name="Freeform 492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3" name="Freeform 493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98" name="Picture 571" descr="laptop_keyboar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572"/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00" name="Picture 573" descr="scree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Freeform 574"/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575"/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576"/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577"/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578"/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579"/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7" name="Group 580"/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112" name="Freeform 58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3" name="Freeform 58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4" name="Freeform 58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5" name="Freeform 58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6" name="Freeform 58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7" name="Freeform 58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8" name="Freeform 587"/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588"/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591"/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592"/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4" name="Group 631"/>
          <p:cNvGrpSpPr>
            <a:grpSpLocks/>
          </p:cNvGrpSpPr>
          <p:nvPr/>
        </p:nvGrpSpPr>
        <p:grpSpPr bwMode="auto">
          <a:xfrm>
            <a:off x="3168650" y="4959350"/>
            <a:ext cx="585788" cy="419100"/>
            <a:chOff x="5096" y="2218"/>
            <a:chExt cx="369" cy="264"/>
          </a:xfrm>
        </p:grpSpPr>
        <p:grpSp>
          <p:nvGrpSpPr>
            <p:cNvPr id="125" name="Group 622"/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128" name="Freeform 623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Freeform 624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0" name="Freeform 625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" name="Freeform 626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" name="Freeform 627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" name="Freeform 628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126" name="Picture 629" descr="access_point_stylized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630" descr="access_point_stylized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4" name="Group 633"/>
          <p:cNvGrpSpPr>
            <a:grpSpLocks/>
          </p:cNvGrpSpPr>
          <p:nvPr/>
        </p:nvGrpSpPr>
        <p:grpSpPr bwMode="auto">
          <a:xfrm>
            <a:off x="2870200" y="5384800"/>
            <a:ext cx="635000" cy="485775"/>
            <a:chOff x="3061" y="2530"/>
            <a:chExt cx="400" cy="306"/>
          </a:xfrm>
        </p:grpSpPr>
        <p:grpSp>
          <p:nvGrpSpPr>
            <p:cNvPr id="135" name="Group 63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160" name="Freeform 63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Freeform 63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" name="Freeform 63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" name="Freeform 63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Freeform 63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Freeform 64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136" name="Picture 641" descr="laptop_keyboar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" name="Freeform 642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38" name="Picture 643" descr="scree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Freeform 644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645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646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647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648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649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45" name="Group 650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154" name="Freeform 65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5" name="Freeform 65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6" name="Freeform 65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7" name="Freeform 65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8" name="Freeform 65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9" name="Freeform 65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46" name="Freeform 657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658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659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660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661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662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663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664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66" name="Group 665"/>
          <p:cNvGrpSpPr>
            <a:grpSpLocks/>
          </p:cNvGrpSpPr>
          <p:nvPr/>
        </p:nvGrpSpPr>
        <p:grpSpPr bwMode="auto">
          <a:xfrm>
            <a:off x="3352800" y="5440362"/>
            <a:ext cx="635000" cy="485775"/>
            <a:chOff x="3061" y="2530"/>
            <a:chExt cx="400" cy="306"/>
          </a:xfrm>
        </p:grpSpPr>
        <p:grpSp>
          <p:nvGrpSpPr>
            <p:cNvPr id="167" name="Group 666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192" name="Freeform 667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3" name="Freeform 668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4" name="Freeform 669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5" name="Freeform 670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" name="Freeform 671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7" name="Freeform 672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168" name="Picture 673" descr="laptop_keyboar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Freeform 674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70" name="Picture 675" descr="scree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Freeform 676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Freeform 677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678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" name="Freeform 679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" name="Freeform 680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681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" name="Group 682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186" name="Freeform 68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" name="Freeform 68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8" name="Freeform 68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Freeform 68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" name="Freeform 68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Freeform 68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78" name="Freeform 689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690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691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692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693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694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Freeform 695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Freeform 696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98" name="Group 699"/>
          <p:cNvGrpSpPr>
            <a:grpSpLocks/>
          </p:cNvGrpSpPr>
          <p:nvPr/>
        </p:nvGrpSpPr>
        <p:grpSpPr bwMode="auto">
          <a:xfrm flipH="1">
            <a:off x="992188" y="5040312"/>
            <a:ext cx="501650" cy="512763"/>
            <a:chOff x="2839" y="3501"/>
            <a:chExt cx="755" cy="803"/>
          </a:xfrm>
        </p:grpSpPr>
        <p:pic>
          <p:nvPicPr>
            <p:cNvPr id="199" name="Picture 70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7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01" name="Group 702"/>
          <p:cNvGrpSpPr>
            <a:grpSpLocks/>
          </p:cNvGrpSpPr>
          <p:nvPr/>
        </p:nvGrpSpPr>
        <p:grpSpPr bwMode="auto">
          <a:xfrm flipH="1">
            <a:off x="1143000" y="4613275"/>
            <a:ext cx="501650" cy="512762"/>
            <a:chOff x="2839" y="3501"/>
            <a:chExt cx="755" cy="803"/>
          </a:xfrm>
        </p:grpSpPr>
        <p:pic>
          <p:nvPicPr>
            <p:cNvPr id="202" name="Picture 70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3" name="Freeform 70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04" name="Group 705"/>
          <p:cNvGrpSpPr>
            <a:grpSpLocks/>
          </p:cNvGrpSpPr>
          <p:nvPr/>
        </p:nvGrpSpPr>
        <p:grpSpPr bwMode="auto">
          <a:xfrm>
            <a:off x="1816100" y="5000625"/>
            <a:ext cx="501650" cy="512762"/>
            <a:chOff x="2839" y="3501"/>
            <a:chExt cx="755" cy="803"/>
          </a:xfrm>
        </p:grpSpPr>
        <p:pic>
          <p:nvPicPr>
            <p:cNvPr id="205" name="Picture 70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Freeform 70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07" name="Group 708"/>
          <p:cNvGrpSpPr>
            <a:grpSpLocks/>
          </p:cNvGrpSpPr>
          <p:nvPr/>
        </p:nvGrpSpPr>
        <p:grpSpPr bwMode="auto">
          <a:xfrm>
            <a:off x="1617663" y="5440362"/>
            <a:ext cx="501650" cy="512763"/>
            <a:chOff x="2839" y="3501"/>
            <a:chExt cx="755" cy="803"/>
          </a:xfrm>
        </p:grpSpPr>
        <p:pic>
          <p:nvPicPr>
            <p:cNvPr id="208" name="Picture 70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" name="Freeform 71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10" name="오른쪽 중괄호 209"/>
          <p:cNvSpPr/>
          <p:nvPr/>
        </p:nvSpPr>
        <p:spPr>
          <a:xfrm>
            <a:off x="7239000" y="3429000"/>
            <a:ext cx="469900" cy="3076575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8037513" y="3394452"/>
            <a:ext cx="36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 smtClean="0"/>
              <a:t>2</a:t>
            </a:r>
            <a:r>
              <a:rPr lang="ko-KR" altLang="en-US" sz="2400" u="sng" dirty="0" smtClean="0"/>
              <a:t>개 이상의 노드가</a:t>
            </a:r>
            <a:endParaRPr lang="en-US" altLang="ko-KR" sz="2400" u="sng" dirty="0" smtClean="0"/>
          </a:p>
          <a:p>
            <a:r>
              <a:rPr lang="ko-KR" altLang="en-US" sz="2400" u="sng" dirty="0" smtClean="0"/>
              <a:t>동시에 프레임을 전송할 경우</a:t>
            </a:r>
            <a:r>
              <a:rPr lang="en-US" altLang="ko-KR" sz="2400" u="sng" dirty="0" smtClean="0"/>
              <a:t>?</a:t>
            </a:r>
            <a:endParaRPr lang="ko-KR" altLang="en-US" sz="2400" dirty="0"/>
          </a:p>
        </p:txBody>
      </p:sp>
      <p:sp>
        <p:nvSpPr>
          <p:cNvPr id="212" name="TextBox 211"/>
          <p:cNvSpPr txBox="1"/>
          <p:nvPr/>
        </p:nvSpPr>
        <p:spPr>
          <a:xfrm>
            <a:off x="8520906" y="4223744"/>
            <a:ext cx="36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각 수신자에서 </a:t>
            </a:r>
            <a:endParaRPr lang="en-US" altLang="ko-KR" sz="2400" dirty="0" smtClean="0"/>
          </a:p>
          <a:p>
            <a:r>
              <a:rPr lang="ko-KR" altLang="en-US" sz="2400" dirty="0" smtClean="0"/>
              <a:t>전송된 프레임들이 </a:t>
            </a:r>
            <a:r>
              <a:rPr lang="ko-KR" altLang="en-US" sz="2400" dirty="0" smtClean="0">
                <a:solidFill>
                  <a:srgbClr val="FFC000"/>
                </a:solidFill>
              </a:rPr>
              <a:t>충돌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213" name="TextBox 212"/>
          <p:cNvSpPr txBox="1"/>
          <p:nvPr/>
        </p:nvSpPr>
        <p:spPr>
          <a:xfrm>
            <a:off x="8535383" y="5062538"/>
            <a:ext cx="36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충돌로 인해</a:t>
            </a:r>
            <a:endParaRPr lang="en-US" altLang="ko-KR" sz="2400" dirty="0" smtClean="0"/>
          </a:p>
          <a:p>
            <a:r>
              <a:rPr lang="ko-KR" altLang="en-US" sz="2400" dirty="0" smtClean="0"/>
              <a:t>프레임이 손상된다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535383" y="5923448"/>
            <a:ext cx="368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i="1" dirty="0" smtClean="0"/>
              <a:t>대역폭이 낭비된 꼴</a:t>
            </a:r>
            <a:r>
              <a:rPr lang="en-US" altLang="ko-KR" sz="2400" i="1" dirty="0" smtClean="0"/>
              <a:t>...!?</a:t>
            </a:r>
            <a:endParaRPr lang="ko-KR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49039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58" grpId="0" animBg="1"/>
      <p:bldP spid="59" grpId="0" animBg="1"/>
      <p:bldP spid="60" grpId="0" animBg="1"/>
      <p:bldP spid="210" grpId="0" animBg="1"/>
      <p:bldP spid="211" grpId="0"/>
      <p:bldP spid="212" grpId="0"/>
      <p:bldP spid="213" grpId="0"/>
      <p:bldP spid="2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접속 프로토콜</a:t>
            </a:r>
            <a:r>
              <a:rPr lang="en-US" altLang="ko-KR" dirty="0" smtClean="0"/>
              <a:t>(Multiple Access Protocol)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다수의 노드가 활성화되어 있을 때</a:t>
            </a:r>
            <a:r>
              <a:rPr lang="en-US" altLang="ko-KR" sz="3200" dirty="0" smtClean="0"/>
              <a:t>,						      </a:t>
            </a:r>
            <a:r>
              <a:rPr lang="ko-KR" altLang="en-US" sz="3200" dirty="0" err="1" smtClean="0"/>
              <a:t>브로드캐스트</a:t>
            </a:r>
            <a:r>
              <a:rPr lang="ko-KR" altLang="en-US" sz="3200" dirty="0" smtClean="0"/>
              <a:t> 채널이 제대로 보장되도록 보장하기 위해서는</a:t>
            </a:r>
            <a:r>
              <a:rPr lang="en-US" altLang="ko-KR" sz="3200" dirty="0" smtClean="0"/>
              <a:t>?</a:t>
            </a:r>
          </a:p>
          <a:p>
            <a:pPr lvl="1"/>
            <a:r>
              <a:rPr lang="ko-KR" altLang="en-US" sz="2800" dirty="0" smtClean="0"/>
              <a:t>동시 접속을 </a:t>
            </a:r>
            <a:r>
              <a:rPr lang="ko-KR" altLang="en-US" sz="2800" dirty="0" smtClean="0">
                <a:solidFill>
                  <a:srgbClr val="FFC000"/>
                </a:solidFill>
              </a:rPr>
              <a:t>분산</a:t>
            </a:r>
            <a:r>
              <a:rPr lang="ko-KR" altLang="en-US" sz="2800" dirty="0" smtClean="0"/>
              <a:t>시키기 위한 알고리즘을 고안해야 한다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ko-KR" altLang="en-US" sz="2800" dirty="0" smtClean="0"/>
              <a:t>이것이 다중 접속 프로토콜의 책임이다</a:t>
            </a:r>
            <a:r>
              <a:rPr lang="en-US" altLang="ko-KR" sz="2800" dirty="0" smtClean="0"/>
              <a:t>.</a:t>
            </a:r>
          </a:p>
          <a:p>
            <a:pPr lvl="1"/>
            <a:endParaRPr lang="en-US" altLang="ko-KR" sz="2800" dirty="0"/>
          </a:p>
          <a:p>
            <a:r>
              <a:rPr lang="ko-KR" altLang="en-US" sz="3200" dirty="0" smtClean="0"/>
              <a:t>다중 접속 프로토콜의 유형</a:t>
            </a:r>
            <a:endParaRPr lang="en-US" altLang="ko-KR" sz="3200" dirty="0" smtClean="0"/>
          </a:p>
          <a:p>
            <a:pPr lvl="1"/>
            <a:r>
              <a:rPr lang="ko-KR" altLang="en-US" sz="2800" dirty="0" smtClean="0">
                <a:solidFill>
                  <a:srgbClr val="00FFFF"/>
                </a:solidFill>
              </a:rPr>
              <a:t>채널 분할 프로토콜</a:t>
            </a:r>
            <a:r>
              <a:rPr lang="en-US" altLang="ko-KR" sz="2800" dirty="0" smtClean="0"/>
              <a:t>(Channel Partitioning Protocol)</a:t>
            </a:r>
          </a:p>
          <a:p>
            <a:pPr lvl="2"/>
            <a:r>
              <a:rPr lang="en-US" altLang="ko-KR" sz="2400" dirty="0" smtClean="0"/>
              <a:t>Low-Efficiency </a:t>
            </a:r>
            <a:r>
              <a:rPr lang="ko-KR" altLang="en-US" sz="2400" dirty="0" smtClean="0"/>
              <a:t>우려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800" dirty="0" smtClean="0">
                <a:solidFill>
                  <a:srgbClr val="00FFFF"/>
                </a:solidFill>
              </a:rPr>
              <a:t>랜덤 접속 프로토콜</a:t>
            </a:r>
            <a:r>
              <a:rPr lang="en-US" altLang="ko-KR" sz="2800" dirty="0" smtClean="0"/>
              <a:t>(Random Access Protocol)</a:t>
            </a:r>
          </a:p>
          <a:p>
            <a:pPr lvl="2"/>
            <a:r>
              <a:rPr lang="en-US" altLang="ko-KR" sz="2400" dirty="0" smtClean="0"/>
              <a:t>Collision </a:t>
            </a:r>
            <a:r>
              <a:rPr lang="ko-KR" altLang="en-US" sz="2400" dirty="0" smtClean="0"/>
              <a:t>우려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800" dirty="0" smtClean="0">
                <a:solidFill>
                  <a:srgbClr val="00FFFF"/>
                </a:solidFill>
              </a:rPr>
              <a:t>순번 프로토콜</a:t>
            </a:r>
            <a:r>
              <a:rPr lang="en-US" altLang="ko-KR" sz="2800" dirty="0" smtClean="0"/>
              <a:t>(Taking-turns Protocol)</a:t>
            </a:r>
          </a:p>
          <a:p>
            <a:pPr lvl="2"/>
            <a:r>
              <a:rPr lang="en-US" altLang="ko-KR" sz="2400" dirty="0" smtClean="0"/>
              <a:t>Collision</a:t>
            </a:r>
            <a:r>
              <a:rPr lang="ko-KR" altLang="en-US" sz="2400" dirty="0" smtClean="0"/>
              <a:t>도 우려되지 않고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채널 분할에 비해 높은 효율을 기대할 수 있다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24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접속 프로토콜</a:t>
            </a:r>
            <a:r>
              <a:rPr lang="en-US" altLang="ko-KR" dirty="0" smtClean="0"/>
              <a:t>(Multiple Access Protocol)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이들 프로토콜이 갖춰야 할 공통된 특징</a:t>
            </a:r>
            <a:endParaRPr lang="en-US" altLang="ko-KR" sz="3200" dirty="0" smtClean="0"/>
          </a:p>
          <a:p>
            <a:pPr marL="971550" lvl="1" indent="-514350">
              <a:buFont typeface="Wingdings" charset="0"/>
              <a:buAutoNum type="arabicPeriod"/>
              <a:defRPr/>
            </a:pPr>
            <a:r>
              <a:rPr lang="ko-KR" altLang="en-US" dirty="0" smtClean="0">
                <a:latin typeface="+mn-ea"/>
              </a:rPr>
              <a:t>단 하나의 노드가 전송할 데이터가 있을 때는 그 노드가 </a:t>
            </a:r>
            <a:r>
              <a:rPr lang="en-US" altLang="ko-KR" dirty="0" smtClean="0">
                <a:solidFill>
                  <a:srgbClr val="00FFFF"/>
                </a:solidFill>
                <a:latin typeface="+mn-ea"/>
              </a:rPr>
              <a:t>R</a:t>
            </a:r>
            <a:r>
              <a:rPr lang="en-US" altLang="ko-KR" dirty="0" smtClean="0">
                <a:latin typeface="+mn-ea"/>
              </a:rPr>
              <a:t> bps</a:t>
            </a:r>
            <a:r>
              <a:rPr lang="ko-KR" altLang="en-US" dirty="0" smtClean="0">
                <a:latin typeface="+mn-ea"/>
              </a:rPr>
              <a:t>의 처리율을 갖는다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971550" lvl="1" indent="-514350">
              <a:buFont typeface="Wingdings" charset="0"/>
              <a:buAutoNum type="arabicPeriod"/>
              <a:defRPr/>
            </a:pPr>
            <a:r>
              <a:rPr lang="ko-KR" altLang="en-US" dirty="0" smtClean="0">
                <a:latin typeface="+mn-ea"/>
              </a:rPr>
              <a:t>만일 </a:t>
            </a:r>
            <a:r>
              <a:rPr lang="en-US" altLang="ko-KR" dirty="0" smtClean="0">
                <a:latin typeface="+mn-ea"/>
              </a:rPr>
              <a:t>M</a:t>
            </a:r>
            <a:r>
              <a:rPr lang="ko-KR" altLang="en-US" dirty="0" smtClean="0">
                <a:latin typeface="+mn-ea"/>
              </a:rPr>
              <a:t>개의 노드가 전송하고자 할 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각 노드는 </a:t>
            </a:r>
            <a:r>
              <a:rPr lang="en-US" altLang="ko-KR" dirty="0" smtClean="0">
                <a:solidFill>
                  <a:srgbClr val="00FFFF"/>
                </a:solidFill>
                <a:latin typeface="+mn-ea"/>
              </a:rPr>
              <a:t>R/M</a:t>
            </a:r>
            <a:r>
              <a:rPr lang="en-US" altLang="ko-KR" dirty="0" smtClean="0">
                <a:latin typeface="+mn-ea"/>
              </a:rPr>
              <a:t> bps</a:t>
            </a:r>
            <a:r>
              <a:rPr lang="ko-KR" altLang="en-US" dirty="0" smtClean="0">
                <a:latin typeface="+mn-ea"/>
              </a:rPr>
              <a:t>의 처리율을 갖는다</a:t>
            </a:r>
            <a:r>
              <a:rPr lang="en-US" altLang="ko-KR" dirty="0" smtClean="0">
                <a:latin typeface="+mn-ea"/>
              </a:rPr>
              <a:t>. 	         --&gt; </a:t>
            </a:r>
            <a:r>
              <a:rPr lang="ko-KR" altLang="en-US" dirty="0" smtClean="0">
                <a:latin typeface="+mn-ea"/>
              </a:rPr>
              <a:t>공정성 관련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Font typeface="Wingdings" charset="0"/>
              <a:buNone/>
              <a:defRPr/>
            </a:pPr>
            <a:r>
              <a:rPr lang="en-US" altLang="ko-KR" dirty="0" smtClean="0">
                <a:latin typeface="+mn-ea"/>
              </a:rPr>
              <a:t>3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smtClean="0">
                <a:latin typeface="+mn-ea"/>
              </a:rPr>
              <a:t>  fully </a:t>
            </a:r>
            <a:r>
              <a:rPr lang="en-US" altLang="ko-KR" dirty="0">
                <a:latin typeface="+mn-ea"/>
              </a:rPr>
              <a:t>decentralized:</a:t>
            </a:r>
          </a:p>
          <a:p>
            <a:pPr lvl="2">
              <a:defRPr/>
            </a:pPr>
            <a:r>
              <a:rPr lang="en-US" altLang="ko-KR" sz="2400" dirty="0">
                <a:latin typeface="+mn-ea"/>
              </a:rPr>
              <a:t>no special node to coordinate transmissions</a:t>
            </a:r>
          </a:p>
          <a:p>
            <a:pPr lvl="2">
              <a:defRPr/>
            </a:pPr>
            <a:r>
              <a:rPr lang="en-US" altLang="ko-KR" sz="2400" dirty="0">
                <a:latin typeface="+mn-ea"/>
              </a:rPr>
              <a:t>no synchronization of clocks, </a:t>
            </a:r>
            <a:r>
              <a:rPr lang="en-US" altLang="ko-KR" sz="2400" dirty="0" smtClean="0">
                <a:latin typeface="+mn-ea"/>
              </a:rPr>
              <a:t>slots</a:t>
            </a:r>
          </a:p>
          <a:p>
            <a:pPr marL="914400" lvl="2" indent="0">
              <a:buNone/>
              <a:defRPr/>
            </a:pPr>
            <a:r>
              <a:rPr lang="en-US" altLang="ko-KR" sz="2400" dirty="0" smtClean="0">
                <a:latin typeface="+mn-ea"/>
              </a:rPr>
              <a:t>-&gt; </a:t>
            </a:r>
            <a:r>
              <a:rPr lang="ko-KR" altLang="en-US" sz="2400" dirty="0" smtClean="0">
                <a:latin typeface="+mn-ea"/>
              </a:rPr>
              <a:t>누군가의 중앙 제어 시도</a:t>
            </a:r>
            <a:r>
              <a:rPr lang="en-US" altLang="ko-KR" sz="2400" dirty="0" smtClean="0">
                <a:latin typeface="+mn-ea"/>
              </a:rPr>
              <a:t>(</a:t>
            </a:r>
            <a:r>
              <a:rPr lang="ko-KR" altLang="en-US" sz="2400" dirty="0" err="1" smtClean="0">
                <a:latin typeface="+mn-ea"/>
              </a:rPr>
              <a:t>원시안적</a:t>
            </a:r>
            <a:r>
              <a:rPr lang="ko-KR" altLang="en-US" sz="2400" dirty="0" smtClean="0">
                <a:latin typeface="+mn-ea"/>
              </a:rPr>
              <a:t> 관리</a:t>
            </a:r>
            <a:r>
              <a:rPr lang="en-US" altLang="ko-KR" sz="2400" dirty="0" smtClean="0">
                <a:latin typeface="+mn-ea"/>
              </a:rPr>
              <a:t>)</a:t>
            </a:r>
            <a:r>
              <a:rPr lang="ko-KR" altLang="en-US" sz="2400" dirty="0" smtClean="0">
                <a:latin typeface="+mn-ea"/>
              </a:rPr>
              <a:t>는 지연 오버헤드를 야기한다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pPr marL="914400" lvl="2" indent="0">
              <a:buNone/>
              <a:defRPr/>
            </a:pPr>
            <a:r>
              <a:rPr lang="en-US" altLang="ko-KR" sz="2400" dirty="0" smtClean="0">
                <a:latin typeface="+mn-ea"/>
              </a:rPr>
              <a:t>-&gt; </a:t>
            </a:r>
            <a:r>
              <a:rPr lang="ko-KR" altLang="en-US" sz="2400" dirty="0" smtClean="0">
                <a:latin typeface="+mn-ea"/>
              </a:rPr>
              <a:t>그냥 개별 노드가 근시안적으로 알아서 정책을 결정하는 것이 낫다</a:t>
            </a:r>
            <a:r>
              <a:rPr lang="en-US" altLang="ko-KR" sz="2400" dirty="0" smtClean="0">
                <a:latin typeface="+mn-ea"/>
              </a:rPr>
              <a:t>.</a:t>
            </a:r>
            <a:endParaRPr lang="en-US" altLang="ko-KR" sz="2400" dirty="0">
              <a:latin typeface="+mn-ea"/>
            </a:endParaRPr>
          </a:p>
          <a:p>
            <a:pPr marL="914400" lvl="1" indent="-457200">
              <a:buFont typeface="Wingdings" charset="0"/>
              <a:buAutoNum type="arabicPeriod" startAt="4"/>
              <a:defRPr/>
            </a:pPr>
            <a:r>
              <a:rPr lang="ko-KR" altLang="en-US" dirty="0" smtClean="0">
                <a:latin typeface="+mn-ea"/>
              </a:rPr>
              <a:t>구현의 단순함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457200" lvl="1" indent="0">
              <a:buNone/>
              <a:defRPr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-&gt; </a:t>
            </a:r>
            <a:r>
              <a:rPr lang="ko-KR" altLang="en-US" dirty="0" smtClean="0">
                <a:latin typeface="+mn-ea"/>
              </a:rPr>
              <a:t>너무 복잡하면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오히려 독이 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Font typeface="Wingdings" charset="0"/>
              <a:buNone/>
              <a:defRPr/>
            </a:pPr>
            <a:endParaRPr lang="en-US" altLang="ko-KR" sz="3200" dirty="0">
              <a:latin typeface="+mn-ea"/>
            </a:endParaRPr>
          </a:p>
          <a:p>
            <a:pPr lvl="1">
              <a:buFont typeface="Wingdings" charset="0"/>
              <a:buNone/>
              <a:defRPr/>
            </a:pPr>
            <a:r>
              <a:rPr lang="en-US" altLang="ko-KR" sz="2800" dirty="0" smtClean="0"/>
              <a:t>* </a:t>
            </a:r>
            <a:r>
              <a:rPr lang="ko-KR" altLang="en-US" sz="2800" dirty="0" smtClean="0"/>
              <a:t>다중 접속 프로토콜은 </a:t>
            </a:r>
            <a:r>
              <a:rPr lang="en-US" altLang="ko-KR" sz="2800" u="sng" dirty="0" smtClean="0"/>
              <a:t>MAC </a:t>
            </a:r>
            <a:r>
              <a:rPr lang="ko-KR" altLang="en-US" sz="2800" u="sng" dirty="0" smtClean="0"/>
              <a:t>프로토콜</a:t>
            </a:r>
            <a:r>
              <a:rPr lang="ko-KR" altLang="en-US" sz="2800" dirty="0" smtClean="0"/>
              <a:t>로도 불린다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채널 분할 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5"/>
            <a:ext cx="12192001" cy="3165475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TDMA(Time Division Multiple Access)</a:t>
            </a:r>
          </a:p>
          <a:p>
            <a:pPr lvl="1"/>
            <a:r>
              <a:rPr lang="ko-KR" altLang="en-US" sz="2800" dirty="0" smtClean="0"/>
              <a:t>시간을 </a:t>
            </a:r>
            <a:r>
              <a:rPr lang="en-US" altLang="ko-KR" sz="2800" dirty="0" smtClean="0">
                <a:solidFill>
                  <a:srgbClr val="FFC000"/>
                </a:solidFill>
              </a:rPr>
              <a:t>Time Frame</a:t>
            </a:r>
            <a:r>
              <a:rPr lang="ko-KR" altLang="en-US" sz="2800" dirty="0" smtClean="0"/>
              <a:t>으로 나누고</a:t>
            </a:r>
            <a:r>
              <a:rPr lang="en-US" altLang="ko-KR" sz="2800" dirty="0" smtClean="0"/>
              <a:t>,</a:t>
            </a:r>
          </a:p>
          <a:p>
            <a:pPr lvl="1"/>
            <a:r>
              <a:rPr lang="ko-KR" altLang="en-US" sz="2800" dirty="0" smtClean="0"/>
              <a:t>각 시간 프레임을 </a:t>
            </a:r>
            <a:r>
              <a:rPr lang="en-US" altLang="ko-KR" sz="2800" dirty="0" smtClean="0"/>
              <a:t>N</a:t>
            </a:r>
            <a:r>
              <a:rPr lang="ko-KR" altLang="en-US" sz="2800" dirty="0" smtClean="0"/>
              <a:t>개의 </a:t>
            </a:r>
            <a:r>
              <a:rPr lang="en-US" altLang="ko-KR" sz="2800" dirty="0" smtClean="0">
                <a:solidFill>
                  <a:srgbClr val="00FFFF"/>
                </a:solidFill>
              </a:rPr>
              <a:t>Time Slot</a:t>
            </a:r>
            <a:r>
              <a:rPr lang="ko-KR" altLang="en-US" sz="2800" dirty="0" smtClean="0"/>
              <a:t>으로 나눈다</a:t>
            </a:r>
            <a:r>
              <a:rPr lang="en-US" altLang="ko-KR" sz="2800" dirty="0" smtClean="0"/>
              <a:t>.</a:t>
            </a:r>
          </a:p>
          <a:p>
            <a:pPr lvl="1"/>
            <a:endParaRPr lang="en-US" altLang="ko-KR" sz="2800" dirty="0"/>
          </a:p>
          <a:p>
            <a:pPr lvl="1"/>
            <a:endParaRPr lang="en-US" altLang="ko-KR" sz="2800" dirty="0" smtClean="0"/>
          </a:p>
          <a:p>
            <a:pPr lvl="1"/>
            <a:endParaRPr lang="en-US" altLang="ko-KR" sz="2800" dirty="0"/>
          </a:p>
          <a:p>
            <a:pPr lvl="1"/>
            <a:r>
              <a:rPr lang="en-US" altLang="ko-KR" dirty="0" smtClean="0"/>
              <a:t>Slot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패킷</a:t>
            </a:r>
            <a:r>
              <a:rPr lang="en-US" altLang="ko-KR" dirty="0" smtClean="0"/>
              <a:t>(2-layer’s)</a:t>
            </a:r>
            <a:r>
              <a:rPr lang="ko-KR" altLang="en-US" dirty="0"/>
              <a:t>이</a:t>
            </a:r>
            <a:r>
              <a:rPr lang="ko-KR" altLang="en-US" dirty="0" smtClean="0"/>
              <a:t> 전송되는 시간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00063" y="3352800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22313" y="3125787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81163" y="3125787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155825" y="3125787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723900" y="3013075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3589338" y="3016250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822325" y="30924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1768475" y="3078162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233613" y="3084512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3579813" y="3121025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4538663" y="3121025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5013325" y="3121025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" name="Line 29"/>
          <p:cNvSpPr>
            <a:spLocks noChangeShapeType="1"/>
          </p:cNvSpPr>
          <p:nvPr/>
        </p:nvSpPr>
        <p:spPr bwMode="auto">
          <a:xfrm>
            <a:off x="3581400" y="3008312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3679825" y="308768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4625975" y="30734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5091113" y="307975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21" name="Line 34"/>
          <p:cNvSpPr>
            <a:spLocks noChangeShapeType="1"/>
          </p:cNvSpPr>
          <p:nvPr/>
        </p:nvSpPr>
        <p:spPr bwMode="auto">
          <a:xfrm>
            <a:off x="1204913" y="31178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1681163" y="3122612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2157413" y="3122612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2633663" y="3122612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" name="Line 38"/>
          <p:cNvSpPr>
            <a:spLocks noChangeShapeType="1"/>
          </p:cNvSpPr>
          <p:nvPr/>
        </p:nvSpPr>
        <p:spPr bwMode="auto">
          <a:xfrm>
            <a:off x="3114675" y="3113087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" name="Line 39"/>
          <p:cNvSpPr>
            <a:spLocks noChangeShapeType="1"/>
          </p:cNvSpPr>
          <p:nvPr/>
        </p:nvSpPr>
        <p:spPr bwMode="auto">
          <a:xfrm>
            <a:off x="4062413" y="31178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" name="Line 40"/>
          <p:cNvSpPr>
            <a:spLocks noChangeShapeType="1"/>
          </p:cNvSpPr>
          <p:nvPr/>
        </p:nvSpPr>
        <p:spPr bwMode="auto">
          <a:xfrm>
            <a:off x="5010150" y="3113087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" name="Line 41"/>
          <p:cNvSpPr>
            <a:spLocks noChangeShapeType="1"/>
          </p:cNvSpPr>
          <p:nvPr/>
        </p:nvSpPr>
        <p:spPr bwMode="auto">
          <a:xfrm>
            <a:off x="5957888" y="310832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" name="Line 42"/>
          <p:cNvSpPr>
            <a:spLocks noChangeShapeType="1"/>
          </p:cNvSpPr>
          <p:nvPr/>
        </p:nvSpPr>
        <p:spPr bwMode="auto">
          <a:xfrm>
            <a:off x="5491163" y="31178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>
            <a:off x="6438900" y="3022600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Line 44"/>
          <p:cNvSpPr>
            <a:spLocks noChangeShapeType="1"/>
          </p:cNvSpPr>
          <p:nvPr/>
        </p:nvSpPr>
        <p:spPr bwMode="auto">
          <a:xfrm>
            <a:off x="4538663" y="31178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" name="Text Box 45"/>
          <p:cNvSpPr txBox="1">
            <a:spLocks noChangeArrowheads="1"/>
          </p:cNvSpPr>
          <p:nvPr/>
        </p:nvSpPr>
        <p:spPr bwMode="auto">
          <a:xfrm>
            <a:off x="1768475" y="2493962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 smtClean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 smtClean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33" name="Line 46"/>
          <p:cNvSpPr>
            <a:spLocks noChangeShapeType="1"/>
          </p:cNvSpPr>
          <p:nvPr/>
        </p:nvSpPr>
        <p:spPr bwMode="auto">
          <a:xfrm>
            <a:off x="2579688" y="2830512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" name="Line 47"/>
          <p:cNvSpPr>
            <a:spLocks noChangeShapeType="1"/>
          </p:cNvSpPr>
          <p:nvPr/>
        </p:nvSpPr>
        <p:spPr bwMode="auto">
          <a:xfrm flipH="1">
            <a:off x="735013" y="2825750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" name="Line 48"/>
          <p:cNvSpPr>
            <a:spLocks noChangeShapeType="1"/>
          </p:cNvSpPr>
          <p:nvPr/>
        </p:nvSpPr>
        <p:spPr bwMode="auto">
          <a:xfrm>
            <a:off x="714375" y="273843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" name="Line 49"/>
          <p:cNvSpPr>
            <a:spLocks noChangeShapeType="1"/>
          </p:cNvSpPr>
          <p:nvPr/>
        </p:nvSpPr>
        <p:spPr bwMode="auto">
          <a:xfrm>
            <a:off x="3573463" y="272891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4632325" y="2466975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 smtClean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 smtClean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38" name="Line 52"/>
          <p:cNvSpPr>
            <a:spLocks noChangeShapeType="1"/>
          </p:cNvSpPr>
          <p:nvPr/>
        </p:nvSpPr>
        <p:spPr bwMode="auto">
          <a:xfrm>
            <a:off x="5443538" y="2836862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" name="Line 53"/>
          <p:cNvSpPr>
            <a:spLocks noChangeShapeType="1"/>
          </p:cNvSpPr>
          <p:nvPr/>
        </p:nvSpPr>
        <p:spPr bwMode="auto">
          <a:xfrm flipH="1">
            <a:off x="3598863" y="2832100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" name="Line 55"/>
          <p:cNvSpPr>
            <a:spLocks noChangeShapeType="1"/>
          </p:cNvSpPr>
          <p:nvPr/>
        </p:nvSpPr>
        <p:spPr bwMode="auto">
          <a:xfrm>
            <a:off x="6437313" y="27019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9740" y="2690951"/>
            <a:ext cx="4956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노드가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개의 </a:t>
            </a:r>
            <a:r>
              <a:rPr lang="en-US" altLang="ko-KR" sz="2000" dirty="0" smtClean="0"/>
              <a:t>TDM</a:t>
            </a:r>
            <a:r>
              <a:rPr lang="ko-KR" altLang="en-US" sz="2000" dirty="0" smtClean="0"/>
              <a:t>에 대한 간단한 예 </a:t>
            </a:r>
            <a:r>
              <a:rPr lang="en-US" altLang="ko-KR" sz="2000" dirty="0" smtClean="0"/>
              <a:t>:</a:t>
            </a:r>
          </a:p>
          <a:p>
            <a:r>
              <a:rPr lang="en-US" altLang="ko-KR" sz="2000" dirty="0" smtClean="0"/>
              <a:t>=&gt; 2,5,6 </a:t>
            </a:r>
            <a:r>
              <a:rPr lang="ko-KR" altLang="en-US" sz="2000" dirty="0" smtClean="0"/>
              <a:t>노드는 </a:t>
            </a:r>
            <a:r>
              <a:rPr lang="en-US" altLang="ko-KR" sz="2000" dirty="0" smtClean="0">
                <a:solidFill>
                  <a:srgbClr val="92D050"/>
                </a:solidFill>
              </a:rPr>
              <a:t>idle </a:t>
            </a:r>
            <a:r>
              <a:rPr lang="ko-KR" altLang="en-US" sz="2000" dirty="0" smtClean="0">
                <a:solidFill>
                  <a:srgbClr val="92D050"/>
                </a:solidFill>
              </a:rPr>
              <a:t>상태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2" name="내용 개체 틀 2"/>
          <p:cNvSpPr txBox="1">
            <a:spLocks/>
          </p:cNvSpPr>
          <p:nvPr/>
        </p:nvSpPr>
        <p:spPr>
          <a:xfrm>
            <a:off x="1" y="4296228"/>
            <a:ext cx="6096000" cy="2191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2800" dirty="0" smtClean="0"/>
              <a:t>장점</a:t>
            </a:r>
            <a:endParaRPr lang="en-US" altLang="ko-KR" sz="2800" dirty="0" smtClean="0"/>
          </a:p>
          <a:p>
            <a:pPr lvl="2"/>
            <a:r>
              <a:rPr lang="ko-KR" altLang="en-US" sz="2400" dirty="0" smtClean="0"/>
              <a:t>충돌이 발생하지 않는다</a:t>
            </a:r>
            <a:r>
              <a:rPr lang="en-US" altLang="ko-KR" sz="2400" dirty="0" smtClean="0"/>
              <a:t>.</a:t>
            </a:r>
          </a:p>
          <a:p>
            <a:pPr lvl="2"/>
            <a:r>
              <a:rPr lang="ko-KR" altLang="en-US" sz="2400" dirty="0" smtClean="0"/>
              <a:t>공정하다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5627914" y="4296228"/>
            <a:ext cx="6310086" cy="2191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2800" dirty="0" smtClean="0"/>
              <a:t>단점</a:t>
            </a:r>
            <a:endParaRPr lang="en-US" altLang="ko-KR" sz="2800" dirty="0" smtClean="0"/>
          </a:p>
          <a:p>
            <a:pPr lvl="2"/>
            <a:r>
              <a:rPr lang="ko-KR" altLang="en-US" sz="2400" dirty="0" smtClean="0"/>
              <a:t>전송할 패킷이 있는 노드가 단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개인     경우에도 노드 전송률은 </a:t>
            </a:r>
            <a:r>
              <a:rPr lang="en-US" altLang="ko-KR" sz="2400" dirty="0" smtClean="0">
                <a:solidFill>
                  <a:srgbClr val="92D050"/>
                </a:solidFill>
              </a:rPr>
              <a:t>R/N</a:t>
            </a:r>
            <a:r>
              <a:rPr lang="ko-KR" altLang="en-US" sz="2400" dirty="0" smtClean="0"/>
              <a:t>으로 제한됨</a:t>
            </a:r>
            <a:r>
              <a:rPr lang="en-US" altLang="ko-KR" sz="2400" dirty="0" smtClean="0"/>
              <a:t>.</a:t>
            </a:r>
          </a:p>
          <a:p>
            <a:pPr lvl="2"/>
            <a:r>
              <a:rPr lang="ko-KR" altLang="en-US" sz="2400" dirty="0" smtClean="0"/>
              <a:t>노드가 전송 순서 상 자신의 차례를       항상 기다려야 한다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355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채널 분할 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5"/>
            <a:ext cx="12192001" cy="3165475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FDMA(Frequency Division Multiple Access)</a:t>
            </a:r>
          </a:p>
          <a:p>
            <a:pPr lvl="1"/>
            <a:r>
              <a:rPr lang="en-US" altLang="ko-KR" sz="2800" dirty="0" smtClean="0"/>
              <a:t>R bps</a:t>
            </a:r>
            <a:r>
              <a:rPr lang="ko-KR" altLang="en-US" sz="2800" dirty="0" smtClean="0"/>
              <a:t>의 채널의 다른 </a:t>
            </a:r>
            <a:r>
              <a:rPr lang="ko-KR" altLang="en-US" sz="2800" dirty="0" smtClean="0">
                <a:solidFill>
                  <a:srgbClr val="00FFFF"/>
                </a:solidFill>
              </a:rPr>
              <a:t>주파수</a:t>
            </a:r>
            <a:r>
              <a:rPr lang="en-US" altLang="ko-KR" sz="2800" dirty="0" smtClean="0">
                <a:solidFill>
                  <a:srgbClr val="00FFFF"/>
                </a:solidFill>
              </a:rPr>
              <a:t>(</a:t>
            </a:r>
            <a:r>
              <a:rPr lang="ko-KR" altLang="en-US" sz="2800" dirty="0" smtClean="0">
                <a:solidFill>
                  <a:srgbClr val="00FFFF"/>
                </a:solidFill>
              </a:rPr>
              <a:t>대역폭 크기 </a:t>
            </a:r>
            <a:r>
              <a:rPr lang="en-US" altLang="ko-KR" sz="2800" dirty="0" smtClean="0">
                <a:solidFill>
                  <a:srgbClr val="00FFFF"/>
                </a:solidFill>
              </a:rPr>
              <a:t>: R/N)</a:t>
            </a:r>
            <a:r>
              <a:rPr lang="ko-KR" altLang="en-US" sz="2800" dirty="0" smtClean="0">
                <a:solidFill>
                  <a:srgbClr val="00FFFF"/>
                </a:solidFill>
              </a:rPr>
              <a:t>로 나누어서</a:t>
            </a:r>
            <a:r>
              <a:rPr lang="en-US" altLang="ko-KR" sz="2800" dirty="0" smtClean="0"/>
              <a:t>,</a:t>
            </a:r>
          </a:p>
          <a:p>
            <a:pPr lvl="1"/>
            <a:r>
              <a:rPr lang="ko-KR" altLang="en-US" sz="2800" dirty="0" smtClean="0"/>
              <a:t>각 노드에 할당한다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2" name="내용 개체 틀 2"/>
          <p:cNvSpPr txBox="1">
            <a:spLocks/>
          </p:cNvSpPr>
          <p:nvPr/>
        </p:nvSpPr>
        <p:spPr>
          <a:xfrm>
            <a:off x="1" y="4296228"/>
            <a:ext cx="6096000" cy="2191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2800" dirty="0" smtClean="0"/>
              <a:t>장점</a:t>
            </a:r>
            <a:endParaRPr lang="en-US" altLang="ko-KR" sz="2800" dirty="0" smtClean="0"/>
          </a:p>
          <a:p>
            <a:pPr lvl="2"/>
            <a:r>
              <a:rPr lang="ko-KR" altLang="en-US" sz="2400" dirty="0" smtClean="0"/>
              <a:t>충돌이 발생하지 않는다</a:t>
            </a:r>
            <a:r>
              <a:rPr lang="en-US" altLang="ko-KR" sz="2400" dirty="0" smtClean="0"/>
              <a:t>.</a:t>
            </a:r>
          </a:p>
          <a:p>
            <a:pPr lvl="2"/>
            <a:r>
              <a:rPr lang="ko-KR" altLang="en-US" sz="2400" dirty="0" smtClean="0"/>
              <a:t>공정하다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5627914" y="4296228"/>
            <a:ext cx="6310086" cy="2191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2800" dirty="0" smtClean="0"/>
              <a:t>단점</a:t>
            </a:r>
            <a:endParaRPr lang="en-US" altLang="ko-KR" sz="2800" dirty="0" smtClean="0"/>
          </a:p>
          <a:p>
            <a:pPr lvl="2"/>
            <a:r>
              <a:rPr lang="ko-KR" altLang="en-US" sz="2400" dirty="0" smtClean="0"/>
              <a:t>전송할 패킷이 있는 노드가 단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개인     경우에도 노드 전송률은 </a:t>
            </a:r>
            <a:r>
              <a:rPr lang="en-US" altLang="ko-KR" sz="2400" dirty="0" smtClean="0">
                <a:solidFill>
                  <a:srgbClr val="92D050"/>
                </a:solidFill>
              </a:rPr>
              <a:t>R/N</a:t>
            </a:r>
            <a:r>
              <a:rPr lang="ko-KR" altLang="en-US" sz="2400" dirty="0" smtClean="0"/>
              <a:t>으로 제한됨</a:t>
            </a:r>
            <a:r>
              <a:rPr lang="en-US" altLang="ko-KR" sz="2400" dirty="0" smtClean="0"/>
              <a:t>.</a:t>
            </a:r>
          </a:p>
          <a:p>
            <a:pPr lvl="2"/>
            <a:r>
              <a:rPr lang="en-US" altLang="ko-KR" sz="2400" dirty="0" smtClean="0"/>
              <a:t>TDM</a:t>
            </a:r>
            <a:r>
              <a:rPr lang="ko-KR" altLang="en-US" sz="2400" dirty="0" smtClean="0"/>
              <a:t>과 달리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대역폭이 낭비된다</a:t>
            </a:r>
            <a:r>
              <a:rPr lang="en-US" altLang="ko-KR" sz="2400" dirty="0" smtClean="0"/>
              <a:t>.	       (</a:t>
            </a:r>
            <a:r>
              <a:rPr lang="ko-KR" altLang="en-US" dirty="0" smtClean="0"/>
              <a:t>∵</a:t>
            </a:r>
            <a:r>
              <a:rPr lang="en-US" altLang="ko-KR" sz="2400" dirty="0" smtClean="0"/>
              <a:t> Guard-band</a:t>
            </a:r>
            <a:r>
              <a:rPr lang="ko-KR" altLang="en-US" sz="2400" dirty="0" smtClean="0"/>
              <a:t> 기반 주파 간섭 방지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8823325" y="1917699"/>
            <a:ext cx="627062" cy="22510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Line 5"/>
          <p:cNvSpPr>
            <a:spLocks noChangeShapeType="1"/>
          </p:cNvSpPr>
          <p:nvPr/>
        </p:nvSpPr>
        <p:spPr bwMode="auto">
          <a:xfrm flipV="1">
            <a:off x="8821737" y="3022599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" name="Line 6"/>
          <p:cNvSpPr>
            <a:spLocks noChangeShapeType="1"/>
          </p:cNvSpPr>
          <p:nvPr/>
        </p:nvSpPr>
        <p:spPr bwMode="auto">
          <a:xfrm flipV="1">
            <a:off x="8816975" y="3414711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 flipV="1">
            <a:off x="8821737" y="3800474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 flipV="1">
            <a:off x="8816975" y="2636836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 flipV="1">
            <a:off x="8821737" y="2251074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" name="Line 11"/>
          <p:cNvSpPr>
            <a:spLocks noChangeShapeType="1"/>
          </p:cNvSpPr>
          <p:nvPr/>
        </p:nvSpPr>
        <p:spPr bwMode="auto">
          <a:xfrm>
            <a:off x="9542462" y="2190749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" name="Freeform 12"/>
          <p:cNvSpPr>
            <a:spLocks/>
          </p:cNvSpPr>
          <p:nvPr/>
        </p:nvSpPr>
        <p:spPr bwMode="auto">
          <a:xfrm>
            <a:off x="9690100" y="2071686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" name="Line 13"/>
          <p:cNvSpPr>
            <a:spLocks noChangeShapeType="1"/>
          </p:cNvSpPr>
          <p:nvPr/>
        </p:nvSpPr>
        <p:spPr bwMode="auto">
          <a:xfrm>
            <a:off x="9590087" y="2593974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>
            <a:off x="9590087" y="2992436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4" name="Freeform 16"/>
          <p:cNvSpPr>
            <a:spLocks/>
          </p:cNvSpPr>
          <p:nvPr/>
        </p:nvSpPr>
        <p:spPr bwMode="auto">
          <a:xfrm>
            <a:off x="9737725" y="2873374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55" name="Group 17"/>
          <p:cNvGrpSpPr>
            <a:grpSpLocks/>
          </p:cNvGrpSpPr>
          <p:nvPr/>
        </p:nvGrpSpPr>
        <p:grpSpPr bwMode="auto">
          <a:xfrm>
            <a:off x="9607550" y="3278186"/>
            <a:ext cx="2228850" cy="119063"/>
            <a:chOff x="1884" y="2826"/>
            <a:chExt cx="1404" cy="75"/>
          </a:xfrm>
        </p:grpSpPr>
        <p:sp>
          <p:nvSpPr>
            <p:cNvPr id="56" name="Line 18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8" name="Line 20"/>
          <p:cNvSpPr>
            <a:spLocks noChangeShapeType="1"/>
          </p:cNvSpPr>
          <p:nvPr/>
        </p:nvSpPr>
        <p:spPr bwMode="auto">
          <a:xfrm>
            <a:off x="9637712" y="3803649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" name="Text Box 22"/>
          <p:cNvSpPr txBox="1">
            <a:spLocks noChangeArrowheads="1"/>
          </p:cNvSpPr>
          <p:nvPr/>
        </p:nvSpPr>
        <p:spPr bwMode="auto">
          <a:xfrm rot="-5400000">
            <a:off x="7619206" y="2797968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frequency bands</a:t>
            </a:r>
          </a:p>
        </p:txBody>
      </p:sp>
      <p:sp>
        <p:nvSpPr>
          <p:cNvPr id="60" name="Text Box 23"/>
          <p:cNvSpPr txBox="1">
            <a:spLocks noChangeArrowheads="1"/>
          </p:cNvSpPr>
          <p:nvPr/>
        </p:nvSpPr>
        <p:spPr bwMode="auto">
          <a:xfrm rot="67766">
            <a:off x="11528425" y="1739899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time</a:t>
            </a:r>
          </a:p>
        </p:txBody>
      </p:sp>
      <p:sp>
        <p:nvSpPr>
          <p:cNvPr id="61" name="Freeform 54"/>
          <p:cNvSpPr>
            <a:spLocks/>
          </p:cNvSpPr>
          <p:nvPr/>
        </p:nvSpPr>
        <p:spPr bwMode="auto">
          <a:xfrm>
            <a:off x="6227762" y="2127249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" name="Group 56"/>
          <p:cNvGrpSpPr>
            <a:grpSpLocks/>
          </p:cNvGrpSpPr>
          <p:nvPr/>
        </p:nvGrpSpPr>
        <p:grpSpPr bwMode="auto">
          <a:xfrm>
            <a:off x="4489450" y="2765424"/>
            <a:ext cx="1666875" cy="314325"/>
            <a:chOff x="1614" y="1494"/>
            <a:chExt cx="1050" cy="198"/>
          </a:xfrm>
        </p:grpSpPr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" name="Freeform 58"/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" name="Oval 59"/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" name="Line 60"/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7" name="Freeform 65"/>
          <p:cNvSpPr>
            <a:spLocks/>
          </p:cNvSpPr>
          <p:nvPr/>
        </p:nvSpPr>
        <p:spPr bwMode="auto">
          <a:xfrm>
            <a:off x="6999287" y="2819399"/>
            <a:ext cx="892175" cy="173037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8" name="Freeform 66"/>
          <p:cNvSpPr>
            <a:spLocks/>
          </p:cNvSpPr>
          <p:nvPr/>
        </p:nvSpPr>
        <p:spPr bwMode="auto">
          <a:xfrm>
            <a:off x="7042150" y="2049461"/>
            <a:ext cx="427037" cy="219075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9" name="Freeform 68"/>
          <p:cNvSpPr>
            <a:spLocks/>
          </p:cNvSpPr>
          <p:nvPr/>
        </p:nvSpPr>
        <p:spPr bwMode="auto">
          <a:xfrm>
            <a:off x="6951662" y="3848099"/>
            <a:ext cx="989013" cy="185737"/>
          </a:xfrm>
          <a:custGeom>
            <a:avLst/>
            <a:gdLst>
              <a:gd name="T0" fmla="*/ 2147483647 w 623"/>
              <a:gd name="T1" fmla="*/ 2147483647 h 117"/>
              <a:gd name="T2" fmla="*/ 2147483647 w 623"/>
              <a:gd name="T3" fmla="*/ 2147483647 h 117"/>
              <a:gd name="T4" fmla="*/ 2147483647 w 623"/>
              <a:gd name="T5" fmla="*/ 2147483647 h 117"/>
              <a:gd name="T6" fmla="*/ 2147483647 w 623"/>
              <a:gd name="T7" fmla="*/ 0 h 117"/>
              <a:gd name="T8" fmla="*/ 2147483647 w 623"/>
              <a:gd name="T9" fmla="*/ 2147483647 h 117"/>
              <a:gd name="T10" fmla="*/ 2147483647 w 623"/>
              <a:gd name="T11" fmla="*/ 2147483647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4638675" y="3478211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FDM cable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7181" y="2870338"/>
            <a:ext cx="4956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노드가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개의 </a:t>
            </a:r>
            <a:r>
              <a:rPr lang="en-US" altLang="ko-KR" sz="2000" dirty="0" smtClean="0"/>
              <a:t>FDM</a:t>
            </a:r>
            <a:r>
              <a:rPr lang="ko-KR" altLang="en-US" sz="2000" dirty="0" smtClean="0"/>
              <a:t>에 대한 간단한 예 </a:t>
            </a:r>
            <a:r>
              <a:rPr lang="en-US" altLang="ko-KR" sz="2000" dirty="0" smtClean="0"/>
              <a:t>:</a:t>
            </a:r>
          </a:p>
          <a:p>
            <a:r>
              <a:rPr lang="en-US" altLang="ko-KR" sz="2000" dirty="0" smtClean="0"/>
              <a:t>=&gt; 2,5,6 </a:t>
            </a:r>
            <a:r>
              <a:rPr lang="ko-KR" altLang="en-US" sz="2000" dirty="0" smtClean="0"/>
              <a:t>노드는 </a:t>
            </a:r>
            <a:r>
              <a:rPr lang="en-US" altLang="ko-KR" sz="2000" dirty="0" smtClean="0">
                <a:solidFill>
                  <a:srgbClr val="92D050"/>
                </a:solidFill>
              </a:rPr>
              <a:t>idle </a:t>
            </a:r>
            <a:r>
              <a:rPr lang="ko-KR" altLang="en-US" sz="2000" dirty="0" smtClean="0">
                <a:solidFill>
                  <a:srgbClr val="92D050"/>
                </a:solidFill>
              </a:rPr>
              <a:t>상태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289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채널 분할 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5"/>
            <a:ext cx="12192001" cy="558165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CDMA(Code Division Multiple Access)</a:t>
            </a:r>
          </a:p>
          <a:p>
            <a:pPr lvl="1"/>
            <a:r>
              <a:rPr lang="ko-KR" altLang="en-US" sz="2800" dirty="0" smtClean="0"/>
              <a:t>앞서 </a:t>
            </a:r>
            <a:r>
              <a:rPr lang="en-US" altLang="ko-KR" sz="2800" dirty="0" smtClean="0"/>
              <a:t>FDMA, TDMA</a:t>
            </a:r>
            <a:r>
              <a:rPr lang="ko-KR" altLang="en-US" sz="2800" dirty="0" smtClean="0"/>
              <a:t>와 비슷한 형태로 명칭을 짓다 보니 이런 용어가 탄생</a:t>
            </a:r>
            <a:r>
              <a:rPr lang="en-US" altLang="ko-KR" sz="2800" dirty="0" smtClean="0"/>
              <a:t>.</a:t>
            </a:r>
          </a:p>
          <a:p>
            <a:pPr lvl="2"/>
            <a:r>
              <a:rPr lang="en-US" altLang="ko-KR" sz="2400" dirty="0" smtClean="0"/>
              <a:t>‘</a:t>
            </a:r>
            <a:r>
              <a:rPr lang="ko-KR" altLang="en-US" sz="2400" dirty="0" smtClean="0"/>
              <a:t>코드 분할</a:t>
            </a:r>
            <a:r>
              <a:rPr lang="en-US" altLang="ko-KR" sz="2400" dirty="0" smtClean="0"/>
              <a:t>?’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보다는 </a:t>
            </a:r>
            <a:r>
              <a:rPr lang="en-US" altLang="ko-KR" sz="2400" dirty="0" smtClean="0"/>
              <a:t>‘</a:t>
            </a:r>
            <a:r>
              <a:rPr lang="ko-KR" altLang="en-US" sz="2400" dirty="0" smtClean="0">
                <a:solidFill>
                  <a:srgbClr val="92D050"/>
                </a:solidFill>
              </a:rPr>
              <a:t>암호화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가 여기선 더 중요한 이슈임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800" dirty="0" smtClean="0"/>
              <a:t>각 채널 별로 유일한 </a:t>
            </a:r>
            <a:r>
              <a:rPr lang="en-US" altLang="ko-KR" sz="2800" dirty="0" smtClean="0"/>
              <a:t>Code(</a:t>
            </a:r>
            <a:r>
              <a:rPr lang="ko-KR" altLang="en-US" sz="2800" dirty="0" smtClean="0"/>
              <a:t>암호화 방법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를 갖는데</a:t>
            </a:r>
            <a:r>
              <a:rPr lang="en-US" altLang="ko-KR" sz="2800" dirty="0" smtClean="0"/>
              <a:t>, 				        </a:t>
            </a:r>
            <a:r>
              <a:rPr lang="ko-KR" altLang="en-US" sz="2800" dirty="0" smtClean="0"/>
              <a:t>이것을 각 호스트가 할당 받아 사용함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en-US" altLang="ko-KR" sz="2800" dirty="0" smtClean="0"/>
              <a:t>FDMA, TDMA</a:t>
            </a:r>
            <a:r>
              <a:rPr lang="ko-KR" altLang="en-US" sz="2800" dirty="0" smtClean="0"/>
              <a:t>보다 개선됨</a:t>
            </a:r>
            <a:r>
              <a:rPr lang="en-US" altLang="ko-KR" sz="2800" dirty="0" smtClean="0"/>
              <a:t>. (</a:t>
            </a:r>
            <a:r>
              <a:rPr lang="ko-KR" altLang="en-US" sz="2800" dirty="0" smtClean="0"/>
              <a:t>간섭에 따른 손상 문제 </a:t>
            </a:r>
            <a:r>
              <a:rPr lang="en-US" altLang="ko-KR" sz="2800" dirty="0" smtClean="0"/>
              <a:t>X, </a:t>
            </a:r>
            <a:r>
              <a:rPr lang="ko-KR" altLang="en-US" sz="2800" dirty="0" smtClean="0"/>
              <a:t>동시 전송 가능 </a:t>
            </a:r>
            <a:r>
              <a:rPr lang="en-US" altLang="ko-KR" sz="2800" dirty="0" smtClean="0"/>
              <a:t>O)</a:t>
            </a:r>
          </a:p>
          <a:p>
            <a:pPr lvl="1"/>
            <a:r>
              <a:rPr lang="en-US" altLang="ko-KR" sz="2800" dirty="0" smtClean="0"/>
              <a:t>7</a:t>
            </a:r>
            <a:r>
              <a:rPr lang="ko-KR" altLang="en-US" sz="2800" dirty="0" smtClean="0"/>
              <a:t>장에서 자세하게 다룰 예정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026" name="Picture 2" descr="cdma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4222324"/>
            <a:ext cx="4848225" cy="237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65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랜덤 접속 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개요</a:t>
            </a:r>
            <a:endParaRPr lang="en-US" altLang="ko-KR" sz="3200" dirty="0" smtClean="0"/>
          </a:p>
          <a:p>
            <a:pPr lvl="1"/>
            <a:r>
              <a:rPr lang="ko-KR" altLang="en-US" sz="2800" dirty="0" smtClean="0"/>
              <a:t>노드가 패킷을 전송할 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항상 채널의 최대 전송률인 </a:t>
            </a:r>
            <a:r>
              <a:rPr lang="en-US" altLang="ko-KR" sz="2800" dirty="0" smtClean="0">
                <a:solidFill>
                  <a:srgbClr val="FFC000"/>
                </a:solidFill>
              </a:rPr>
              <a:t>R bps</a:t>
            </a:r>
            <a:r>
              <a:rPr lang="ko-KR" altLang="en-US" sz="2800" dirty="0" smtClean="0"/>
              <a:t>로 전송한다</a:t>
            </a:r>
            <a:r>
              <a:rPr lang="en-US" altLang="ko-KR" sz="2800" dirty="0" smtClean="0"/>
              <a:t>.</a:t>
            </a:r>
          </a:p>
          <a:p>
            <a:pPr lvl="1"/>
            <a:endParaRPr lang="en-US" altLang="ko-KR" sz="2800" dirty="0" smtClean="0"/>
          </a:p>
          <a:p>
            <a:pPr lvl="1"/>
            <a:r>
              <a:rPr lang="ko-KR" altLang="en-US" sz="2800" dirty="0" smtClean="0"/>
              <a:t>하지만</a:t>
            </a:r>
            <a:r>
              <a:rPr lang="en-US" altLang="ko-KR" sz="2800" dirty="0" smtClean="0"/>
              <a:t>, 2</a:t>
            </a:r>
            <a:r>
              <a:rPr lang="ko-KR" altLang="en-US" sz="2800" dirty="0" smtClean="0"/>
              <a:t>개 이상의 노드가 동시에 송신할 경우</a:t>
            </a:r>
            <a:r>
              <a:rPr lang="en-US" altLang="ko-KR" sz="2800" dirty="0" smtClean="0"/>
              <a:t>, “</a:t>
            </a:r>
            <a:r>
              <a:rPr lang="ko-KR" altLang="en-US" sz="2800" dirty="0" smtClean="0">
                <a:solidFill>
                  <a:srgbClr val="92D050"/>
                </a:solidFill>
              </a:rPr>
              <a:t>충돌</a:t>
            </a:r>
            <a:r>
              <a:rPr lang="en-US" altLang="ko-KR" sz="2800" dirty="0" smtClean="0"/>
              <a:t>”</a:t>
            </a:r>
            <a:r>
              <a:rPr lang="ko-KR" altLang="en-US" sz="2800" dirty="0" smtClean="0"/>
              <a:t>이 발생한다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따라서</a:t>
            </a:r>
            <a:r>
              <a:rPr lang="en-US" altLang="ko-KR" sz="2800" dirty="0" smtClean="0"/>
              <a:t>…</a:t>
            </a:r>
          </a:p>
          <a:p>
            <a:pPr marL="914400" lvl="2" indent="0">
              <a:buNone/>
            </a:pPr>
            <a:r>
              <a:rPr lang="en-US" altLang="ko-KR" sz="2400" dirty="0" smtClean="0"/>
              <a:t>1) </a:t>
            </a:r>
            <a:r>
              <a:rPr lang="ko-KR" altLang="en-US" sz="2400" dirty="0" smtClean="0"/>
              <a:t>어떻게 충돌</a:t>
            </a:r>
            <a:r>
              <a:rPr lang="en-US" altLang="ko-KR" sz="2400" dirty="0" smtClean="0"/>
              <a:t>(Collision)</a:t>
            </a:r>
            <a:r>
              <a:rPr lang="ko-KR" altLang="en-US" sz="2400" dirty="0" smtClean="0"/>
              <a:t>을 </a:t>
            </a:r>
            <a:r>
              <a:rPr lang="ko-KR" altLang="en-US" sz="2400" dirty="0" smtClean="0">
                <a:solidFill>
                  <a:srgbClr val="92D050"/>
                </a:solidFill>
              </a:rPr>
              <a:t>감지</a:t>
            </a:r>
            <a:r>
              <a:rPr lang="en-US" altLang="ko-KR" sz="2400" dirty="0" smtClean="0"/>
              <a:t>(Detect)</a:t>
            </a:r>
            <a:r>
              <a:rPr lang="ko-KR" altLang="en-US" sz="2400" dirty="0" smtClean="0"/>
              <a:t>하여</a:t>
            </a:r>
            <a:r>
              <a:rPr lang="en-US" altLang="ko-KR" sz="2400" dirty="0" smtClean="0"/>
              <a:t>,</a:t>
            </a:r>
          </a:p>
          <a:p>
            <a:pPr marL="914400" lvl="2" indent="0">
              <a:buNone/>
            </a:pPr>
            <a:r>
              <a:rPr lang="en-US" altLang="ko-KR" sz="2400" dirty="0" smtClean="0"/>
              <a:t>2) </a:t>
            </a:r>
            <a:r>
              <a:rPr lang="ko-KR" altLang="en-US" sz="2400" dirty="0" smtClean="0"/>
              <a:t>어떻게 이를 </a:t>
            </a:r>
            <a:r>
              <a:rPr lang="ko-KR" altLang="en-US" sz="2400" dirty="0" smtClean="0">
                <a:solidFill>
                  <a:srgbClr val="92D050"/>
                </a:solidFill>
              </a:rPr>
              <a:t>복구</a:t>
            </a:r>
            <a:r>
              <a:rPr lang="en-US" altLang="ko-KR" sz="2400" dirty="0" smtClean="0"/>
              <a:t>(Recover)</a:t>
            </a:r>
            <a:r>
              <a:rPr lang="ko-KR" altLang="en-US" sz="2400" dirty="0" smtClean="0"/>
              <a:t>할 것인지를 고려해야 한다</a:t>
            </a:r>
            <a:r>
              <a:rPr lang="en-US" altLang="ko-KR" sz="2400" dirty="0" smtClean="0"/>
              <a:t>.</a:t>
            </a:r>
          </a:p>
          <a:p>
            <a:pPr marL="914400" lvl="2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* </a:t>
            </a:r>
            <a:r>
              <a:rPr lang="ko-KR" altLang="en-US" sz="2400" dirty="0" smtClean="0"/>
              <a:t>각 노드 별로</a:t>
            </a:r>
            <a:r>
              <a:rPr lang="en-US" altLang="ko-KR" sz="2400" dirty="0" smtClean="0"/>
              <a:t> </a:t>
            </a:r>
            <a:r>
              <a:rPr lang="ko-KR" altLang="en-US" sz="2400" dirty="0" smtClean="0">
                <a:solidFill>
                  <a:srgbClr val="00FFFF"/>
                </a:solidFill>
              </a:rPr>
              <a:t>재전송 시간을 임의로</a:t>
            </a:r>
            <a:r>
              <a:rPr lang="en-US" altLang="ko-KR" sz="2400" dirty="0" smtClean="0">
                <a:solidFill>
                  <a:srgbClr val="00FFFF"/>
                </a:solidFill>
              </a:rPr>
              <a:t>(Randomly) </a:t>
            </a:r>
            <a:r>
              <a:rPr lang="ko-KR" altLang="en-US" sz="2400" dirty="0" smtClean="0">
                <a:solidFill>
                  <a:srgbClr val="00FFFF"/>
                </a:solidFill>
              </a:rPr>
              <a:t>설정</a:t>
            </a:r>
            <a:r>
              <a:rPr lang="ko-KR" altLang="en-US" sz="2400" dirty="0" smtClean="0"/>
              <a:t>하여</a:t>
            </a:r>
            <a:r>
              <a:rPr lang="en-US" altLang="ko-KR" sz="2400" dirty="0" smtClean="0"/>
              <a:t>, </a:t>
            </a:r>
          </a:p>
          <a:p>
            <a:pPr marL="914400" lvl="2" indent="0">
              <a:buNone/>
            </a:pPr>
            <a:r>
              <a:rPr lang="en-US" altLang="ko-KR" sz="2400" dirty="0"/>
              <a:t>	 </a:t>
            </a:r>
            <a:r>
              <a:rPr lang="en-US" altLang="ko-KR" sz="2400" dirty="0" smtClean="0"/>
              <a:t> </a:t>
            </a:r>
            <a:r>
              <a:rPr lang="en-US" altLang="ko-KR" sz="1400" dirty="0" smtClean="0"/>
              <a:t> </a:t>
            </a:r>
            <a:r>
              <a:rPr lang="ko-KR" altLang="en-US" sz="2400" dirty="0" smtClean="0"/>
              <a:t>재전송하면 충돌이 다시 발생할 가능성이 낮을 것이다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lvl="1"/>
            <a:endParaRPr lang="en-US" altLang="ko-KR" sz="2800" dirty="0" smtClean="0"/>
          </a:p>
          <a:p>
            <a:pPr lvl="1"/>
            <a:r>
              <a:rPr lang="ko-KR" altLang="en-US" sz="2800" dirty="0" smtClean="0"/>
              <a:t>랜덤 접속  프로토콜 종류</a:t>
            </a:r>
            <a:endParaRPr lang="en-US" altLang="ko-KR" sz="2800" dirty="0" smtClean="0"/>
          </a:p>
          <a:p>
            <a:pPr lvl="2"/>
            <a:r>
              <a:rPr lang="en-US" altLang="ko-KR" sz="2400" dirty="0" smtClean="0"/>
              <a:t>Slotted ALOHA</a:t>
            </a:r>
          </a:p>
          <a:p>
            <a:pPr lvl="2"/>
            <a:r>
              <a:rPr lang="en-US" altLang="ko-KR" sz="2400" dirty="0" smtClean="0"/>
              <a:t>ALOHA</a:t>
            </a:r>
          </a:p>
          <a:p>
            <a:pPr lvl="2"/>
            <a:r>
              <a:rPr lang="en-US" altLang="ko-KR" sz="2400" dirty="0" smtClean="0">
                <a:solidFill>
                  <a:srgbClr val="FFC000"/>
                </a:solidFill>
              </a:rPr>
              <a:t>CSMA, CSMA/CD, CSMA/CA </a:t>
            </a:r>
            <a:endParaRPr lang="en-US" altLang="ko-KR" sz="2400" dirty="0">
              <a:solidFill>
                <a:srgbClr val="FFC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6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랜덤 접속 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ALOHA</a:t>
            </a:r>
          </a:p>
          <a:p>
            <a:pPr lvl="1"/>
            <a:endParaRPr lang="en-US" altLang="ko-KR" sz="2000" dirty="0">
              <a:solidFill>
                <a:srgbClr val="FFC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792" t="24616" r="7187" b="13461"/>
          <a:stretch/>
        </p:blipFill>
        <p:spPr>
          <a:xfrm>
            <a:off x="171450" y="1638300"/>
            <a:ext cx="6200321" cy="39224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43222" y="1638300"/>
            <a:ext cx="52496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유선으로 연결하기 어려운 지리적 구조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무선을 이용한 연결 필요성 대두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ALOHA </a:t>
            </a:r>
            <a:r>
              <a:rPr lang="ko-KR" altLang="en-US" sz="2400" dirty="0" smtClean="0"/>
              <a:t>프로토콜은 </a:t>
            </a:r>
            <a:r>
              <a:rPr lang="en-US" altLang="ko-KR" sz="2400" dirty="0" smtClean="0"/>
              <a:t>1971</a:t>
            </a:r>
            <a:r>
              <a:rPr lang="ko-KR" altLang="en-US" sz="2400" dirty="0" smtClean="0"/>
              <a:t>년도에 등장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-&gt; </a:t>
            </a:r>
            <a:r>
              <a:rPr lang="ko-KR" altLang="en-US" sz="2400" dirty="0" smtClean="0"/>
              <a:t>그 당시엔 복잡한 프로토콜 구현 곤란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따라서 매우 단순하고 간단한 알고리즘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25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랜덤 접속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Slotted ALOHA : </a:t>
            </a:r>
            <a:r>
              <a:rPr lang="ko-KR" altLang="en-US" sz="3200" dirty="0" smtClean="0"/>
              <a:t>가장 단순한 프로토콜 중 하나</a:t>
            </a:r>
            <a:r>
              <a:rPr lang="en-US" altLang="ko-KR" sz="3200" dirty="0" smtClean="0"/>
              <a:t>.</a:t>
            </a:r>
          </a:p>
          <a:p>
            <a:pPr lvl="1"/>
            <a:r>
              <a:rPr lang="ko-KR" altLang="en-US" sz="2800" dirty="0" smtClean="0"/>
              <a:t>가정</a:t>
            </a:r>
            <a:endParaRPr lang="en-US" altLang="ko-KR" sz="2800" dirty="0" smtClean="0"/>
          </a:p>
          <a:p>
            <a:pPr lvl="2"/>
            <a:r>
              <a:rPr lang="ko-KR" altLang="en-US" sz="2400" dirty="0" smtClean="0"/>
              <a:t>모든 프레임은 </a:t>
            </a:r>
            <a:r>
              <a:rPr lang="ko-KR" altLang="en-US" sz="2400" dirty="0" smtClean="0">
                <a:solidFill>
                  <a:srgbClr val="FFC000"/>
                </a:solidFill>
              </a:rPr>
              <a:t>고정</a:t>
            </a:r>
            <a:r>
              <a:rPr lang="ko-KR" altLang="en-US" sz="2400" dirty="0" smtClean="0"/>
              <a:t> 크기이다</a:t>
            </a:r>
            <a:r>
              <a:rPr lang="en-US" altLang="ko-KR" sz="2400" dirty="0" smtClean="0"/>
              <a:t>.</a:t>
            </a:r>
          </a:p>
          <a:p>
            <a:pPr lvl="2"/>
            <a:r>
              <a:rPr lang="ko-KR" altLang="en-US" sz="2400" dirty="0" smtClean="0"/>
              <a:t>시간은 </a:t>
            </a:r>
            <a:r>
              <a:rPr lang="en-US" altLang="ko-KR" sz="2400" dirty="0" smtClean="0">
                <a:solidFill>
                  <a:srgbClr val="FFC000"/>
                </a:solidFill>
              </a:rPr>
              <a:t>L/R</a:t>
            </a:r>
            <a:r>
              <a:rPr lang="ko-KR" altLang="en-US" sz="2400" dirty="0" smtClean="0"/>
              <a:t>초의 슬롯들로 나뉜다</a:t>
            </a:r>
            <a:r>
              <a:rPr lang="en-US" altLang="ko-KR" sz="2400" dirty="0" smtClean="0"/>
              <a:t>.</a:t>
            </a:r>
          </a:p>
          <a:p>
            <a:pPr lvl="2"/>
            <a:r>
              <a:rPr lang="ko-KR" altLang="en-US" sz="2400" dirty="0" smtClean="0"/>
              <a:t>노드는 </a:t>
            </a:r>
            <a:r>
              <a:rPr lang="ko-KR" altLang="en-US" sz="2400" u="sng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슬롯의 시작점에서만</a:t>
            </a:r>
            <a:r>
              <a:rPr lang="ko-KR" altLang="en-US" sz="2400" dirty="0" smtClean="0"/>
              <a:t> 프레임 전송이 가능하다</a:t>
            </a:r>
            <a:r>
              <a:rPr lang="en-US" altLang="ko-KR" sz="2400" dirty="0" smtClean="0"/>
              <a:t>.</a:t>
            </a:r>
          </a:p>
          <a:p>
            <a:pPr lvl="2"/>
            <a:r>
              <a:rPr lang="ko-KR" altLang="en-US" sz="2400" dirty="0" smtClean="0"/>
              <a:t>각 노드는 </a:t>
            </a:r>
            <a:r>
              <a:rPr lang="ko-KR" altLang="en-US" sz="2400" u="sng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언제 슬롯이 시작하는지</a:t>
            </a:r>
            <a:r>
              <a:rPr lang="ko-KR" altLang="en-US" sz="2400" dirty="0" smtClean="0"/>
              <a:t> 알 수 있게끔 </a:t>
            </a:r>
            <a:r>
              <a:rPr lang="ko-KR" altLang="en-US" sz="2400" dirty="0" smtClean="0">
                <a:solidFill>
                  <a:srgbClr val="FFC000"/>
                </a:solidFill>
              </a:rPr>
              <a:t>동기화</a:t>
            </a:r>
            <a:r>
              <a:rPr lang="ko-KR" altLang="en-US" sz="2400" dirty="0" smtClean="0"/>
              <a:t>되어 있다</a:t>
            </a:r>
            <a:r>
              <a:rPr lang="en-US" altLang="ko-KR" sz="2400" dirty="0" smtClean="0"/>
              <a:t>.</a:t>
            </a:r>
          </a:p>
          <a:p>
            <a:pPr lvl="2"/>
            <a:r>
              <a:rPr lang="ko-KR" altLang="en-US" sz="2400" dirty="0" smtClean="0"/>
              <a:t>각 노드는 준비되는 즉시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프레임을 전송한다</a:t>
            </a:r>
            <a:r>
              <a:rPr lang="en-US" altLang="ko-KR" sz="2400" dirty="0" smtClean="0"/>
              <a:t>. </a:t>
            </a:r>
            <a:r>
              <a:rPr lang="en-US" altLang="ko-KR" sz="2400" dirty="0"/>
              <a:t>v</a:t>
            </a:r>
            <a:endParaRPr lang="en-US" altLang="ko-KR" sz="2400" dirty="0" smtClean="0"/>
          </a:p>
          <a:p>
            <a:pPr lvl="2"/>
            <a:r>
              <a:rPr lang="ko-KR" altLang="en-US" sz="2400" dirty="0" smtClean="0"/>
              <a:t>만약 </a:t>
            </a:r>
            <a:r>
              <a:rPr lang="ko-KR" altLang="en-US" sz="2400" u="sng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한 슬롯에서 </a:t>
            </a:r>
            <a:r>
              <a:rPr lang="en-US" altLang="ko-KR" sz="2400" u="sng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2</a:t>
            </a:r>
            <a:r>
              <a:rPr lang="ko-KR" altLang="en-US" sz="2400" u="sng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개 이상의 프레임이 충돌하</a:t>
            </a:r>
            <a:r>
              <a:rPr lang="ko-KR" altLang="en-US" sz="2400" dirty="0" smtClean="0"/>
              <a:t>면</a:t>
            </a:r>
            <a:r>
              <a:rPr lang="en-US" altLang="ko-KR" sz="2400" dirty="0" smtClean="0"/>
              <a:t>, 					         </a:t>
            </a:r>
            <a:r>
              <a:rPr lang="ko-KR" altLang="en-US" sz="2400" dirty="0" smtClean="0">
                <a:solidFill>
                  <a:srgbClr val="FFC000"/>
                </a:solidFill>
              </a:rPr>
              <a:t>모든 노드</a:t>
            </a:r>
            <a:r>
              <a:rPr lang="ko-KR" altLang="en-US" sz="2400" dirty="0" smtClean="0"/>
              <a:t>는 그 슬롯이 </a:t>
            </a:r>
            <a:r>
              <a:rPr lang="ko-KR" altLang="en-US" sz="2400" u="sng" dirty="0" smtClean="0"/>
              <a:t>끝나기 전에</a:t>
            </a:r>
            <a:r>
              <a:rPr lang="ko-KR" altLang="en-US" sz="2400" dirty="0" smtClean="0"/>
              <a:t> 충돌 </a:t>
            </a:r>
            <a:r>
              <a:rPr lang="ko-KR" altLang="en-US" sz="2400" dirty="0" smtClean="0">
                <a:solidFill>
                  <a:srgbClr val="FFC000"/>
                </a:solidFill>
              </a:rPr>
              <a:t>발생을 알게 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0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랜덤 접속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Slotted ALOHA</a:t>
            </a:r>
          </a:p>
          <a:p>
            <a:pPr lvl="1"/>
            <a:r>
              <a:rPr lang="ko-KR" altLang="en-US" sz="2800" dirty="0" smtClean="0"/>
              <a:t>동작 원리</a:t>
            </a:r>
            <a:endParaRPr lang="en-US" altLang="ko-KR" sz="2800" dirty="0" smtClean="0"/>
          </a:p>
          <a:p>
            <a:pPr lvl="2"/>
            <a:r>
              <a:rPr lang="ko-KR" altLang="en-US" sz="2400" dirty="0" smtClean="0"/>
              <a:t>노드는 전송할 </a:t>
            </a:r>
            <a:r>
              <a:rPr lang="ko-KR" altLang="en-US" sz="2400" u="sng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새 프레임</a:t>
            </a:r>
            <a:r>
              <a:rPr lang="ko-KR" altLang="en-US" sz="2400" dirty="0" smtClean="0"/>
              <a:t>이 있으면</a:t>
            </a:r>
            <a:r>
              <a:rPr lang="en-US" altLang="ko-KR" sz="2400" dirty="0" smtClean="0"/>
              <a:t>, 								</a:t>
            </a:r>
            <a:r>
              <a:rPr lang="ko-KR" altLang="en-US" sz="2400" dirty="0" smtClean="0"/>
              <a:t>다음 슬롯이 </a:t>
            </a:r>
            <a:r>
              <a:rPr lang="ko-KR" altLang="en-US" sz="2400" u="sng" dirty="0" smtClean="0"/>
              <a:t>시작</a:t>
            </a:r>
            <a:r>
              <a:rPr lang="ko-KR" altLang="en-US" sz="2400" dirty="0" smtClean="0"/>
              <a:t>할 때까지 기다렸다가 </a:t>
            </a:r>
            <a:r>
              <a:rPr lang="en-US" altLang="ko-KR" sz="2400" dirty="0" smtClean="0"/>
              <a:t>								</a:t>
            </a:r>
            <a:r>
              <a:rPr lang="ko-KR" altLang="en-US" sz="2400" dirty="0" smtClean="0"/>
              <a:t>그 슬롯에 전체 프레임을 </a:t>
            </a:r>
            <a:r>
              <a:rPr lang="ko-KR" altLang="en-US" sz="2400" dirty="0" smtClean="0">
                <a:solidFill>
                  <a:srgbClr val="FFC000"/>
                </a:solidFill>
              </a:rPr>
              <a:t>전송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</a:t>
            </a:r>
          </a:p>
          <a:p>
            <a:pPr marL="914400" lvl="2" indent="0">
              <a:buNone/>
            </a:pPr>
            <a:r>
              <a:rPr lang="en-US" altLang="ko-KR" sz="2400" dirty="0" smtClean="0"/>
              <a:t>				 </a:t>
            </a:r>
            <a:endParaRPr lang="en-US" altLang="ko-KR" sz="2400" dirty="0"/>
          </a:p>
          <a:p>
            <a:pPr marL="914400" lvl="2" indent="0">
              <a:buNone/>
            </a:pPr>
            <a:r>
              <a:rPr lang="en-US" altLang="ko-KR" sz="2400" dirty="0" smtClean="0"/>
              <a:t>				“</a:t>
            </a:r>
            <a:r>
              <a:rPr lang="ko-KR" altLang="en-US" sz="2400" dirty="0" smtClean="0"/>
              <a:t>아하</a:t>
            </a:r>
            <a:r>
              <a:rPr lang="en-US" altLang="ko-KR" sz="2400" dirty="0" smtClean="0"/>
              <a:t>! </a:t>
            </a:r>
            <a:r>
              <a:rPr lang="ko-KR" altLang="en-US" sz="2400" dirty="0" err="1" smtClean="0"/>
              <a:t>신뢰적</a:t>
            </a:r>
            <a:r>
              <a:rPr lang="ko-KR" altLang="en-US" sz="2400" dirty="0" smtClean="0"/>
              <a:t> 전송에 실패했구나</a:t>
            </a:r>
            <a:r>
              <a:rPr lang="en-US" altLang="ko-KR" sz="2400" dirty="0" smtClean="0"/>
              <a:t>!”</a:t>
            </a:r>
          </a:p>
          <a:p>
            <a:pPr marL="914400" lvl="2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		</a:t>
            </a:r>
            <a:r>
              <a:rPr lang="ko-KR" altLang="en-US" sz="2400" dirty="0" smtClean="0"/>
              <a:t>확률 </a:t>
            </a:r>
            <a:r>
              <a:rPr lang="en-US" altLang="ko-KR" sz="2400" dirty="0" smtClean="0"/>
              <a:t>p</a:t>
            </a:r>
            <a:r>
              <a:rPr lang="ko-KR" altLang="en-US" sz="2400" dirty="0" smtClean="0"/>
              <a:t>로 해당 프레임을 다음 슬롯에서 </a:t>
            </a:r>
            <a:r>
              <a:rPr lang="ko-KR" altLang="en-US" sz="2400" dirty="0" smtClean="0">
                <a:solidFill>
                  <a:srgbClr val="00FFFF"/>
                </a:solidFill>
              </a:rPr>
              <a:t>재전송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</a:t>
            </a:r>
          </a:p>
          <a:p>
            <a:pPr marL="914400" lvl="2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		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신뢰적</a:t>
            </a:r>
            <a:r>
              <a:rPr lang="ko-KR" altLang="en-US" sz="1800" dirty="0" smtClean="0"/>
              <a:t> 송신에 성공할 때까지</a:t>
            </a:r>
            <a:r>
              <a:rPr lang="en-US" altLang="ko-KR" sz="1800" dirty="0" smtClean="0"/>
              <a:t>)</a:t>
            </a:r>
          </a:p>
          <a:p>
            <a:pPr marL="914400" lvl="2" indent="0">
              <a:buNone/>
            </a:pPr>
            <a:endParaRPr lang="en-US" altLang="ko-KR" sz="1800" dirty="0" smtClean="0"/>
          </a:p>
          <a:p>
            <a:pPr marL="914400" lvl="2" indent="0">
              <a:buNone/>
            </a:pPr>
            <a:r>
              <a:rPr lang="en-US" altLang="ko-KR" sz="2400" dirty="0" smtClean="0"/>
              <a:t>				“</a:t>
            </a:r>
            <a:r>
              <a:rPr lang="ko-KR" altLang="en-US" sz="2400" dirty="0" smtClean="0"/>
              <a:t>우와</a:t>
            </a:r>
            <a:r>
              <a:rPr lang="en-US" altLang="ko-KR" sz="2400" dirty="0" smtClean="0"/>
              <a:t>! </a:t>
            </a:r>
            <a:r>
              <a:rPr lang="ko-KR" altLang="en-US" sz="2400" dirty="0" err="1" smtClean="0"/>
              <a:t>신뢰적</a:t>
            </a:r>
            <a:r>
              <a:rPr lang="ko-KR" altLang="en-US" sz="2400" dirty="0" smtClean="0"/>
              <a:t> 전송에 </a:t>
            </a:r>
            <a:r>
              <a:rPr lang="ko-KR" altLang="en-US" sz="2400" dirty="0" err="1" smtClean="0"/>
              <a:t>성공했어</a:t>
            </a:r>
            <a:r>
              <a:rPr lang="en-US" altLang="ko-KR" sz="2400" dirty="0" smtClean="0"/>
              <a:t>!!! </a:t>
            </a:r>
            <a:r>
              <a:rPr lang="en-US" altLang="ko-KR" sz="2400" dirty="0" smtClean="0">
                <a:sym typeface="Wingdings" panose="05000000000000000000" pitchFamily="2" charset="2"/>
              </a:rPr>
              <a:t>:) </a:t>
            </a:r>
            <a:r>
              <a:rPr lang="en-US" altLang="ko-KR" sz="2400" dirty="0" smtClean="0"/>
              <a:t>”</a:t>
            </a:r>
          </a:p>
          <a:p>
            <a:pPr marL="914400" lvl="2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		(</a:t>
            </a:r>
            <a:r>
              <a:rPr lang="ko-KR" altLang="en-US" sz="2400" dirty="0" smtClean="0"/>
              <a:t>전송할 것이 있다면 노드는 새 다음 프레임을 준비한다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681038" y="3599915"/>
            <a:ext cx="3486150" cy="115252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Collision</a:t>
            </a:r>
            <a:r>
              <a:rPr lang="ko-KR" altLang="en-US" sz="2000" dirty="0" smtClean="0"/>
              <a:t>이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발생하였는가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076575" y="3460827"/>
            <a:ext cx="1504950" cy="3856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05224" y="3257494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05224" y="470686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021806" y="4446650"/>
            <a:ext cx="1559719" cy="5167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9575" y="5055496"/>
            <a:ext cx="451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노드는 슬롯이 끝나기 전에 </a:t>
            </a:r>
            <a:endParaRPr lang="en-US" altLang="ko-KR" dirty="0" smtClean="0"/>
          </a:p>
          <a:p>
            <a:r>
              <a:rPr lang="ko-KR" altLang="en-US" dirty="0" smtClean="0"/>
              <a:t>충돌 </a:t>
            </a:r>
            <a:r>
              <a:rPr lang="ko-KR" altLang="en-US" dirty="0"/>
              <a:t>검출이 가능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9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계층에서 사용되는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rgbClr val="92D050"/>
                </a:solidFill>
              </a:rPr>
              <a:t>노드</a:t>
            </a:r>
            <a:endParaRPr lang="en-US" altLang="ko-KR" sz="3200" dirty="0" smtClean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r>
              <a:rPr lang="ko-KR" altLang="en-US" sz="2800" dirty="0" smtClean="0"/>
              <a:t>호스트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라우터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스위치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WiFi</a:t>
            </a:r>
            <a:r>
              <a:rPr lang="en-US" altLang="ko-KR" sz="2800" dirty="0" smtClean="0"/>
              <a:t> AP </a:t>
            </a:r>
            <a:r>
              <a:rPr lang="ko-KR" altLang="en-US" sz="2800" dirty="0" smtClean="0"/>
              <a:t>등</a:t>
            </a:r>
            <a:endParaRPr lang="en-US" altLang="ko-KR" sz="2800" dirty="0"/>
          </a:p>
          <a:p>
            <a:pPr marL="457200" lvl="1" indent="0">
              <a:buNone/>
            </a:pPr>
            <a:r>
              <a:rPr lang="ko-KR" altLang="en-US" sz="2800" dirty="0" smtClean="0">
                <a:solidFill>
                  <a:srgbClr val="92D050"/>
                </a:solidFill>
              </a:rPr>
              <a:t>링크 계층</a:t>
            </a:r>
            <a:r>
              <a:rPr lang="en-US" altLang="ko-KR" sz="2800" dirty="0">
                <a:solidFill>
                  <a:srgbClr val="92D050"/>
                </a:solidFill>
              </a:rPr>
              <a:t> (layer-2)</a:t>
            </a:r>
            <a:r>
              <a:rPr lang="ko-KR" altLang="en-US" sz="2800" dirty="0" smtClean="0"/>
              <a:t> 프로토콜을 실행하는 모든 장치</a:t>
            </a:r>
            <a:endParaRPr lang="en-US" altLang="ko-KR" sz="2800" dirty="0" smtClean="0"/>
          </a:p>
          <a:p>
            <a:pPr lvl="1"/>
            <a:endParaRPr lang="en-US" altLang="ko-KR" sz="2800" dirty="0"/>
          </a:p>
          <a:p>
            <a:r>
              <a:rPr lang="ko-KR" altLang="en-US" sz="3200" dirty="0" smtClean="0">
                <a:solidFill>
                  <a:srgbClr val="FFC000"/>
                </a:solidFill>
              </a:rPr>
              <a:t>링크</a:t>
            </a:r>
            <a:endParaRPr lang="en-US" altLang="ko-KR" sz="3200" dirty="0" smtClean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r>
              <a:rPr lang="ko-KR" altLang="en-US" sz="2800" dirty="0" smtClean="0"/>
              <a:t>통신 경로 상의 인접 노드들을 </a:t>
            </a:r>
            <a:r>
              <a:rPr lang="ko-KR" altLang="en-US" sz="2800" dirty="0" smtClean="0">
                <a:solidFill>
                  <a:srgbClr val="FFC000"/>
                </a:solidFill>
              </a:rPr>
              <a:t>연결</a:t>
            </a:r>
            <a:r>
              <a:rPr lang="ko-KR" altLang="en-US" sz="2800" dirty="0" smtClean="0"/>
              <a:t>하는 통신 </a:t>
            </a:r>
            <a:r>
              <a:rPr lang="ko-KR" altLang="en-US" sz="2800" dirty="0" smtClean="0">
                <a:solidFill>
                  <a:srgbClr val="FFC000"/>
                </a:solidFill>
              </a:rPr>
              <a:t>채널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pPr lvl="1"/>
            <a:r>
              <a:rPr lang="ko-KR" altLang="en-US" sz="2800" dirty="0" smtClean="0"/>
              <a:t>유선</a:t>
            </a:r>
            <a:endParaRPr lang="en-US" altLang="ko-KR" sz="2800" dirty="0" smtClean="0"/>
          </a:p>
          <a:p>
            <a:pPr lvl="1"/>
            <a:r>
              <a:rPr lang="ko-KR" altLang="en-US" sz="2800" dirty="0" smtClean="0"/>
              <a:t>무선 </a:t>
            </a:r>
            <a:r>
              <a:rPr lang="en-US" altLang="ko-KR" sz="2800" dirty="0" smtClean="0"/>
              <a:t>…</a:t>
            </a:r>
            <a:endParaRPr lang="en-US" altLang="ko-KR" sz="2800" dirty="0"/>
          </a:p>
          <a:p>
            <a:endParaRPr lang="en-US" altLang="ko-KR" sz="3200" dirty="0" smtClean="0"/>
          </a:p>
          <a:p>
            <a:r>
              <a:rPr lang="ko-KR" altLang="en-US" sz="3200" dirty="0" smtClean="0">
                <a:solidFill>
                  <a:srgbClr val="00FFFF"/>
                </a:solidFill>
              </a:rPr>
              <a:t>프레임</a:t>
            </a:r>
            <a:endParaRPr lang="en-US" altLang="ko-KR" sz="3200" dirty="0" smtClean="0">
              <a:solidFill>
                <a:srgbClr val="00FFFF"/>
              </a:solidFill>
            </a:endParaRPr>
          </a:p>
          <a:p>
            <a:pPr marL="457200" lvl="1" indent="0">
              <a:buNone/>
            </a:pPr>
            <a:r>
              <a:rPr lang="en-US" altLang="ko-KR" sz="2800" dirty="0" smtClean="0"/>
              <a:t>2</a:t>
            </a:r>
            <a:r>
              <a:rPr lang="ko-KR" altLang="en-US" sz="2800" dirty="0" smtClean="0"/>
              <a:t>계층에서의 </a:t>
            </a:r>
            <a:r>
              <a:rPr lang="en-US" altLang="ko-KR" sz="2800" dirty="0" smtClean="0"/>
              <a:t>PDU (</a:t>
            </a:r>
            <a:r>
              <a:rPr lang="ko-KR" altLang="en-US" sz="2800" dirty="0" err="1" smtClean="0"/>
              <a:t>데이터그램을</a:t>
            </a:r>
            <a:r>
              <a:rPr lang="ko-KR" altLang="en-US" sz="2800" dirty="0" smtClean="0"/>
              <a:t> 링크 계층 프레임으로 </a:t>
            </a:r>
            <a:r>
              <a:rPr lang="ko-KR" altLang="en-US" sz="2800" dirty="0" err="1" smtClean="0"/>
              <a:t>캡슐화한</a:t>
            </a:r>
            <a:r>
              <a:rPr lang="ko-KR" altLang="en-US" sz="2800" dirty="0" smtClean="0"/>
              <a:t> 것</a:t>
            </a:r>
            <a:r>
              <a:rPr lang="en-US" altLang="ko-KR" sz="2800" dirty="0" smtClean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3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랜덤 접속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Slotted ALOHA</a:t>
            </a:r>
          </a:p>
          <a:p>
            <a:pPr lvl="1"/>
            <a:r>
              <a:rPr lang="ko-KR" altLang="en-US" sz="2800" dirty="0" smtClean="0"/>
              <a:t>예시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" y="4296228"/>
            <a:ext cx="5908846" cy="249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2800" dirty="0" smtClean="0"/>
              <a:t>장점</a:t>
            </a:r>
            <a:endParaRPr lang="en-US" altLang="ko-KR" sz="2800" dirty="0" smtClean="0"/>
          </a:p>
          <a:p>
            <a:pPr lvl="2"/>
            <a:r>
              <a:rPr lang="ko-KR" altLang="en-US" sz="2400" dirty="0" smtClean="0"/>
              <a:t>한 노드가 채널의 </a:t>
            </a:r>
            <a:r>
              <a:rPr lang="ko-KR" altLang="en-US" sz="2400" dirty="0" smtClean="0">
                <a:solidFill>
                  <a:srgbClr val="FFC000"/>
                </a:solidFill>
              </a:rPr>
              <a:t>최대 대역폭</a:t>
            </a:r>
            <a:r>
              <a:rPr lang="ko-KR" altLang="en-US" sz="2400" dirty="0" smtClean="0"/>
              <a:t>을 사용하여 프레임을 전송한다</a:t>
            </a:r>
            <a:r>
              <a:rPr lang="en-US" altLang="ko-KR" sz="2400" dirty="0" smtClean="0"/>
              <a:t>.</a:t>
            </a:r>
          </a:p>
          <a:p>
            <a:pPr lvl="2"/>
            <a:r>
              <a:rPr lang="ko-KR" altLang="en-US" sz="2400" dirty="0" smtClean="0">
                <a:solidFill>
                  <a:srgbClr val="FFC000"/>
                </a:solidFill>
              </a:rPr>
              <a:t>고도의 분산화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</a:p>
          <a:p>
            <a:pPr lvl="3"/>
            <a:r>
              <a:rPr lang="ko-KR" altLang="en-US" sz="2200" dirty="0" smtClean="0"/>
              <a:t>각 노드가 충돌을 감지하고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언제    재전송할지를 각자 결정한다</a:t>
            </a:r>
            <a:r>
              <a:rPr lang="en-US" altLang="ko-KR" sz="2200" dirty="0" smtClean="0"/>
              <a:t>.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5627914" y="4296228"/>
            <a:ext cx="6310086" cy="2561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2800" dirty="0" smtClean="0"/>
              <a:t>단점</a:t>
            </a:r>
            <a:endParaRPr lang="en-US" altLang="ko-KR" sz="2800" dirty="0" smtClean="0"/>
          </a:p>
          <a:p>
            <a:pPr lvl="2"/>
            <a:r>
              <a:rPr lang="ko-KR" altLang="en-US" sz="2400" dirty="0" smtClean="0"/>
              <a:t>여러 노드가 활성일 경우</a:t>
            </a:r>
            <a:r>
              <a:rPr lang="en-US" altLang="ko-KR" sz="2400" dirty="0" smtClean="0"/>
              <a:t>, </a:t>
            </a:r>
            <a:r>
              <a:rPr lang="ko-KR" altLang="en-US" sz="2400" dirty="0" smtClean="0">
                <a:solidFill>
                  <a:srgbClr val="00FFFF"/>
                </a:solidFill>
              </a:rPr>
              <a:t>잦은 충돌</a:t>
            </a:r>
            <a:r>
              <a:rPr lang="ko-KR" altLang="en-US" sz="2400" dirty="0" smtClean="0"/>
              <a:t>로   인해 오히려 슬롯이 낭비된다</a:t>
            </a:r>
            <a:r>
              <a:rPr lang="en-US" altLang="ko-KR" sz="2400" dirty="0" smtClean="0"/>
              <a:t>.</a:t>
            </a:r>
          </a:p>
          <a:p>
            <a:pPr lvl="2"/>
            <a:r>
              <a:rPr lang="ko-KR" altLang="en-US" sz="2400" dirty="0" smtClean="0"/>
              <a:t>확률적 전송 정책 → 유휴</a:t>
            </a:r>
            <a:r>
              <a:rPr lang="en-US" altLang="ko-KR" sz="2400" dirty="0" smtClean="0"/>
              <a:t>(idle)</a:t>
            </a:r>
            <a:r>
              <a:rPr lang="ko-KR" altLang="en-US" sz="2400" dirty="0" smtClean="0"/>
              <a:t> 슬롯</a:t>
            </a:r>
            <a:r>
              <a:rPr lang="en-US" altLang="ko-KR" sz="2400" dirty="0" smtClean="0"/>
              <a:t>.</a:t>
            </a:r>
          </a:p>
          <a:p>
            <a:pPr lvl="2"/>
            <a:r>
              <a:rPr lang="ko-KR" altLang="en-US" sz="2400" dirty="0" smtClean="0"/>
              <a:t>노드는 슬롯을 동기화시켜야 한다</a:t>
            </a:r>
            <a:r>
              <a:rPr lang="en-US" altLang="ko-KR" sz="2400" dirty="0" smtClean="0"/>
              <a:t>.</a:t>
            </a:r>
          </a:p>
        </p:txBody>
      </p: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1582507" y="1460491"/>
            <a:ext cx="7053493" cy="2483312"/>
            <a:chOff x="659" y="899"/>
            <a:chExt cx="3802" cy="1180"/>
          </a:xfrm>
        </p:grpSpPr>
        <p:grpSp>
          <p:nvGrpSpPr>
            <p:cNvPr id="14" name="Group 9"/>
            <p:cNvGrpSpPr>
              <a:grpSpLocks/>
            </p:cNvGrpSpPr>
            <p:nvPr/>
          </p:nvGrpSpPr>
          <p:grpSpPr bwMode="auto">
            <a:xfrm>
              <a:off x="1193" y="899"/>
              <a:ext cx="283" cy="190"/>
              <a:chOff x="1185" y="903"/>
              <a:chExt cx="283" cy="190"/>
            </a:xfrm>
          </p:grpSpPr>
          <p:sp>
            <p:nvSpPr>
              <p:cNvPr id="66" name="Rectangle 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67" name="Text Box 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61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1" i="0" dirty="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1811" y="901"/>
              <a:ext cx="283" cy="190"/>
              <a:chOff x="1185" y="903"/>
              <a:chExt cx="283" cy="190"/>
            </a:xfrm>
          </p:grpSpPr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65" name="Text Box 12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61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1" i="0" dirty="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2779" y="902"/>
              <a:ext cx="283" cy="190"/>
              <a:chOff x="1185" y="903"/>
              <a:chExt cx="283" cy="190"/>
            </a:xfrm>
          </p:grpSpPr>
          <p:sp>
            <p:nvSpPr>
              <p:cNvPr id="62" name="Rectangle 14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63" name="Text Box 15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61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1" i="0" dirty="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3419" y="899"/>
              <a:ext cx="283" cy="190"/>
              <a:chOff x="1185" y="903"/>
              <a:chExt cx="283" cy="190"/>
            </a:xfrm>
          </p:grpSpPr>
          <p:sp>
            <p:nvSpPr>
              <p:cNvPr id="60" name="Rectangle 1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61" name="Text Box 1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61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1" i="0" dirty="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9" name="Group 24"/>
            <p:cNvGrpSpPr>
              <a:grpSpLocks/>
            </p:cNvGrpSpPr>
            <p:nvPr/>
          </p:nvGrpSpPr>
          <p:grpSpPr bwMode="auto">
            <a:xfrm>
              <a:off x="1194" y="1225"/>
              <a:ext cx="283" cy="187"/>
              <a:chOff x="4584" y="1229"/>
              <a:chExt cx="283" cy="187"/>
            </a:xfrm>
          </p:grpSpPr>
          <p:sp>
            <p:nvSpPr>
              <p:cNvPr id="58" name="Rectangle 20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59" name="Text Box 21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61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1" i="0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190" y="1546"/>
              <a:ext cx="283" cy="187"/>
              <a:chOff x="4822" y="1591"/>
              <a:chExt cx="283" cy="187"/>
            </a:xfrm>
          </p:grpSpPr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4822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57" name="Text Box 23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61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1" i="0" dirty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1817" y="1226"/>
              <a:ext cx="283" cy="187"/>
              <a:chOff x="4584" y="1229"/>
              <a:chExt cx="283" cy="187"/>
            </a:xfrm>
          </p:grpSpPr>
          <p:sp>
            <p:nvSpPr>
              <p:cNvPr id="54" name="Rectangle 26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55" name="Text Box 27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61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1" i="0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22" name="Group 28"/>
            <p:cNvGrpSpPr>
              <a:grpSpLocks/>
            </p:cNvGrpSpPr>
            <p:nvPr/>
          </p:nvGrpSpPr>
          <p:grpSpPr bwMode="auto">
            <a:xfrm>
              <a:off x="2143" y="1227"/>
              <a:ext cx="283" cy="187"/>
              <a:chOff x="4584" y="1229"/>
              <a:chExt cx="283" cy="187"/>
            </a:xfrm>
          </p:grpSpPr>
          <p:sp>
            <p:nvSpPr>
              <p:cNvPr id="52" name="Rectangle 29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53" name="Text Box 30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61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1" i="0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23" name="Group 32"/>
            <p:cNvGrpSpPr>
              <a:grpSpLocks/>
            </p:cNvGrpSpPr>
            <p:nvPr/>
          </p:nvGrpSpPr>
          <p:grpSpPr bwMode="auto">
            <a:xfrm>
              <a:off x="2780" y="1547"/>
              <a:ext cx="283" cy="187"/>
              <a:chOff x="4827" y="1591"/>
              <a:chExt cx="283" cy="187"/>
            </a:xfrm>
          </p:grpSpPr>
          <p:sp>
            <p:nvSpPr>
              <p:cNvPr id="50" name="Rectangle 33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51" name="Text Box 34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61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1" i="0" dirty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24" name="Group 35"/>
            <p:cNvGrpSpPr>
              <a:grpSpLocks/>
            </p:cNvGrpSpPr>
            <p:nvPr/>
          </p:nvGrpSpPr>
          <p:grpSpPr bwMode="auto">
            <a:xfrm>
              <a:off x="3732" y="1548"/>
              <a:ext cx="283" cy="187"/>
              <a:chOff x="4827" y="1591"/>
              <a:chExt cx="283" cy="187"/>
            </a:xfrm>
          </p:grpSpPr>
          <p:sp>
            <p:nvSpPr>
              <p:cNvPr id="48" name="Rectangle 36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49" name="Text Box 37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61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1" i="0" dirty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sp>
          <p:nvSpPr>
            <p:cNvPr id="25" name="Text Box 38"/>
            <p:cNvSpPr txBox="1">
              <a:spLocks noChangeArrowheads="1"/>
            </p:cNvSpPr>
            <p:nvPr/>
          </p:nvSpPr>
          <p:spPr bwMode="auto">
            <a:xfrm>
              <a:off x="659" y="921"/>
              <a:ext cx="437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node 1</a:t>
              </a:r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663" y="1245"/>
              <a:ext cx="437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node 2</a:t>
              </a:r>
            </a:p>
          </p:txBody>
        </p:sp>
        <p:sp>
          <p:nvSpPr>
            <p:cNvPr id="27" name="Text Box 40"/>
            <p:cNvSpPr txBox="1">
              <a:spLocks noChangeArrowheads="1"/>
            </p:cNvSpPr>
            <p:nvPr/>
          </p:nvSpPr>
          <p:spPr bwMode="auto">
            <a:xfrm>
              <a:off x="667" y="1562"/>
              <a:ext cx="437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node 3</a:t>
              </a:r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9" name="Line 42"/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33" name="Line 46"/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34" name="Line 47"/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35" name="Line 48"/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36" name="Line 49"/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39" name="Text Box 54"/>
            <p:cNvSpPr txBox="1">
              <a:spLocks noChangeArrowheads="1"/>
            </p:cNvSpPr>
            <p:nvPr/>
          </p:nvSpPr>
          <p:spPr bwMode="auto">
            <a:xfrm>
              <a:off x="1220" y="1883"/>
              <a:ext cx="20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1" i="0" dirty="0" smtClean="0"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40" name="Text Box 55"/>
            <p:cNvSpPr txBox="1">
              <a:spLocks noChangeArrowheads="1"/>
            </p:cNvSpPr>
            <p:nvPr/>
          </p:nvSpPr>
          <p:spPr bwMode="auto">
            <a:xfrm>
              <a:off x="1862" y="1889"/>
              <a:ext cx="20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1" i="0" dirty="0" smtClean="0"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41" name="Text Box 56"/>
            <p:cNvSpPr txBox="1">
              <a:spLocks noChangeArrowheads="1"/>
            </p:cNvSpPr>
            <p:nvPr/>
          </p:nvSpPr>
          <p:spPr bwMode="auto">
            <a:xfrm>
              <a:off x="2816" y="1889"/>
              <a:ext cx="20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1" i="0" dirty="0" smtClean="0"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2186" y="1889"/>
              <a:ext cx="19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1" i="0" dirty="0" smtClean="0"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43" name="Text Box 59"/>
            <p:cNvSpPr txBox="1">
              <a:spLocks noChangeArrowheads="1"/>
            </p:cNvSpPr>
            <p:nvPr/>
          </p:nvSpPr>
          <p:spPr bwMode="auto">
            <a:xfrm>
              <a:off x="3446" y="1889"/>
              <a:ext cx="19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1" i="0" dirty="0" smtClean="0"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44" name="Text Box 60"/>
            <p:cNvSpPr txBox="1">
              <a:spLocks noChangeArrowheads="1"/>
            </p:cNvSpPr>
            <p:nvPr/>
          </p:nvSpPr>
          <p:spPr bwMode="auto">
            <a:xfrm>
              <a:off x="3752" y="1883"/>
              <a:ext cx="19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1" i="0" dirty="0" smtClean="0"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45" name="Text Box 61"/>
            <p:cNvSpPr txBox="1">
              <a:spLocks noChangeArrowheads="1"/>
            </p:cNvSpPr>
            <p:nvPr/>
          </p:nvSpPr>
          <p:spPr bwMode="auto">
            <a:xfrm>
              <a:off x="1544" y="1883"/>
              <a:ext cx="19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1" i="0" dirty="0" smtClean="0"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46" name="Text Box 62"/>
            <p:cNvSpPr txBox="1">
              <a:spLocks noChangeArrowheads="1"/>
            </p:cNvSpPr>
            <p:nvPr/>
          </p:nvSpPr>
          <p:spPr bwMode="auto">
            <a:xfrm>
              <a:off x="2504" y="1889"/>
              <a:ext cx="19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1" i="0" dirty="0" smtClean="0"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47" name="Text Box 63"/>
            <p:cNvSpPr txBox="1">
              <a:spLocks noChangeArrowheads="1"/>
            </p:cNvSpPr>
            <p:nvPr/>
          </p:nvSpPr>
          <p:spPr bwMode="auto">
            <a:xfrm>
              <a:off x="3134" y="1889"/>
              <a:ext cx="19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1" i="0" dirty="0" smtClean="0">
                  <a:latin typeface="Arial" charset="0"/>
                  <a:cs typeface="+mn-cs"/>
                </a:rPr>
                <a:t>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636000" y="3341946"/>
            <a:ext cx="66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시간</a:t>
            </a:r>
            <a:endParaRPr lang="ko-KR" altLang="en-US"/>
          </a:p>
        </p:txBody>
      </p:sp>
      <p:sp>
        <p:nvSpPr>
          <p:cNvPr id="68" name="폭발 1 67"/>
          <p:cNvSpPr/>
          <p:nvPr/>
        </p:nvSpPr>
        <p:spPr>
          <a:xfrm>
            <a:off x="8561792" y="415630"/>
            <a:ext cx="3302000" cy="3019951"/>
          </a:xfrm>
          <a:prstGeom prst="irregularSeal1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효율성 </a:t>
            </a:r>
            <a:r>
              <a:rPr lang="en-US" altLang="ko-KR" sz="2800" dirty="0" smtClean="0"/>
              <a:t>:</a:t>
            </a:r>
          </a:p>
          <a:p>
            <a:pPr algn="ctr"/>
            <a:r>
              <a:rPr lang="ko-KR" altLang="en-US" sz="2800" dirty="0" smtClean="0"/>
              <a:t>약 </a:t>
            </a:r>
            <a:r>
              <a:rPr lang="en-US" altLang="ko-KR" sz="2800" dirty="0" smtClean="0"/>
              <a:t>37%</a:t>
            </a:r>
            <a:r>
              <a:rPr lang="ko-KR" altLang="en-US" sz="2800" dirty="0" smtClean="0"/>
              <a:t>의</a:t>
            </a:r>
            <a:endParaRPr lang="en-US" altLang="ko-KR" sz="2800" dirty="0" smtClean="0"/>
          </a:p>
          <a:p>
            <a:pPr algn="ctr"/>
            <a:r>
              <a:rPr lang="en-US" altLang="ko-KR" sz="2800" dirty="0" smtClean="0"/>
              <a:t>Utilization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67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랜덤 접속 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Pure ALOHA = </a:t>
            </a:r>
            <a:r>
              <a:rPr lang="en-US" altLang="ko-KR" sz="3200" dirty="0" err="1" smtClean="0"/>
              <a:t>Unslotted</a:t>
            </a:r>
            <a:r>
              <a:rPr lang="en-US" altLang="ko-KR" sz="3200" dirty="0" smtClean="0"/>
              <a:t> ALOHA</a:t>
            </a:r>
          </a:p>
          <a:p>
            <a:pPr lvl="1"/>
            <a:r>
              <a:rPr lang="ko-KR" altLang="en-US" sz="2800" dirty="0" smtClean="0"/>
              <a:t>더 단순하며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동기화 개념 </a:t>
            </a:r>
            <a:r>
              <a:rPr lang="en-US" altLang="ko-KR" sz="2800" dirty="0" smtClean="0"/>
              <a:t>X.</a:t>
            </a:r>
          </a:p>
          <a:p>
            <a:pPr lvl="1"/>
            <a:r>
              <a:rPr lang="ko-KR" altLang="en-US" sz="2800" dirty="0" smtClean="0"/>
              <a:t>성능 효율성이 </a:t>
            </a:r>
            <a:r>
              <a:rPr lang="en-US" altLang="ko-KR" sz="2800" dirty="0" smtClean="0"/>
              <a:t>Slotted</a:t>
            </a:r>
            <a:r>
              <a:rPr lang="ko-KR" altLang="en-US" sz="2800" dirty="0" smtClean="0"/>
              <a:t>에 비해 떨어진다</a:t>
            </a:r>
            <a:r>
              <a:rPr lang="en-US" altLang="ko-KR" sz="2800" dirty="0" smtClean="0"/>
              <a:t>.</a:t>
            </a:r>
          </a:p>
          <a:p>
            <a:pPr lvl="1"/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Picture 4" descr="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51" y="2486591"/>
            <a:ext cx="7539654" cy="305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폭발 1 5"/>
          <p:cNvSpPr/>
          <p:nvPr/>
        </p:nvSpPr>
        <p:spPr>
          <a:xfrm>
            <a:off x="8676757" y="768350"/>
            <a:ext cx="3302000" cy="3019951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효율성 </a:t>
            </a:r>
            <a:r>
              <a:rPr lang="en-US" altLang="ko-KR" sz="2800" dirty="0" smtClean="0"/>
              <a:t>:</a:t>
            </a:r>
          </a:p>
          <a:p>
            <a:pPr algn="ctr"/>
            <a:r>
              <a:rPr lang="ko-KR" altLang="en-US" sz="2800" dirty="0" smtClean="0"/>
              <a:t>약 </a:t>
            </a:r>
            <a:r>
              <a:rPr lang="en-US" altLang="ko-KR" sz="2800" dirty="0" smtClean="0"/>
              <a:t>18%</a:t>
            </a:r>
            <a:r>
              <a:rPr lang="ko-KR" altLang="en-US" sz="2800" dirty="0" smtClean="0"/>
              <a:t>의</a:t>
            </a:r>
            <a:endParaRPr lang="en-US" altLang="ko-KR" sz="2800" dirty="0" smtClean="0"/>
          </a:p>
          <a:p>
            <a:pPr algn="ctr"/>
            <a:r>
              <a:rPr lang="en-US" altLang="ko-KR" sz="2800" dirty="0" smtClean="0"/>
              <a:t>Utilization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015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트랜스포트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네트워크 계층과의 차이점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트랜스포트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네트워크 계층</a:t>
            </a:r>
            <a:endParaRPr lang="en-US" altLang="ko-KR" sz="3200" dirty="0" smtClean="0"/>
          </a:p>
          <a:p>
            <a:pPr marL="457200" lvl="1" indent="0">
              <a:buNone/>
            </a:pPr>
            <a:r>
              <a:rPr lang="ko-KR" altLang="en-US" sz="2800" dirty="0" smtClean="0"/>
              <a:t>종단 간</a:t>
            </a:r>
            <a:r>
              <a:rPr lang="en-US" altLang="ko-KR" sz="2800" dirty="0" smtClean="0"/>
              <a:t>(end-to-end) </a:t>
            </a:r>
            <a:r>
              <a:rPr lang="ko-KR" altLang="en-US" sz="2800" dirty="0" smtClean="0"/>
              <a:t>연결에 초점을 맞춘 것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endParaRPr lang="en-US" altLang="ko-KR" sz="3200" dirty="0" smtClean="0"/>
          </a:p>
          <a:p>
            <a:r>
              <a:rPr lang="ko-KR" altLang="en-US" sz="3200" dirty="0" smtClean="0">
                <a:solidFill>
                  <a:srgbClr val="FFC000"/>
                </a:solidFill>
              </a:rPr>
              <a:t>링크 계층</a:t>
            </a:r>
            <a:endParaRPr lang="en-US" altLang="ko-KR" sz="3200" dirty="0" smtClean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r>
              <a:rPr lang="ko-KR" altLang="en-US" sz="2800" dirty="0" smtClean="0">
                <a:solidFill>
                  <a:srgbClr val="FFC000"/>
                </a:solidFill>
              </a:rPr>
              <a:t>노드 간</a:t>
            </a:r>
            <a:r>
              <a:rPr lang="en-US" altLang="ko-KR" sz="2800" dirty="0" smtClean="0">
                <a:solidFill>
                  <a:srgbClr val="FFC000"/>
                </a:solidFill>
              </a:rPr>
              <a:t>(node-to-node)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연결에 초점을 맞춘 것</a:t>
            </a:r>
            <a:r>
              <a:rPr lang="en-US" altLang="ko-KR" sz="2800" dirty="0" smtClean="0"/>
              <a:t>.</a:t>
            </a:r>
          </a:p>
          <a:p>
            <a:pPr marL="457200" lvl="1" indent="0">
              <a:buNone/>
            </a:pPr>
            <a:r>
              <a:rPr lang="ko-KR" altLang="en-US" sz="2800" dirty="0" smtClean="0"/>
              <a:t>인접한 두 노드 간에 </a:t>
            </a:r>
            <a:r>
              <a:rPr lang="ko-KR" altLang="en-US" sz="2800" dirty="0" err="1" smtClean="0">
                <a:solidFill>
                  <a:srgbClr val="00FFFF"/>
                </a:solidFill>
              </a:rPr>
              <a:t>데이터그램</a:t>
            </a:r>
            <a:r>
              <a:rPr lang="ko-KR" altLang="en-US" sz="2800" dirty="0" smtClean="0"/>
              <a:t> 전송에 초점을 맞춘 기능을 제공한다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01" name="직사각형 300"/>
          <p:cNvSpPr/>
          <p:nvPr/>
        </p:nvSpPr>
        <p:spPr>
          <a:xfrm>
            <a:off x="104775" y="4086225"/>
            <a:ext cx="11658600" cy="2609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45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계층이 제공하는 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4"/>
            <a:ext cx="12192001" cy="6200775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[</a:t>
            </a:r>
            <a:r>
              <a:rPr lang="ko-KR" altLang="en-US" sz="3200" dirty="0" smtClean="0"/>
              <a:t>핵심</a:t>
            </a:r>
            <a:r>
              <a:rPr lang="en-US" altLang="ko-KR" sz="3200" dirty="0" smtClean="0"/>
              <a:t>] </a:t>
            </a:r>
            <a:r>
              <a:rPr lang="ko-KR" altLang="en-US" sz="3200" dirty="0" smtClean="0"/>
              <a:t>단일 통신 링크 상으로 </a:t>
            </a:r>
            <a:r>
              <a:rPr lang="en-US" altLang="ko-KR" sz="3200" dirty="0" smtClean="0"/>
              <a:t>							      </a:t>
            </a:r>
            <a:r>
              <a:rPr lang="ko-KR" altLang="en-US" sz="3200" dirty="0" err="1" smtClean="0"/>
              <a:t>데이터그램을</a:t>
            </a:r>
            <a:r>
              <a:rPr lang="ko-KR" altLang="en-US" sz="3200" dirty="0" smtClean="0"/>
              <a:t> </a:t>
            </a:r>
            <a:r>
              <a:rPr lang="ko-KR" altLang="en-US" sz="3200" dirty="0" smtClean="0">
                <a:solidFill>
                  <a:srgbClr val="FFC000"/>
                </a:solidFill>
              </a:rPr>
              <a:t>한 노드에서 인접 노드로</a:t>
            </a:r>
            <a:r>
              <a:rPr lang="ko-KR" altLang="en-US" sz="3200" dirty="0" smtClean="0"/>
              <a:t> 이동시키는 것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 err="1" smtClean="0">
                <a:solidFill>
                  <a:srgbClr val="92D050"/>
                </a:solidFill>
              </a:rPr>
              <a:t>프레임화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링크 계층 프레임으로 캡슐화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/>
          </a:p>
          <a:p>
            <a:r>
              <a:rPr lang="en-US" altLang="ko-KR" sz="3200" dirty="0" smtClean="0">
                <a:solidFill>
                  <a:srgbClr val="92D050"/>
                </a:solidFill>
              </a:rPr>
              <a:t>MAC</a:t>
            </a:r>
            <a:r>
              <a:rPr lang="en-US" altLang="ko-KR" sz="3200" dirty="0" smtClean="0"/>
              <a:t>(Media Access Control) </a:t>
            </a:r>
            <a:r>
              <a:rPr lang="ko-KR" altLang="en-US" sz="3200" dirty="0" smtClean="0"/>
              <a:t>프로토콜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err="1" smtClean="0">
                <a:solidFill>
                  <a:srgbClr val="00FFFF"/>
                </a:solidFill>
              </a:rPr>
              <a:t>신뢰적</a:t>
            </a:r>
            <a:r>
              <a:rPr lang="ko-KR" altLang="en-US" sz="3200" dirty="0" smtClean="0">
                <a:solidFill>
                  <a:srgbClr val="00FFFF"/>
                </a:solidFill>
              </a:rPr>
              <a:t> 전달 서비스 </a:t>
            </a:r>
            <a:endParaRPr lang="en-US" altLang="ko-KR" sz="3200" dirty="0" smtClean="0">
              <a:solidFill>
                <a:srgbClr val="00FFFF"/>
              </a:solidFill>
            </a:endParaRPr>
          </a:p>
          <a:p>
            <a:pPr lvl="1"/>
            <a:r>
              <a:rPr lang="ko-KR" altLang="en-US" sz="2800" dirty="0" smtClean="0">
                <a:solidFill>
                  <a:srgbClr val="00FFFF"/>
                </a:solidFill>
              </a:rPr>
              <a:t>무선 링크</a:t>
            </a:r>
            <a:r>
              <a:rPr lang="en-US" altLang="ko-KR" sz="2800" dirty="0" smtClean="0"/>
              <a:t>(= </a:t>
            </a:r>
            <a:r>
              <a:rPr lang="ko-KR" altLang="en-US" sz="2800" dirty="0" err="1" smtClean="0"/>
              <a:t>오류율</a:t>
            </a:r>
            <a:r>
              <a:rPr lang="ko-KR" altLang="en-US" sz="2800" dirty="0" smtClean="0"/>
              <a:t> ↑ </a:t>
            </a:r>
            <a:r>
              <a:rPr lang="ko-KR" altLang="en-US" sz="2800" dirty="0"/>
              <a:t>링크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매우 중요</a:t>
            </a:r>
            <a:r>
              <a:rPr lang="en-US" altLang="ko-KR" sz="2800" dirty="0" smtClean="0"/>
              <a:t>. </a:t>
            </a:r>
          </a:p>
          <a:p>
            <a:pPr lvl="1"/>
            <a:r>
              <a:rPr lang="ko-KR" altLang="en-US" sz="2800" dirty="0" smtClean="0">
                <a:solidFill>
                  <a:srgbClr val="FFFF00"/>
                </a:solidFill>
              </a:rPr>
              <a:t>유선 링크</a:t>
            </a:r>
            <a:r>
              <a:rPr lang="en-US" altLang="ko-KR" sz="2800" dirty="0" smtClean="0"/>
              <a:t>(= </a:t>
            </a:r>
            <a:r>
              <a:rPr lang="ko-KR" altLang="en-US" sz="2800" dirty="0" err="1" smtClean="0"/>
              <a:t>오류율</a:t>
            </a:r>
            <a:r>
              <a:rPr lang="ko-KR" altLang="en-US" sz="2800" dirty="0" smtClean="0"/>
              <a:t> ↓ 링크</a:t>
            </a:r>
            <a:r>
              <a:rPr lang="en-US" altLang="ko-KR" sz="2800" dirty="0" smtClean="0"/>
              <a:t>)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 불필요한 오버헤드 </a:t>
            </a:r>
            <a:r>
              <a:rPr lang="en-US" altLang="ko-KR" sz="2800" dirty="0" smtClean="0"/>
              <a:t>… </a:t>
            </a:r>
            <a:r>
              <a:rPr lang="ko-KR" altLang="en-US" sz="2800" dirty="0" err="1" smtClean="0">
                <a:solidFill>
                  <a:srgbClr val="FFFF00"/>
                </a:solidFill>
              </a:rPr>
              <a:t>신뢰적</a:t>
            </a:r>
            <a:r>
              <a:rPr lang="ko-KR" altLang="en-US" sz="2800" dirty="0" smtClean="0">
                <a:solidFill>
                  <a:srgbClr val="FFFF00"/>
                </a:solidFill>
              </a:rPr>
              <a:t> 서비스 제공 </a:t>
            </a:r>
            <a:r>
              <a:rPr lang="en-US" altLang="ko-KR" sz="2800" dirty="0" smtClean="0">
                <a:solidFill>
                  <a:srgbClr val="FFFF00"/>
                </a:solidFill>
              </a:rPr>
              <a:t>X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ko-KR" altLang="en-US" sz="2800" dirty="0" smtClean="0"/>
              <a:t>트랜스포트 계층과의 차이점 </a:t>
            </a:r>
            <a:r>
              <a:rPr lang="en-US" altLang="ko-KR" sz="2800" dirty="0" smtClean="0"/>
              <a:t>: ‘</a:t>
            </a:r>
            <a:r>
              <a:rPr lang="ko-KR" altLang="en-US" sz="2800" dirty="0" smtClean="0"/>
              <a:t>재전송</a:t>
            </a:r>
            <a:r>
              <a:rPr lang="en-US" altLang="ko-KR" sz="2800" dirty="0" smtClean="0"/>
              <a:t>’</a:t>
            </a:r>
            <a:r>
              <a:rPr lang="ko-KR" altLang="en-US" sz="2800" dirty="0" smtClean="0"/>
              <a:t>이 아닌 </a:t>
            </a:r>
            <a:r>
              <a:rPr lang="en-US" altLang="ko-KR" sz="2800" dirty="0" smtClean="0"/>
              <a:t>‘</a:t>
            </a:r>
            <a:r>
              <a:rPr lang="ko-KR" altLang="en-US" sz="2800" dirty="0" smtClean="0">
                <a:solidFill>
                  <a:srgbClr val="00FFFF"/>
                </a:solidFill>
              </a:rPr>
              <a:t>오류 정정</a:t>
            </a:r>
            <a:r>
              <a:rPr lang="en-US" altLang="ko-KR" sz="2800" dirty="0" smtClean="0"/>
              <a:t>’</a:t>
            </a:r>
            <a:r>
              <a:rPr lang="ko-KR" altLang="en-US" sz="2800" dirty="0" smtClean="0"/>
              <a:t>으로 신뢰성 확보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988628" y="2434090"/>
            <a:ext cx="5203372" cy="253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solidFill>
                  <a:srgbClr val="FFC000"/>
                </a:solidFill>
              </a:rPr>
              <a:t>흐름 제어</a:t>
            </a:r>
            <a:r>
              <a:rPr lang="en-US" altLang="ko-KR" sz="3200" dirty="0" smtClean="0"/>
              <a:t>(Flow Control)</a:t>
            </a:r>
          </a:p>
          <a:p>
            <a:endParaRPr lang="en-US" altLang="ko-KR" sz="3200" dirty="0" smtClean="0"/>
          </a:p>
          <a:p>
            <a:r>
              <a:rPr lang="ko-KR" altLang="en-US" sz="3200" dirty="0" err="1" smtClean="0"/>
              <a:t>전이중</a:t>
            </a:r>
            <a:r>
              <a:rPr lang="en-US" altLang="ko-KR" sz="3200" dirty="0" smtClean="0"/>
              <a:t>(Full-duplex), </a:t>
            </a:r>
            <a:r>
              <a:rPr lang="ko-KR" altLang="en-US" sz="3200" dirty="0" err="1" smtClean="0"/>
              <a:t>반이중</a:t>
            </a:r>
            <a:r>
              <a:rPr lang="en-US" altLang="ko-KR" sz="3200" dirty="0" smtClean="0"/>
              <a:t>(Half-duplex)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503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계층이 구현되는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911224"/>
            <a:ext cx="7894639" cy="5946775"/>
          </a:xfrm>
        </p:spPr>
        <p:txBody>
          <a:bodyPr/>
          <a:lstStyle/>
          <a:p>
            <a:r>
              <a:rPr lang="ko-KR" altLang="en-US" dirty="0" smtClean="0">
                <a:solidFill>
                  <a:srgbClr val="92D050"/>
                </a:solidFill>
              </a:rPr>
              <a:t>모든 호스트에 링크 계층은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링크 계층은 </a:t>
            </a:r>
            <a:r>
              <a:rPr lang="en-US" altLang="ko-KR" dirty="0" smtClean="0">
                <a:solidFill>
                  <a:srgbClr val="FFC000"/>
                </a:solidFill>
              </a:rPr>
              <a:t>HW</a:t>
            </a:r>
            <a:r>
              <a:rPr lang="ko-KR" altLang="en-US" dirty="0" smtClean="0">
                <a:solidFill>
                  <a:srgbClr val="FFC000"/>
                </a:solidFill>
              </a:rPr>
              <a:t>적</a:t>
            </a:r>
            <a:r>
              <a:rPr lang="ko-KR" altLang="en-US" dirty="0" smtClean="0"/>
              <a:t>으로 구현된다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링크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계층은 </a:t>
            </a:r>
            <a:r>
              <a:rPr lang="en-US" altLang="ko-KR" dirty="0" smtClean="0">
                <a:solidFill>
                  <a:srgbClr val="FFC000"/>
                </a:solidFill>
              </a:rPr>
              <a:t>NIC</a:t>
            </a:r>
            <a:r>
              <a:rPr lang="en-US" altLang="ko-KR" dirty="0" smtClean="0"/>
              <a:t>(Network Interface Card) </a:t>
            </a:r>
            <a:r>
              <a:rPr lang="ko-KR" altLang="en-US" dirty="0" smtClean="0"/>
              <a:t>어댑터</a:t>
            </a:r>
            <a:r>
              <a:rPr lang="en-US" altLang="ko-KR" dirty="0" smtClean="0"/>
              <a:t>/</a:t>
            </a:r>
            <a:r>
              <a:rPr lang="ko-KR" altLang="en-US" dirty="0" smtClean="0"/>
              <a:t>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마더보드</a:t>
            </a:r>
            <a:r>
              <a:rPr lang="ko-KR" altLang="en-US" dirty="0" smtClean="0"/>
              <a:t> 내장형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 등에 내장된다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이더넷</a:t>
            </a:r>
            <a:r>
              <a:rPr lang="ko-KR" altLang="en-US" dirty="0" smtClean="0"/>
              <a:t> 카드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802.11 </a:t>
            </a:r>
            <a:r>
              <a:rPr lang="ko-KR" altLang="en-US" dirty="0" smtClean="0"/>
              <a:t>카드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한편 </a:t>
            </a:r>
            <a:r>
              <a:rPr lang="en-US" altLang="ko-KR" dirty="0" smtClean="0"/>
              <a:t>NIC</a:t>
            </a:r>
            <a:r>
              <a:rPr lang="ko-KR" altLang="en-US" dirty="0" smtClean="0"/>
              <a:t>는 호스트의 버스 시스템에 부착됨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펌웨어</a:t>
            </a:r>
            <a:r>
              <a:rPr lang="en-US" altLang="ko-KR" dirty="0" smtClean="0"/>
              <a:t>(Firmware), </a:t>
            </a:r>
            <a:r>
              <a:rPr lang="ko-KR" altLang="en-US" dirty="0" smtClean="0"/>
              <a:t>하드웨어</a:t>
            </a:r>
            <a:r>
              <a:rPr lang="en-US" altLang="ko-KR" dirty="0" smtClean="0"/>
              <a:t>(HW)</a:t>
            </a:r>
            <a:r>
              <a:rPr lang="ko-KR" altLang="en-US" dirty="0" smtClean="0"/>
              <a:t>의 결합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펌웨어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캡슐화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역캡슐화</a:t>
            </a:r>
            <a:r>
              <a:rPr lang="ko-KR" altLang="en-US" dirty="0" smtClean="0"/>
              <a:t> 등 제공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Freeform 92"/>
          <p:cNvSpPr>
            <a:spLocks/>
          </p:cNvSpPr>
          <p:nvPr/>
        </p:nvSpPr>
        <p:spPr bwMode="auto">
          <a:xfrm>
            <a:off x="8869363" y="2670176"/>
            <a:ext cx="2308225" cy="302895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9342438" y="2668589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9791700" y="4606926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9791700" y="4019551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9" name="Text Box 46"/>
          <p:cNvSpPr txBox="1">
            <a:spLocks noChangeArrowheads="1"/>
          </p:cNvSpPr>
          <p:nvPr/>
        </p:nvSpPr>
        <p:spPr bwMode="auto">
          <a:xfrm>
            <a:off x="9598025" y="4616451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physical</a:t>
            </a:r>
          </a:p>
          <a:p>
            <a:pPr algn="ctr" eaLnBrk="1" hangingPunct="1"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transmission</a:t>
            </a:r>
          </a:p>
        </p:txBody>
      </p:sp>
      <p:sp>
        <p:nvSpPr>
          <p:cNvPr id="10" name="Freeform 47"/>
          <p:cNvSpPr>
            <a:spLocks/>
          </p:cNvSpPr>
          <p:nvPr/>
        </p:nvSpPr>
        <p:spPr bwMode="auto">
          <a:xfrm>
            <a:off x="9844088" y="3538539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>
            <a:off x="9709150" y="3711576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104438" y="3719514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Rectangle 50"/>
          <p:cNvSpPr>
            <a:spLocks noChangeArrowheads="1"/>
          </p:cNvSpPr>
          <p:nvPr/>
        </p:nvSpPr>
        <p:spPr bwMode="auto">
          <a:xfrm>
            <a:off x="9598025" y="3021014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cpu</a:t>
            </a:r>
          </a:p>
        </p:txBody>
      </p:sp>
      <p:sp>
        <p:nvSpPr>
          <p:cNvPr id="14" name="Rectangle 51"/>
          <p:cNvSpPr>
            <a:spLocks noChangeArrowheads="1"/>
          </p:cNvSpPr>
          <p:nvPr/>
        </p:nvSpPr>
        <p:spPr bwMode="auto">
          <a:xfrm>
            <a:off x="10417175" y="3022601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memory</a:t>
            </a:r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 flipH="1" flipV="1">
            <a:off x="9901238" y="3541714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Line 53"/>
          <p:cNvSpPr>
            <a:spLocks noChangeShapeType="1"/>
          </p:cNvSpPr>
          <p:nvPr/>
        </p:nvSpPr>
        <p:spPr bwMode="auto">
          <a:xfrm flipH="1" flipV="1">
            <a:off x="10774363" y="3543301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" name="Text Box 54"/>
          <p:cNvSpPr txBox="1">
            <a:spLocks noChangeArrowheads="1"/>
          </p:cNvSpPr>
          <p:nvPr/>
        </p:nvSpPr>
        <p:spPr bwMode="auto">
          <a:xfrm>
            <a:off x="11222038" y="3840164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host </a:t>
            </a:r>
          </a:p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bus </a:t>
            </a:r>
          </a:p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(e.g., PCI)</a:t>
            </a:r>
          </a:p>
        </p:txBody>
      </p:sp>
      <p:sp>
        <p:nvSpPr>
          <p:cNvPr id="18" name="Line 55"/>
          <p:cNvSpPr>
            <a:spLocks noChangeShapeType="1"/>
          </p:cNvSpPr>
          <p:nvPr/>
        </p:nvSpPr>
        <p:spPr bwMode="auto">
          <a:xfrm flipH="1">
            <a:off x="10104438" y="4327526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9" name="Line 56"/>
          <p:cNvSpPr>
            <a:spLocks noChangeShapeType="1"/>
          </p:cNvSpPr>
          <p:nvPr/>
        </p:nvSpPr>
        <p:spPr bwMode="auto">
          <a:xfrm>
            <a:off x="10102850" y="4860926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" name="Line 57"/>
          <p:cNvSpPr>
            <a:spLocks noChangeShapeType="1"/>
          </p:cNvSpPr>
          <p:nvPr/>
        </p:nvSpPr>
        <p:spPr bwMode="auto">
          <a:xfrm flipH="1" flipV="1">
            <a:off x="10899775" y="3716339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Text Box 58"/>
          <p:cNvSpPr txBox="1">
            <a:spLocks noChangeArrowheads="1"/>
          </p:cNvSpPr>
          <p:nvPr/>
        </p:nvSpPr>
        <p:spPr bwMode="auto">
          <a:xfrm>
            <a:off x="10509250" y="5410201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network adapter</a:t>
            </a:r>
          </a:p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card</a:t>
            </a:r>
          </a:p>
        </p:txBody>
      </p:sp>
      <p:sp>
        <p:nvSpPr>
          <p:cNvPr id="22" name="Line 59"/>
          <p:cNvSpPr>
            <a:spLocks noChangeShapeType="1"/>
          </p:cNvSpPr>
          <p:nvPr/>
        </p:nvSpPr>
        <p:spPr bwMode="auto">
          <a:xfrm flipH="1" flipV="1">
            <a:off x="10717213" y="4733926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" name="Rectangle 43"/>
          <p:cNvSpPr>
            <a:spLocks noChangeArrowheads="1"/>
          </p:cNvSpPr>
          <p:nvPr/>
        </p:nvSpPr>
        <p:spPr bwMode="auto">
          <a:xfrm>
            <a:off x="9564688" y="3908426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4" name="Group 84"/>
          <p:cNvGrpSpPr>
            <a:grpSpLocks/>
          </p:cNvGrpSpPr>
          <p:nvPr/>
        </p:nvGrpSpPr>
        <p:grpSpPr bwMode="auto">
          <a:xfrm>
            <a:off x="8304213" y="2797176"/>
            <a:ext cx="1466850" cy="2065338"/>
            <a:chOff x="2691" y="1728"/>
            <a:chExt cx="924" cy="1301"/>
          </a:xfrm>
        </p:grpSpPr>
        <p:sp>
          <p:nvSpPr>
            <p:cNvPr id="25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8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link</a:t>
              </a:r>
            </a:p>
          </p:txBody>
        </p:sp>
        <p:sp>
          <p:nvSpPr>
            <p:cNvPr id="29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3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200" i="0" dirty="0" smtClean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 smtClean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 smtClean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38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0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1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2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3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47" name="Picture 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1176339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8" name="Picture 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100" y="1371601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49" name="Group 89"/>
          <p:cNvGrpSpPr>
            <a:grpSpLocks/>
          </p:cNvGrpSpPr>
          <p:nvPr/>
        </p:nvGrpSpPr>
        <p:grpSpPr bwMode="auto">
          <a:xfrm>
            <a:off x="8275638" y="5305426"/>
            <a:ext cx="1109662" cy="1095375"/>
            <a:chOff x="-44" y="1473"/>
            <a:chExt cx="981" cy="1105"/>
          </a:xfrm>
        </p:grpSpPr>
        <p:pic>
          <p:nvPicPr>
            <p:cNvPr id="50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01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계층에서의 캡슐화 개관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425450" y="4275138"/>
            <a:ext cx="5463381" cy="193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>
                <a:latin typeface="+mn-ea"/>
              </a:rPr>
              <a:t>송신 측</a:t>
            </a:r>
            <a:r>
              <a:rPr lang="en-US" dirty="0" smtClean="0">
                <a:latin typeface="+mn-ea"/>
              </a:rPr>
              <a:t>:</a:t>
            </a:r>
          </a:p>
          <a:p>
            <a:pPr lvl="1">
              <a:defRPr/>
            </a:pPr>
            <a:r>
              <a:rPr lang="ko-KR" altLang="en-US" sz="2800" dirty="0" err="1" smtClean="0">
                <a:latin typeface="+mn-ea"/>
              </a:rPr>
              <a:t>데이터그램을</a:t>
            </a:r>
            <a:r>
              <a:rPr lang="ko-KR" altLang="en-US" sz="2800" dirty="0" smtClean="0">
                <a:latin typeface="+mn-ea"/>
              </a:rPr>
              <a:t> 프레임에 캡슐화</a:t>
            </a:r>
            <a:endParaRPr lang="en-US" altLang="ko-KR" sz="2800" dirty="0" smtClean="0">
              <a:latin typeface="+mn-ea"/>
            </a:endParaRPr>
          </a:p>
          <a:p>
            <a:pPr lvl="1">
              <a:defRPr/>
            </a:pPr>
            <a:r>
              <a:rPr lang="ko-KR" altLang="en-US" sz="2800" dirty="0" smtClean="0">
                <a:latin typeface="+mn-ea"/>
              </a:rPr>
              <a:t>에러 체크 비트</a:t>
            </a:r>
            <a:r>
              <a:rPr lang="en-US" altLang="ko-KR" sz="2800" dirty="0" smtClean="0">
                <a:latin typeface="+mn-ea"/>
              </a:rPr>
              <a:t>, </a:t>
            </a:r>
            <a:r>
              <a:rPr lang="ko-KR" altLang="en-US" sz="2800" dirty="0" smtClean="0">
                <a:latin typeface="+mn-ea"/>
              </a:rPr>
              <a:t>흐름 제어 등을 위한 기능 추가</a:t>
            </a:r>
            <a:endParaRPr lang="en-US" sz="2800" dirty="0">
              <a:latin typeface="+mn-ea"/>
            </a:endParaRPr>
          </a:p>
        </p:txBody>
      </p:sp>
      <p:sp>
        <p:nvSpPr>
          <p:cNvPr id="54" name="Rectangle 4"/>
          <p:cNvSpPr txBox="1">
            <a:spLocks noChangeArrowheads="1"/>
          </p:cNvSpPr>
          <p:nvPr/>
        </p:nvSpPr>
        <p:spPr>
          <a:xfrm>
            <a:off x="6167437" y="4209255"/>
            <a:ext cx="5313364" cy="18510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>
                <a:latin typeface="+mn-ea"/>
              </a:rPr>
              <a:t>수신 측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sz="2800" dirty="0" smtClean="0">
                <a:latin typeface="+mn-ea"/>
              </a:rPr>
              <a:t>프레임에서 </a:t>
            </a:r>
            <a:r>
              <a:rPr lang="ko-KR" altLang="en-US" sz="2800" dirty="0" err="1" smtClean="0">
                <a:latin typeface="+mn-ea"/>
              </a:rPr>
              <a:t>데이터그램</a:t>
            </a:r>
            <a:r>
              <a:rPr lang="ko-KR" altLang="en-US" sz="2800" dirty="0" smtClean="0">
                <a:latin typeface="+mn-ea"/>
              </a:rPr>
              <a:t> 추출 후 상위 계층으로 전달</a:t>
            </a:r>
            <a:endParaRPr lang="en-US" sz="3200" dirty="0">
              <a:latin typeface="+mn-ea"/>
            </a:endParaRPr>
          </a:p>
        </p:txBody>
      </p:sp>
      <p:sp>
        <p:nvSpPr>
          <p:cNvPr id="55" name="Rectangle 27"/>
          <p:cNvSpPr>
            <a:spLocks noChangeArrowheads="1"/>
          </p:cNvSpPr>
          <p:nvPr/>
        </p:nvSpPr>
        <p:spPr bwMode="auto">
          <a:xfrm>
            <a:off x="5320506" y="3066256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56" name="Rectangle 28"/>
          <p:cNvSpPr>
            <a:spLocks noChangeArrowheads="1"/>
          </p:cNvSpPr>
          <p:nvPr/>
        </p:nvSpPr>
        <p:spPr bwMode="auto">
          <a:xfrm>
            <a:off x="3164681" y="1045369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57" name="Line 29"/>
          <p:cNvSpPr>
            <a:spLocks noChangeShapeType="1"/>
          </p:cNvSpPr>
          <p:nvPr/>
        </p:nvSpPr>
        <p:spPr bwMode="auto">
          <a:xfrm>
            <a:off x="3259931" y="1564481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58" name="Rectangle 30"/>
          <p:cNvSpPr>
            <a:spLocks noChangeArrowheads="1"/>
          </p:cNvSpPr>
          <p:nvPr/>
        </p:nvSpPr>
        <p:spPr bwMode="auto">
          <a:xfrm>
            <a:off x="3401218" y="1885156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59" name="Rectangle 31"/>
          <p:cNvSpPr>
            <a:spLocks noChangeArrowheads="1"/>
          </p:cNvSpPr>
          <p:nvPr/>
        </p:nvSpPr>
        <p:spPr bwMode="auto">
          <a:xfrm>
            <a:off x="3642518" y="2445544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3642518" y="197405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+mn-ea"/>
                <a:cs typeface="+mn-cs"/>
              </a:rPr>
              <a:t>controller</a:t>
            </a:r>
          </a:p>
        </p:txBody>
      </p:sp>
      <p:sp>
        <p:nvSpPr>
          <p:cNvPr id="61" name="Line 33"/>
          <p:cNvSpPr>
            <a:spLocks noChangeShapeType="1"/>
          </p:cNvSpPr>
          <p:nvPr/>
        </p:nvSpPr>
        <p:spPr bwMode="auto">
          <a:xfrm>
            <a:off x="3553618" y="1727994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 flipV="1">
            <a:off x="3971131" y="1734344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63" name="Rectangle 35"/>
          <p:cNvSpPr>
            <a:spLocks noChangeArrowheads="1"/>
          </p:cNvSpPr>
          <p:nvPr/>
        </p:nvSpPr>
        <p:spPr bwMode="auto">
          <a:xfrm>
            <a:off x="3436143" y="117395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+mn-ea"/>
              <a:cs typeface="+mn-cs"/>
            </a:endParaRPr>
          </a:p>
        </p:txBody>
      </p:sp>
      <p:sp>
        <p:nvSpPr>
          <p:cNvPr id="64" name="Rectangle 36"/>
          <p:cNvSpPr>
            <a:spLocks noChangeArrowheads="1"/>
          </p:cNvSpPr>
          <p:nvPr/>
        </p:nvSpPr>
        <p:spPr bwMode="auto">
          <a:xfrm>
            <a:off x="4302918" y="1175544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+mn-ea"/>
              <a:cs typeface="+mn-cs"/>
            </a:endParaRPr>
          </a:p>
        </p:txBody>
      </p:sp>
      <p:sp>
        <p:nvSpPr>
          <p:cNvPr id="65" name="Line 37"/>
          <p:cNvSpPr>
            <a:spLocks noChangeShapeType="1"/>
          </p:cNvSpPr>
          <p:nvPr/>
        </p:nvSpPr>
        <p:spPr bwMode="auto">
          <a:xfrm flipH="1" flipV="1">
            <a:off x="3758406" y="1589881"/>
            <a:ext cx="1587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 flipH="1" flipV="1">
            <a:off x="4682331" y="1593056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67" name="Rectangle 39"/>
          <p:cNvSpPr>
            <a:spLocks noChangeArrowheads="1"/>
          </p:cNvSpPr>
          <p:nvPr/>
        </p:nvSpPr>
        <p:spPr bwMode="auto">
          <a:xfrm>
            <a:off x="7039768" y="1102519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68" name="Rectangle 40"/>
          <p:cNvSpPr>
            <a:spLocks noChangeArrowheads="1"/>
          </p:cNvSpPr>
          <p:nvPr/>
        </p:nvSpPr>
        <p:spPr bwMode="auto">
          <a:xfrm>
            <a:off x="7276306" y="1904206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69" name="Rectangle 41"/>
          <p:cNvSpPr>
            <a:spLocks noChangeArrowheads="1"/>
          </p:cNvSpPr>
          <p:nvPr/>
        </p:nvSpPr>
        <p:spPr bwMode="auto">
          <a:xfrm>
            <a:off x="7517606" y="2464594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70" name="Rectangle 42"/>
          <p:cNvSpPr>
            <a:spLocks noChangeArrowheads="1"/>
          </p:cNvSpPr>
          <p:nvPr/>
        </p:nvSpPr>
        <p:spPr bwMode="auto">
          <a:xfrm>
            <a:off x="7517606" y="199310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+mn-ea"/>
                <a:cs typeface="+mn-cs"/>
              </a:rPr>
              <a:t>controller</a:t>
            </a: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7428706" y="1747044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72" name="Line 44"/>
          <p:cNvSpPr>
            <a:spLocks noChangeShapeType="1"/>
          </p:cNvSpPr>
          <p:nvPr/>
        </p:nvSpPr>
        <p:spPr bwMode="auto">
          <a:xfrm flipV="1">
            <a:off x="7846218" y="1753394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73" name="Rectangle 45"/>
          <p:cNvSpPr>
            <a:spLocks noChangeArrowheads="1"/>
          </p:cNvSpPr>
          <p:nvPr/>
        </p:nvSpPr>
        <p:spPr bwMode="auto">
          <a:xfrm>
            <a:off x="7311231" y="119300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+mn-ea"/>
              <a:cs typeface="+mn-cs"/>
            </a:endParaRPr>
          </a:p>
        </p:txBody>
      </p:sp>
      <p:sp>
        <p:nvSpPr>
          <p:cNvPr id="74" name="Rectangle 46"/>
          <p:cNvSpPr>
            <a:spLocks noChangeArrowheads="1"/>
          </p:cNvSpPr>
          <p:nvPr/>
        </p:nvSpPr>
        <p:spPr bwMode="auto">
          <a:xfrm>
            <a:off x="8178006" y="1194594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+mn-ea"/>
              <a:cs typeface="+mn-cs"/>
            </a:endParaRPr>
          </a:p>
        </p:txBody>
      </p:sp>
      <p:sp>
        <p:nvSpPr>
          <p:cNvPr id="75" name="Line 47"/>
          <p:cNvSpPr>
            <a:spLocks noChangeShapeType="1"/>
          </p:cNvSpPr>
          <p:nvPr/>
        </p:nvSpPr>
        <p:spPr bwMode="auto">
          <a:xfrm flipH="1" flipV="1">
            <a:off x="7633493" y="1608931"/>
            <a:ext cx="1588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76" name="Line 48"/>
          <p:cNvSpPr>
            <a:spLocks noChangeShapeType="1"/>
          </p:cNvSpPr>
          <p:nvPr/>
        </p:nvSpPr>
        <p:spPr bwMode="auto">
          <a:xfrm flipH="1" flipV="1">
            <a:off x="8557418" y="1612106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77" name="Text Box 49"/>
          <p:cNvSpPr txBox="1">
            <a:spLocks noChangeArrowheads="1"/>
          </p:cNvSpPr>
          <p:nvPr/>
        </p:nvSpPr>
        <p:spPr bwMode="auto">
          <a:xfrm>
            <a:off x="2228056" y="2820590"/>
            <a:ext cx="1373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+mn-ea"/>
                <a:ea typeface="+mn-ea"/>
                <a:cs typeface="+mn-cs"/>
              </a:rPr>
              <a:t>sending host</a:t>
            </a:r>
          </a:p>
        </p:txBody>
      </p:sp>
      <p:sp>
        <p:nvSpPr>
          <p:cNvPr id="78" name="Text Box 50"/>
          <p:cNvSpPr txBox="1">
            <a:spLocks noChangeArrowheads="1"/>
          </p:cNvSpPr>
          <p:nvPr/>
        </p:nvSpPr>
        <p:spPr bwMode="auto">
          <a:xfrm>
            <a:off x="8010525" y="2817018"/>
            <a:ext cx="14709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+mn-ea"/>
                <a:ea typeface="+mn-ea"/>
                <a:cs typeface="+mn-cs"/>
              </a:rPr>
              <a:t>receiving host</a:t>
            </a:r>
          </a:p>
        </p:txBody>
      </p:sp>
      <p:sp>
        <p:nvSpPr>
          <p:cNvPr id="79" name="Rectangle 51"/>
          <p:cNvSpPr>
            <a:spLocks noChangeArrowheads="1"/>
          </p:cNvSpPr>
          <p:nvPr/>
        </p:nvSpPr>
        <p:spPr bwMode="auto">
          <a:xfrm>
            <a:off x="2720181" y="1639094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80" name="Text Box 52"/>
          <p:cNvSpPr txBox="1">
            <a:spLocks noChangeArrowheads="1"/>
          </p:cNvSpPr>
          <p:nvPr/>
        </p:nvSpPr>
        <p:spPr bwMode="auto">
          <a:xfrm>
            <a:off x="2683668" y="1594644"/>
            <a:ext cx="8351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 smtClean="0">
                <a:latin typeface="+mn-ea"/>
                <a:ea typeface="+mn-ea"/>
                <a:cs typeface="+mn-cs"/>
              </a:rPr>
              <a:t>datagram</a:t>
            </a:r>
          </a:p>
        </p:txBody>
      </p:sp>
      <p:sp>
        <p:nvSpPr>
          <p:cNvPr id="81" name="Line 53"/>
          <p:cNvSpPr>
            <a:spLocks noChangeShapeType="1"/>
          </p:cNvSpPr>
          <p:nvPr/>
        </p:nvSpPr>
        <p:spPr bwMode="auto">
          <a:xfrm>
            <a:off x="7168356" y="1542256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82" name="Rectangle 54"/>
          <p:cNvSpPr>
            <a:spLocks noChangeArrowheads="1"/>
          </p:cNvSpPr>
          <p:nvPr/>
        </p:nvSpPr>
        <p:spPr bwMode="auto">
          <a:xfrm>
            <a:off x="6630193" y="1658144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83" name="Text Box 55"/>
          <p:cNvSpPr txBox="1">
            <a:spLocks noChangeArrowheads="1"/>
          </p:cNvSpPr>
          <p:nvPr/>
        </p:nvSpPr>
        <p:spPr bwMode="auto">
          <a:xfrm>
            <a:off x="6593681" y="1613694"/>
            <a:ext cx="8351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 smtClean="0">
                <a:latin typeface="+mn-ea"/>
                <a:ea typeface="+mn-ea"/>
                <a:cs typeface="+mn-cs"/>
              </a:rPr>
              <a:t>datagram</a:t>
            </a:r>
          </a:p>
        </p:txBody>
      </p:sp>
      <p:sp>
        <p:nvSpPr>
          <p:cNvPr id="84" name="Freeform 56"/>
          <p:cNvSpPr>
            <a:spLocks/>
          </p:cNvSpPr>
          <p:nvPr/>
        </p:nvSpPr>
        <p:spPr bwMode="auto">
          <a:xfrm>
            <a:off x="3975893" y="2575719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2147483647 h 384"/>
              <a:gd name="T4" fmla="*/ 2147483647 w 2597"/>
              <a:gd name="T5" fmla="*/ 2147483647 h 384"/>
              <a:gd name="T6" fmla="*/ 2147483647 w 2597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+mn-ea"/>
            </a:endParaRPr>
          </a:p>
        </p:txBody>
      </p:sp>
      <p:sp>
        <p:nvSpPr>
          <p:cNvPr id="85" name="Rectangle 57"/>
          <p:cNvSpPr>
            <a:spLocks noChangeArrowheads="1"/>
          </p:cNvSpPr>
          <p:nvPr/>
        </p:nvSpPr>
        <p:spPr bwMode="auto">
          <a:xfrm>
            <a:off x="5888831" y="3091656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86" name="Text Box 58"/>
          <p:cNvSpPr txBox="1">
            <a:spLocks noChangeArrowheads="1"/>
          </p:cNvSpPr>
          <p:nvPr/>
        </p:nvSpPr>
        <p:spPr bwMode="auto">
          <a:xfrm>
            <a:off x="5861843" y="3047206"/>
            <a:ext cx="8351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 smtClean="0">
                <a:latin typeface="+mn-ea"/>
                <a:ea typeface="+mn-ea"/>
                <a:cs typeface="+mn-cs"/>
              </a:rPr>
              <a:t>datagram</a:t>
            </a:r>
          </a:p>
        </p:txBody>
      </p:sp>
      <p:sp>
        <p:nvSpPr>
          <p:cNvPr id="87" name="Line 59"/>
          <p:cNvSpPr>
            <a:spLocks noChangeShapeType="1"/>
          </p:cNvSpPr>
          <p:nvPr/>
        </p:nvSpPr>
        <p:spPr bwMode="auto">
          <a:xfrm>
            <a:off x="6861968" y="3183731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88" name="Text Box 60"/>
          <p:cNvSpPr txBox="1">
            <a:spLocks noChangeArrowheads="1"/>
          </p:cNvSpPr>
          <p:nvPr/>
        </p:nvSpPr>
        <p:spPr bwMode="auto">
          <a:xfrm>
            <a:off x="3452018" y="3340894"/>
            <a:ext cx="7260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+mn-ea"/>
                <a:ea typeface="+mn-ea"/>
                <a:cs typeface="+mn-cs"/>
              </a:rPr>
              <a:t>frame</a:t>
            </a:r>
          </a:p>
        </p:txBody>
      </p:sp>
      <p:sp>
        <p:nvSpPr>
          <p:cNvPr id="89" name="Line 61"/>
          <p:cNvSpPr>
            <a:spLocks noChangeShapeType="1"/>
          </p:cNvSpPr>
          <p:nvPr/>
        </p:nvSpPr>
        <p:spPr bwMode="auto">
          <a:xfrm flipV="1">
            <a:off x="4080668" y="3247231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3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 smtClean="0"/>
              <a:t>오류 검출 및 정정 기술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u="sng" dirty="0" smtClean="0"/>
              <a:t>Goal :</a:t>
            </a:r>
          </a:p>
          <a:p>
            <a:r>
              <a:rPr lang="ko-KR" altLang="en-US" sz="3200" dirty="0" smtClean="0"/>
              <a:t>비트 수준 오류 검출과 정정의 한계를 설명할 수 있다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패리티 검사의 의의와 한계를 설명할 수 있다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err="1" smtClean="0"/>
              <a:t>체크섬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검사의 의의와 한계를 설명할 수 있다</a:t>
            </a:r>
            <a:r>
              <a:rPr lang="en-US" altLang="ko-KR" sz="3200" dirty="0"/>
              <a:t>.</a:t>
            </a:r>
          </a:p>
          <a:p>
            <a:r>
              <a:rPr lang="en-US" altLang="ko-KR" sz="3200" dirty="0" smtClean="0"/>
              <a:t>CRC</a:t>
            </a:r>
            <a:r>
              <a:rPr lang="ko-KR" altLang="en-US" sz="3200" dirty="0" smtClean="0"/>
              <a:t>의 </a:t>
            </a:r>
            <a:r>
              <a:rPr lang="ko-KR" altLang="en-US" sz="3200" dirty="0"/>
              <a:t>의의와 한계를 설명할 수 있다</a:t>
            </a:r>
            <a:r>
              <a:rPr lang="en-US" altLang="ko-KR" sz="3200" dirty="0"/>
              <a:t>.</a:t>
            </a:r>
          </a:p>
          <a:p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" t="21297" r="5860" b="209"/>
          <a:stretch/>
        </p:blipFill>
        <p:spPr>
          <a:xfrm>
            <a:off x="8543924" y="4210051"/>
            <a:ext cx="3429001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계층에서 사용되는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핵심</a:t>
            </a:r>
            <a:endParaRPr lang="en-US" altLang="ko-KR" sz="3200" dirty="0" smtClean="0"/>
          </a:p>
          <a:p>
            <a:pPr lvl="1"/>
            <a:r>
              <a:rPr lang="ko-KR" altLang="en-US" sz="2800" dirty="0" smtClean="0"/>
              <a:t>에러 감지 </a:t>
            </a:r>
            <a:r>
              <a:rPr lang="en-US" altLang="ko-KR" sz="2800" dirty="0" smtClean="0"/>
              <a:t>/ </a:t>
            </a:r>
            <a:r>
              <a:rPr lang="ko-KR" altLang="en-US" sz="2800" dirty="0" smtClean="0"/>
              <a:t>에러 정정</a:t>
            </a:r>
            <a:endParaRPr lang="en-US" altLang="ko-KR" sz="2800" dirty="0" smtClean="0"/>
          </a:p>
          <a:p>
            <a:pPr lvl="2">
              <a:buFont typeface="Symbol" panose="05050102010706020507" pitchFamily="18" charset="2"/>
              <a:buChar char="Þ"/>
            </a:pPr>
            <a:r>
              <a:rPr lang="en-US" altLang="ko-KR" sz="2400" dirty="0" smtClean="0"/>
              <a:t>100% </a:t>
            </a:r>
            <a:r>
              <a:rPr lang="ko-KR" altLang="en-US" sz="2400" dirty="0" smtClean="0"/>
              <a:t>신뢰 가능한 수준은 아니다</a:t>
            </a:r>
            <a:r>
              <a:rPr lang="en-US" altLang="ko-KR" sz="2400" dirty="0" smtClean="0"/>
              <a:t>.</a:t>
            </a:r>
          </a:p>
          <a:p>
            <a:pPr lvl="2">
              <a:buFont typeface="Symbol" panose="05050102010706020507" pitchFamily="18" charset="2"/>
              <a:buChar char="Þ"/>
            </a:pPr>
            <a:endParaRPr lang="en-US" altLang="ko-KR" sz="2400" dirty="0"/>
          </a:p>
          <a:p>
            <a:r>
              <a:rPr lang="ko-KR" altLang="en-US" sz="3200" dirty="0" smtClean="0"/>
              <a:t>어떻게 하면 틀릴 확률을 줄일 수 있을지가 관건</a:t>
            </a:r>
            <a:r>
              <a:rPr lang="en-US" altLang="ko-KR" sz="3200" dirty="0" smtClean="0"/>
              <a:t>.</a:t>
            </a:r>
          </a:p>
          <a:p>
            <a:pPr lvl="1"/>
            <a:r>
              <a:rPr lang="ko-KR" altLang="en-US" sz="2800" dirty="0" smtClean="0"/>
              <a:t>이는 많은 오버헤드를 수반</a:t>
            </a:r>
            <a:r>
              <a:rPr lang="en-US" altLang="ko-KR" sz="2800" dirty="0" smtClean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 smtClean="0"/>
              <a:t>패리티</a:t>
            </a:r>
            <a:r>
              <a:rPr lang="en-US" altLang="ko-KR" sz="3200" dirty="0" smtClean="0"/>
              <a:t>(Parity)</a:t>
            </a:r>
          </a:p>
          <a:p>
            <a:r>
              <a:rPr lang="ko-KR" altLang="en-US" sz="3200" dirty="0" err="1" smtClean="0"/>
              <a:t>체크섬</a:t>
            </a:r>
            <a:r>
              <a:rPr lang="en-US" altLang="ko-KR" sz="3200" dirty="0" smtClean="0"/>
              <a:t>(Checksum)</a:t>
            </a:r>
          </a:p>
          <a:p>
            <a:r>
              <a:rPr lang="ko-KR" altLang="en-US" sz="3200" dirty="0" smtClean="0"/>
              <a:t>순환중복검사</a:t>
            </a:r>
            <a:r>
              <a:rPr lang="en-US" altLang="ko-KR" sz="3200" dirty="0" smtClean="0"/>
              <a:t>(CRC)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FA21-8AA3-469A-BCF7-669E273D2A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돋움체 Bold">
      <a:majorFont>
        <a:latin typeface="KoPub돋움체 Bold"/>
        <a:ea typeface="KoPub돋움체 Bold"/>
        <a:cs typeface=""/>
      </a:majorFont>
      <a:minorFont>
        <a:latin typeface="KoPub돋움체 Bold"/>
        <a:ea typeface="KoPub돋움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1846</TotalTime>
  <Words>1511</Words>
  <Application>Microsoft Office PowerPoint</Application>
  <PresentationFormat>와이드스크린</PresentationFormat>
  <Paragraphs>434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Cambria Math</vt:lpstr>
      <vt:lpstr>맑은 고딕</vt:lpstr>
      <vt:lpstr>Arial</vt:lpstr>
      <vt:lpstr>Gill Sans MT</vt:lpstr>
      <vt:lpstr>Wingdings</vt:lpstr>
      <vt:lpstr>KoPub돋움체 Bold</vt:lpstr>
      <vt:lpstr>Symbol</vt:lpstr>
      <vt:lpstr>MS PGothic</vt:lpstr>
      <vt:lpstr>Office 테마</vt:lpstr>
      <vt:lpstr>TCP(Transmission Control Protocol)</vt:lpstr>
      <vt:lpstr>링크 계층 소개</vt:lpstr>
      <vt:lpstr>링크 계층에서 사용되는 용어</vt:lpstr>
      <vt:lpstr>트랜스포트/네트워크 계층과의 차이점</vt:lpstr>
      <vt:lpstr>링크 계층이 제공하는 서비스</vt:lpstr>
      <vt:lpstr>링크 계층이 구현되는 위치</vt:lpstr>
      <vt:lpstr>링크 계층에서의 캡슐화 개관</vt:lpstr>
      <vt:lpstr>오류 검출 및 정정 기술 </vt:lpstr>
      <vt:lpstr>링크 계층에서 사용되는 용어</vt:lpstr>
      <vt:lpstr>패리티 검사(Parity Checking)</vt:lpstr>
      <vt:lpstr>체크섬(Checksum) 방법</vt:lpstr>
      <vt:lpstr>체크섬(Checksum) 방법</vt:lpstr>
      <vt:lpstr>순환중복검사(Cyclic Redundancy Check, CRC)</vt:lpstr>
      <vt:lpstr>순환중복검사(Cyclic Redundancy Check, CRC)</vt:lpstr>
      <vt:lpstr>순환중복검사(Cyclic Redundancy Check, CRC)</vt:lpstr>
      <vt:lpstr>순환중복검사(Cyclic Redundancy Check, CRC)</vt:lpstr>
      <vt:lpstr>순환중복검사(Cyclic Redundancy Check, CRC)</vt:lpstr>
      <vt:lpstr>그렇다면 오류 정정은?</vt:lpstr>
      <vt:lpstr>다중 접속 링크와 프로토콜</vt:lpstr>
      <vt:lpstr>링크의 두 종류</vt:lpstr>
      <vt:lpstr>다중 접속 프로토콜(Multiple Access Protocol)</vt:lpstr>
      <vt:lpstr>다중 접속 프로토콜(Multiple Access Protocol)</vt:lpstr>
      <vt:lpstr>(1) 채널 분할 프로토콜</vt:lpstr>
      <vt:lpstr>(1) 채널 분할 프로토콜</vt:lpstr>
      <vt:lpstr>(1) 채널 분할 프로토콜</vt:lpstr>
      <vt:lpstr>(2) 랜덤 접속 프로토콜</vt:lpstr>
      <vt:lpstr>(2) 랜덤 접속 프로토콜</vt:lpstr>
      <vt:lpstr>(2) 랜덤 접속 프로토콜</vt:lpstr>
      <vt:lpstr>(2) 랜덤 접속 프로토콜</vt:lpstr>
      <vt:lpstr>(2) 랜덤 접속 프로토콜</vt:lpstr>
      <vt:lpstr>(2) 랜덤 접속 프로토콜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Pipe-lined ARQ Protocol</dc:title>
  <dc:creator>김예찬</dc:creator>
  <cp:lastModifiedBy>김예찬</cp:lastModifiedBy>
  <cp:revision>234</cp:revision>
  <cp:lastPrinted>2018-11-14T02:12:33Z</cp:lastPrinted>
  <dcterms:created xsi:type="dcterms:W3CDTF">2018-11-12T04:45:17Z</dcterms:created>
  <dcterms:modified xsi:type="dcterms:W3CDTF">2018-12-01T08:42:03Z</dcterms:modified>
</cp:coreProperties>
</file>