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2" r:id="rId7"/>
    <p:sldId id="263" r:id="rId8"/>
    <p:sldId id="264" r:id="rId9"/>
    <p:sldId id="265" r:id="rId10"/>
    <p:sldId id="266" r:id="rId11"/>
    <p:sldId id="261" r:id="rId12"/>
    <p:sldId id="267" r:id="rId13"/>
    <p:sldId id="269" r:id="rId14"/>
    <p:sldId id="270" r:id="rId15"/>
    <p:sldId id="271" r:id="rId16"/>
    <p:sldId id="272" r:id="rId17"/>
    <p:sldId id="273" r:id="rId18"/>
    <p:sldId id="275" r:id="rId19"/>
    <p:sldId id="276" r:id="rId20"/>
    <p:sldId id="277" r:id="rId21"/>
    <p:sldId id="278" r:id="rId22"/>
    <p:sldId id="280" r:id="rId23"/>
    <p:sldId id="279" r:id="rId24"/>
    <p:sldId id="281" r:id="rId25"/>
    <p:sldId id="282" r:id="rId26"/>
    <p:sldId id="283" r:id="rId27"/>
    <p:sldId id="274"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8" autoAdjust="0"/>
    <p:restoredTop sz="94660"/>
  </p:normalViewPr>
  <p:slideViewPr>
    <p:cSldViewPr snapToGrid="0">
      <p:cViewPr>
        <p:scale>
          <a:sx n="100" d="100"/>
          <a:sy n="100" d="100"/>
        </p:scale>
        <p:origin x="432"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EFC9C3-588E-11BD-5665-8E2DD86963C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344447D-36CA-D5F7-A03F-4244F5312C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151A32D-2E40-306C-FB95-D56C13049500}"/>
              </a:ext>
            </a:extLst>
          </p:cNvPr>
          <p:cNvSpPr>
            <a:spLocks noGrp="1"/>
          </p:cNvSpPr>
          <p:nvPr>
            <p:ph type="dt" sz="half" idx="10"/>
          </p:nvPr>
        </p:nvSpPr>
        <p:spPr/>
        <p:txBody>
          <a:bodyPr/>
          <a:lstStyle/>
          <a:p>
            <a:fld id="{54CA56A9-69D5-491A-A818-302019D77C95}" type="datetimeFigureOut">
              <a:rPr lang="zh-CN" altLang="en-US" smtClean="0"/>
              <a:t>2024/11/27</a:t>
            </a:fld>
            <a:endParaRPr lang="zh-CN" altLang="en-US"/>
          </a:p>
        </p:txBody>
      </p:sp>
      <p:sp>
        <p:nvSpPr>
          <p:cNvPr id="5" name="页脚占位符 4">
            <a:extLst>
              <a:ext uri="{FF2B5EF4-FFF2-40B4-BE49-F238E27FC236}">
                <a16:creationId xmlns:a16="http://schemas.microsoft.com/office/drawing/2014/main" id="{D8C91BF2-F2A9-DA54-9CC3-F1B9FE5714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61D798-386F-1869-AC0E-4141B435234B}"/>
              </a:ext>
            </a:extLst>
          </p:cNvPr>
          <p:cNvSpPr>
            <a:spLocks noGrp="1"/>
          </p:cNvSpPr>
          <p:nvPr>
            <p:ph type="sldNum" sz="quarter" idx="12"/>
          </p:nvPr>
        </p:nvSpPr>
        <p:spPr/>
        <p:txBody>
          <a:bodyPr/>
          <a:lstStyle/>
          <a:p>
            <a:fld id="{677090F5-FA68-4BC1-9DE7-CCBE9A1BA53C}" type="slidenum">
              <a:rPr lang="zh-CN" altLang="en-US" smtClean="0"/>
              <a:t>‹#›</a:t>
            </a:fld>
            <a:endParaRPr lang="zh-CN" altLang="en-US"/>
          </a:p>
        </p:txBody>
      </p:sp>
    </p:spTree>
    <p:extLst>
      <p:ext uri="{BB962C8B-B14F-4D97-AF65-F5344CB8AC3E}">
        <p14:creationId xmlns:p14="http://schemas.microsoft.com/office/powerpoint/2010/main" val="89241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B3F6FF-EEC0-7461-365C-C7BE2D8B271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410A415-A797-46B1-D232-A94DBC3A848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42B385-1781-899D-BBFA-28EC229565D4}"/>
              </a:ext>
            </a:extLst>
          </p:cNvPr>
          <p:cNvSpPr>
            <a:spLocks noGrp="1"/>
          </p:cNvSpPr>
          <p:nvPr>
            <p:ph type="dt" sz="half" idx="10"/>
          </p:nvPr>
        </p:nvSpPr>
        <p:spPr/>
        <p:txBody>
          <a:bodyPr/>
          <a:lstStyle/>
          <a:p>
            <a:fld id="{54CA56A9-69D5-491A-A818-302019D77C95}" type="datetimeFigureOut">
              <a:rPr lang="zh-CN" altLang="en-US" smtClean="0"/>
              <a:t>2024/11/27</a:t>
            </a:fld>
            <a:endParaRPr lang="zh-CN" altLang="en-US"/>
          </a:p>
        </p:txBody>
      </p:sp>
      <p:sp>
        <p:nvSpPr>
          <p:cNvPr id="5" name="页脚占位符 4">
            <a:extLst>
              <a:ext uri="{FF2B5EF4-FFF2-40B4-BE49-F238E27FC236}">
                <a16:creationId xmlns:a16="http://schemas.microsoft.com/office/drawing/2014/main" id="{6638A0E7-E534-B0B9-5573-FF63D5D870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4E5F9C-EB0D-1842-DB9A-FE831E18966D}"/>
              </a:ext>
            </a:extLst>
          </p:cNvPr>
          <p:cNvSpPr>
            <a:spLocks noGrp="1"/>
          </p:cNvSpPr>
          <p:nvPr>
            <p:ph type="sldNum" sz="quarter" idx="12"/>
          </p:nvPr>
        </p:nvSpPr>
        <p:spPr/>
        <p:txBody>
          <a:bodyPr/>
          <a:lstStyle/>
          <a:p>
            <a:fld id="{677090F5-FA68-4BC1-9DE7-CCBE9A1BA53C}" type="slidenum">
              <a:rPr lang="zh-CN" altLang="en-US" smtClean="0"/>
              <a:t>‹#›</a:t>
            </a:fld>
            <a:endParaRPr lang="zh-CN" altLang="en-US"/>
          </a:p>
        </p:txBody>
      </p:sp>
    </p:spTree>
    <p:extLst>
      <p:ext uri="{BB962C8B-B14F-4D97-AF65-F5344CB8AC3E}">
        <p14:creationId xmlns:p14="http://schemas.microsoft.com/office/powerpoint/2010/main" val="169328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11BF993-B836-244C-03B6-620290DBF36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F1DEEE-911C-4F61-784A-0C14354A951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481540-75D7-B56A-13D8-DFEA68101635}"/>
              </a:ext>
            </a:extLst>
          </p:cNvPr>
          <p:cNvSpPr>
            <a:spLocks noGrp="1"/>
          </p:cNvSpPr>
          <p:nvPr>
            <p:ph type="dt" sz="half" idx="10"/>
          </p:nvPr>
        </p:nvSpPr>
        <p:spPr/>
        <p:txBody>
          <a:bodyPr/>
          <a:lstStyle/>
          <a:p>
            <a:fld id="{54CA56A9-69D5-491A-A818-302019D77C95}" type="datetimeFigureOut">
              <a:rPr lang="zh-CN" altLang="en-US" smtClean="0"/>
              <a:t>2024/11/27</a:t>
            </a:fld>
            <a:endParaRPr lang="zh-CN" altLang="en-US"/>
          </a:p>
        </p:txBody>
      </p:sp>
      <p:sp>
        <p:nvSpPr>
          <p:cNvPr id="5" name="页脚占位符 4">
            <a:extLst>
              <a:ext uri="{FF2B5EF4-FFF2-40B4-BE49-F238E27FC236}">
                <a16:creationId xmlns:a16="http://schemas.microsoft.com/office/drawing/2014/main" id="{19DEF81A-5972-69BE-FCF7-23ED418C55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FD6D8C-859C-9ED6-2EE2-99D529CCEEE4}"/>
              </a:ext>
            </a:extLst>
          </p:cNvPr>
          <p:cNvSpPr>
            <a:spLocks noGrp="1"/>
          </p:cNvSpPr>
          <p:nvPr>
            <p:ph type="sldNum" sz="quarter" idx="12"/>
          </p:nvPr>
        </p:nvSpPr>
        <p:spPr/>
        <p:txBody>
          <a:bodyPr/>
          <a:lstStyle/>
          <a:p>
            <a:fld id="{677090F5-FA68-4BC1-9DE7-CCBE9A1BA53C}" type="slidenum">
              <a:rPr lang="zh-CN" altLang="en-US" smtClean="0"/>
              <a:t>‹#›</a:t>
            </a:fld>
            <a:endParaRPr lang="zh-CN" altLang="en-US"/>
          </a:p>
        </p:txBody>
      </p:sp>
    </p:spTree>
    <p:extLst>
      <p:ext uri="{BB962C8B-B14F-4D97-AF65-F5344CB8AC3E}">
        <p14:creationId xmlns:p14="http://schemas.microsoft.com/office/powerpoint/2010/main" val="71985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885C4A-1F8E-E059-ADC6-E09B36641C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7327DC-4CB7-C86B-BFB2-F7A5A50194C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3C0ADE-79E8-5F92-ED93-D78F3B4C6042}"/>
              </a:ext>
            </a:extLst>
          </p:cNvPr>
          <p:cNvSpPr>
            <a:spLocks noGrp="1"/>
          </p:cNvSpPr>
          <p:nvPr>
            <p:ph type="dt" sz="half" idx="10"/>
          </p:nvPr>
        </p:nvSpPr>
        <p:spPr/>
        <p:txBody>
          <a:bodyPr/>
          <a:lstStyle/>
          <a:p>
            <a:fld id="{54CA56A9-69D5-491A-A818-302019D77C95}" type="datetimeFigureOut">
              <a:rPr lang="zh-CN" altLang="en-US" smtClean="0"/>
              <a:t>2024/11/27</a:t>
            </a:fld>
            <a:endParaRPr lang="zh-CN" altLang="en-US"/>
          </a:p>
        </p:txBody>
      </p:sp>
      <p:sp>
        <p:nvSpPr>
          <p:cNvPr id="5" name="页脚占位符 4">
            <a:extLst>
              <a:ext uri="{FF2B5EF4-FFF2-40B4-BE49-F238E27FC236}">
                <a16:creationId xmlns:a16="http://schemas.microsoft.com/office/drawing/2014/main" id="{478F6470-D03C-4189-79A5-8AA3A175EC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C309EA-6A52-D2AB-0F8A-6519D4055EC0}"/>
              </a:ext>
            </a:extLst>
          </p:cNvPr>
          <p:cNvSpPr>
            <a:spLocks noGrp="1"/>
          </p:cNvSpPr>
          <p:nvPr>
            <p:ph type="sldNum" sz="quarter" idx="12"/>
          </p:nvPr>
        </p:nvSpPr>
        <p:spPr/>
        <p:txBody>
          <a:bodyPr/>
          <a:lstStyle/>
          <a:p>
            <a:fld id="{677090F5-FA68-4BC1-9DE7-CCBE9A1BA53C}" type="slidenum">
              <a:rPr lang="zh-CN" altLang="en-US" smtClean="0"/>
              <a:t>‹#›</a:t>
            </a:fld>
            <a:endParaRPr lang="zh-CN" altLang="en-US"/>
          </a:p>
        </p:txBody>
      </p:sp>
    </p:spTree>
    <p:extLst>
      <p:ext uri="{BB962C8B-B14F-4D97-AF65-F5344CB8AC3E}">
        <p14:creationId xmlns:p14="http://schemas.microsoft.com/office/powerpoint/2010/main" val="3054407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8A770-455A-2BFB-FEEE-AE77BE834C5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E559EFF-FF09-2F8C-D895-CA08FC91972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E700353-E44E-2AED-ADB8-F6D4790C4DD9}"/>
              </a:ext>
            </a:extLst>
          </p:cNvPr>
          <p:cNvSpPr>
            <a:spLocks noGrp="1"/>
          </p:cNvSpPr>
          <p:nvPr>
            <p:ph type="dt" sz="half" idx="10"/>
          </p:nvPr>
        </p:nvSpPr>
        <p:spPr/>
        <p:txBody>
          <a:bodyPr/>
          <a:lstStyle/>
          <a:p>
            <a:fld id="{54CA56A9-69D5-491A-A818-302019D77C95}" type="datetimeFigureOut">
              <a:rPr lang="zh-CN" altLang="en-US" smtClean="0"/>
              <a:t>2024/11/27</a:t>
            </a:fld>
            <a:endParaRPr lang="zh-CN" altLang="en-US"/>
          </a:p>
        </p:txBody>
      </p:sp>
      <p:sp>
        <p:nvSpPr>
          <p:cNvPr id="5" name="页脚占位符 4">
            <a:extLst>
              <a:ext uri="{FF2B5EF4-FFF2-40B4-BE49-F238E27FC236}">
                <a16:creationId xmlns:a16="http://schemas.microsoft.com/office/drawing/2014/main" id="{7EFF0236-A74C-23E0-7222-1E5FB05E0A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195E59-1A98-3FDD-B303-6D7D0358793C}"/>
              </a:ext>
            </a:extLst>
          </p:cNvPr>
          <p:cNvSpPr>
            <a:spLocks noGrp="1"/>
          </p:cNvSpPr>
          <p:nvPr>
            <p:ph type="sldNum" sz="quarter" idx="12"/>
          </p:nvPr>
        </p:nvSpPr>
        <p:spPr/>
        <p:txBody>
          <a:bodyPr/>
          <a:lstStyle/>
          <a:p>
            <a:fld id="{677090F5-FA68-4BC1-9DE7-CCBE9A1BA53C}" type="slidenum">
              <a:rPr lang="zh-CN" altLang="en-US" smtClean="0"/>
              <a:t>‹#›</a:t>
            </a:fld>
            <a:endParaRPr lang="zh-CN" altLang="en-US"/>
          </a:p>
        </p:txBody>
      </p:sp>
    </p:spTree>
    <p:extLst>
      <p:ext uri="{BB962C8B-B14F-4D97-AF65-F5344CB8AC3E}">
        <p14:creationId xmlns:p14="http://schemas.microsoft.com/office/powerpoint/2010/main" val="350033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3536D-3A34-2096-1C0A-76065478E0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98174D-5D24-A51F-A36F-1D5CF5BBE40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CEE634C-8A76-340A-2841-640DC34C56C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CA3A58-06ED-CB63-51AD-D4A8615D3405}"/>
              </a:ext>
            </a:extLst>
          </p:cNvPr>
          <p:cNvSpPr>
            <a:spLocks noGrp="1"/>
          </p:cNvSpPr>
          <p:nvPr>
            <p:ph type="dt" sz="half" idx="10"/>
          </p:nvPr>
        </p:nvSpPr>
        <p:spPr/>
        <p:txBody>
          <a:bodyPr/>
          <a:lstStyle/>
          <a:p>
            <a:fld id="{54CA56A9-69D5-491A-A818-302019D77C95}" type="datetimeFigureOut">
              <a:rPr lang="zh-CN" altLang="en-US" smtClean="0"/>
              <a:t>2024/11/27</a:t>
            </a:fld>
            <a:endParaRPr lang="zh-CN" altLang="en-US"/>
          </a:p>
        </p:txBody>
      </p:sp>
      <p:sp>
        <p:nvSpPr>
          <p:cNvPr id="6" name="页脚占位符 5">
            <a:extLst>
              <a:ext uri="{FF2B5EF4-FFF2-40B4-BE49-F238E27FC236}">
                <a16:creationId xmlns:a16="http://schemas.microsoft.com/office/drawing/2014/main" id="{498402EE-B950-34B7-9B40-9242D0C3F0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89527A-45F0-D0EB-4E74-0C071BB9A048}"/>
              </a:ext>
            </a:extLst>
          </p:cNvPr>
          <p:cNvSpPr>
            <a:spLocks noGrp="1"/>
          </p:cNvSpPr>
          <p:nvPr>
            <p:ph type="sldNum" sz="quarter" idx="12"/>
          </p:nvPr>
        </p:nvSpPr>
        <p:spPr/>
        <p:txBody>
          <a:bodyPr/>
          <a:lstStyle/>
          <a:p>
            <a:fld id="{677090F5-FA68-4BC1-9DE7-CCBE9A1BA53C}" type="slidenum">
              <a:rPr lang="zh-CN" altLang="en-US" smtClean="0"/>
              <a:t>‹#›</a:t>
            </a:fld>
            <a:endParaRPr lang="zh-CN" altLang="en-US"/>
          </a:p>
        </p:txBody>
      </p:sp>
    </p:spTree>
    <p:extLst>
      <p:ext uri="{BB962C8B-B14F-4D97-AF65-F5344CB8AC3E}">
        <p14:creationId xmlns:p14="http://schemas.microsoft.com/office/powerpoint/2010/main" val="110767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0C3E5-F42A-6CE3-D1EA-29EF738205D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3A5BC59-2AB2-A554-E5E5-238802826D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8A647B7-D0CC-4E80-4093-4F84F379C42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B8DD4AC-E2BF-C8D5-11AB-AF41E4CB83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41CAC2F-390A-46EA-46F7-61588D4F1AA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5F51292-C710-30A2-3F2B-100908E612AB}"/>
              </a:ext>
            </a:extLst>
          </p:cNvPr>
          <p:cNvSpPr>
            <a:spLocks noGrp="1"/>
          </p:cNvSpPr>
          <p:nvPr>
            <p:ph type="dt" sz="half" idx="10"/>
          </p:nvPr>
        </p:nvSpPr>
        <p:spPr/>
        <p:txBody>
          <a:bodyPr/>
          <a:lstStyle/>
          <a:p>
            <a:fld id="{54CA56A9-69D5-491A-A818-302019D77C95}" type="datetimeFigureOut">
              <a:rPr lang="zh-CN" altLang="en-US" smtClean="0"/>
              <a:t>2024/11/27</a:t>
            </a:fld>
            <a:endParaRPr lang="zh-CN" altLang="en-US"/>
          </a:p>
        </p:txBody>
      </p:sp>
      <p:sp>
        <p:nvSpPr>
          <p:cNvPr id="8" name="页脚占位符 7">
            <a:extLst>
              <a:ext uri="{FF2B5EF4-FFF2-40B4-BE49-F238E27FC236}">
                <a16:creationId xmlns:a16="http://schemas.microsoft.com/office/drawing/2014/main" id="{86C237C0-6077-A6F2-11B4-4415BEDE805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8469E47-B983-4C3A-87ED-6D53A33D9ABC}"/>
              </a:ext>
            </a:extLst>
          </p:cNvPr>
          <p:cNvSpPr>
            <a:spLocks noGrp="1"/>
          </p:cNvSpPr>
          <p:nvPr>
            <p:ph type="sldNum" sz="quarter" idx="12"/>
          </p:nvPr>
        </p:nvSpPr>
        <p:spPr/>
        <p:txBody>
          <a:bodyPr/>
          <a:lstStyle/>
          <a:p>
            <a:fld id="{677090F5-FA68-4BC1-9DE7-CCBE9A1BA53C}" type="slidenum">
              <a:rPr lang="zh-CN" altLang="en-US" smtClean="0"/>
              <a:t>‹#›</a:t>
            </a:fld>
            <a:endParaRPr lang="zh-CN" altLang="en-US"/>
          </a:p>
        </p:txBody>
      </p:sp>
    </p:spTree>
    <p:extLst>
      <p:ext uri="{BB962C8B-B14F-4D97-AF65-F5344CB8AC3E}">
        <p14:creationId xmlns:p14="http://schemas.microsoft.com/office/powerpoint/2010/main" val="38212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CB681-F4C8-857D-1BD5-6EFF0E0DADD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2F0E930-97A8-D668-4381-A3F4A3BB5E9C}"/>
              </a:ext>
            </a:extLst>
          </p:cNvPr>
          <p:cNvSpPr>
            <a:spLocks noGrp="1"/>
          </p:cNvSpPr>
          <p:nvPr>
            <p:ph type="dt" sz="half" idx="10"/>
          </p:nvPr>
        </p:nvSpPr>
        <p:spPr/>
        <p:txBody>
          <a:bodyPr/>
          <a:lstStyle/>
          <a:p>
            <a:fld id="{54CA56A9-69D5-491A-A818-302019D77C95}" type="datetimeFigureOut">
              <a:rPr lang="zh-CN" altLang="en-US" smtClean="0"/>
              <a:t>2024/11/27</a:t>
            </a:fld>
            <a:endParaRPr lang="zh-CN" altLang="en-US"/>
          </a:p>
        </p:txBody>
      </p:sp>
      <p:sp>
        <p:nvSpPr>
          <p:cNvPr id="4" name="页脚占位符 3">
            <a:extLst>
              <a:ext uri="{FF2B5EF4-FFF2-40B4-BE49-F238E27FC236}">
                <a16:creationId xmlns:a16="http://schemas.microsoft.com/office/drawing/2014/main" id="{1BC7AEE0-BB31-4D2E-824A-3852ECEFC83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DAB2653-022F-949F-1547-ED3D8B64C236}"/>
              </a:ext>
            </a:extLst>
          </p:cNvPr>
          <p:cNvSpPr>
            <a:spLocks noGrp="1"/>
          </p:cNvSpPr>
          <p:nvPr>
            <p:ph type="sldNum" sz="quarter" idx="12"/>
          </p:nvPr>
        </p:nvSpPr>
        <p:spPr/>
        <p:txBody>
          <a:bodyPr/>
          <a:lstStyle/>
          <a:p>
            <a:fld id="{677090F5-FA68-4BC1-9DE7-CCBE9A1BA53C}" type="slidenum">
              <a:rPr lang="zh-CN" altLang="en-US" smtClean="0"/>
              <a:t>‹#›</a:t>
            </a:fld>
            <a:endParaRPr lang="zh-CN" altLang="en-US"/>
          </a:p>
        </p:txBody>
      </p:sp>
    </p:spTree>
    <p:extLst>
      <p:ext uri="{BB962C8B-B14F-4D97-AF65-F5344CB8AC3E}">
        <p14:creationId xmlns:p14="http://schemas.microsoft.com/office/powerpoint/2010/main" val="782485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016C120-F57A-08F3-CEF7-7213E2BBE004}"/>
              </a:ext>
            </a:extLst>
          </p:cNvPr>
          <p:cNvSpPr>
            <a:spLocks noGrp="1"/>
          </p:cNvSpPr>
          <p:nvPr>
            <p:ph type="dt" sz="half" idx="10"/>
          </p:nvPr>
        </p:nvSpPr>
        <p:spPr/>
        <p:txBody>
          <a:bodyPr/>
          <a:lstStyle/>
          <a:p>
            <a:fld id="{54CA56A9-69D5-491A-A818-302019D77C95}" type="datetimeFigureOut">
              <a:rPr lang="zh-CN" altLang="en-US" smtClean="0"/>
              <a:t>2024/11/27</a:t>
            </a:fld>
            <a:endParaRPr lang="zh-CN" altLang="en-US"/>
          </a:p>
        </p:txBody>
      </p:sp>
      <p:sp>
        <p:nvSpPr>
          <p:cNvPr id="3" name="页脚占位符 2">
            <a:extLst>
              <a:ext uri="{FF2B5EF4-FFF2-40B4-BE49-F238E27FC236}">
                <a16:creationId xmlns:a16="http://schemas.microsoft.com/office/drawing/2014/main" id="{89401DBB-7A4E-4C52-4131-7E88F50692B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E95C350-6E3B-8073-882B-3DB3F6A12AC6}"/>
              </a:ext>
            </a:extLst>
          </p:cNvPr>
          <p:cNvSpPr>
            <a:spLocks noGrp="1"/>
          </p:cNvSpPr>
          <p:nvPr>
            <p:ph type="sldNum" sz="quarter" idx="12"/>
          </p:nvPr>
        </p:nvSpPr>
        <p:spPr/>
        <p:txBody>
          <a:bodyPr/>
          <a:lstStyle/>
          <a:p>
            <a:fld id="{677090F5-FA68-4BC1-9DE7-CCBE9A1BA53C}" type="slidenum">
              <a:rPr lang="zh-CN" altLang="en-US" smtClean="0"/>
              <a:t>‹#›</a:t>
            </a:fld>
            <a:endParaRPr lang="zh-CN" altLang="en-US"/>
          </a:p>
        </p:txBody>
      </p:sp>
    </p:spTree>
    <p:extLst>
      <p:ext uri="{BB962C8B-B14F-4D97-AF65-F5344CB8AC3E}">
        <p14:creationId xmlns:p14="http://schemas.microsoft.com/office/powerpoint/2010/main" val="2849388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8509D-9F70-0AE1-8302-9C3651D3F1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A58962C-A79B-0D5F-1BDC-0472CD95CD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346FC6A-606E-121C-1EDF-522B16853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FEB7988-D192-3D31-E457-D6F4AFD44BB2}"/>
              </a:ext>
            </a:extLst>
          </p:cNvPr>
          <p:cNvSpPr>
            <a:spLocks noGrp="1"/>
          </p:cNvSpPr>
          <p:nvPr>
            <p:ph type="dt" sz="half" idx="10"/>
          </p:nvPr>
        </p:nvSpPr>
        <p:spPr/>
        <p:txBody>
          <a:bodyPr/>
          <a:lstStyle/>
          <a:p>
            <a:fld id="{54CA56A9-69D5-491A-A818-302019D77C95}" type="datetimeFigureOut">
              <a:rPr lang="zh-CN" altLang="en-US" smtClean="0"/>
              <a:t>2024/11/27</a:t>
            </a:fld>
            <a:endParaRPr lang="zh-CN" altLang="en-US"/>
          </a:p>
        </p:txBody>
      </p:sp>
      <p:sp>
        <p:nvSpPr>
          <p:cNvPr id="6" name="页脚占位符 5">
            <a:extLst>
              <a:ext uri="{FF2B5EF4-FFF2-40B4-BE49-F238E27FC236}">
                <a16:creationId xmlns:a16="http://schemas.microsoft.com/office/drawing/2014/main" id="{58FF99AF-ADED-9EC7-16C5-7B3FC6340F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F72967-7A9C-9D34-A00B-4515EC6625C1}"/>
              </a:ext>
            </a:extLst>
          </p:cNvPr>
          <p:cNvSpPr>
            <a:spLocks noGrp="1"/>
          </p:cNvSpPr>
          <p:nvPr>
            <p:ph type="sldNum" sz="quarter" idx="12"/>
          </p:nvPr>
        </p:nvSpPr>
        <p:spPr/>
        <p:txBody>
          <a:bodyPr/>
          <a:lstStyle/>
          <a:p>
            <a:fld id="{677090F5-FA68-4BC1-9DE7-CCBE9A1BA53C}" type="slidenum">
              <a:rPr lang="zh-CN" altLang="en-US" smtClean="0"/>
              <a:t>‹#›</a:t>
            </a:fld>
            <a:endParaRPr lang="zh-CN" altLang="en-US"/>
          </a:p>
        </p:txBody>
      </p:sp>
    </p:spTree>
    <p:extLst>
      <p:ext uri="{BB962C8B-B14F-4D97-AF65-F5344CB8AC3E}">
        <p14:creationId xmlns:p14="http://schemas.microsoft.com/office/powerpoint/2010/main" val="1579509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91360-1FFD-5718-6161-B6002439A25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713D8D8-F2F9-B25C-E97A-4787D560BB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8842B4-964F-697D-5CB5-7CEE604AD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1D64334-37E3-2872-1644-9A64135748B4}"/>
              </a:ext>
            </a:extLst>
          </p:cNvPr>
          <p:cNvSpPr>
            <a:spLocks noGrp="1"/>
          </p:cNvSpPr>
          <p:nvPr>
            <p:ph type="dt" sz="half" idx="10"/>
          </p:nvPr>
        </p:nvSpPr>
        <p:spPr/>
        <p:txBody>
          <a:bodyPr/>
          <a:lstStyle/>
          <a:p>
            <a:fld id="{54CA56A9-69D5-491A-A818-302019D77C95}" type="datetimeFigureOut">
              <a:rPr lang="zh-CN" altLang="en-US" smtClean="0"/>
              <a:t>2024/11/27</a:t>
            </a:fld>
            <a:endParaRPr lang="zh-CN" altLang="en-US"/>
          </a:p>
        </p:txBody>
      </p:sp>
      <p:sp>
        <p:nvSpPr>
          <p:cNvPr id="6" name="页脚占位符 5">
            <a:extLst>
              <a:ext uri="{FF2B5EF4-FFF2-40B4-BE49-F238E27FC236}">
                <a16:creationId xmlns:a16="http://schemas.microsoft.com/office/drawing/2014/main" id="{CC91BF33-F912-53F2-D30F-06BEE2BFA8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5EE550-CE53-55BA-079C-4B5CC3D6890F}"/>
              </a:ext>
            </a:extLst>
          </p:cNvPr>
          <p:cNvSpPr>
            <a:spLocks noGrp="1"/>
          </p:cNvSpPr>
          <p:nvPr>
            <p:ph type="sldNum" sz="quarter" idx="12"/>
          </p:nvPr>
        </p:nvSpPr>
        <p:spPr/>
        <p:txBody>
          <a:bodyPr/>
          <a:lstStyle/>
          <a:p>
            <a:fld id="{677090F5-FA68-4BC1-9DE7-CCBE9A1BA53C}" type="slidenum">
              <a:rPr lang="zh-CN" altLang="en-US" smtClean="0"/>
              <a:t>‹#›</a:t>
            </a:fld>
            <a:endParaRPr lang="zh-CN" altLang="en-US"/>
          </a:p>
        </p:txBody>
      </p:sp>
    </p:spTree>
    <p:extLst>
      <p:ext uri="{BB962C8B-B14F-4D97-AF65-F5344CB8AC3E}">
        <p14:creationId xmlns:p14="http://schemas.microsoft.com/office/powerpoint/2010/main" val="1123682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6A2E9B9-64A5-02BD-AEB2-E89BECF0D4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4DF1003-FDFC-7CE8-39CC-DF6E223286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F91EB4-48F1-3B37-FF11-C7B66E6A49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CA56A9-69D5-491A-A818-302019D77C95}" type="datetimeFigureOut">
              <a:rPr lang="zh-CN" altLang="en-US" smtClean="0"/>
              <a:t>2024/11/27</a:t>
            </a:fld>
            <a:endParaRPr lang="zh-CN" altLang="en-US"/>
          </a:p>
        </p:txBody>
      </p:sp>
      <p:sp>
        <p:nvSpPr>
          <p:cNvPr id="5" name="页脚占位符 4">
            <a:extLst>
              <a:ext uri="{FF2B5EF4-FFF2-40B4-BE49-F238E27FC236}">
                <a16:creationId xmlns:a16="http://schemas.microsoft.com/office/drawing/2014/main" id="{BC44C3CE-9A24-971D-A2D8-572D170437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03DF90E1-F5F8-D33C-9752-B1D934FA2B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7090F5-FA68-4BC1-9DE7-CCBE9A1BA53C}" type="slidenum">
              <a:rPr lang="zh-CN" altLang="en-US" smtClean="0"/>
              <a:t>‹#›</a:t>
            </a:fld>
            <a:endParaRPr lang="zh-CN" altLang="en-US"/>
          </a:p>
        </p:txBody>
      </p:sp>
    </p:spTree>
    <p:extLst>
      <p:ext uri="{BB962C8B-B14F-4D97-AF65-F5344CB8AC3E}">
        <p14:creationId xmlns:p14="http://schemas.microsoft.com/office/powerpoint/2010/main" val="1689788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zhuanlan.zhihu.com/p/379730820" TargetMode="External"/><Relationship Id="rId2" Type="http://schemas.openxmlformats.org/officeDocument/2006/relationships/hyperlink" Target="https://blog.csdn.net/mcyJacky/article/details/109012671" TargetMode="External"/><Relationship Id="rId1" Type="http://schemas.openxmlformats.org/officeDocument/2006/relationships/slideLayout" Target="../slideLayouts/slideLayout2.xml"/><Relationship Id="rId4" Type="http://schemas.openxmlformats.org/officeDocument/2006/relationships/hyperlink" Target="https://blog.csdn.net/diaokui2312/article/details/10775058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blog.csdn.net/qq_43360533/article/details/10790022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47AFA-D8CB-6299-68D8-122023D8DA14}"/>
              </a:ext>
            </a:extLst>
          </p:cNvPr>
          <p:cNvSpPr>
            <a:spLocks noGrp="1"/>
          </p:cNvSpPr>
          <p:nvPr>
            <p:ph type="ctrTitle"/>
          </p:nvPr>
        </p:nvSpPr>
        <p:spPr/>
        <p:txBody>
          <a:bodyPr/>
          <a:lstStyle/>
          <a:p>
            <a:r>
              <a:rPr lang="zh-CN" altLang="en-US" dirty="0"/>
              <a:t>人脸识别算法浅探</a:t>
            </a:r>
          </a:p>
        </p:txBody>
      </p:sp>
      <p:sp>
        <p:nvSpPr>
          <p:cNvPr id="3" name="副标题 2">
            <a:extLst>
              <a:ext uri="{FF2B5EF4-FFF2-40B4-BE49-F238E27FC236}">
                <a16:creationId xmlns:a16="http://schemas.microsoft.com/office/drawing/2014/main" id="{24E0706B-97E7-F334-D732-993EADE74ABD}"/>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548112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B9C36-F0A1-B56A-291E-59FB0D84AE6B}"/>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5FF1DB6D-16CA-8656-5486-62BCDE8D2836}"/>
              </a:ext>
            </a:extLst>
          </p:cNvPr>
          <p:cNvSpPr>
            <a:spLocks noGrp="1"/>
          </p:cNvSpPr>
          <p:nvPr>
            <p:ph idx="1"/>
          </p:nvPr>
        </p:nvSpPr>
        <p:spPr/>
        <p:txBody>
          <a:bodyPr/>
          <a:lstStyle/>
          <a:p>
            <a:pPr>
              <a:buFont typeface="Arial" panose="020B0604020202020204" pitchFamily="34" charset="0"/>
              <a:buChar char="•"/>
            </a:pPr>
            <a:r>
              <a:rPr lang="zh-CN" altLang="en-US" dirty="0"/>
              <a:t>面分类损失 ：用于二分类（人脸</a:t>
            </a:r>
            <a:r>
              <a:rPr lang="en-US" altLang="zh-CN" dirty="0"/>
              <a:t>/</a:t>
            </a:r>
            <a:r>
              <a:rPr lang="zh-CN" altLang="en-US" dirty="0"/>
              <a:t>非人脸）。</a:t>
            </a:r>
          </a:p>
          <a:p>
            <a:pPr>
              <a:buFont typeface="Arial" panose="020B0604020202020204" pitchFamily="34" charset="0"/>
              <a:buChar char="•"/>
            </a:pPr>
            <a:r>
              <a:rPr lang="zh-CN" altLang="en-US" dirty="0"/>
              <a:t>面框回归损失 ​：用于预测人脸框的位置。</a:t>
            </a:r>
          </a:p>
          <a:p>
            <a:pPr>
              <a:buFont typeface="Arial" panose="020B0604020202020204" pitchFamily="34" charset="0"/>
              <a:buChar char="•"/>
            </a:pPr>
            <a:r>
              <a:rPr lang="zh-CN" altLang="en-US" dirty="0"/>
              <a:t>面部关键点回归损失 ：用于预测五个面部关键点。</a:t>
            </a:r>
          </a:p>
          <a:p>
            <a:pPr>
              <a:buFont typeface="Arial" panose="020B0604020202020204" pitchFamily="34" charset="0"/>
              <a:buChar char="•"/>
            </a:pPr>
            <a:r>
              <a:rPr lang="zh-CN" altLang="en-US" dirty="0"/>
              <a:t>密集回归损失 ：用于预测每个面部像素的</a:t>
            </a:r>
            <a:r>
              <a:rPr lang="en-US" altLang="zh-CN" dirty="0"/>
              <a:t>3D</a:t>
            </a:r>
            <a:r>
              <a:rPr lang="zh-CN" altLang="en-US" dirty="0"/>
              <a:t>形状信息。</a:t>
            </a:r>
          </a:p>
          <a:p>
            <a:endParaRPr lang="zh-CN" altLang="en-US" dirty="0"/>
          </a:p>
        </p:txBody>
      </p:sp>
    </p:spTree>
    <p:extLst>
      <p:ext uri="{BB962C8B-B14F-4D97-AF65-F5344CB8AC3E}">
        <p14:creationId xmlns:p14="http://schemas.microsoft.com/office/powerpoint/2010/main" val="1677581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A9653-D921-E2D6-AF76-D4363D741A4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7F0407A-35C9-5EB4-3BCF-BFAF86C88CA0}"/>
              </a:ext>
            </a:extLst>
          </p:cNvPr>
          <p:cNvSpPr>
            <a:spLocks noGrp="1"/>
          </p:cNvSpPr>
          <p:nvPr>
            <p:ph idx="1"/>
          </p:nvPr>
        </p:nvSpPr>
        <p:spPr/>
        <p:txBody>
          <a:bodyPr/>
          <a:lstStyle/>
          <a:p>
            <a:r>
              <a:rPr lang="en-US" altLang="zh-CN" dirty="0">
                <a:hlinkClick r:id="rId2"/>
              </a:rPr>
              <a:t>https://blog.csdn.net/mcyJacky/article/details/109012671</a:t>
            </a:r>
            <a:endParaRPr lang="en-US" altLang="zh-CN" dirty="0"/>
          </a:p>
          <a:p>
            <a:r>
              <a:rPr lang="en-US" altLang="zh-CN" dirty="0">
                <a:hlinkClick r:id="rId3"/>
              </a:rPr>
              <a:t>https://zhuanlan.zhihu.com/p/379730820</a:t>
            </a:r>
            <a:endParaRPr lang="en-US" altLang="zh-CN" dirty="0"/>
          </a:p>
          <a:p>
            <a:r>
              <a:rPr lang="en-US" altLang="zh-CN" dirty="0">
                <a:hlinkClick r:id="rId4"/>
              </a:rPr>
              <a:t>https://blog.csdn.net/diaokui2312/article/details/107750589</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669891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B07F4-5175-4380-EE62-924F0196090F}"/>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84A22629-15B8-334A-8D58-6B8C6BE3C1EE}"/>
              </a:ext>
            </a:extLst>
          </p:cNvPr>
          <p:cNvSpPr>
            <a:spLocks noGrp="1"/>
          </p:cNvSpPr>
          <p:nvPr>
            <p:ph idx="1"/>
          </p:nvPr>
        </p:nvSpPr>
        <p:spPr/>
        <p:txBody>
          <a:bodyPr>
            <a:normAutofit lnSpcReduction="10000"/>
          </a:bodyPr>
          <a:lstStyle/>
          <a:p>
            <a:pPr>
              <a:buFont typeface="+mj-lt"/>
              <a:buAutoNum type="arabicPeriod"/>
            </a:pPr>
            <a:r>
              <a:rPr lang="zh-CN" altLang="en-US" sz="2200" b="1" dirty="0"/>
              <a:t>第一阶段卷积</a:t>
            </a:r>
            <a:r>
              <a:rPr lang="zh-CN" altLang="en-US" sz="2200" dirty="0"/>
              <a:t>：这一阶段主要负责初步的特征提取工作。它通常由一系列标准的卷积层组成，每层都会产生一定数量的特征映射。这些卷积层可能会采用不同的核大小和步长，以便于捕捉不同大小的目标对象。此外，在一些现代架构中，还会加入批归一化（</a:t>
            </a:r>
            <a:r>
              <a:rPr lang="en-US" altLang="zh-CN" sz="2200" dirty="0"/>
              <a:t>Batch Normalization</a:t>
            </a:r>
            <a:r>
              <a:rPr lang="zh-CN" altLang="en-US" sz="2200" dirty="0"/>
              <a:t>）、激活函数（如</a:t>
            </a:r>
            <a:r>
              <a:rPr lang="en-US" altLang="zh-CN" sz="2200" dirty="0" err="1"/>
              <a:t>ReLU</a:t>
            </a:r>
            <a:r>
              <a:rPr lang="zh-CN" altLang="en-US" sz="2200" dirty="0"/>
              <a:t>）等技术来加速收敛速度和改善模型性能。</a:t>
            </a:r>
          </a:p>
          <a:p>
            <a:pPr>
              <a:buFont typeface="+mj-lt"/>
              <a:buAutoNum type="arabicPeriod"/>
            </a:pPr>
            <a:r>
              <a:rPr lang="zh-CN" altLang="en-US" sz="2200" b="1" dirty="0"/>
              <a:t>第二阶段卷积</a:t>
            </a:r>
            <a:r>
              <a:rPr lang="zh-CN" altLang="en-US" sz="2200" dirty="0"/>
              <a:t>：第二阶段卷积的目的在于进一步细化特征表示，并引入更多的抽象概念。在这个阶段，可能涉及到更复杂的模块设计，比如残差块（</a:t>
            </a:r>
            <a:r>
              <a:rPr lang="en-US" altLang="zh-CN" sz="2200" dirty="0"/>
              <a:t>Residual Block</a:t>
            </a:r>
            <a:r>
              <a:rPr lang="zh-CN" altLang="en-US" sz="2200" dirty="0"/>
              <a:t>）、</a:t>
            </a:r>
            <a:r>
              <a:rPr lang="en-US" altLang="zh-CN" sz="2200" dirty="0"/>
              <a:t>Inception</a:t>
            </a:r>
            <a:r>
              <a:rPr lang="zh-CN" altLang="en-US" sz="2200" dirty="0"/>
              <a:t>模块等等。这些高级模块可以帮助网络学习更加复杂的模式，并减少过拟合的风险。同时，也会有一些池化操作用来降低空间维度，使得后续的全连接层更容易处理。</a:t>
            </a:r>
          </a:p>
          <a:p>
            <a:pPr>
              <a:buFont typeface="+mj-lt"/>
              <a:buAutoNum type="arabicPeriod"/>
            </a:pPr>
            <a:r>
              <a:rPr lang="zh-CN" altLang="en-US" sz="2200" b="1" dirty="0"/>
              <a:t>第三阶段卷积</a:t>
            </a:r>
            <a:r>
              <a:rPr lang="zh-CN" altLang="en-US" sz="2200" dirty="0"/>
              <a:t>：最后，第三阶段卷积的任务则是生成最终的特征表达形式。这部分往往包含了全局平均池化（</a:t>
            </a:r>
            <a:r>
              <a:rPr lang="en-US" altLang="zh-CN" sz="2200" dirty="0"/>
              <a:t>Global Average Pooling</a:t>
            </a:r>
            <a:r>
              <a:rPr lang="zh-CN" altLang="en-US" sz="2200" dirty="0"/>
              <a:t>）或者全局最大池化（</a:t>
            </a:r>
            <a:r>
              <a:rPr lang="en-US" altLang="zh-CN" sz="2200" dirty="0"/>
              <a:t>Global Max Pooling</a:t>
            </a:r>
            <a:r>
              <a:rPr lang="zh-CN" altLang="en-US" sz="2200" dirty="0"/>
              <a:t>），它们可以把整个图像压缩成一个固定长度的向量。接着，就可以把这个向量传递给后面的分类器或其他下游任务了。</a:t>
            </a:r>
          </a:p>
          <a:p>
            <a:endParaRPr lang="zh-CN" altLang="en-US" dirty="0"/>
          </a:p>
        </p:txBody>
      </p:sp>
    </p:spTree>
    <p:extLst>
      <p:ext uri="{BB962C8B-B14F-4D97-AF65-F5344CB8AC3E}">
        <p14:creationId xmlns:p14="http://schemas.microsoft.com/office/powerpoint/2010/main" val="2712865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EFD46-C18C-6DF9-B848-6B940D651FCA}"/>
              </a:ext>
            </a:extLst>
          </p:cNvPr>
          <p:cNvSpPr>
            <a:spLocks noGrp="1"/>
          </p:cNvSpPr>
          <p:nvPr>
            <p:ph type="title"/>
          </p:nvPr>
        </p:nvSpPr>
        <p:spPr/>
        <p:txBody>
          <a:bodyPr/>
          <a:lstStyle/>
          <a:p>
            <a:r>
              <a:rPr lang="en-US" altLang="zh-CN" dirty="0" err="1"/>
              <a:t>retinaface</a:t>
            </a:r>
            <a:endParaRPr lang="zh-CN" altLang="en-US" dirty="0"/>
          </a:p>
        </p:txBody>
      </p:sp>
      <p:sp>
        <p:nvSpPr>
          <p:cNvPr id="3" name="文本占位符 2">
            <a:extLst>
              <a:ext uri="{FF2B5EF4-FFF2-40B4-BE49-F238E27FC236}">
                <a16:creationId xmlns:a16="http://schemas.microsoft.com/office/drawing/2014/main" id="{3EC92B61-CEC1-E68B-9C1E-C789A7FA9F62}"/>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41554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1C5EF5-7F72-8872-F389-5FB9110D901D}"/>
              </a:ext>
            </a:extLst>
          </p:cNvPr>
          <p:cNvSpPr>
            <a:spLocks noGrp="1"/>
          </p:cNvSpPr>
          <p:nvPr>
            <p:ph type="title"/>
          </p:nvPr>
        </p:nvSpPr>
        <p:spPr/>
        <p:txBody>
          <a:bodyPr>
            <a:normAutofit/>
          </a:bodyPr>
          <a:lstStyle/>
          <a:p>
            <a:r>
              <a:rPr lang="zh-CN" altLang="en-US" sz="1800" dirty="0"/>
              <a:t>我们使用</a:t>
            </a:r>
            <a:r>
              <a:rPr lang="en-US" altLang="zh-CN" sz="1800" dirty="0"/>
              <a:t>batch=1</a:t>
            </a:r>
            <a:r>
              <a:rPr lang="zh-CN" altLang="en-US" sz="1800" dirty="0"/>
              <a:t>，</a:t>
            </a:r>
            <a:r>
              <a:rPr lang="en-US" altLang="zh-CN" sz="1800" dirty="0"/>
              <a:t>size=640x640</a:t>
            </a:r>
            <a:r>
              <a:rPr lang="zh-CN" altLang="en-US" sz="1800" dirty="0"/>
              <a:t>作为输入，图中每个块下面灰色的部分是输出。</a:t>
            </a:r>
          </a:p>
        </p:txBody>
      </p:sp>
      <p:pic>
        <p:nvPicPr>
          <p:cNvPr id="5" name="内容占位符 4" descr="图片包含 日程表&#10;&#10;描述已自动生成">
            <a:extLst>
              <a:ext uri="{FF2B5EF4-FFF2-40B4-BE49-F238E27FC236}">
                <a16:creationId xmlns:a16="http://schemas.microsoft.com/office/drawing/2014/main" id="{27E912EC-D480-A4FC-4764-08EF8F708E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0558" y="1830043"/>
            <a:ext cx="7389341" cy="5051425"/>
          </a:xfrm>
        </p:spPr>
      </p:pic>
    </p:spTree>
    <p:extLst>
      <p:ext uri="{BB962C8B-B14F-4D97-AF65-F5344CB8AC3E}">
        <p14:creationId xmlns:p14="http://schemas.microsoft.com/office/powerpoint/2010/main" val="3378843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36EE8-9CED-E053-81C7-BE057E1D25F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EBA2940-04FE-4FDD-014D-8E0449B8AC08}"/>
              </a:ext>
            </a:extLst>
          </p:cNvPr>
          <p:cNvSpPr>
            <a:spLocks noGrp="1"/>
          </p:cNvSpPr>
          <p:nvPr>
            <p:ph type="title"/>
          </p:nvPr>
        </p:nvSpPr>
        <p:spPr/>
        <p:txBody>
          <a:bodyPr/>
          <a:lstStyle/>
          <a:p>
            <a:r>
              <a:rPr lang="en-US" altLang="zh-CN" dirty="0"/>
              <a:t>1.</a:t>
            </a:r>
            <a:r>
              <a:rPr lang="zh-CN" altLang="en-US" dirty="0"/>
              <a:t>深度可分离卷积</a:t>
            </a:r>
          </a:p>
        </p:txBody>
      </p:sp>
      <p:pic>
        <p:nvPicPr>
          <p:cNvPr id="5" name="内容占位符 4" descr="图示&#10;&#10;描述已自动生成">
            <a:extLst>
              <a:ext uri="{FF2B5EF4-FFF2-40B4-BE49-F238E27FC236}">
                <a16:creationId xmlns:a16="http://schemas.microsoft.com/office/drawing/2014/main" id="{F8C58389-03D4-F2C7-87D7-27899520D0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30012" y="-120650"/>
            <a:ext cx="2398141" cy="7419707"/>
          </a:xfrm>
        </p:spPr>
      </p:pic>
      <p:sp>
        <p:nvSpPr>
          <p:cNvPr id="6" name="文本框 5">
            <a:extLst>
              <a:ext uri="{FF2B5EF4-FFF2-40B4-BE49-F238E27FC236}">
                <a16:creationId xmlns:a16="http://schemas.microsoft.com/office/drawing/2014/main" id="{E5D5779E-ED9C-837F-1686-694E15DFA9AA}"/>
              </a:ext>
            </a:extLst>
          </p:cNvPr>
          <p:cNvSpPr txBox="1"/>
          <p:nvPr/>
        </p:nvSpPr>
        <p:spPr>
          <a:xfrm>
            <a:off x="1104900" y="3365500"/>
            <a:ext cx="5370965" cy="1754326"/>
          </a:xfrm>
          <a:prstGeom prst="rect">
            <a:avLst/>
          </a:prstGeom>
          <a:noFill/>
        </p:spPr>
        <p:txBody>
          <a:bodyPr wrap="square" rtlCol="0">
            <a:spAutoFit/>
          </a:bodyPr>
          <a:lstStyle/>
          <a:p>
            <a:r>
              <a:rPr lang="en-US" altLang="zh-CN" dirty="0"/>
              <a:t>1.</a:t>
            </a:r>
            <a:r>
              <a:rPr lang="zh-CN" altLang="en-US" dirty="0"/>
              <a:t>第一次</a:t>
            </a:r>
            <a:r>
              <a:rPr lang="en-US" altLang="zh-CN" dirty="0"/>
              <a:t>Conv2d</a:t>
            </a:r>
            <a:r>
              <a:rPr lang="zh-CN" altLang="en-US" dirty="0"/>
              <a:t>提取每个特征图的特征（</a:t>
            </a:r>
            <a:r>
              <a:rPr lang="en-US" altLang="zh-CN" dirty="0"/>
              <a:t>3*3</a:t>
            </a:r>
            <a:r>
              <a:rPr lang="zh-CN" altLang="en-US" dirty="0"/>
              <a:t>）</a:t>
            </a:r>
            <a:endParaRPr lang="en-US" altLang="zh-CN" dirty="0"/>
          </a:p>
          <a:p>
            <a:r>
              <a:rPr lang="zh-CN" altLang="en-US" dirty="0"/>
              <a:t>做完归一化之后使用</a:t>
            </a:r>
            <a:r>
              <a:rPr lang="en-US" altLang="zh-CN" dirty="0"/>
              <a:t>Leaky </a:t>
            </a:r>
            <a:r>
              <a:rPr lang="en-US" altLang="zh-CN" dirty="0" err="1"/>
              <a:t>ReLU</a:t>
            </a:r>
            <a:r>
              <a:rPr lang="zh-CN" altLang="en-US" dirty="0"/>
              <a:t>激活函数进行非线性变换</a:t>
            </a:r>
            <a:endParaRPr lang="en-US" altLang="zh-CN" dirty="0"/>
          </a:p>
          <a:p>
            <a:r>
              <a:rPr lang="en-US" altLang="zh-CN" dirty="0"/>
              <a:t>2.</a:t>
            </a:r>
            <a:r>
              <a:rPr lang="zh-CN" altLang="en-US" dirty="0"/>
              <a:t>第二次</a:t>
            </a:r>
            <a:r>
              <a:rPr lang="en-US" altLang="zh-CN" dirty="0"/>
              <a:t>Conv2d</a:t>
            </a:r>
            <a:r>
              <a:rPr lang="zh-CN" altLang="en-US" dirty="0"/>
              <a:t>提取通道间的特征相关性（</a:t>
            </a:r>
            <a:r>
              <a:rPr lang="en-US" altLang="zh-CN" dirty="0"/>
              <a:t>1*1</a:t>
            </a:r>
            <a:r>
              <a:rPr lang="zh-CN" altLang="en-US" dirty="0"/>
              <a:t>）</a:t>
            </a:r>
            <a:endParaRPr lang="en-US" altLang="zh-CN" dirty="0"/>
          </a:p>
          <a:p>
            <a:r>
              <a:rPr lang="zh-CN" altLang="en-US" dirty="0"/>
              <a:t>再次做归一化之后，使用</a:t>
            </a:r>
            <a:r>
              <a:rPr lang="en-US" altLang="zh-CN" dirty="0"/>
              <a:t>Leaky </a:t>
            </a:r>
            <a:r>
              <a:rPr lang="en-US" altLang="zh-CN" dirty="0" err="1"/>
              <a:t>ReLU</a:t>
            </a:r>
            <a:r>
              <a:rPr lang="zh-CN" altLang="en-US" dirty="0"/>
              <a:t>激活函数进行非线性变换</a:t>
            </a:r>
            <a:endParaRPr lang="en-US" altLang="zh-CN" dirty="0"/>
          </a:p>
        </p:txBody>
      </p:sp>
      <p:sp>
        <p:nvSpPr>
          <p:cNvPr id="7" name="文本框 6">
            <a:extLst>
              <a:ext uri="{FF2B5EF4-FFF2-40B4-BE49-F238E27FC236}">
                <a16:creationId xmlns:a16="http://schemas.microsoft.com/office/drawing/2014/main" id="{DB564D6C-C93B-5AD0-D20A-B71DE571A684}"/>
              </a:ext>
            </a:extLst>
          </p:cNvPr>
          <p:cNvSpPr txBox="1"/>
          <p:nvPr/>
        </p:nvSpPr>
        <p:spPr>
          <a:xfrm>
            <a:off x="1104900" y="2139951"/>
            <a:ext cx="5187950" cy="830997"/>
          </a:xfrm>
          <a:prstGeom prst="rect">
            <a:avLst/>
          </a:prstGeom>
          <a:noFill/>
        </p:spPr>
        <p:txBody>
          <a:bodyPr wrap="square" rtlCol="0">
            <a:spAutoFit/>
          </a:bodyPr>
          <a:lstStyle/>
          <a:p>
            <a:r>
              <a:rPr lang="en-US" altLang="zh-CN" sz="1200" dirty="0" err="1"/>
              <a:t>ConvDepthwise</a:t>
            </a:r>
            <a:r>
              <a:rPr lang="zh-CN" altLang="en-US" sz="1200" dirty="0"/>
              <a:t>指</a:t>
            </a:r>
            <a:r>
              <a:rPr lang="en-US" altLang="zh-CN" sz="1200" dirty="0" err="1"/>
              <a:t>MobileNet</a:t>
            </a:r>
            <a:r>
              <a:rPr lang="zh-CN" altLang="en-US" sz="1200" dirty="0"/>
              <a:t>中的</a:t>
            </a:r>
            <a:r>
              <a:rPr lang="en-US" altLang="zh-CN" sz="1200" dirty="0" err="1"/>
              <a:t>Depthwise</a:t>
            </a:r>
            <a:r>
              <a:rPr lang="en-US" altLang="zh-CN" sz="1200" dirty="0"/>
              <a:t> Separable Convolution</a:t>
            </a:r>
            <a:r>
              <a:rPr lang="zh-CN" altLang="en-US" sz="1200" dirty="0"/>
              <a:t>（深度可分离卷积）。常规卷积在提取图像特征图内特征相关性的同时也提取特征图通道间特征相关性，这样参数多而且难以解释。</a:t>
            </a:r>
            <a:r>
              <a:rPr lang="en-US" altLang="zh-CN" sz="1200" dirty="0" err="1"/>
              <a:t>ConvDepthwise</a:t>
            </a:r>
            <a:r>
              <a:rPr lang="zh-CN" altLang="en-US" sz="1200" dirty="0"/>
              <a:t>将这两项工作分开来做，减少了参数而且提高了可解释性。</a:t>
            </a:r>
          </a:p>
        </p:txBody>
      </p:sp>
    </p:spTree>
    <p:extLst>
      <p:ext uri="{BB962C8B-B14F-4D97-AF65-F5344CB8AC3E}">
        <p14:creationId xmlns:p14="http://schemas.microsoft.com/office/powerpoint/2010/main" val="550221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B0148-511E-B2A0-8C92-F61BA1A212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8AF2D23-EEFF-93FF-188C-4AC6F5A2EB94}"/>
              </a:ext>
            </a:extLst>
          </p:cNvPr>
          <p:cNvSpPr>
            <a:spLocks noGrp="1"/>
          </p:cNvSpPr>
          <p:nvPr>
            <p:ph type="title"/>
          </p:nvPr>
        </p:nvSpPr>
        <p:spPr/>
        <p:txBody>
          <a:bodyPr/>
          <a:lstStyle/>
          <a:p>
            <a:r>
              <a:rPr lang="zh-CN" altLang="en-US" dirty="0"/>
              <a:t>代码实现</a:t>
            </a:r>
          </a:p>
        </p:txBody>
      </p:sp>
      <p:sp>
        <p:nvSpPr>
          <p:cNvPr id="3" name="内容占位符 2">
            <a:extLst>
              <a:ext uri="{FF2B5EF4-FFF2-40B4-BE49-F238E27FC236}">
                <a16:creationId xmlns:a16="http://schemas.microsoft.com/office/drawing/2014/main" id="{430764D6-519D-D5BE-1AA9-930730D58225}"/>
              </a:ext>
            </a:extLst>
          </p:cNvPr>
          <p:cNvSpPr>
            <a:spLocks noGrp="1"/>
          </p:cNvSpPr>
          <p:nvPr>
            <p:ph idx="1"/>
          </p:nvPr>
        </p:nvSpPr>
        <p:spPr/>
        <p:txBody>
          <a:bodyPr>
            <a:normAutofit fontScale="85000" lnSpcReduction="20000"/>
          </a:bodyPr>
          <a:lstStyle/>
          <a:p>
            <a:r>
              <a:rPr lang="en-US" altLang="zh-CN" dirty="0">
                <a:latin typeface="Consolas" panose="020B0609020204030204" pitchFamily="49" charset="0"/>
              </a:rPr>
              <a:t>def </a:t>
            </a:r>
            <a:r>
              <a:rPr lang="en-US" altLang="zh-CN" dirty="0" err="1">
                <a:latin typeface="Consolas" panose="020B0609020204030204" pitchFamily="49" charset="0"/>
              </a:rPr>
              <a:t>conv_dw</a:t>
            </a:r>
            <a:r>
              <a:rPr lang="en-US" altLang="zh-CN" dirty="0">
                <a:latin typeface="Consolas" panose="020B0609020204030204" pitchFamily="49" charset="0"/>
              </a:rPr>
              <a:t>(</a:t>
            </a:r>
            <a:r>
              <a:rPr lang="en-US" altLang="zh-CN" dirty="0" err="1">
                <a:latin typeface="Consolas" panose="020B0609020204030204" pitchFamily="49" charset="0"/>
              </a:rPr>
              <a:t>inp</a:t>
            </a:r>
            <a:r>
              <a:rPr lang="en-US" altLang="zh-CN" dirty="0">
                <a:latin typeface="Consolas" panose="020B0609020204030204" pitchFamily="49" charset="0"/>
              </a:rPr>
              <a:t>, </a:t>
            </a:r>
            <a:r>
              <a:rPr lang="en-US" altLang="zh-CN" dirty="0" err="1">
                <a:latin typeface="Consolas" panose="020B0609020204030204" pitchFamily="49" charset="0"/>
              </a:rPr>
              <a:t>oup</a:t>
            </a:r>
            <a:r>
              <a:rPr lang="en-US" altLang="zh-CN" dirty="0">
                <a:latin typeface="Consolas" panose="020B0609020204030204" pitchFamily="49" charset="0"/>
              </a:rPr>
              <a:t>, stride = 1, leaky=0.1):</a:t>
            </a:r>
          </a:p>
          <a:p>
            <a:r>
              <a:rPr lang="en-US" altLang="zh-CN" dirty="0">
                <a:latin typeface="Consolas" panose="020B0609020204030204" pitchFamily="49" charset="0"/>
              </a:rPr>
              <a:t>    return </a:t>
            </a:r>
            <a:r>
              <a:rPr lang="en-US" altLang="zh-CN" dirty="0" err="1">
                <a:latin typeface="Consolas" panose="020B0609020204030204" pitchFamily="49" charset="0"/>
              </a:rPr>
              <a:t>nn.Sequential</a:t>
            </a:r>
            <a:r>
              <a:rPr lang="en-US" altLang="zh-CN" dirty="0">
                <a:latin typeface="Consolas" panose="020B0609020204030204" pitchFamily="49" charset="0"/>
              </a:rPr>
              <a:t>(</a:t>
            </a:r>
          </a:p>
          <a:p>
            <a:r>
              <a:rPr lang="en-US" altLang="zh-CN" dirty="0">
                <a:latin typeface="Consolas" panose="020B0609020204030204" pitchFamily="49" charset="0"/>
              </a:rPr>
              <a:t>        nn.Conv2d(</a:t>
            </a:r>
            <a:r>
              <a:rPr lang="en-US" altLang="zh-CN" dirty="0" err="1">
                <a:latin typeface="Consolas" panose="020B0609020204030204" pitchFamily="49" charset="0"/>
              </a:rPr>
              <a:t>inp</a:t>
            </a:r>
            <a:r>
              <a:rPr lang="en-US" altLang="zh-CN" dirty="0">
                <a:latin typeface="Consolas" panose="020B0609020204030204" pitchFamily="49" charset="0"/>
              </a:rPr>
              <a:t>, </a:t>
            </a:r>
            <a:r>
              <a:rPr lang="en-US" altLang="zh-CN" dirty="0" err="1">
                <a:latin typeface="Consolas" panose="020B0609020204030204" pitchFamily="49" charset="0"/>
              </a:rPr>
              <a:t>inp</a:t>
            </a:r>
            <a:r>
              <a:rPr lang="en-US" altLang="zh-CN" dirty="0">
                <a:latin typeface="Consolas" panose="020B0609020204030204" pitchFamily="49" charset="0"/>
              </a:rPr>
              <a:t>, 3, stride, 1, groups=</a:t>
            </a:r>
            <a:r>
              <a:rPr lang="en-US" altLang="zh-CN" dirty="0" err="1">
                <a:latin typeface="Consolas" panose="020B0609020204030204" pitchFamily="49" charset="0"/>
              </a:rPr>
              <a:t>inp</a:t>
            </a:r>
            <a:r>
              <a:rPr lang="en-US" altLang="zh-CN" dirty="0">
                <a:latin typeface="Consolas" panose="020B0609020204030204" pitchFamily="49" charset="0"/>
              </a:rPr>
              <a:t>, bias=False),</a:t>
            </a:r>
          </a:p>
          <a:p>
            <a:r>
              <a:rPr lang="en-US" altLang="zh-CN" dirty="0">
                <a:latin typeface="Consolas" panose="020B0609020204030204" pitchFamily="49" charset="0"/>
              </a:rPr>
              <a:t>        nn.BatchNorm2d(</a:t>
            </a:r>
            <a:r>
              <a:rPr lang="en-US" altLang="zh-CN" dirty="0" err="1">
                <a:latin typeface="Consolas" panose="020B0609020204030204" pitchFamily="49" charset="0"/>
              </a:rPr>
              <a:t>inp</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nn.LeakyReLU</a:t>
            </a:r>
            <a:r>
              <a:rPr lang="en-US" altLang="zh-CN" dirty="0">
                <a:latin typeface="Consolas" panose="020B0609020204030204" pitchFamily="49" charset="0"/>
              </a:rPr>
              <a:t>(</a:t>
            </a:r>
            <a:r>
              <a:rPr lang="en-US" altLang="zh-CN" dirty="0" err="1">
                <a:latin typeface="Consolas" panose="020B0609020204030204" pitchFamily="49" charset="0"/>
              </a:rPr>
              <a:t>negative_slope</a:t>
            </a:r>
            <a:r>
              <a:rPr lang="en-US" altLang="zh-CN" dirty="0">
                <a:latin typeface="Consolas" panose="020B0609020204030204" pitchFamily="49" charset="0"/>
              </a:rPr>
              <a:t>= </a:t>
            </a:r>
            <a:r>
              <a:rPr lang="en-US" altLang="zh-CN" dirty="0" err="1">
                <a:latin typeface="Consolas" panose="020B0609020204030204" pitchFamily="49" charset="0"/>
              </a:rPr>
              <a:t>leaky,inplace</a:t>
            </a:r>
            <a:r>
              <a:rPr lang="en-US" altLang="zh-CN" dirty="0">
                <a:latin typeface="Consolas" panose="020B0609020204030204" pitchFamily="49" charset="0"/>
              </a:rPr>
              <a:t>=True),</a:t>
            </a:r>
          </a:p>
          <a:p>
            <a:r>
              <a:rPr lang="en-US" altLang="zh-CN" dirty="0">
                <a:latin typeface="Consolas" panose="020B0609020204030204" pitchFamily="49" charset="0"/>
              </a:rPr>
              <a:t> </a:t>
            </a:r>
          </a:p>
          <a:p>
            <a:r>
              <a:rPr lang="en-US" altLang="zh-CN" dirty="0">
                <a:latin typeface="Consolas" panose="020B0609020204030204" pitchFamily="49" charset="0"/>
              </a:rPr>
              <a:t>        nn.Conv2d(</a:t>
            </a:r>
            <a:r>
              <a:rPr lang="en-US" altLang="zh-CN" dirty="0" err="1">
                <a:latin typeface="Consolas" panose="020B0609020204030204" pitchFamily="49" charset="0"/>
              </a:rPr>
              <a:t>inp</a:t>
            </a:r>
            <a:r>
              <a:rPr lang="en-US" altLang="zh-CN" dirty="0">
                <a:latin typeface="Consolas" panose="020B0609020204030204" pitchFamily="49" charset="0"/>
              </a:rPr>
              <a:t>, </a:t>
            </a:r>
            <a:r>
              <a:rPr lang="en-US" altLang="zh-CN" dirty="0" err="1">
                <a:latin typeface="Consolas" panose="020B0609020204030204" pitchFamily="49" charset="0"/>
              </a:rPr>
              <a:t>oup</a:t>
            </a:r>
            <a:r>
              <a:rPr lang="en-US" altLang="zh-CN" dirty="0">
                <a:latin typeface="Consolas" panose="020B0609020204030204" pitchFamily="49" charset="0"/>
              </a:rPr>
              <a:t>, 1, 1, 0, bias=False),</a:t>
            </a:r>
          </a:p>
          <a:p>
            <a:r>
              <a:rPr lang="en-US" altLang="zh-CN" dirty="0">
                <a:latin typeface="Consolas" panose="020B0609020204030204" pitchFamily="49" charset="0"/>
              </a:rPr>
              <a:t>        nn.BatchNorm2d(</a:t>
            </a:r>
            <a:r>
              <a:rPr lang="en-US" altLang="zh-CN" dirty="0" err="1">
                <a:latin typeface="Consolas" panose="020B0609020204030204" pitchFamily="49" charset="0"/>
              </a:rPr>
              <a:t>oup</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nn.LeakyReLU</a:t>
            </a:r>
            <a:r>
              <a:rPr lang="en-US" altLang="zh-CN" dirty="0">
                <a:latin typeface="Consolas" panose="020B0609020204030204" pitchFamily="49" charset="0"/>
              </a:rPr>
              <a:t>(</a:t>
            </a:r>
            <a:r>
              <a:rPr lang="en-US" altLang="zh-CN" dirty="0" err="1">
                <a:latin typeface="Consolas" panose="020B0609020204030204" pitchFamily="49" charset="0"/>
              </a:rPr>
              <a:t>negative_slope</a:t>
            </a:r>
            <a:r>
              <a:rPr lang="en-US" altLang="zh-CN" dirty="0">
                <a:latin typeface="Consolas" panose="020B0609020204030204" pitchFamily="49" charset="0"/>
              </a:rPr>
              <a:t>= </a:t>
            </a:r>
            <a:r>
              <a:rPr lang="en-US" altLang="zh-CN" dirty="0" err="1">
                <a:latin typeface="Consolas" panose="020B0609020204030204" pitchFamily="49" charset="0"/>
              </a:rPr>
              <a:t>leaky,inplace</a:t>
            </a:r>
            <a:r>
              <a:rPr lang="en-US" altLang="zh-CN" dirty="0">
                <a:latin typeface="Consolas" panose="020B0609020204030204" pitchFamily="49" charset="0"/>
              </a:rPr>
              <a:t>=True),</a:t>
            </a:r>
          </a:p>
          <a:p>
            <a:r>
              <a:rPr lang="en-US" altLang="zh-CN" dirty="0">
                <a:latin typeface="Consolas" panose="020B0609020204030204" pitchFamily="49" charset="0"/>
              </a:rPr>
              <a:t>    )</a:t>
            </a:r>
            <a:endParaRPr lang="zh-CN" altLang="en-US" dirty="0">
              <a:latin typeface="Consolas" panose="020B0609020204030204" pitchFamily="49" charset="0"/>
            </a:endParaRPr>
          </a:p>
        </p:txBody>
      </p:sp>
    </p:spTree>
    <p:extLst>
      <p:ext uri="{BB962C8B-B14F-4D97-AF65-F5344CB8AC3E}">
        <p14:creationId xmlns:p14="http://schemas.microsoft.com/office/powerpoint/2010/main" val="3141750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50930-E0AF-8F5C-7F05-32A592647FD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92B8F67-302F-D013-FBFB-F0203E35AA83}"/>
              </a:ext>
            </a:extLst>
          </p:cNvPr>
          <p:cNvSpPr>
            <a:spLocks noGrp="1"/>
          </p:cNvSpPr>
          <p:nvPr>
            <p:ph type="title"/>
          </p:nvPr>
        </p:nvSpPr>
        <p:spPr/>
        <p:txBody>
          <a:bodyPr/>
          <a:lstStyle/>
          <a:p>
            <a:r>
              <a:rPr lang="zh-CN" altLang="en-US" dirty="0"/>
              <a:t>特征金字塔（</a:t>
            </a:r>
            <a:r>
              <a:rPr lang="en-US" altLang="zh-CN" dirty="0"/>
              <a:t>FPN</a:t>
            </a:r>
            <a:r>
              <a:rPr lang="zh-CN" altLang="en-US" dirty="0"/>
              <a:t>）</a:t>
            </a:r>
          </a:p>
        </p:txBody>
      </p:sp>
      <p:sp>
        <p:nvSpPr>
          <p:cNvPr id="3" name="内容占位符 2">
            <a:extLst>
              <a:ext uri="{FF2B5EF4-FFF2-40B4-BE49-F238E27FC236}">
                <a16:creationId xmlns:a16="http://schemas.microsoft.com/office/drawing/2014/main" id="{FA58C3C2-8DE6-31F1-000B-11D9A5884F54}"/>
              </a:ext>
            </a:extLst>
          </p:cNvPr>
          <p:cNvSpPr>
            <a:spLocks noGrp="1"/>
          </p:cNvSpPr>
          <p:nvPr>
            <p:ph idx="1"/>
          </p:nvPr>
        </p:nvSpPr>
        <p:spPr/>
        <p:txBody>
          <a:bodyPr>
            <a:normAutofit fontScale="85000" lnSpcReduction="10000"/>
          </a:bodyPr>
          <a:lstStyle/>
          <a:p>
            <a:r>
              <a:rPr lang="zh-CN" altLang="en-US" dirty="0">
                <a:latin typeface="华文仿宋" panose="02010600040101010101" pitchFamily="2" charset="-122"/>
                <a:ea typeface="华文仿宋" panose="02010600040101010101" pitchFamily="2" charset="-122"/>
              </a:rPr>
              <a:t>原来多数的目标检测算法仅仅根据最终的特征图输出做预测，而低层的特征语义信息比较少但目标位置准确；高层的特征语义信息丰富但目标位置粗略。识别不同尺寸的目标一直是目标检测的难点，尤其是小目标！</a:t>
            </a:r>
          </a:p>
          <a:p>
            <a:endParaRPr lang="zh-CN" altLang="en-US" dirty="0">
              <a:latin typeface="华文仿宋" panose="02010600040101010101" pitchFamily="2" charset="-122"/>
              <a:ea typeface="华文仿宋" panose="02010600040101010101" pitchFamily="2" charset="-122"/>
            </a:endParaRPr>
          </a:p>
          <a:p>
            <a:r>
              <a:rPr lang="zh-CN" altLang="en-US" dirty="0">
                <a:latin typeface="华文仿宋" panose="02010600040101010101" pitchFamily="2" charset="-122"/>
                <a:ea typeface="华文仿宋" panose="02010600040101010101" pitchFamily="2" charset="-122"/>
              </a:rPr>
              <a:t>     以</a:t>
            </a:r>
            <a:r>
              <a:rPr lang="en-US" altLang="zh-CN" dirty="0">
                <a:latin typeface="华文仿宋" panose="02010600040101010101" pitchFamily="2" charset="-122"/>
                <a:ea typeface="华文仿宋" panose="02010600040101010101" pitchFamily="2" charset="-122"/>
              </a:rPr>
              <a:t>VGG16</a:t>
            </a:r>
            <a:r>
              <a:rPr lang="zh-CN" altLang="en-US" dirty="0">
                <a:latin typeface="华文仿宋" panose="02010600040101010101" pitchFamily="2" charset="-122"/>
                <a:ea typeface="华文仿宋" panose="02010600040101010101" pitchFamily="2" charset="-122"/>
              </a:rPr>
              <a:t>为例，假如</a:t>
            </a:r>
            <a:r>
              <a:rPr lang="en-US" altLang="zh-CN" dirty="0">
                <a:latin typeface="华文仿宋" panose="02010600040101010101" pitchFamily="2" charset="-122"/>
                <a:ea typeface="华文仿宋" panose="02010600040101010101" pitchFamily="2" charset="-122"/>
              </a:rPr>
              <a:t>stride=16</a:t>
            </a:r>
            <a:r>
              <a:rPr lang="zh-CN" altLang="en-US" dirty="0">
                <a:latin typeface="华文仿宋" panose="02010600040101010101" pitchFamily="2" charset="-122"/>
                <a:ea typeface="华文仿宋" panose="02010600040101010101" pitchFamily="2" charset="-122"/>
              </a:rPr>
              <a:t>，表示若原图大小是</a:t>
            </a:r>
            <a:r>
              <a:rPr lang="en-US" altLang="zh-CN" dirty="0">
                <a:latin typeface="华文仿宋" panose="02010600040101010101" pitchFamily="2" charset="-122"/>
                <a:ea typeface="华文仿宋" panose="02010600040101010101" pitchFamily="2" charset="-122"/>
              </a:rPr>
              <a:t>1000×600</a:t>
            </a:r>
            <a:r>
              <a:rPr lang="zh-CN" altLang="en-US" dirty="0">
                <a:latin typeface="华文仿宋" panose="02010600040101010101" pitchFamily="2" charset="-122"/>
                <a:ea typeface="华文仿宋" panose="02010600040101010101" pitchFamily="2" charset="-122"/>
              </a:rPr>
              <a:t>，经过卷积层后的特征图大小为</a:t>
            </a:r>
            <a:r>
              <a:rPr lang="en-US" altLang="zh-CN" dirty="0">
                <a:latin typeface="华文仿宋" panose="02010600040101010101" pitchFamily="2" charset="-122"/>
                <a:ea typeface="华文仿宋" panose="02010600040101010101" pitchFamily="2" charset="-122"/>
              </a:rPr>
              <a:t>60×40</a:t>
            </a:r>
            <a:r>
              <a:rPr lang="zh-CN" altLang="en-US" dirty="0">
                <a:latin typeface="华文仿宋" panose="02010600040101010101" pitchFamily="2" charset="-122"/>
                <a:ea typeface="华文仿宋" panose="02010600040101010101" pitchFamily="2" charset="-122"/>
              </a:rPr>
              <a:t>，可理解为特征图上一个像素点映射原图中一个</a:t>
            </a:r>
            <a:r>
              <a:rPr lang="en-US" altLang="zh-CN" dirty="0">
                <a:latin typeface="华文仿宋" panose="02010600040101010101" pitchFamily="2" charset="-122"/>
                <a:ea typeface="华文仿宋" panose="02010600040101010101" pitchFamily="2" charset="-122"/>
              </a:rPr>
              <a:t>16×16</a:t>
            </a:r>
            <a:r>
              <a:rPr lang="zh-CN" altLang="en-US" dirty="0">
                <a:latin typeface="华文仿宋" panose="02010600040101010101" pitchFamily="2" charset="-122"/>
                <a:ea typeface="华文仿宋" panose="02010600040101010101" pitchFamily="2" charset="-122"/>
              </a:rPr>
              <a:t>的图像区域；那原图中有一个小于</a:t>
            </a:r>
            <a:r>
              <a:rPr lang="en-US" altLang="zh-CN" dirty="0">
                <a:latin typeface="华文仿宋" panose="02010600040101010101" pitchFamily="2" charset="-122"/>
                <a:ea typeface="华文仿宋" panose="02010600040101010101" pitchFamily="2" charset="-122"/>
              </a:rPr>
              <a:t>16×16</a:t>
            </a:r>
            <a:r>
              <a:rPr lang="zh-CN" altLang="en-US" dirty="0">
                <a:latin typeface="华文仿宋" panose="02010600040101010101" pitchFamily="2" charset="-122"/>
                <a:ea typeface="华文仿宋" panose="02010600040101010101" pitchFamily="2" charset="-122"/>
              </a:rPr>
              <a:t>大小的物体则会检测不到。</a:t>
            </a:r>
          </a:p>
          <a:p>
            <a:endParaRPr lang="zh-CN" altLang="en-US" dirty="0">
              <a:latin typeface="华文仿宋" panose="02010600040101010101" pitchFamily="2" charset="-122"/>
              <a:ea typeface="华文仿宋" panose="02010600040101010101" pitchFamily="2" charset="-122"/>
            </a:endParaRPr>
          </a:p>
          <a:p>
            <a:r>
              <a:rPr lang="zh-CN" altLang="en-US" dirty="0">
                <a:latin typeface="华文仿宋" panose="02010600040101010101" pitchFamily="2" charset="-122"/>
                <a:ea typeface="华文仿宋" panose="02010600040101010101" pitchFamily="2" charset="-122"/>
              </a:rPr>
              <a:t>     特征图金字塔网络</a:t>
            </a:r>
            <a:r>
              <a:rPr lang="en-US" altLang="zh-CN" dirty="0">
                <a:latin typeface="华文仿宋" panose="02010600040101010101" pitchFamily="2" charset="-122"/>
                <a:ea typeface="华文仿宋" panose="02010600040101010101" pitchFamily="2" charset="-122"/>
              </a:rPr>
              <a:t>FPN</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Feature Pyramid Networks</a:t>
            </a:r>
            <a:r>
              <a:rPr lang="zh-CN" altLang="en-US" dirty="0">
                <a:latin typeface="华文仿宋" panose="02010600040101010101" pitchFamily="2" charset="-122"/>
                <a:ea typeface="华文仿宋" panose="02010600040101010101" pitchFamily="2" charset="-122"/>
              </a:rPr>
              <a:t>）是</a:t>
            </a:r>
            <a:r>
              <a:rPr lang="en-US" altLang="zh-CN" dirty="0">
                <a:latin typeface="华文仿宋" panose="02010600040101010101" pitchFamily="2" charset="-122"/>
                <a:ea typeface="华文仿宋" panose="02010600040101010101" pitchFamily="2" charset="-122"/>
              </a:rPr>
              <a:t>2017</a:t>
            </a:r>
            <a:r>
              <a:rPr lang="zh-CN" altLang="en-US" dirty="0">
                <a:latin typeface="华文仿宋" panose="02010600040101010101" pitchFamily="2" charset="-122"/>
                <a:ea typeface="华文仿宋" panose="02010600040101010101" pitchFamily="2" charset="-122"/>
              </a:rPr>
              <a:t>年提出的一种网络，它主要解决的是物体检测中的多尺度问题，在基本不增加原有模型计算量的情况下，通过简单的网络连接改变，大幅度提升了小物体的检测性能</a:t>
            </a:r>
          </a:p>
        </p:txBody>
      </p:sp>
    </p:spTree>
    <p:extLst>
      <p:ext uri="{BB962C8B-B14F-4D97-AF65-F5344CB8AC3E}">
        <p14:creationId xmlns:p14="http://schemas.microsoft.com/office/powerpoint/2010/main" val="1112936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521061-CAD5-8E22-5564-7C5CE3BE76EF}"/>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0C964340-313C-52D9-D3EE-56F23E0C2F06}"/>
              </a:ext>
            </a:extLst>
          </p:cNvPr>
          <p:cNvSpPr>
            <a:spLocks noGrp="1"/>
          </p:cNvSpPr>
          <p:nvPr>
            <p:ph type="title"/>
          </p:nvPr>
        </p:nvSpPr>
        <p:spPr>
          <a:xfrm>
            <a:off x="1137034" y="609597"/>
            <a:ext cx="9392421" cy="1330841"/>
          </a:xfrm>
        </p:spPr>
        <p:txBody>
          <a:bodyPr>
            <a:normAutofit/>
          </a:bodyPr>
          <a:lstStyle/>
          <a:p>
            <a:r>
              <a:rPr lang="zh-CN" altLang="en-US" dirty="0"/>
              <a:t>具体流程</a:t>
            </a:r>
          </a:p>
        </p:txBody>
      </p:sp>
      <p:sp>
        <p:nvSpPr>
          <p:cNvPr id="3" name="内容占位符 2">
            <a:extLst>
              <a:ext uri="{FF2B5EF4-FFF2-40B4-BE49-F238E27FC236}">
                <a16:creationId xmlns:a16="http://schemas.microsoft.com/office/drawing/2014/main" id="{5A8E20CE-0718-31E7-45BB-4016980D0446}"/>
              </a:ext>
            </a:extLst>
          </p:cNvPr>
          <p:cNvSpPr>
            <a:spLocks noGrp="1"/>
          </p:cNvSpPr>
          <p:nvPr>
            <p:ph idx="1"/>
          </p:nvPr>
        </p:nvSpPr>
        <p:spPr>
          <a:xfrm>
            <a:off x="1137034" y="2198362"/>
            <a:ext cx="6346416" cy="4487731"/>
          </a:xfrm>
        </p:spPr>
        <p:txBody>
          <a:bodyPr>
            <a:normAutofit fontScale="92500" lnSpcReduction="20000"/>
          </a:bodyPr>
          <a:lstStyle/>
          <a:p>
            <a:r>
              <a:rPr lang="en-US" altLang="zh-CN" sz="1800" dirty="0">
                <a:latin typeface="华文仿宋" panose="02010600040101010101" pitchFamily="2" charset="-122"/>
                <a:ea typeface="华文仿宋" panose="02010600040101010101" pitchFamily="2" charset="-122"/>
              </a:rPr>
              <a:t>.1 </a:t>
            </a:r>
            <a:r>
              <a:rPr lang="zh-CN" altLang="en-US" sz="1800" dirty="0">
                <a:latin typeface="华文仿宋" panose="02010600040101010101" pitchFamily="2" charset="-122"/>
                <a:ea typeface="华文仿宋" panose="02010600040101010101" pitchFamily="2" charset="-122"/>
              </a:rPr>
              <a:t>自底向上</a:t>
            </a:r>
          </a:p>
          <a:p>
            <a:r>
              <a:rPr lang="zh-CN" altLang="en-US" sz="1800" dirty="0">
                <a:latin typeface="华文仿宋" panose="02010600040101010101" pitchFamily="2" charset="-122"/>
                <a:ea typeface="华文仿宋" panose="02010600040101010101" pitchFamily="2" charset="-122"/>
              </a:rPr>
              <a:t>     自底向上的过程就是神经网络普通的前向传播过程。在前向过程中，</a:t>
            </a:r>
            <a:r>
              <a:rPr lang="en-US" altLang="zh-CN" sz="1800" dirty="0">
                <a:latin typeface="华文仿宋" panose="02010600040101010101" pitchFamily="2" charset="-122"/>
                <a:ea typeface="华文仿宋" panose="02010600040101010101" pitchFamily="2" charset="-122"/>
              </a:rPr>
              <a:t>feature map</a:t>
            </a:r>
            <a:r>
              <a:rPr lang="zh-CN" altLang="en-US" sz="1800" dirty="0">
                <a:latin typeface="华文仿宋" panose="02010600040101010101" pitchFamily="2" charset="-122"/>
                <a:ea typeface="华文仿宋" panose="02010600040101010101" pitchFamily="2" charset="-122"/>
              </a:rPr>
              <a:t>的大小在经过某些层后会改变，而在经过其他一些层的时候不会改变，作者将不改变</a:t>
            </a:r>
            <a:r>
              <a:rPr lang="en-US" altLang="zh-CN" sz="1800" dirty="0">
                <a:latin typeface="华文仿宋" panose="02010600040101010101" pitchFamily="2" charset="-122"/>
                <a:ea typeface="华文仿宋" panose="02010600040101010101" pitchFamily="2" charset="-122"/>
              </a:rPr>
              <a:t>feature map</a:t>
            </a:r>
            <a:r>
              <a:rPr lang="zh-CN" altLang="en-US" sz="1800" dirty="0">
                <a:latin typeface="华文仿宋" panose="02010600040101010101" pitchFamily="2" charset="-122"/>
                <a:ea typeface="华文仿宋" panose="02010600040101010101" pitchFamily="2" charset="-122"/>
              </a:rPr>
              <a:t>大小的层归为一个</a:t>
            </a:r>
            <a:r>
              <a:rPr lang="en-US" altLang="zh-CN" sz="1800" dirty="0">
                <a:latin typeface="华文仿宋" panose="02010600040101010101" pitchFamily="2" charset="-122"/>
                <a:ea typeface="华文仿宋" panose="02010600040101010101" pitchFamily="2" charset="-122"/>
              </a:rPr>
              <a:t>stage</a:t>
            </a:r>
            <a:r>
              <a:rPr lang="zh-CN" altLang="en-US" sz="1800" dirty="0">
                <a:latin typeface="华文仿宋" panose="02010600040101010101" pitchFamily="2" charset="-122"/>
                <a:ea typeface="华文仿宋" panose="02010600040101010101" pitchFamily="2" charset="-122"/>
              </a:rPr>
              <a:t>，因此每次抽取的特征都是每个</a:t>
            </a:r>
            <a:r>
              <a:rPr lang="en-US" altLang="zh-CN" sz="1800" dirty="0">
                <a:latin typeface="华文仿宋" panose="02010600040101010101" pitchFamily="2" charset="-122"/>
                <a:ea typeface="华文仿宋" panose="02010600040101010101" pitchFamily="2" charset="-122"/>
              </a:rPr>
              <a:t>stage</a:t>
            </a:r>
            <a:r>
              <a:rPr lang="zh-CN" altLang="en-US" sz="1800" dirty="0">
                <a:latin typeface="华文仿宋" panose="02010600040101010101" pitchFamily="2" charset="-122"/>
                <a:ea typeface="华文仿宋" panose="02010600040101010101" pitchFamily="2" charset="-122"/>
              </a:rPr>
              <a:t>的最后一个层输出，这样就能构成特征金字塔。</a:t>
            </a:r>
          </a:p>
          <a:p>
            <a:r>
              <a:rPr lang="en-US" altLang="zh-CN" sz="1800" dirty="0">
                <a:latin typeface="华文仿宋" panose="02010600040101010101" pitchFamily="2" charset="-122"/>
                <a:ea typeface="华文仿宋" panose="02010600040101010101" pitchFamily="2" charset="-122"/>
              </a:rPr>
              <a:t>2.2 </a:t>
            </a:r>
            <a:r>
              <a:rPr lang="zh-CN" altLang="en-US" sz="1800" dirty="0">
                <a:latin typeface="华文仿宋" panose="02010600040101010101" pitchFamily="2" charset="-122"/>
                <a:ea typeface="华文仿宋" panose="02010600040101010101" pitchFamily="2" charset="-122"/>
              </a:rPr>
              <a:t>自顶向下</a:t>
            </a:r>
          </a:p>
          <a:p>
            <a:r>
              <a:rPr lang="zh-CN" altLang="en-US" sz="1800" dirty="0">
                <a:latin typeface="华文仿宋" panose="02010600040101010101" pitchFamily="2" charset="-122"/>
                <a:ea typeface="华文仿宋" panose="02010600040101010101" pitchFamily="2" charset="-122"/>
              </a:rPr>
              <a:t>     把高层特征图进行上采样</a:t>
            </a:r>
            <a:r>
              <a:rPr lang="en-US" altLang="zh-CN" sz="1800" dirty="0">
                <a:latin typeface="华文仿宋" panose="02010600040101010101" pitchFamily="2" charset="-122"/>
                <a:ea typeface="华文仿宋" panose="02010600040101010101" pitchFamily="2" charset="-122"/>
              </a:rPr>
              <a:t>(</a:t>
            </a:r>
            <a:r>
              <a:rPr lang="zh-CN" altLang="en-US" sz="1800" dirty="0">
                <a:latin typeface="华文仿宋" panose="02010600040101010101" pitchFamily="2" charset="-122"/>
                <a:ea typeface="华文仿宋" panose="02010600040101010101" pitchFamily="2" charset="-122"/>
              </a:rPr>
              <a:t>比如最近邻上采样</a:t>
            </a:r>
            <a:r>
              <a:rPr lang="en-US" altLang="zh-CN" sz="1800" dirty="0">
                <a:latin typeface="华文仿宋" panose="02010600040101010101" pitchFamily="2" charset="-122"/>
                <a:ea typeface="华文仿宋" panose="02010600040101010101" pitchFamily="2" charset="-122"/>
              </a:rPr>
              <a:t>)</a:t>
            </a:r>
            <a:r>
              <a:rPr lang="zh-CN" altLang="en-US" sz="1800" dirty="0">
                <a:latin typeface="华文仿宋" panose="02010600040101010101" pitchFamily="2" charset="-122"/>
                <a:ea typeface="华文仿宋" panose="02010600040101010101" pitchFamily="2" charset="-122"/>
              </a:rPr>
              <a:t>，然后把该特征横向连接（</a:t>
            </a:r>
            <a:r>
              <a:rPr lang="en-US" altLang="zh-CN" sz="1800" dirty="0">
                <a:latin typeface="华文仿宋" panose="02010600040101010101" pitchFamily="2" charset="-122"/>
                <a:ea typeface="华文仿宋" panose="02010600040101010101" pitchFamily="2" charset="-122"/>
              </a:rPr>
              <a:t>lateral connections </a:t>
            </a:r>
            <a:r>
              <a:rPr lang="zh-CN" altLang="en-US" sz="1800" dirty="0">
                <a:latin typeface="华文仿宋" panose="02010600040101010101" pitchFamily="2" charset="-122"/>
                <a:ea typeface="华文仿宋" panose="02010600040101010101" pitchFamily="2" charset="-122"/>
              </a:rPr>
              <a:t>）至前一层特征，因此高层特征得到加强。</a:t>
            </a:r>
          </a:p>
          <a:p>
            <a:r>
              <a:rPr lang="en-US" altLang="zh-CN" sz="1800" dirty="0">
                <a:latin typeface="华文仿宋" panose="02010600040101010101" pitchFamily="2" charset="-122"/>
                <a:ea typeface="华文仿宋" panose="02010600040101010101" pitchFamily="2" charset="-122"/>
              </a:rPr>
              <a:t>2.3 </a:t>
            </a:r>
            <a:r>
              <a:rPr lang="zh-CN" altLang="en-US" sz="1800" dirty="0">
                <a:latin typeface="华文仿宋" panose="02010600040101010101" pitchFamily="2" charset="-122"/>
                <a:ea typeface="华文仿宋" panose="02010600040101010101" pitchFamily="2" charset="-122"/>
              </a:rPr>
              <a:t>横向连接</a:t>
            </a:r>
          </a:p>
          <a:p>
            <a:r>
              <a:rPr lang="zh-CN" altLang="en-US" sz="1800" dirty="0">
                <a:latin typeface="华文仿宋" panose="02010600040101010101" pitchFamily="2" charset="-122"/>
                <a:ea typeface="华文仿宋" panose="02010600040101010101" pitchFamily="2" charset="-122"/>
              </a:rPr>
              <a:t>     横向连接：前一层的特征图经过 </a:t>
            </a:r>
            <a:r>
              <a:rPr lang="en-US" altLang="zh-CN" sz="1800" dirty="0">
                <a:latin typeface="华文仿宋" panose="02010600040101010101" pitchFamily="2" charset="-122"/>
                <a:ea typeface="华文仿宋" panose="02010600040101010101" pitchFamily="2" charset="-122"/>
              </a:rPr>
              <a:t>1×1</a:t>
            </a:r>
            <a:r>
              <a:rPr lang="zh-CN" altLang="en-US" sz="1800" dirty="0">
                <a:latin typeface="华文仿宋" panose="02010600040101010101" pitchFamily="2" charset="-122"/>
                <a:ea typeface="华文仿宋" panose="02010600040101010101" pitchFamily="2" charset="-122"/>
              </a:rPr>
              <a:t>的卷积核卷积，目的为改变通道数，因为要和后一层上采样的特征图通道数相同。</a:t>
            </a:r>
          </a:p>
          <a:p>
            <a:r>
              <a:rPr lang="zh-CN" altLang="en-US" sz="1800" dirty="0">
                <a:latin typeface="华文仿宋" panose="02010600040101010101" pitchFamily="2" charset="-122"/>
                <a:ea typeface="华文仿宋" panose="02010600040101010101" pitchFamily="2" charset="-122"/>
              </a:rPr>
              <a:t>     连接方式：像素间的加法。</a:t>
            </a:r>
          </a:p>
          <a:p>
            <a:r>
              <a:rPr lang="zh-CN" altLang="en-US" sz="1800" dirty="0">
                <a:latin typeface="华文仿宋" panose="02010600040101010101" pitchFamily="2" charset="-122"/>
                <a:ea typeface="华文仿宋" panose="02010600040101010101" pitchFamily="2" charset="-122"/>
              </a:rPr>
              <a:t>     重复迭代该过程，直至生成最精细的特征图。得到精细的特征图之后，用 </a:t>
            </a:r>
            <a:r>
              <a:rPr lang="en-US" altLang="zh-CN" sz="1800" dirty="0">
                <a:latin typeface="华文仿宋" panose="02010600040101010101" pitchFamily="2" charset="-122"/>
                <a:ea typeface="华文仿宋" panose="02010600040101010101" pitchFamily="2" charset="-122"/>
              </a:rPr>
              <a:t>3×3</a:t>
            </a:r>
            <a:r>
              <a:rPr lang="zh-CN" altLang="en-US" sz="1800" dirty="0">
                <a:latin typeface="华文仿宋" panose="02010600040101010101" pitchFamily="2" charset="-122"/>
                <a:ea typeface="华文仿宋" panose="02010600040101010101" pitchFamily="2" charset="-122"/>
              </a:rPr>
              <a:t>的卷积核再去卷积已经融合的特征图，目的是消除上采样的混叠效应，以生成最后需要的特征图。</a:t>
            </a:r>
          </a:p>
        </p:txBody>
      </p:sp>
      <p:pic>
        <p:nvPicPr>
          <p:cNvPr id="5" name="图片 4" descr="图示&#10;&#10;描述已自动生成">
            <a:extLst>
              <a:ext uri="{FF2B5EF4-FFF2-40B4-BE49-F238E27FC236}">
                <a16:creationId xmlns:a16="http://schemas.microsoft.com/office/drawing/2014/main" id="{1900C23A-9B32-D41B-9598-0DA90663A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8008" y="1999095"/>
            <a:ext cx="4788505" cy="3639262"/>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59328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B443B-B5ED-7B2D-4327-2DB05785615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4806D3E-A35B-E937-4286-0366D9CB65E9}"/>
              </a:ext>
            </a:extLst>
          </p:cNvPr>
          <p:cNvSpPr>
            <a:spLocks noGrp="1"/>
          </p:cNvSpPr>
          <p:nvPr>
            <p:ph type="title"/>
          </p:nvPr>
        </p:nvSpPr>
        <p:spPr/>
        <p:txBody>
          <a:bodyPr/>
          <a:lstStyle/>
          <a:p>
            <a:r>
              <a:rPr lang="en-US" altLang="zh-CN" dirty="0" err="1"/>
              <a:t>Retinaface</a:t>
            </a:r>
            <a:r>
              <a:rPr lang="zh-CN" altLang="en-US" dirty="0"/>
              <a:t>的</a:t>
            </a:r>
            <a:r>
              <a:rPr lang="en-US" altLang="zh-CN" dirty="0"/>
              <a:t>FPN</a:t>
            </a:r>
            <a:endParaRPr lang="zh-CN" altLang="en-US" dirty="0"/>
          </a:p>
        </p:txBody>
      </p:sp>
      <p:pic>
        <p:nvPicPr>
          <p:cNvPr id="5" name="内容占位符 4" descr="图示&#10;&#10;描述已自动生成">
            <a:extLst>
              <a:ext uri="{FF2B5EF4-FFF2-40B4-BE49-F238E27FC236}">
                <a16:creationId xmlns:a16="http://schemas.microsoft.com/office/drawing/2014/main" id="{E2F08A84-1E71-A9E4-31A6-5965C163E5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5390" y="-1182872"/>
            <a:ext cx="4284327" cy="7675747"/>
          </a:xfrm>
        </p:spPr>
      </p:pic>
      <p:sp>
        <p:nvSpPr>
          <p:cNvPr id="6" name="文本框 5">
            <a:extLst>
              <a:ext uri="{FF2B5EF4-FFF2-40B4-BE49-F238E27FC236}">
                <a16:creationId xmlns:a16="http://schemas.microsoft.com/office/drawing/2014/main" id="{6304F2AA-B75E-E0CA-9F0C-847B2751F576}"/>
              </a:ext>
            </a:extLst>
          </p:cNvPr>
          <p:cNvSpPr txBox="1"/>
          <p:nvPr/>
        </p:nvSpPr>
        <p:spPr>
          <a:xfrm>
            <a:off x="462858" y="1386556"/>
            <a:ext cx="7050050" cy="2862322"/>
          </a:xfrm>
          <a:prstGeom prst="rect">
            <a:avLst/>
          </a:prstGeom>
          <a:noFill/>
        </p:spPr>
        <p:txBody>
          <a:bodyPr wrap="square" rtlCol="0">
            <a:spAutoFit/>
          </a:bodyPr>
          <a:lstStyle/>
          <a:p>
            <a:pPr>
              <a:buFont typeface="+mj-lt"/>
              <a:buAutoNum type="arabicPeriod"/>
            </a:pPr>
            <a:r>
              <a:rPr lang="zh-CN" altLang="en-US" b="1" dirty="0"/>
              <a:t>初始特征层</a:t>
            </a:r>
            <a:r>
              <a:rPr lang="zh-CN" altLang="en-US" dirty="0"/>
              <a:t>：</a:t>
            </a:r>
          </a:p>
          <a:p>
            <a:pPr marL="742950" lvl="1" indent="-285750">
              <a:buFont typeface="+mj-lt"/>
              <a:buAutoNum type="arabicPeriod"/>
            </a:pPr>
            <a:r>
              <a:rPr lang="zh-CN" altLang="en-US" dirty="0"/>
              <a:t>输入特征图经过一系列的卷积操作，得到了三个关键特征层，分别为</a:t>
            </a:r>
            <a:r>
              <a:rPr lang="en-US" altLang="zh-CN" dirty="0"/>
              <a:t>1,64,80,80</a:t>
            </a:r>
            <a:r>
              <a:rPr lang="zh-CN" altLang="en-US" dirty="0"/>
              <a:t>、</a:t>
            </a:r>
            <a:r>
              <a:rPr lang="en-US" altLang="zh-CN" dirty="0"/>
              <a:t>1,64,40,40</a:t>
            </a:r>
            <a:r>
              <a:rPr lang="zh-CN" altLang="en-US" dirty="0"/>
              <a:t>、</a:t>
            </a:r>
            <a:r>
              <a:rPr lang="en-US" altLang="zh-CN" dirty="0"/>
              <a:t>1,64,20,20</a:t>
            </a:r>
            <a:r>
              <a:rPr lang="zh-CN" altLang="en-US" dirty="0"/>
              <a:t>。这里“</a:t>
            </a:r>
            <a:r>
              <a:rPr lang="en-US" altLang="zh-CN" dirty="0"/>
              <a:t>1”</a:t>
            </a:r>
            <a:r>
              <a:rPr lang="zh-CN" altLang="en-US" dirty="0"/>
              <a:t>表示批次大小，“</a:t>
            </a:r>
            <a:r>
              <a:rPr lang="en-US" altLang="zh-CN" dirty="0"/>
              <a:t>64”</a:t>
            </a:r>
            <a:r>
              <a:rPr lang="zh-CN" altLang="en-US" dirty="0"/>
              <a:t>表示通道数，“</a:t>
            </a:r>
            <a:r>
              <a:rPr lang="en-US" altLang="zh-CN" dirty="0"/>
              <a:t>80,80”</a:t>
            </a:r>
            <a:r>
              <a:rPr lang="zh-CN" altLang="en-US" dirty="0"/>
              <a:t>、“</a:t>
            </a:r>
            <a:r>
              <a:rPr lang="en-US" altLang="zh-CN" dirty="0"/>
              <a:t>40,40”</a:t>
            </a:r>
            <a:r>
              <a:rPr lang="zh-CN" altLang="en-US" dirty="0"/>
              <a:t>、“</a:t>
            </a:r>
            <a:r>
              <a:rPr lang="en-US" altLang="zh-CN" dirty="0"/>
              <a:t>20,20”</a:t>
            </a:r>
            <a:r>
              <a:rPr lang="zh-CN" altLang="en-US" dirty="0"/>
              <a:t>分别表示特征图的高度和宽度。</a:t>
            </a:r>
          </a:p>
          <a:p>
            <a:pPr>
              <a:buFont typeface="+mj-lt"/>
              <a:buAutoNum type="arabicPeriod"/>
            </a:pPr>
            <a:r>
              <a:rPr lang="zh-CN" altLang="en-US" b="1" dirty="0"/>
              <a:t>自底向上融合</a:t>
            </a:r>
            <a:r>
              <a:rPr lang="zh-CN" altLang="en-US" dirty="0"/>
              <a:t>：</a:t>
            </a:r>
            <a:endParaRPr lang="en-US" altLang="zh-CN" dirty="0"/>
          </a:p>
          <a:p>
            <a:r>
              <a:rPr lang="zh-CN" altLang="en-US" dirty="0"/>
              <a:t>最底下特征层首先进行基本处理，然后上采样后通过</a:t>
            </a:r>
            <a:r>
              <a:rPr lang="en-US" altLang="zh-CN" dirty="0"/>
              <a:t>1*1</a:t>
            </a:r>
            <a:r>
              <a:rPr lang="zh-CN" altLang="en-US" dirty="0"/>
              <a:t>卷积与其下一层相加，再卷积一次减小堆叠效应</a:t>
            </a:r>
            <a:endParaRPr lang="en-US" altLang="zh-CN" dirty="0"/>
          </a:p>
          <a:p>
            <a:r>
              <a:rPr lang="zh-CN" altLang="en-US" dirty="0"/>
              <a:t>以此类推</a:t>
            </a:r>
          </a:p>
          <a:p>
            <a:endParaRPr lang="zh-CN" altLang="en-US" dirty="0"/>
          </a:p>
        </p:txBody>
      </p:sp>
      <p:sp>
        <p:nvSpPr>
          <p:cNvPr id="7" name="文本框 6">
            <a:extLst>
              <a:ext uri="{FF2B5EF4-FFF2-40B4-BE49-F238E27FC236}">
                <a16:creationId xmlns:a16="http://schemas.microsoft.com/office/drawing/2014/main" id="{F77889E2-EA49-EC87-9CE6-D3D39045218F}"/>
              </a:ext>
            </a:extLst>
          </p:cNvPr>
          <p:cNvSpPr txBox="1"/>
          <p:nvPr/>
        </p:nvSpPr>
        <p:spPr>
          <a:xfrm>
            <a:off x="5246153" y="1032001"/>
            <a:ext cx="2391033" cy="646331"/>
          </a:xfrm>
          <a:prstGeom prst="rect">
            <a:avLst/>
          </a:prstGeom>
          <a:noFill/>
        </p:spPr>
        <p:txBody>
          <a:bodyPr wrap="square" rtlCol="0">
            <a:spAutoFit/>
          </a:bodyPr>
          <a:lstStyle/>
          <a:p>
            <a:r>
              <a:rPr lang="zh-CN" altLang="en-US" dirty="0"/>
              <a:t>图片输入自下而上为由深到浅</a:t>
            </a:r>
          </a:p>
        </p:txBody>
      </p:sp>
    </p:spTree>
    <p:extLst>
      <p:ext uri="{BB962C8B-B14F-4D97-AF65-F5344CB8AC3E}">
        <p14:creationId xmlns:p14="http://schemas.microsoft.com/office/powerpoint/2010/main" val="1314147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35B8-2212-74BF-02AA-543A1E6FB74D}"/>
              </a:ext>
            </a:extLst>
          </p:cNvPr>
          <p:cNvSpPr>
            <a:spLocks noGrp="1"/>
          </p:cNvSpPr>
          <p:nvPr>
            <p:ph type="title"/>
          </p:nvPr>
        </p:nvSpPr>
        <p:spPr/>
        <p:txBody>
          <a:bodyPr/>
          <a:lstStyle/>
          <a:p>
            <a:r>
              <a:rPr lang="en-US" altLang="zh-CN" dirty="0" err="1"/>
              <a:t>retinaface</a:t>
            </a:r>
            <a:endParaRPr lang="zh-CN" altLang="en-US" dirty="0"/>
          </a:p>
        </p:txBody>
      </p:sp>
      <p:sp>
        <p:nvSpPr>
          <p:cNvPr id="3" name="文本占位符 2">
            <a:extLst>
              <a:ext uri="{FF2B5EF4-FFF2-40B4-BE49-F238E27FC236}">
                <a16:creationId xmlns:a16="http://schemas.microsoft.com/office/drawing/2014/main" id="{E8DA962C-EB14-CC9C-6FD5-E89254F3160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18386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4856F-E6BD-24F6-F9AF-667BF5BEE22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1453C4A-4D77-1920-78C8-5331373F2D5A}"/>
              </a:ext>
            </a:extLst>
          </p:cNvPr>
          <p:cNvSpPr>
            <a:spLocks noGrp="1"/>
          </p:cNvSpPr>
          <p:nvPr>
            <p:ph type="title"/>
          </p:nvPr>
        </p:nvSpPr>
        <p:spPr/>
        <p:txBody>
          <a:bodyPr/>
          <a:lstStyle/>
          <a:p>
            <a:r>
              <a:rPr lang="en-US" altLang="zh-CN" dirty="0"/>
              <a:t>SSH(Single Stage Headless)</a:t>
            </a:r>
            <a:endParaRPr lang="zh-CN" altLang="en-US" dirty="0"/>
          </a:p>
        </p:txBody>
      </p:sp>
      <p:sp>
        <p:nvSpPr>
          <p:cNvPr id="3" name="内容占位符 2">
            <a:extLst>
              <a:ext uri="{FF2B5EF4-FFF2-40B4-BE49-F238E27FC236}">
                <a16:creationId xmlns:a16="http://schemas.microsoft.com/office/drawing/2014/main" id="{6DFAC27B-DB54-B7D1-34A5-E68C680CB806}"/>
              </a:ext>
            </a:extLst>
          </p:cNvPr>
          <p:cNvSpPr>
            <a:spLocks noGrp="1"/>
          </p:cNvSpPr>
          <p:nvPr>
            <p:ph idx="1"/>
          </p:nvPr>
        </p:nvSpPr>
        <p:spPr/>
        <p:txBody>
          <a:bodyPr/>
          <a:lstStyle/>
          <a:p>
            <a:r>
              <a:rPr lang="en-US" altLang="zh-CN" dirty="0"/>
              <a:t>SSH </a:t>
            </a:r>
            <a:r>
              <a:rPr lang="zh-CN" altLang="en-US" dirty="0"/>
              <a:t>模块的主要目的是通过多尺度特征融合来扩大感受野，从而增强特征提取的效果。通过将不同深度的特征进行融合，</a:t>
            </a:r>
            <a:r>
              <a:rPr lang="en-US" altLang="zh-CN" dirty="0"/>
              <a:t>SSH </a:t>
            </a:r>
            <a:r>
              <a:rPr lang="zh-CN" altLang="en-US" dirty="0"/>
              <a:t>能够综合考虑不同级别的信息，包括低级别细节信息和高级别语义信息，这对于目标检测任务尤其重要。此外，通过多次卷积和激活函数的应用，</a:t>
            </a:r>
            <a:r>
              <a:rPr lang="en-US" altLang="zh-CN" dirty="0"/>
              <a:t>SSH </a:t>
            </a:r>
            <a:r>
              <a:rPr lang="zh-CN" altLang="en-US" dirty="0"/>
              <a:t>还能够进一步丰富特征表示，提高模型的表现力。</a:t>
            </a:r>
            <a:endParaRPr lang="en-US" altLang="zh-CN" dirty="0"/>
          </a:p>
          <a:p>
            <a:r>
              <a:rPr lang="zh-CN" altLang="en-US" dirty="0"/>
              <a:t>简单来说，</a:t>
            </a:r>
            <a:r>
              <a:rPr lang="en-US" altLang="zh-CN" dirty="0"/>
              <a:t>ssh</a:t>
            </a:r>
            <a:r>
              <a:rPr lang="zh-CN" altLang="en-US" dirty="0"/>
              <a:t>就是在检测是将普通卷积与上下文相融合。</a:t>
            </a:r>
          </a:p>
        </p:txBody>
      </p:sp>
      <p:pic>
        <p:nvPicPr>
          <p:cNvPr id="1026" name="Picture 2">
            <a:extLst>
              <a:ext uri="{FF2B5EF4-FFF2-40B4-BE49-F238E27FC236}">
                <a16:creationId xmlns:a16="http://schemas.microsoft.com/office/drawing/2014/main" id="{E9535120-AD87-E30E-FCE7-A549AA900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2983" y="-157163"/>
            <a:ext cx="442163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146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125D7-88E5-7A7A-75EC-C2ABD114F8DA}"/>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1A5395F3-E161-1F12-7106-93CA78EA85F3}"/>
              </a:ext>
            </a:extLst>
          </p:cNvPr>
          <p:cNvSpPr>
            <a:spLocks noGrp="1" noChangeArrowheads="1"/>
          </p:cNvSpPr>
          <p:nvPr>
            <p:ph idx="1"/>
          </p:nvPr>
        </p:nvSpPr>
        <p:spPr bwMode="auto">
          <a:xfrm>
            <a:off x="196850" y="215914"/>
            <a:ext cx="9474200" cy="6215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Arial" panose="020B0604020202020204" pitchFamily="34" charset="0"/>
              </a:rPr>
              <a:t>输入</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panose="020B0604020202020204" pitchFamily="34" charset="0"/>
              </a:rPr>
              <a:t>输入是一个具有固定尺寸的特征图，假设其尺寸为 </a:t>
            </a:r>
            <a:r>
              <a:rPr kumimoji="0" lang="zh-CN" altLang="zh-CN" sz="1600" b="0" i="0" u="none" strike="noStrike" cap="none" normalizeH="0" baseline="0" dirty="0">
                <a:ln>
                  <a:noFill/>
                </a:ln>
                <a:solidFill>
                  <a:schemeClr val="tx1"/>
                </a:solidFill>
                <a:effectLst/>
                <a:latin typeface="Arial Unicode MS"/>
              </a:rPr>
              <a:t>input_size</a:t>
            </a:r>
            <a:r>
              <a:rPr kumimoji="0" lang="zh-CN" altLang="zh-CN" sz="1600" b="0" i="0" u="none" strike="noStrike" cap="none" normalizeH="0" baseline="0" dirty="0">
                <a:ln>
                  <a:noFill/>
                </a:ln>
                <a:solidFill>
                  <a:schemeClr val="tx1"/>
                </a:solidFill>
                <a:effectLst/>
              </a:rPr>
              <a:t>，通道数为64。</a:t>
            </a:r>
            <a:r>
              <a:rPr kumimoji="0" lang="zh-CN" altLang="zh-CN"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Arial" panose="020B0604020202020204" pitchFamily="34" charset="0"/>
              </a:rPr>
              <a:t>主路径</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600" b="1" i="0" u="none" strike="noStrike" cap="none" normalizeH="0" baseline="0" dirty="0">
                <a:ln>
                  <a:noFill/>
                </a:ln>
                <a:solidFill>
                  <a:schemeClr val="tx1"/>
                </a:solidFill>
                <a:effectLst/>
                <a:latin typeface="Arial" panose="020B0604020202020204" pitchFamily="34" charset="0"/>
              </a:rPr>
              <a:t>第一支路</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600" b="1" i="0" u="none" strike="noStrike" cap="none" normalizeH="0" baseline="0" dirty="0">
                <a:ln>
                  <a:noFill/>
                </a:ln>
                <a:solidFill>
                  <a:schemeClr val="tx1"/>
                </a:solidFill>
                <a:effectLst/>
                <a:latin typeface="Arial" panose="020B0604020202020204" pitchFamily="34" charset="0"/>
              </a:rPr>
              <a:t>Conv2d (64, 32)</a:t>
            </a:r>
            <a:r>
              <a:rPr kumimoji="0" lang="zh-CN" altLang="zh-CN" sz="1600" b="0" i="0" u="none" strike="noStrike" cap="none" normalizeH="0" baseline="0" dirty="0">
                <a:ln>
                  <a:noFill/>
                </a:ln>
                <a:solidFill>
                  <a:schemeClr val="tx1"/>
                </a:solidFill>
                <a:effectLst/>
                <a:latin typeface="Arial" panose="020B0604020202020204" pitchFamily="34" charset="0"/>
              </a:rPr>
              <a:t>: 对输入特征图进行3x3的卷积操作，输出通道数减半为32。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600" b="1" i="0" u="none" strike="noStrike" cap="none" normalizeH="0" baseline="0" dirty="0">
                <a:ln>
                  <a:noFill/>
                </a:ln>
                <a:solidFill>
                  <a:schemeClr val="tx1"/>
                </a:solidFill>
                <a:effectLst/>
                <a:latin typeface="Arial" panose="020B0604020202020204" pitchFamily="34" charset="0"/>
              </a:rPr>
              <a:t>BatchNorm</a:t>
            </a:r>
            <a:r>
              <a:rPr kumimoji="0" lang="zh-CN" altLang="zh-CN" sz="1600" b="0" i="0" u="none" strike="noStrike" cap="none" normalizeH="0" baseline="0" dirty="0">
                <a:ln>
                  <a:noFill/>
                </a:ln>
                <a:solidFill>
                  <a:schemeClr val="tx1"/>
                </a:solidFill>
                <a:effectLst/>
                <a:latin typeface="Arial" panose="020B0604020202020204" pitchFamily="34" charset="0"/>
              </a:rPr>
              <a:t>: 执行批量归一化，标准化数据分布。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1600" b="1" i="0" u="none" strike="noStrike" cap="none" normalizeH="0" baseline="0" dirty="0">
                <a:ln>
                  <a:noFill/>
                </a:ln>
                <a:solidFill>
                  <a:schemeClr val="tx1"/>
                </a:solidFill>
                <a:effectLst/>
                <a:latin typeface="Arial" panose="020B0604020202020204" pitchFamily="34" charset="0"/>
              </a:rPr>
              <a:t>第二支路</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600" b="1" i="0" u="none" strike="noStrike" cap="none" normalizeH="0" baseline="0" dirty="0">
                <a:ln>
                  <a:noFill/>
                </a:ln>
                <a:solidFill>
                  <a:schemeClr val="tx1"/>
                </a:solidFill>
                <a:effectLst/>
                <a:latin typeface="Arial" panose="020B0604020202020204" pitchFamily="34" charset="0"/>
              </a:rPr>
              <a:t>Conv2d (64, 16)</a:t>
            </a:r>
            <a:r>
              <a:rPr kumimoji="0" lang="zh-CN" altLang="zh-CN" sz="1600" b="0" i="0" u="none" strike="noStrike" cap="none" normalizeH="0" baseline="0" dirty="0">
                <a:ln>
                  <a:noFill/>
                </a:ln>
                <a:solidFill>
                  <a:schemeClr val="tx1"/>
                </a:solidFill>
                <a:effectLst/>
                <a:latin typeface="Arial" panose="020B0604020202020204" pitchFamily="34" charset="0"/>
              </a:rPr>
              <a:t>: 对输入特征图进行3x3的卷积操作，输出通道数减少为1/4。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600" b="1" i="0" u="none" strike="noStrike" cap="none" normalizeH="0" baseline="0" dirty="0">
                <a:ln>
                  <a:noFill/>
                </a:ln>
                <a:solidFill>
                  <a:schemeClr val="tx1"/>
                </a:solidFill>
                <a:effectLst/>
                <a:latin typeface="Arial" panose="020B0604020202020204" pitchFamily="34" charset="0"/>
              </a:rPr>
              <a:t>BatchNorm</a:t>
            </a:r>
            <a:r>
              <a:rPr kumimoji="0" lang="zh-CN" altLang="zh-CN" sz="1600" b="0" i="0" u="none" strike="noStrike" cap="none" normalizeH="0" baseline="0" dirty="0">
                <a:ln>
                  <a:noFill/>
                </a:ln>
                <a:solidFill>
                  <a:schemeClr val="tx1"/>
                </a:solidFill>
                <a:effectLst/>
                <a:latin typeface="Arial" panose="020B0604020202020204" pitchFamily="34" charset="0"/>
              </a:rPr>
              <a:t>: 执行批量归一化。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600" b="1" i="0" u="none" strike="noStrike" cap="none" normalizeH="0" baseline="0" dirty="0">
                <a:ln>
                  <a:noFill/>
                </a:ln>
                <a:solidFill>
                  <a:schemeClr val="tx1"/>
                </a:solidFill>
                <a:effectLst/>
                <a:latin typeface="Arial" panose="020B0604020202020204" pitchFamily="34" charset="0"/>
              </a:rPr>
              <a:t>LeakyReLU</a:t>
            </a:r>
            <a:r>
              <a:rPr kumimoji="0" lang="zh-CN" altLang="zh-CN" sz="1600" b="0" i="0" u="none" strike="noStrike" cap="none" normalizeH="0" baseline="0" dirty="0">
                <a:ln>
                  <a:noFill/>
                </a:ln>
                <a:solidFill>
                  <a:schemeClr val="tx1"/>
                </a:solidFill>
                <a:effectLst/>
                <a:latin typeface="Arial" panose="020B0604020202020204" pitchFamily="34" charset="0"/>
              </a:rPr>
              <a:t>: 应用漏失整流线性单元激活函数，引入非线性变换。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600" b="1" i="0" u="none" strike="noStrike" cap="none" normalizeH="0" baseline="0" dirty="0">
                <a:ln>
                  <a:noFill/>
                </a:ln>
                <a:solidFill>
                  <a:schemeClr val="tx1"/>
                </a:solidFill>
                <a:effectLst/>
                <a:latin typeface="Arial" panose="020B0604020202020204" pitchFamily="34" charset="0"/>
              </a:rPr>
              <a:t>Conv2d (16, 16)</a:t>
            </a:r>
            <a:r>
              <a:rPr kumimoji="0" lang="zh-CN" altLang="zh-CN" sz="1600" b="0" i="0" u="none" strike="noStrike" cap="none" normalizeH="0" baseline="0" dirty="0">
                <a:ln>
                  <a:noFill/>
                </a:ln>
                <a:solidFill>
                  <a:schemeClr val="tx1"/>
                </a:solidFill>
                <a:effectLst/>
                <a:latin typeface="Arial" panose="020B0604020202020204" pitchFamily="34" charset="0"/>
              </a:rPr>
              <a:t>: 再次执行3x3的卷积操作，保持通道数不变。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600" b="1" i="0" u="none" strike="noStrike" cap="none" normalizeH="0" baseline="0" dirty="0">
                <a:ln>
                  <a:noFill/>
                </a:ln>
                <a:solidFill>
                  <a:schemeClr val="tx1"/>
                </a:solidFill>
                <a:effectLst/>
                <a:latin typeface="Arial" panose="020B0604020202020204" pitchFamily="34" charset="0"/>
              </a:rPr>
              <a:t>BatchNorm</a:t>
            </a:r>
            <a:r>
              <a:rPr kumimoji="0" lang="zh-CN" altLang="zh-CN" sz="1600" b="0" i="0" u="none" strike="noStrike" cap="none" normalizeH="0" baseline="0" dirty="0">
                <a:ln>
                  <a:noFill/>
                </a:ln>
                <a:solidFill>
                  <a:schemeClr val="tx1"/>
                </a:solidFill>
                <a:effectLst/>
                <a:latin typeface="Arial" panose="020B0604020202020204" pitchFamily="34" charset="0"/>
              </a:rPr>
              <a:t>: 执行批量归一化。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altLang="zh-CN" sz="1600" b="1" i="0" u="none" strike="noStrike" cap="none" normalizeH="0" baseline="0" dirty="0">
                <a:ln>
                  <a:noFill/>
                </a:ln>
                <a:solidFill>
                  <a:schemeClr val="tx1"/>
                </a:solidFill>
                <a:effectLst/>
                <a:latin typeface="Arial" panose="020B0604020202020204" pitchFamily="34" charset="0"/>
              </a:rPr>
              <a:t>第三支路</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panose="020B0604020202020204" pitchFamily="34" charset="0"/>
              </a:rPr>
              <a:t>接收第二支路的输出。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600" b="1" i="0" u="none" strike="noStrike" cap="none" normalizeH="0" baseline="0" dirty="0">
                <a:ln>
                  <a:noFill/>
                </a:ln>
                <a:solidFill>
                  <a:schemeClr val="tx1"/>
                </a:solidFill>
                <a:effectLst/>
                <a:latin typeface="Arial" panose="020B0604020202020204" pitchFamily="34" charset="0"/>
              </a:rPr>
              <a:t>Conv2d (16, 16)</a:t>
            </a:r>
            <a:r>
              <a:rPr kumimoji="0" lang="zh-CN" altLang="zh-CN" sz="1600" b="0" i="0" u="none" strike="noStrike" cap="none" normalizeH="0" baseline="0" dirty="0">
                <a:ln>
                  <a:noFill/>
                </a:ln>
                <a:solidFill>
                  <a:schemeClr val="tx1"/>
                </a:solidFill>
                <a:effectLst/>
                <a:latin typeface="Arial" panose="020B0604020202020204" pitchFamily="34" charset="0"/>
              </a:rPr>
              <a:t>: 执行3x3的卷积操作，保持通道数不变。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600" b="1" i="0" u="none" strike="noStrike" cap="none" normalizeH="0" baseline="0" dirty="0">
                <a:ln>
                  <a:noFill/>
                </a:ln>
                <a:solidFill>
                  <a:schemeClr val="tx1"/>
                </a:solidFill>
                <a:effectLst/>
                <a:latin typeface="Arial" panose="020B0604020202020204" pitchFamily="34" charset="0"/>
              </a:rPr>
              <a:t>BatchNorm</a:t>
            </a:r>
            <a:r>
              <a:rPr kumimoji="0" lang="zh-CN" altLang="zh-CN" sz="1600" b="0" i="0" u="none" strike="noStrike" cap="none" normalizeH="0" baseline="0" dirty="0">
                <a:ln>
                  <a:noFill/>
                </a:ln>
                <a:solidFill>
                  <a:schemeClr val="tx1"/>
                </a:solidFill>
                <a:effectLst/>
                <a:latin typeface="Arial" panose="020B0604020202020204" pitchFamily="34" charset="0"/>
              </a:rPr>
              <a:t>: 执行批量归一化。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600" b="1" i="0" u="none" strike="noStrike" cap="none" normalizeH="0" baseline="0" dirty="0">
                <a:ln>
                  <a:noFill/>
                </a:ln>
                <a:solidFill>
                  <a:schemeClr val="tx1"/>
                </a:solidFill>
                <a:effectLst/>
                <a:latin typeface="Arial" panose="020B0604020202020204" pitchFamily="34" charset="0"/>
              </a:rPr>
              <a:t>LeakyReLU</a:t>
            </a:r>
            <a:r>
              <a:rPr kumimoji="0" lang="zh-CN" altLang="zh-CN" sz="1600" b="0" i="0" u="none" strike="noStrike" cap="none" normalizeH="0" baseline="0" dirty="0">
                <a:ln>
                  <a:noFill/>
                </a:ln>
                <a:solidFill>
                  <a:schemeClr val="tx1"/>
                </a:solidFill>
                <a:effectLst/>
                <a:latin typeface="Arial" panose="020B0604020202020204" pitchFamily="34" charset="0"/>
              </a:rPr>
              <a:t>: 应用漏失整流线性单元激活函数。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600" b="1" i="0" u="none" strike="noStrike" cap="none" normalizeH="0" baseline="0" dirty="0">
                <a:ln>
                  <a:noFill/>
                </a:ln>
                <a:solidFill>
                  <a:schemeClr val="tx1"/>
                </a:solidFill>
                <a:effectLst/>
                <a:latin typeface="Arial" panose="020B0604020202020204" pitchFamily="34" charset="0"/>
              </a:rPr>
              <a:t>Conv2d (16, 16)</a:t>
            </a:r>
            <a:r>
              <a:rPr kumimoji="0" lang="zh-CN" altLang="zh-CN" sz="1600" b="0" i="0" u="none" strike="noStrike" cap="none" normalizeH="0" baseline="0" dirty="0">
                <a:ln>
                  <a:noFill/>
                </a:ln>
                <a:solidFill>
                  <a:schemeClr val="tx1"/>
                </a:solidFill>
                <a:effectLst/>
                <a:latin typeface="Arial" panose="020B0604020202020204" pitchFamily="34" charset="0"/>
              </a:rPr>
              <a:t>: 再次执行3x3的卷积操作，保持通道数不变。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600" b="1" i="0" u="none" strike="noStrike" cap="none" normalizeH="0" baseline="0" dirty="0">
                <a:ln>
                  <a:noFill/>
                </a:ln>
                <a:solidFill>
                  <a:schemeClr val="tx1"/>
                </a:solidFill>
                <a:effectLst/>
                <a:latin typeface="Arial" panose="020B0604020202020204" pitchFamily="34" charset="0"/>
              </a:rPr>
              <a:t>BatchNorm</a:t>
            </a:r>
            <a:r>
              <a:rPr kumimoji="0" lang="zh-CN" altLang="zh-CN" sz="1600" b="0" i="0" u="none" strike="noStrike" cap="none" normalizeH="0" baseline="0" dirty="0">
                <a:ln>
                  <a:noFill/>
                </a:ln>
                <a:solidFill>
                  <a:schemeClr val="tx1"/>
                </a:solidFill>
                <a:effectLst/>
                <a:latin typeface="Arial" panose="020B0604020202020204" pitchFamily="34" charset="0"/>
              </a:rPr>
              <a:t>: 执行批量归一化。 </a:t>
            </a:r>
            <a:endParaRPr kumimoji="0" lang="en-US" altLang="zh-CN" sz="1600" b="0" i="0" u="none" strike="noStrike" cap="none" normalizeH="0" baseline="0" dirty="0">
              <a:ln>
                <a:noFill/>
              </a:ln>
              <a:solidFill>
                <a:schemeClr val="tx1"/>
              </a:solidFill>
              <a:effectLst/>
              <a:latin typeface="Arial" panose="020B0604020202020204" pitchFamily="34" charset="0"/>
            </a:endParaRPr>
          </a:p>
          <a:p>
            <a:r>
              <a:rPr lang="zh-CN" altLang="en-US" sz="1600" b="1" dirty="0"/>
              <a:t>特征融合</a:t>
            </a:r>
          </a:p>
          <a:p>
            <a:pPr>
              <a:buFont typeface="Arial" panose="020B0604020202020204" pitchFamily="34" charset="0"/>
              <a:buChar char="•"/>
            </a:pPr>
            <a:r>
              <a:rPr lang="zh-CN" altLang="en-US" sz="1600" dirty="0"/>
              <a:t>将第一支路的输出与第三支路的最后一个 </a:t>
            </a:r>
            <a:r>
              <a:rPr lang="en-US" altLang="zh-CN" sz="1600" dirty="0" err="1"/>
              <a:t>BatchNorm</a:t>
            </a:r>
            <a:r>
              <a:rPr lang="en-US" altLang="zh-CN" sz="1600" dirty="0"/>
              <a:t> </a:t>
            </a:r>
            <a:r>
              <a:rPr lang="zh-CN" altLang="en-US" sz="1600" dirty="0"/>
              <a:t>层之后的结果进行拼接（</a:t>
            </a:r>
            <a:r>
              <a:rPr lang="en-US" altLang="zh-CN" sz="1600" dirty="0"/>
              <a:t>Concatenate</a:t>
            </a:r>
            <a:r>
              <a:rPr lang="zh-CN" altLang="en-US" sz="1600" dirty="0"/>
              <a:t>），得到一个新的特征图，其通道数为</a:t>
            </a:r>
            <a:r>
              <a:rPr lang="en-US" altLang="zh-CN" sz="1600" dirty="0"/>
              <a:t>64</a:t>
            </a:r>
            <a:r>
              <a:rPr lang="zh-CN" altLang="en-US" sz="1600" dirty="0"/>
              <a:t>。</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1534CDB7-BA46-0E90-B508-142F988AF2C5}"/>
              </a:ext>
            </a:extLst>
          </p:cNvPr>
          <p:cNvPicPr>
            <a:picLocks noChangeAspect="1"/>
          </p:cNvPicPr>
          <p:nvPr/>
        </p:nvPicPr>
        <p:blipFill>
          <a:blip r:embed="rId2"/>
          <a:stretch>
            <a:fillRect/>
          </a:stretch>
        </p:blipFill>
        <p:spPr>
          <a:xfrm>
            <a:off x="7566025" y="1146968"/>
            <a:ext cx="4429125" cy="4352925"/>
          </a:xfrm>
          <a:prstGeom prst="rect">
            <a:avLst/>
          </a:prstGeom>
        </p:spPr>
      </p:pic>
    </p:spTree>
    <p:extLst>
      <p:ext uri="{BB962C8B-B14F-4D97-AF65-F5344CB8AC3E}">
        <p14:creationId xmlns:p14="http://schemas.microsoft.com/office/powerpoint/2010/main" val="345016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9D67C-55E4-94CB-1588-C61C66148D9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2EEF91C-8109-5ABC-F55E-0D86F518FCB7}"/>
              </a:ext>
            </a:extLst>
          </p:cNvPr>
          <p:cNvSpPr>
            <a:spLocks noGrp="1"/>
          </p:cNvSpPr>
          <p:nvPr>
            <p:ph type="title"/>
          </p:nvPr>
        </p:nvSpPr>
        <p:spPr/>
        <p:txBody>
          <a:bodyPr/>
          <a:lstStyle/>
          <a:p>
            <a:r>
              <a:rPr lang="en-US" altLang="zh-CN" dirty="0"/>
              <a:t>Head</a:t>
            </a:r>
            <a:r>
              <a:rPr lang="zh-CN" altLang="en-US" dirty="0"/>
              <a:t>结构</a:t>
            </a:r>
          </a:p>
        </p:txBody>
      </p:sp>
      <p:pic>
        <p:nvPicPr>
          <p:cNvPr id="1028" name="Picture 4">
            <a:extLst>
              <a:ext uri="{FF2B5EF4-FFF2-40B4-BE49-F238E27FC236}">
                <a16:creationId xmlns:a16="http://schemas.microsoft.com/office/drawing/2014/main" id="{74BC2DCF-095F-BCA3-F36A-4C62D8A199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9528" y="1641475"/>
            <a:ext cx="957294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775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83258-A332-A27C-5B94-E1D6E40399C6}"/>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17BF2CD7-1618-E203-48CE-60E56F029D68}"/>
              </a:ext>
            </a:extLst>
          </p:cNvPr>
          <p:cNvSpPr>
            <a:spLocks noGrp="1"/>
          </p:cNvSpPr>
          <p:nvPr>
            <p:ph idx="1"/>
          </p:nvPr>
        </p:nvSpPr>
        <p:spPr>
          <a:xfrm>
            <a:off x="838200" y="1825625"/>
            <a:ext cx="8978900" cy="4351338"/>
          </a:xfrm>
        </p:spPr>
        <p:txBody>
          <a:bodyPr>
            <a:normAutofit/>
          </a:bodyPr>
          <a:lstStyle/>
          <a:p>
            <a:r>
              <a:rPr lang="en-US" altLang="zh-CN" dirty="0" err="1"/>
              <a:t>BboxHead</a:t>
            </a:r>
            <a:r>
              <a:rPr lang="zh-CN" altLang="en-US" dirty="0"/>
              <a:t>：框的回归预测结果用于对先验框进行调整获得预测框，即解码前的</a:t>
            </a:r>
            <a:r>
              <a:rPr lang="en-US" altLang="zh-CN" dirty="0"/>
              <a:t>bounding box</a:t>
            </a:r>
            <a:r>
              <a:rPr lang="zh-CN" altLang="en-US" dirty="0"/>
              <a:t>的中心点偏移量和宽高。</a:t>
            </a:r>
            <a:br>
              <a:rPr lang="zh-CN" altLang="en-US" dirty="0"/>
            </a:br>
            <a:r>
              <a:rPr lang="en-US" altLang="zh-CN" dirty="0" err="1"/>
              <a:t>ClsHead</a:t>
            </a:r>
            <a:r>
              <a:rPr lang="zh-CN" altLang="en-US" dirty="0"/>
              <a:t>：分类预测结果用于判断先验框内部是否包含脸。</a:t>
            </a:r>
            <a:br>
              <a:rPr lang="zh-CN" altLang="en-US" dirty="0"/>
            </a:br>
            <a:r>
              <a:rPr lang="en-US" altLang="zh-CN" dirty="0" err="1"/>
              <a:t>LdmHead</a:t>
            </a:r>
            <a:r>
              <a:rPr lang="zh-CN" altLang="en-US" dirty="0"/>
              <a:t>：解码前的五官关键点坐标</a:t>
            </a:r>
          </a:p>
        </p:txBody>
      </p:sp>
    </p:spTree>
    <p:extLst>
      <p:ext uri="{BB962C8B-B14F-4D97-AF65-F5344CB8AC3E}">
        <p14:creationId xmlns:p14="http://schemas.microsoft.com/office/powerpoint/2010/main" val="833537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8553CC-D5DA-9094-AB1D-F06C7A2EB22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88B3A31-95B4-822F-10C2-38B70F503830}"/>
              </a:ext>
            </a:extLst>
          </p:cNvPr>
          <p:cNvSpPr>
            <a:spLocks noGrp="1"/>
          </p:cNvSpPr>
          <p:nvPr>
            <p:ph type="title"/>
          </p:nvPr>
        </p:nvSpPr>
        <p:spPr/>
        <p:txBody>
          <a:bodyPr/>
          <a:lstStyle/>
          <a:p>
            <a:r>
              <a:rPr lang="zh-CN" altLang="en-US" dirty="0"/>
              <a:t>每个经过的操作</a:t>
            </a:r>
          </a:p>
        </p:txBody>
      </p:sp>
      <p:sp>
        <p:nvSpPr>
          <p:cNvPr id="3" name="内容占位符 2">
            <a:extLst>
              <a:ext uri="{FF2B5EF4-FFF2-40B4-BE49-F238E27FC236}">
                <a16:creationId xmlns:a16="http://schemas.microsoft.com/office/drawing/2014/main" id="{944D4152-0562-8BB9-A162-B5D19A82AB58}"/>
              </a:ext>
            </a:extLst>
          </p:cNvPr>
          <p:cNvSpPr>
            <a:spLocks noGrp="1"/>
          </p:cNvSpPr>
          <p:nvPr>
            <p:ph idx="1"/>
          </p:nvPr>
        </p:nvSpPr>
        <p:spPr/>
        <p:txBody>
          <a:bodyPr/>
          <a:lstStyle/>
          <a:p>
            <a:pPr>
              <a:buFont typeface="+mj-lt"/>
              <a:buAutoNum type="arabicPeriod"/>
            </a:pPr>
            <a:r>
              <a:rPr lang="zh-CN" altLang="en-US" dirty="0"/>
              <a:t>输入特征图（</a:t>
            </a:r>
            <a:r>
              <a:rPr lang="en-US" altLang="zh-CN" dirty="0"/>
              <a:t>Input</a:t>
            </a:r>
            <a:r>
              <a:rPr lang="zh-CN" altLang="en-US" dirty="0"/>
              <a:t>）的形状为</a:t>
            </a:r>
            <a:r>
              <a:rPr lang="en-US" altLang="zh-CN" dirty="0"/>
              <a:t>(1, 64, </a:t>
            </a:r>
            <a:r>
              <a:rPr lang="en-US" altLang="zh-CN" dirty="0" err="1"/>
              <a:t>input_size</a:t>
            </a:r>
            <a:r>
              <a:rPr lang="en-US" altLang="zh-CN" dirty="0"/>
              <a:t>, </a:t>
            </a:r>
            <a:r>
              <a:rPr lang="en-US" altLang="zh-CN" dirty="0" err="1"/>
              <a:t>input_size</a:t>
            </a:r>
            <a:r>
              <a:rPr lang="en-US" altLang="zh-CN" dirty="0"/>
              <a:t>)</a:t>
            </a:r>
            <a:r>
              <a:rPr lang="zh-CN" altLang="en-US" dirty="0"/>
              <a:t>。</a:t>
            </a:r>
          </a:p>
          <a:p>
            <a:pPr>
              <a:buFont typeface="+mj-lt"/>
              <a:buAutoNum type="arabicPeriod"/>
            </a:pPr>
            <a:r>
              <a:rPr lang="zh-CN" altLang="en-US" dirty="0"/>
              <a:t>经过一个卷积层（</a:t>
            </a:r>
            <a:r>
              <a:rPr lang="en-US" altLang="zh-CN" dirty="0"/>
              <a:t>Conv2d</a:t>
            </a:r>
            <a:r>
              <a:rPr lang="zh-CN" altLang="en-US" dirty="0"/>
              <a:t>），核大小为</a:t>
            </a:r>
            <a:r>
              <a:rPr lang="en-US" altLang="zh-CN" dirty="0"/>
              <a:t>1x1</a:t>
            </a:r>
            <a:r>
              <a:rPr lang="zh-CN" altLang="en-US" dirty="0"/>
              <a:t>，步长为</a:t>
            </a:r>
            <a:r>
              <a:rPr lang="en-US" altLang="zh-CN" dirty="0"/>
              <a:t>1</a:t>
            </a:r>
            <a:r>
              <a:rPr lang="zh-CN" altLang="en-US" dirty="0"/>
              <a:t>，输出维度变为</a:t>
            </a:r>
            <a:r>
              <a:rPr lang="en-US" altLang="zh-CN" dirty="0"/>
              <a:t>(1, 8, </a:t>
            </a:r>
            <a:r>
              <a:rPr lang="en-US" altLang="zh-CN" dirty="0" err="1"/>
              <a:t>input_size</a:t>
            </a:r>
            <a:r>
              <a:rPr lang="en-US" altLang="zh-CN" dirty="0"/>
              <a:t>, </a:t>
            </a:r>
            <a:r>
              <a:rPr lang="en-US" altLang="zh-CN" dirty="0" err="1"/>
              <a:t>input_size</a:t>
            </a:r>
            <a:r>
              <a:rPr lang="en-US" altLang="zh-CN" dirty="0"/>
              <a:t>)</a:t>
            </a:r>
            <a:r>
              <a:rPr lang="zh-CN" altLang="en-US" dirty="0"/>
              <a:t>。</a:t>
            </a:r>
          </a:p>
          <a:p>
            <a:pPr>
              <a:buFont typeface="+mj-lt"/>
              <a:buAutoNum type="arabicPeriod"/>
            </a:pPr>
            <a:r>
              <a:rPr lang="zh-CN" altLang="en-US" dirty="0"/>
              <a:t>然后进行转置操作（</a:t>
            </a:r>
            <a:r>
              <a:rPr lang="en-US" altLang="zh-CN" dirty="0"/>
              <a:t>Permute</a:t>
            </a:r>
            <a:r>
              <a:rPr lang="zh-CN" altLang="en-US" dirty="0"/>
              <a:t>），改变张量的维度顺序。</a:t>
            </a:r>
          </a:p>
          <a:p>
            <a:pPr>
              <a:buFont typeface="+mj-lt"/>
              <a:buAutoNum type="arabicPeriod"/>
            </a:pPr>
            <a:r>
              <a:rPr lang="zh-CN" altLang="en-US" dirty="0"/>
              <a:t>最后通过</a:t>
            </a:r>
            <a:r>
              <a:rPr lang="en-US" altLang="zh-CN" dirty="0"/>
              <a:t>View</a:t>
            </a:r>
            <a:r>
              <a:rPr lang="zh-CN" altLang="en-US" dirty="0"/>
              <a:t>操作重新排列张量的形状，以便于后续处理。</a:t>
            </a:r>
          </a:p>
          <a:p>
            <a:endParaRPr lang="zh-CN" altLang="en-US" dirty="0"/>
          </a:p>
        </p:txBody>
      </p:sp>
    </p:spTree>
    <p:extLst>
      <p:ext uri="{BB962C8B-B14F-4D97-AF65-F5344CB8AC3E}">
        <p14:creationId xmlns:p14="http://schemas.microsoft.com/office/powerpoint/2010/main" val="963224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A769D-4121-00BE-1573-C75973824A4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73DA36C-F090-9DA5-714A-F58B962D8D01}"/>
              </a:ext>
            </a:extLst>
          </p:cNvPr>
          <p:cNvSpPr>
            <a:spLocks noGrp="1"/>
          </p:cNvSpPr>
          <p:nvPr>
            <p:ph type="title"/>
          </p:nvPr>
        </p:nvSpPr>
        <p:spPr/>
        <p:txBody>
          <a:bodyPr/>
          <a:lstStyle/>
          <a:p>
            <a:r>
              <a:rPr lang="zh-CN" altLang="en-US" dirty="0"/>
              <a:t>代码</a:t>
            </a:r>
          </a:p>
        </p:txBody>
      </p:sp>
      <p:sp>
        <p:nvSpPr>
          <p:cNvPr id="3" name="内容占位符 2">
            <a:extLst>
              <a:ext uri="{FF2B5EF4-FFF2-40B4-BE49-F238E27FC236}">
                <a16:creationId xmlns:a16="http://schemas.microsoft.com/office/drawing/2014/main" id="{09BBB8F1-A80D-DB6C-1736-F60CFE9A6830}"/>
              </a:ext>
            </a:extLst>
          </p:cNvPr>
          <p:cNvSpPr>
            <a:spLocks noGrp="1"/>
          </p:cNvSpPr>
          <p:nvPr>
            <p:ph idx="1"/>
          </p:nvPr>
        </p:nvSpPr>
        <p:spPr>
          <a:xfrm>
            <a:off x="838200" y="1825625"/>
            <a:ext cx="5930900" cy="4667250"/>
          </a:xfrm>
        </p:spPr>
        <p:txBody>
          <a:bodyPr>
            <a:normAutofit fontScale="25000" lnSpcReduction="20000"/>
          </a:bodyPr>
          <a:lstStyle/>
          <a:p>
            <a:r>
              <a:rPr lang="en-US" altLang="zh-CN" dirty="0">
                <a:latin typeface="Consolas" panose="020B0609020204030204" pitchFamily="49" charset="0"/>
              </a:rPr>
              <a:t>class </a:t>
            </a:r>
            <a:r>
              <a:rPr lang="en-US" altLang="zh-CN" dirty="0" err="1">
                <a:latin typeface="Consolas" panose="020B0609020204030204" pitchFamily="49" charset="0"/>
              </a:rPr>
              <a:t>ClassHead</a:t>
            </a:r>
            <a:r>
              <a:rPr lang="en-US" altLang="zh-CN" dirty="0">
                <a:latin typeface="Consolas" panose="020B0609020204030204" pitchFamily="49" charset="0"/>
              </a:rPr>
              <a:t>(</a:t>
            </a:r>
            <a:r>
              <a:rPr lang="en-US" altLang="zh-CN" dirty="0" err="1">
                <a:latin typeface="Consolas" panose="020B0609020204030204" pitchFamily="49" charset="0"/>
              </a:rPr>
              <a:t>nn.Module</a:t>
            </a:r>
            <a:r>
              <a:rPr lang="en-US" altLang="zh-CN" dirty="0">
                <a:latin typeface="Consolas" panose="020B0609020204030204" pitchFamily="49" charset="0"/>
              </a:rPr>
              <a:t>):</a:t>
            </a:r>
          </a:p>
          <a:p>
            <a:r>
              <a:rPr lang="en-US" altLang="zh-CN" dirty="0">
                <a:latin typeface="Consolas" panose="020B0609020204030204" pitchFamily="49" charset="0"/>
              </a:rPr>
              <a:t>    def __</a:t>
            </a:r>
            <a:r>
              <a:rPr lang="en-US" altLang="zh-CN" dirty="0" err="1">
                <a:latin typeface="Consolas" panose="020B0609020204030204" pitchFamily="49" charset="0"/>
              </a:rPr>
              <a:t>init</a:t>
            </a:r>
            <a:r>
              <a:rPr lang="en-US" altLang="zh-CN" dirty="0">
                <a:latin typeface="Consolas" panose="020B0609020204030204" pitchFamily="49" charset="0"/>
              </a:rPr>
              <a:t>__(</a:t>
            </a:r>
            <a:r>
              <a:rPr lang="en-US" altLang="zh-CN" dirty="0" err="1">
                <a:latin typeface="Consolas" panose="020B0609020204030204" pitchFamily="49" charset="0"/>
              </a:rPr>
              <a:t>self,inchannels</a:t>
            </a:r>
            <a:r>
              <a:rPr lang="en-US" altLang="zh-CN" dirty="0">
                <a:latin typeface="Consolas" panose="020B0609020204030204" pitchFamily="49" charset="0"/>
              </a:rPr>
              <a:t>=512,num_anchors=2):</a:t>
            </a:r>
          </a:p>
          <a:p>
            <a:r>
              <a:rPr lang="en-US" altLang="zh-CN" dirty="0">
                <a:latin typeface="Consolas" panose="020B0609020204030204" pitchFamily="49" charset="0"/>
              </a:rPr>
              <a:t>        super(</a:t>
            </a:r>
            <a:r>
              <a:rPr lang="en-US" altLang="zh-CN" dirty="0" err="1">
                <a:latin typeface="Consolas" panose="020B0609020204030204" pitchFamily="49" charset="0"/>
              </a:rPr>
              <a:t>ClassHead,self</a:t>
            </a:r>
            <a:r>
              <a:rPr lang="en-US" altLang="zh-CN" dirty="0">
                <a:latin typeface="Consolas" panose="020B0609020204030204" pitchFamily="49" charset="0"/>
              </a:rPr>
              <a:t>).__</a:t>
            </a:r>
            <a:r>
              <a:rPr lang="en-US" altLang="zh-CN" dirty="0" err="1">
                <a:latin typeface="Consolas" panose="020B0609020204030204" pitchFamily="49" charset="0"/>
              </a:rPr>
              <a:t>init</a:t>
            </a:r>
            <a:r>
              <a:rPr lang="en-US" altLang="zh-CN" dirty="0">
                <a:latin typeface="Consolas" panose="020B0609020204030204" pitchFamily="49" charset="0"/>
              </a:rPr>
              <a:t>__()</a:t>
            </a:r>
          </a:p>
          <a:p>
            <a:r>
              <a:rPr lang="en-US" altLang="zh-CN" dirty="0">
                <a:latin typeface="Consolas" panose="020B0609020204030204" pitchFamily="49" charset="0"/>
              </a:rPr>
              <a:t>        </a:t>
            </a:r>
            <a:r>
              <a:rPr lang="en-US" altLang="zh-CN" dirty="0" err="1">
                <a:latin typeface="Consolas" panose="020B0609020204030204" pitchFamily="49" charset="0"/>
              </a:rPr>
              <a:t>self.num_anchors</a:t>
            </a:r>
            <a:r>
              <a:rPr lang="en-US" altLang="zh-CN" dirty="0">
                <a:latin typeface="Consolas" panose="020B0609020204030204" pitchFamily="49" charset="0"/>
              </a:rPr>
              <a:t> = </a:t>
            </a:r>
            <a:r>
              <a:rPr lang="en-US" altLang="zh-CN" dirty="0" err="1">
                <a:latin typeface="Consolas" panose="020B0609020204030204" pitchFamily="49" charset="0"/>
              </a:rPr>
              <a:t>num_anchors</a:t>
            </a:r>
            <a:endParaRPr lang="en-US" altLang="zh-CN" dirty="0">
              <a:latin typeface="Consolas" panose="020B0609020204030204" pitchFamily="49" charset="0"/>
            </a:endParaRPr>
          </a:p>
          <a:p>
            <a:r>
              <a:rPr lang="en-US" altLang="zh-CN" dirty="0">
                <a:latin typeface="Consolas" panose="020B0609020204030204" pitchFamily="49" charset="0"/>
              </a:rPr>
              <a:t>        self.conv1x1 = nn.Conv2d(</a:t>
            </a:r>
            <a:r>
              <a:rPr lang="en-US" altLang="zh-CN" dirty="0" err="1">
                <a:latin typeface="Consolas" panose="020B0609020204030204" pitchFamily="49" charset="0"/>
              </a:rPr>
              <a:t>inchannels,self.num_anchors</a:t>
            </a:r>
            <a:r>
              <a:rPr lang="en-US" altLang="zh-CN" dirty="0">
                <a:latin typeface="Consolas" panose="020B0609020204030204" pitchFamily="49" charset="0"/>
              </a:rPr>
              <a:t>*2,kernel_size=(1,1),stride=1,padding=0)</a:t>
            </a:r>
          </a:p>
          <a:p>
            <a:r>
              <a:rPr lang="en-US" altLang="zh-CN" dirty="0">
                <a:latin typeface="Consolas" panose="020B0609020204030204" pitchFamily="49" charset="0"/>
              </a:rPr>
              <a:t> </a:t>
            </a:r>
          </a:p>
          <a:p>
            <a:r>
              <a:rPr lang="en-US" altLang="zh-CN" dirty="0">
                <a:latin typeface="Consolas" panose="020B0609020204030204" pitchFamily="49" charset="0"/>
              </a:rPr>
              <a:t>    def forward(</a:t>
            </a:r>
            <a:r>
              <a:rPr lang="en-US" altLang="zh-CN" dirty="0" err="1">
                <a:latin typeface="Consolas" panose="020B0609020204030204" pitchFamily="49" charset="0"/>
              </a:rPr>
              <a:t>self,x</a:t>
            </a:r>
            <a:r>
              <a:rPr lang="en-US" altLang="zh-CN" dirty="0">
                <a:latin typeface="Consolas" panose="020B0609020204030204" pitchFamily="49" charset="0"/>
              </a:rPr>
              <a:t>):</a:t>
            </a:r>
          </a:p>
          <a:p>
            <a:r>
              <a:rPr lang="en-US" altLang="zh-CN" dirty="0">
                <a:latin typeface="Consolas" panose="020B0609020204030204" pitchFamily="49" charset="0"/>
              </a:rPr>
              <a:t>        out = self.conv1x1(x)</a:t>
            </a:r>
          </a:p>
          <a:p>
            <a:r>
              <a:rPr lang="en-US" altLang="zh-CN" dirty="0">
                <a:latin typeface="Consolas" panose="020B0609020204030204" pitchFamily="49" charset="0"/>
              </a:rPr>
              <a:t>        out = </a:t>
            </a:r>
            <a:r>
              <a:rPr lang="en-US" altLang="zh-CN" dirty="0" err="1">
                <a:latin typeface="Consolas" panose="020B0609020204030204" pitchFamily="49" charset="0"/>
              </a:rPr>
              <a:t>out.permute</a:t>
            </a:r>
            <a:r>
              <a:rPr lang="en-US" altLang="zh-CN" dirty="0">
                <a:latin typeface="Consolas" panose="020B0609020204030204" pitchFamily="49" charset="0"/>
              </a:rPr>
              <a:t>(0,2,3,1).contiguous()</a:t>
            </a:r>
          </a:p>
          <a:p>
            <a:r>
              <a:rPr lang="en-US" altLang="zh-CN" dirty="0">
                <a:latin typeface="Consolas" panose="020B0609020204030204" pitchFamily="49" charset="0"/>
              </a:rPr>
              <a:t>        </a:t>
            </a:r>
          </a:p>
          <a:p>
            <a:r>
              <a:rPr lang="en-US" altLang="zh-CN" dirty="0">
                <a:latin typeface="Consolas" panose="020B0609020204030204" pitchFamily="49" charset="0"/>
              </a:rPr>
              <a:t>        return </a:t>
            </a:r>
            <a:r>
              <a:rPr lang="en-US" altLang="zh-CN" dirty="0" err="1">
                <a:latin typeface="Consolas" panose="020B0609020204030204" pitchFamily="49" charset="0"/>
              </a:rPr>
              <a:t>out.view</a:t>
            </a:r>
            <a:r>
              <a:rPr lang="en-US" altLang="zh-CN" dirty="0">
                <a:latin typeface="Consolas" panose="020B0609020204030204" pitchFamily="49" charset="0"/>
              </a:rPr>
              <a:t>(</a:t>
            </a:r>
            <a:r>
              <a:rPr lang="en-US" altLang="zh-CN" dirty="0" err="1">
                <a:latin typeface="Consolas" panose="020B0609020204030204" pitchFamily="49" charset="0"/>
              </a:rPr>
              <a:t>out.shape</a:t>
            </a:r>
            <a:r>
              <a:rPr lang="en-US" altLang="zh-CN" dirty="0">
                <a:latin typeface="Consolas" panose="020B0609020204030204" pitchFamily="49" charset="0"/>
              </a:rPr>
              <a:t>[0], -1, 2)</a:t>
            </a:r>
          </a:p>
          <a:p>
            <a:r>
              <a:rPr lang="en-US" altLang="zh-CN" dirty="0">
                <a:latin typeface="Consolas" panose="020B0609020204030204" pitchFamily="49" charset="0"/>
              </a:rPr>
              <a:t> </a:t>
            </a:r>
          </a:p>
          <a:p>
            <a:r>
              <a:rPr lang="en-US" altLang="zh-CN" dirty="0">
                <a:latin typeface="Consolas" panose="020B0609020204030204" pitchFamily="49" charset="0"/>
              </a:rPr>
              <a:t>class </a:t>
            </a:r>
            <a:r>
              <a:rPr lang="en-US" altLang="zh-CN" dirty="0" err="1">
                <a:latin typeface="Consolas" panose="020B0609020204030204" pitchFamily="49" charset="0"/>
              </a:rPr>
              <a:t>BboxHead</a:t>
            </a:r>
            <a:r>
              <a:rPr lang="en-US" altLang="zh-CN" dirty="0">
                <a:latin typeface="Consolas" panose="020B0609020204030204" pitchFamily="49" charset="0"/>
              </a:rPr>
              <a:t>(</a:t>
            </a:r>
            <a:r>
              <a:rPr lang="en-US" altLang="zh-CN" dirty="0" err="1">
                <a:latin typeface="Consolas" panose="020B0609020204030204" pitchFamily="49" charset="0"/>
              </a:rPr>
              <a:t>nn.Module</a:t>
            </a:r>
            <a:r>
              <a:rPr lang="en-US" altLang="zh-CN" dirty="0">
                <a:latin typeface="Consolas" panose="020B0609020204030204" pitchFamily="49" charset="0"/>
              </a:rPr>
              <a:t>):</a:t>
            </a:r>
          </a:p>
          <a:p>
            <a:r>
              <a:rPr lang="en-US" altLang="zh-CN" dirty="0">
                <a:latin typeface="Consolas" panose="020B0609020204030204" pitchFamily="49" charset="0"/>
              </a:rPr>
              <a:t>    def __</a:t>
            </a:r>
            <a:r>
              <a:rPr lang="en-US" altLang="zh-CN" dirty="0" err="1">
                <a:latin typeface="Consolas" panose="020B0609020204030204" pitchFamily="49" charset="0"/>
              </a:rPr>
              <a:t>init</a:t>
            </a:r>
            <a:r>
              <a:rPr lang="en-US" altLang="zh-CN" dirty="0">
                <a:latin typeface="Consolas" panose="020B0609020204030204" pitchFamily="49" charset="0"/>
              </a:rPr>
              <a:t>__(</a:t>
            </a:r>
            <a:r>
              <a:rPr lang="en-US" altLang="zh-CN" dirty="0" err="1">
                <a:latin typeface="Consolas" panose="020B0609020204030204" pitchFamily="49" charset="0"/>
              </a:rPr>
              <a:t>self,inchannels</a:t>
            </a:r>
            <a:r>
              <a:rPr lang="en-US" altLang="zh-CN" dirty="0">
                <a:latin typeface="Consolas" panose="020B0609020204030204" pitchFamily="49" charset="0"/>
              </a:rPr>
              <a:t>=512,num_anchors=2):</a:t>
            </a:r>
          </a:p>
          <a:p>
            <a:r>
              <a:rPr lang="en-US" altLang="zh-CN" dirty="0">
                <a:latin typeface="Consolas" panose="020B0609020204030204" pitchFamily="49" charset="0"/>
              </a:rPr>
              <a:t>        super(</a:t>
            </a:r>
            <a:r>
              <a:rPr lang="en-US" altLang="zh-CN" dirty="0" err="1">
                <a:latin typeface="Consolas" panose="020B0609020204030204" pitchFamily="49" charset="0"/>
              </a:rPr>
              <a:t>BboxHead,self</a:t>
            </a:r>
            <a:r>
              <a:rPr lang="en-US" altLang="zh-CN" dirty="0">
                <a:latin typeface="Consolas" panose="020B0609020204030204" pitchFamily="49" charset="0"/>
              </a:rPr>
              <a:t>).__</a:t>
            </a:r>
            <a:r>
              <a:rPr lang="en-US" altLang="zh-CN" dirty="0" err="1">
                <a:latin typeface="Consolas" panose="020B0609020204030204" pitchFamily="49" charset="0"/>
              </a:rPr>
              <a:t>init</a:t>
            </a:r>
            <a:r>
              <a:rPr lang="en-US" altLang="zh-CN" dirty="0">
                <a:latin typeface="Consolas" panose="020B0609020204030204" pitchFamily="49" charset="0"/>
              </a:rPr>
              <a:t>__()</a:t>
            </a:r>
          </a:p>
          <a:p>
            <a:r>
              <a:rPr lang="en-US" altLang="zh-CN" dirty="0">
                <a:latin typeface="Consolas" panose="020B0609020204030204" pitchFamily="49" charset="0"/>
              </a:rPr>
              <a:t>        self.conv1x1 = nn.Conv2d(</a:t>
            </a:r>
            <a:r>
              <a:rPr lang="en-US" altLang="zh-CN" dirty="0" err="1">
                <a:latin typeface="Consolas" panose="020B0609020204030204" pitchFamily="49" charset="0"/>
              </a:rPr>
              <a:t>inchannels,num_anchors</a:t>
            </a:r>
            <a:r>
              <a:rPr lang="en-US" altLang="zh-CN" dirty="0">
                <a:latin typeface="Consolas" panose="020B0609020204030204" pitchFamily="49" charset="0"/>
              </a:rPr>
              <a:t>*4,kernel_size=(1,1),stride=1,padding=0)</a:t>
            </a:r>
          </a:p>
          <a:p>
            <a:r>
              <a:rPr lang="en-US" altLang="zh-CN" dirty="0">
                <a:latin typeface="Consolas" panose="020B0609020204030204" pitchFamily="49" charset="0"/>
              </a:rPr>
              <a:t> </a:t>
            </a:r>
          </a:p>
          <a:p>
            <a:r>
              <a:rPr lang="en-US" altLang="zh-CN" dirty="0">
                <a:latin typeface="Consolas" panose="020B0609020204030204" pitchFamily="49" charset="0"/>
              </a:rPr>
              <a:t>    def forward(</a:t>
            </a:r>
            <a:r>
              <a:rPr lang="en-US" altLang="zh-CN" dirty="0" err="1">
                <a:latin typeface="Consolas" panose="020B0609020204030204" pitchFamily="49" charset="0"/>
              </a:rPr>
              <a:t>self,x</a:t>
            </a:r>
            <a:r>
              <a:rPr lang="en-US" altLang="zh-CN" dirty="0">
                <a:latin typeface="Consolas" panose="020B0609020204030204" pitchFamily="49" charset="0"/>
              </a:rPr>
              <a:t>):</a:t>
            </a:r>
          </a:p>
          <a:p>
            <a:r>
              <a:rPr lang="en-US" altLang="zh-CN" dirty="0">
                <a:latin typeface="Consolas" panose="020B0609020204030204" pitchFamily="49" charset="0"/>
              </a:rPr>
              <a:t>        out = self.conv1x1(x)</a:t>
            </a:r>
          </a:p>
          <a:p>
            <a:r>
              <a:rPr lang="en-US" altLang="zh-CN" dirty="0">
                <a:latin typeface="Consolas" panose="020B0609020204030204" pitchFamily="49" charset="0"/>
              </a:rPr>
              <a:t>        out = </a:t>
            </a:r>
            <a:r>
              <a:rPr lang="en-US" altLang="zh-CN" dirty="0" err="1">
                <a:latin typeface="Consolas" panose="020B0609020204030204" pitchFamily="49" charset="0"/>
              </a:rPr>
              <a:t>out.permute</a:t>
            </a:r>
            <a:r>
              <a:rPr lang="en-US" altLang="zh-CN" dirty="0">
                <a:latin typeface="Consolas" panose="020B0609020204030204" pitchFamily="49" charset="0"/>
              </a:rPr>
              <a:t>(0,2,3,1).contiguous()</a:t>
            </a:r>
          </a:p>
          <a:p>
            <a:r>
              <a:rPr lang="en-US" altLang="zh-CN" dirty="0">
                <a:latin typeface="Consolas" panose="020B0609020204030204" pitchFamily="49" charset="0"/>
              </a:rPr>
              <a:t>        out = </a:t>
            </a:r>
            <a:r>
              <a:rPr lang="en-US" altLang="zh-CN" dirty="0" err="1">
                <a:latin typeface="Consolas" panose="020B0609020204030204" pitchFamily="49" charset="0"/>
              </a:rPr>
              <a:t>out.view</a:t>
            </a:r>
            <a:r>
              <a:rPr lang="en-US" altLang="zh-CN" dirty="0">
                <a:latin typeface="Consolas" panose="020B0609020204030204" pitchFamily="49" charset="0"/>
              </a:rPr>
              <a:t>(</a:t>
            </a:r>
            <a:r>
              <a:rPr lang="en-US" altLang="zh-CN" dirty="0" err="1">
                <a:latin typeface="Consolas" panose="020B0609020204030204" pitchFamily="49" charset="0"/>
              </a:rPr>
              <a:t>out.shape</a:t>
            </a:r>
            <a:r>
              <a:rPr lang="en-US" altLang="zh-CN" dirty="0">
                <a:latin typeface="Consolas" panose="020B0609020204030204" pitchFamily="49" charset="0"/>
              </a:rPr>
              <a:t>[0], -1, 4)</a:t>
            </a:r>
          </a:p>
          <a:p>
            <a:r>
              <a:rPr lang="en-US" altLang="zh-CN" dirty="0">
                <a:latin typeface="Consolas" panose="020B0609020204030204" pitchFamily="49" charset="0"/>
              </a:rPr>
              <a:t>        return out</a:t>
            </a:r>
          </a:p>
          <a:p>
            <a:endParaRPr lang="zh-CN" altLang="en-US" dirty="0">
              <a:latin typeface="Consolas" panose="020B0609020204030204" pitchFamily="49" charset="0"/>
            </a:endParaRPr>
          </a:p>
        </p:txBody>
      </p:sp>
      <p:sp>
        <p:nvSpPr>
          <p:cNvPr id="4" name="文本框 3">
            <a:extLst>
              <a:ext uri="{FF2B5EF4-FFF2-40B4-BE49-F238E27FC236}">
                <a16:creationId xmlns:a16="http://schemas.microsoft.com/office/drawing/2014/main" id="{A1CC249E-149F-33E4-D67E-7E0EDAA0A286}"/>
              </a:ext>
            </a:extLst>
          </p:cNvPr>
          <p:cNvSpPr txBox="1"/>
          <p:nvPr/>
        </p:nvSpPr>
        <p:spPr>
          <a:xfrm>
            <a:off x="6692900" y="1825625"/>
            <a:ext cx="4965700" cy="4801314"/>
          </a:xfrm>
          <a:prstGeom prst="rect">
            <a:avLst/>
          </a:prstGeom>
          <a:noFill/>
        </p:spPr>
        <p:txBody>
          <a:bodyPr wrap="square" rtlCol="0">
            <a:spAutoFit/>
          </a:bodyPr>
          <a:lstStyle/>
          <a:p>
            <a:r>
              <a:rPr lang="en-US" altLang="zh-CN" dirty="0">
                <a:latin typeface="Consolas" panose="020B0609020204030204" pitchFamily="49" charset="0"/>
              </a:rPr>
              <a:t>class </a:t>
            </a:r>
            <a:r>
              <a:rPr lang="en-US" altLang="zh-CN" dirty="0" err="1">
                <a:latin typeface="Consolas" panose="020B0609020204030204" pitchFamily="49" charset="0"/>
              </a:rPr>
              <a:t>LandmarkHead</a:t>
            </a:r>
            <a:r>
              <a:rPr lang="en-US" altLang="zh-CN" dirty="0">
                <a:latin typeface="Consolas" panose="020B0609020204030204" pitchFamily="49" charset="0"/>
              </a:rPr>
              <a:t>(</a:t>
            </a:r>
            <a:r>
              <a:rPr lang="en-US" altLang="zh-CN" dirty="0" err="1">
                <a:latin typeface="Consolas" panose="020B0609020204030204" pitchFamily="49" charset="0"/>
              </a:rPr>
              <a:t>nn.Module</a:t>
            </a:r>
            <a:r>
              <a:rPr lang="en-US" altLang="zh-CN" dirty="0">
                <a:latin typeface="Consolas" panose="020B0609020204030204" pitchFamily="49" charset="0"/>
              </a:rPr>
              <a:t>):</a:t>
            </a:r>
          </a:p>
          <a:p>
            <a:r>
              <a:rPr lang="en-US" altLang="zh-CN" dirty="0">
                <a:latin typeface="Consolas" panose="020B0609020204030204" pitchFamily="49" charset="0"/>
              </a:rPr>
              <a:t>    def __</a:t>
            </a:r>
            <a:r>
              <a:rPr lang="en-US" altLang="zh-CN" dirty="0" err="1">
                <a:latin typeface="Consolas" panose="020B0609020204030204" pitchFamily="49" charset="0"/>
              </a:rPr>
              <a:t>init</a:t>
            </a:r>
            <a:r>
              <a:rPr lang="en-US" altLang="zh-CN" dirty="0">
                <a:latin typeface="Consolas" panose="020B0609020204030204" pitchFamily="49" charset="0"/>
              </a:rPr>
              <a:t>__(</a:t>
            </a:r>
            <a:r>
              <a:rPr lang="en-US" altLang="zh-CN" dirty="0" err="1">
                <a:latin typeface="Consolas" panose="020B0609020204030204" pitchFamily="49" charset="0"/>
              </a:rPr>
              <a:t>self,inchannels</a:t>
            </a:r>
            <a:r>
              <a:rPr lang="en-US" altLang="zh-CN" dirty="0">
                <a:latin typeface="Consolas" panose="020B0609020204030204" pitchFamily="49" charset="0"/>
              </a:rPr>
              <a:t>=512,num_anchors=2):</a:t>
            </a:r>
          </a:p>
          <a:p>
            <a:r>
              <a:rPr lang="en-US" altLang="zh-CN" dirty="0">
                <a:latin typeface="Consolas" panose="020B0609020204030204" pitchFamily="49" charset="0"/>
              </a:rPr>
              <a:t>        super(</a:t>
            </a:r>
            <a:r>
              <a:rPr lang="en-US" altLang="zh-CN" dirty="0" err="1">
                <a:latin typeface="Consolas" panose="020B0609020204030204" pitchFamily="49" charset="0"/>
              </a:rPr>
              <a:t>LandmarkHead,self</a:t>
            </a:r>
            <a:r>
              <a:rPr lang="en-US" altLang="zh-CN" dirty="0">
                <a:latin typeface="Consolas" panose="020B0609020204030204" pitchFamily="49" charset="0"/>
              </a:rPr>
              <a:t>).__</a:t>
            </a:r>
            <a:r>
              <a:rPr lang="en-US" altLang="zh-CN" dirty="0" err="1">
                <a:latin typeface="Consolas" panose="020B0609020204030204" pitchFamily="49" charset="0"/>
              </a:rPr>
              <a:t>init</a:t>
            </a:r>
            <a:r>
              <a:rPr lang="en-US" altLang="zh-CN" dirty="0">
                <a:latin typeface="Consolas" panose="020B0609020204030204" pitchFamily="49" charset="0"/>
              </a:rPr>
              <a:t>__()</a:t>
            </a:r>
          </a:p>
          <a:p>
            <a:r>
              <a:rPr lang="en-US" altLang="zh-CN" dirty="0">
                <a:latin typeface="Consolas" panose="020B0609020204030204" pitchFamily="49" charset="0"/>
              </a:rPr>
              <a:t>        self.conv1x1 = nn.Conv2d(</a:t>
            </a:r>
            <a:r>
              <a:rPr lang="en-US" altLang="zh-CN" dirty="0" err="1">
                <a:latin typeface="Consolas" panose="020B0609020204030204" pitchFamily="49" charset="0"/>
              </a:rPr>
              <a:t>inchannels,num_anchors</a:t>
            </a:r>
            <a:r>
              <a:rPr lang="en-US" altLang="zh-CN" dirty="0">
                <a:latin typeface="Consolas" panose="020B0609020204030204" pitchFamily="49" charset="0"/>
              </a:rPr>
              <a:t>*10,kernel_size=(1,1),stride=1,padding=0)</a:t>
            </a:r>
          </a:p>
          <a:p>
            <a:r>
              <a:rPr lang="en-US" altLang="zh-CN" dirty="0">
                <a:latin typeface="Consolas" panose="020B0609020204030204" pitchFamily="49" charset="0"/>
              </a:rPr>
              <a:t> </a:t>
            </a:r>
          </a:p>
          <a:p>
            <a:r>
              <a:rPr lang="en-US" altLang="zh-CN" dirty="0">
                <a:latin typeface="Consolas" panose="020B0609020204030204" pitchFamily="49" charset="0"/>
              </a:rPr>
              <a:t>    def forward(</a:t>
            </a:r>
            <a:r>
              <a:rPr lang="en-US" altLang="zh-CN" dirty="0" err="1">
                <a:latin typeface="Consolas" panose="020B0609020204030204" pitchFamily="49" charset="0"/>
              </a:rPr>
              <a:t>self,x</a:t>
            </a:r>
            <a:r>
              <a:rPr lang="en-US" altLang="zh-CN" dirty="0">
                <a:latin typeface="Consolas" panose="020B0609020204030204" pitchFamily="49" charset="0"/>
              </a:rPr>
              <a:t>):</a:t>
            </a:r>
          </a:p>
          <a:p>
            <a:r>
              <a:rPr lang="en-US" altLang="zh-CN" dirty="0">
                <a:latin typeface="Consolas" panose="020B0609020204030204" pitchFamily="49" charset="0"/>
              </a:rPr>
              <a:t>        out = self.conv1x1(x)</a:t>
            </a:r>
          </a:p>
          <a:p>
            <a:r>
              <a:rPr lang="en-US" altLang="zh-CN" dirty="0">
                <a:latin typeface="Consolas" panose="020B0609020204030204" pitchFamily="49" charset="0"/>
              </a:rPr>
              <a:t>        out = </a:t>
            </a:r>
            <a:r>
              <a:rPr lang="en-US" altLang="zh-CN" dirty="0" err="1">
                <a:latin typeface="Consolas" panose="020B0609020204030204" pitchFamily="49" charset="0"/>
              </a:rPr>
              <a:t>out.permute</a:t>
            </a:r>
            <a:r>
              <a:rPr lang="en-US" altLang="zh-CN" dirty="0">
                <a:latin typeface="Consolas" panose="020B0609020204030204" pitchFamily="49" charset="0"/>
              </a:rPr>
              <a:t>(0,2,3,1).contiguous()</a:t>
            </a:r>
          </a:p>
          <a:p>
            <a:r>
              <a:rPr lang="en-US" altLang="zh-CN" dirty="0">
                <a:latin typeface="Consolas" panose="020B0609020204030204" pitchFamily="49" charset="0"/>
              </a:rPr>
              <a:t> </a:t>
            </a:r>
          </a:p>
          <a:p>
            <a:r>
              <a:rPr lang="en-US" altLang="zh-CN" dirty="0">
                <a:latin typeface="Consolas" panose="020B0609020204030204" pitchFamily="49" charset="0"/>
              </a:rPr>
              <a:t>        return </a:t>
            </a:r>
            <a:r>
              <a:rPr lang="en-US" altLang="zh-CN" dirty="0" err="1">
                <a:latin typeface="Consolas" panose="020B0609020204030204" pitchFamily="49" charset="0"/>
              </a:rPr>
              <a:t>out.view</a:t>
            </a:r>
            <a:r>
              <a:rPr lang="en-US" altLang="zh-CN" dirty="0">
                <a:latin typeface="Consolas" panose="020B0609020204030204" pitchFamily="49" charset="0"/>
              </a:rPr>
              <a:t>(</a:t>
            </a:r>
            <a:r>
              <a:rPr lang="en-US" altLang="zh-CN" dirty="0" err="1">
                <a:latin typeface="Consolas" panose="020B0609020204030204" pitchFamily="49" charset="0"/>
              </a:rPr>
              <a:t>out.shape</a:t>
            </a:r>
            <a:r>
              <a:rPr lang="en-US" altLang="zh-CN" dirty="0">
                <a:latin typeface="Consolas" panose="020B0609020204030204" pitchFamily="49" charset="0"/>
              </a:rPr>
              <a:t>[0], -1, 10)</a:t>
            </a:r>
            <a:endParaRPr lang="zh-CN" altLang="en-US" dirty="0"/>
          </a:p>
        </p:txBody>
      </p:sp>
    </p:spTree>
    <p:extLst>
      <p:ext uri="{BB962C8B-B14F-4D97-AF65-F5344CB8AC3E}">
        <p14:creationId xmlns:p14="http://schemas.microsoft.com/office/powerpoint/2010/main" val="1294539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1303C-623E-490E-019E-A649CABCF31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F392624-82C4-C312-7FAB-9E141F82B05B}"/>
              </a:ext>
            </a:extLst>
          </p:cNvPr>
          <p:cNvSpPr>
            <a:spLocks noGrp="1"/>
          </p:cNvSpPr>
          <p:nvPr>
            <p:ph type="title"/>
          </p:nvPr>
        </p:nvSpPr>
        <p:spPr/>
        <p:txBody>
          <a:bodyPr/>
          <a:lstStyle/>
          <a:p>
            <a:r>
              <a:rPr lang="zh-CN" altLang="en-US" dirty="0"/>
              <a:t>代码</a:t>
            </a:r>
          </a:p>
        </p:txBody>
      </p:sp>
      <p:sp>
        <p:nvSpPr>
          <p:cNvPr id="3" name="内容占位符 2">
            <a:extLst>
              <a:ext uri="{FF2B5EF4-FFF2-40B4-BE49-F238E27FC236}">
                <a16:creationId xmlns:a16="http://schemas.microsoft.com/office/drawing/2014/main" id="{DA18A649-AF15-07C4-BA9C-954EA92F0D92}"/>
              </a:ext>
            </a:extLst>
          </p:cNvPr>
          <p:cNvSpPr>
            <a:spLocks noGrp="1"/>
          </p:cNvSpPr>
          <p:nvPr>
            <p:ph idx="1"/>
          </p:nvPr>
        </p:nvSpPr>
        <p:spPr>
          <a:xfrm>
            <a:off x="838200" y="1825625"/>
            <a:ext cx="5930900" cy="4667250"/>
          </a:xfrm>
        </p:spPr>
        <p:txBody>
          <a:bodyPr>
            <a:normAutofit fontScale="25000" lnSpcReduction="20000"/>
          </a:bodyPr>
          <a:lstStyle/>
          <a:p>
            <a:r>
              <a:rPr lang="en-US" altLang="zh-CN" dirty="0">
                <a:latin typeface="Consolas" panose="020B0609020204030204" pitchFamily="49" charset="0"/>
              </a:rPr>
              <a:t>class </a:t>
            </a:r>
            <a:r>
              <a:rPr lang="en-US" altLang="zh-CN" dirty="0" err="1">
                <a:latin typeface="Consolas" panose="020B0609020204030204" pitchFamily="49" charset="0"/>
              </a:rPr>
              <a:t>ClassHead</a:t>
            </a:r>
            <a:r>
              <a:rPr lang="en-US" altLang="zh-CN" dirty="0">
                <a:latin typeface="Consolas" panose="020B0609020204030204" pitchFamily="49" charset="0"/>
              </a:rPr>
              <a:t>(</a:t>
            </a:r>
            <a:r>
              <a:rPr lang="en-US" altLang="zh-CN" dirty="0" err="1">
                <a:latin typeface="Consolas" panose="020B0609020204030204" pitchFamily="49" charset="0"/>
              </a:rPr>
              <a:t>nn.Module</a:t>
            </a:r>
            <a:r>
              <a:rPr lang="en-US" altLang="zh-CN" dirty="0">
                <a:latin typeface="Consolas" panose="020B0609020204030204" pitchFamily="49" charset="0"/>
              </a:rPr>
              <a:t>):</a:t>
            </a:r>
          </a:p>
          <a:p>
            <a:r>
              <a:rPr lang="en-US" altLang="zh-CN" dirty="0">
                <a:latin typeface="Consolas" panose="020B0609020204030204" pitchFamily="49" charset="0"/>
              </a:rPr>
              <a:t>    def __</a:t>
            </a:r>
            <a:r>
              <a:rPr lang="en-US" altLang="zh-CN" dirty="0" err="1">
                <a:latin typeface="Consolas" panose="020B0609020204030204" pitchFamily="49" charset="0"/>
              </a:rPr>
              <a:t>init</a:t>
            </a:r>
            <a:r>
              <a:rPr lang="en-US" altLang="zh-CN" dirty="0">
                <a:latin typeface="Consolas" panose="020B0609020204030204" pitchFamily="49" charset="0"/>
              </a:rPr>
              <a:t>__(</a:t>
            </a:r>
            <a:r>
              <a:rPr lang="en-US" altLang="zh-CN" dirty="0" err="1">
                <a:latin typeface="Consolas" panose="020B0609020204030204" pitchFamily="49" charset="0"/>
              </a:rPr>
              <a:t>self,inchannels</a:t>
            </a:r>
            <a:r>
              <a:rPr lang="en-US" altLang="zh-CN" dirty="0">
                <a:latin typeface="Consolas" panose="020B0609020204030204" pitchFamily="49" charset="0"/>
              </a:rPr>
              <a:t>=512,num_anchors=2):</a:t>
            </a:r>
          </a:p>
          <a:p>
            <a:r>
              <a:rPr lang="en-US" altLang="zh-CN" dirty="0">
                <a:latin typeface="Consolas" panose="020B0609020204030204" pitchFamily="49" charset="0"/>
              </a:rPr>
              <a:t>        super(</a:t>
            </a:r>
            <a:r>
              <a:rPr lang="en-US" altLang="zh-CN" dirty="0" err="1">
                <a:latin typeface="Consolas" panose="020B0609020204030204" pitchFamily="49" charset="0"/>
              </a:rPr>
              <a:t>ClassHead,self</a:t>
            </a:r>
            <a:r>
              <a:rPr lang="en-US" altLang="zh-CN" dirty="0">
                <a:latin typeface="Consolas" panose="020B0609020204030204" pitchFamily="49" charset="0"/>
              </a:rPr>
              <a:t>).__</a:t>
            </a:r>
            <a:r>
              <a:rPr lang="en-US" altLang="zh-CN" dirty="0" err="1">
                <a:latin typeface="Consolas" panose="020B0609020204030204" pitchFamily="49" charset="0"/>
              </a:rPr>
              <a:t>init</a:t>
            </a:r>
            <a:r>
              <a:rPr lang="en-US" altLang="zh-CN" dirty="0">
                <a:latin typeface="Consolas" panose="020B0609020204030204" pitchFamily="49" charset="0"/>
              </a:rPr>
              <a:t>__()</a:t>
            </a:r>
          </a:p>
          <a:p>
            <a:r>
              <a:rPr lang="en-US" altLang="zh-CN" dirty="0">
                <a:latin typeface="Consolas" panose="020B0609020204030204" pitchFamily="49" charset="0"/>
              </a:rPr>
              <a:t>        </a:t>
            </a:r>
            <a:r>
              <a:rPr lang="en-US" altLang="zh-CN" dirty="0" err="1">
                <a:latin typeface="Consolas" panose="020B0609020204030204" pitchFamily="49" charset="0"/>
              </a:rPr>
              <a:t>self.num_anchors</a:t>
            </a:r>
            <a:r>
              <a:rPr lang="en-US" altLang="zh-CN" dirty="0">
                <a:latin typeface="Consolas" panose="020B0609020204030204" pitchFamily="49" charset="0"/>
              </a:rPr>
              <a:t> = </a:t>
            </a:r>
            <a:r>
              <a:rPr lang="en-US" altLang="zh-CN" dirty="0" err="1">
                <a:latin typeface="Consolas" panose="020B0609020204030204" pitchFamily="49" charset="0"/>
              </a:rPr>
              <a:t>num_anchors</a:t>
            </a:r>
            <a:endParaRPr lang="en-US" altLang="zh-CN" dirty="0">
              <a:latin typeface="Consolas" panose="020B0609020204030204" pitchFamily="49" charset="0"/>
            </a:endParaRPr>
          </a:p>
          <a:p>
            <a:r>
              <a:rPr lang="en-US" altLang="zh-CN" dirty="0">
                <a:latin typeface="Consolas" panose="020B0609020204030204" pitchFamily="49" charset="0"/>
              </a:rPr>
              <a:t>        self.conv1x1 = nn.Conv2d(</a:t>
            </a:r>
            <a:r>
              <a:rPr lang="en-US" altLang="zh-CN" dirty="0" err="1">
                <a:latin typeface="Consolas" panose="020B0609020204030204" pitchFamily="49" charset="0"/>
              </a:rPr>
              <a:t>inchannels,self.num_anchors</a:t>
            </a:r>
            <a:r>
              <a:rPr lang="en-US" altLang="zh-CN" dirty="0">
                <a:latin typeface="Consolas" panose="020B0609020204030204" pitchFamily="49" charset="0"/>
              </a:rPr>
              <a:t>*2,kernel_size=(1,1),stride=1,padding=0)</a:t>
            </a:r>
          </a:p>
          <a:p>
            <a:r>
              <a:rPr lang="en-US" altLang="zh-CN" dirty="0">
                <a:latin typeface="Consolas" panose="020B0609020204030204" pitchFamily="49" charset="0"/>
              </a:rPr>
              <a:t> </a:t>
            </a:r>
          </a:p>
          <a:p>
            <a:r>
              <a:rPr lang="en-US" altLang="zh-CN" dirty="0">
                <a:latin typeface="Consolas" panose="020B0609020204030204" pitchFamily="49" charset="0"/>
              </a:rPr>
              <a:t>    def forward(</a:t>
            </a:r>
            <a:r>
              <a:rPr lang="en-US" altLang="zh-CN" dirty="0" err="1">
                <a:latin typeface="Consolas" panose="020B0609020204030204" pitchFamily="49" charset="0"/>
              </a:rPr>
              <a:t>self,x</a:t>
            </a:r>
            <a:r>
              <a:rPr lang="en-US" altLang="zh-CN" dirty="0">
                <a:latin typeface="Consolas" panose="020B0609020204030204" pitchFamily="49" charset="0"/>
              </a:rPr>
              <a:t>):</a:t>
            </a:r>
          </a:p>
          <a:p>
            <a:r>
              <a:rPr lang="en-US" altLang="zh-CN" dirty="0">
                <a:latin typeface="Consolas" panose="020B0609020204030204" pitchFamily="49" charset="0"/>
              </a:rPr>
              <a:t>        out = self.conv1x1(x)</a:t>
            </a:r>
          </a:p>
          <a:p>
            <a:r>
              <a:rPr lang="en-US" altLang="zh-CN" dirty="0">
                <a:latin typeface="Consolas" panose="020B0609020204030204" pitchFamily="49" charset="0"/>
              </a:rPr>
              <a:t>        out = </a:t>
            </a:r>
            <a:r>
              <a:rPr lang="en-US" altLang="zh-CN" dirty="0" err="1">
                <a:latin typeface="Consolas" panose="020B0609020204030204" pitchFamily="49" charset="0"/>
              </a:rPr>
              <a:t>out.permute</a:t>
            </a:r>
            <a:r>
              <a:rPr lang="en-US" altLang="zh-CN" dirty="0">
                <a:latin typeface="Consolas" panose="020B0609020204030204" pitchFamily="49" charset="0"/>
              </a:rPr>
              <a:t>(0,2,3,1).contiguous()</a:t>
            </a:r>
          </a:p>
          <a:p>
            <a:r>
              <a:rPr lang="en-US" altLang="zh-CN" dirty="0">
                <a:latin typeface="Consolas" panose="020B0609020204030204" pitchFamily="49" charset="0"/>
              </a:rPr>
              <a:t>        </a:t>
            </a:r>
          </a:p>
          <a:p>
            <a:r>
              <a:rPr lang="en-US" altLang="zh-CN" dirty="0">
                <a:latin typeface="Consolas" panose="020B0609020204030204" pitchFamily="49" charset="0"/>
              </a:rPr>
              <a:t>        return </a:t>
            </a:r>
            <a:r>
              <a:rPr lang="en-US" altLang="zh-CN" dirty="0" err="1">
                <a:latin typeface="Consolas" panose="020B0609020204030204" pitchFamily="49" charset="0"/>
              </a:rPr>
              <a:t>out.view</a:t>
            </a:r>
            <a:r>
              <a:rPr lang="en-US" altLang="zh-CN" dirty="0">
                <a:latin typeface="Consolas" panose="020B0609020204030204" pitchFamily="49" charset="0"/>
              </a:rPr>
              <a:t>(</a:t>
            </a:r>
            <a:r>
              <a:rPr lang="en-US" altLang="zh-CN" dirty="0" err="1">
                <a:latin typeface="Consolas" panose="020B0609020204030204" pitchFamily="49" charset="0"/>
              </a:rPr>
              <a:t>out.shape</a:t>
            </a:r>
            <a:r>
              <a:rPr lang="en-US" altLang="zh-CN" dirty="0">
                <a:latin typeface="Consolas" panose="020B0609020204030204" pitchFamily="49" charset="0"/>
              </a:rPr>
              <a:t>[0], -1, 2)</a:t>
            </a:r>
          </a:p>
          <a:p>
            <a:r>
              <a:rPr lang="en-US" altLang="zh-CN" dirty="0">
                <a:latin typeface="Consolas" panose="020B0609020204030204" pitchFamily="49" charset="0"/>
              </a:rPr>
              <a:t> </a:t>
            </a:r>
          </a:p>
          <a:p>
            <a:r>
              <a:rPr lang="en-US" altLang="zh-CN" dirty="0">
                <a:latin typeface="Consolas" panose="020B0609020204030204" pitchFamily="49" charset="0"/>
              </a:rPr>
              <a:t>class </a:t>
            </a:r>
            <a:r>
              <a:rPr lang="en-US" altLang="zh-CN" dirty="0" err="1">
                <a:latin typeface="Consolas" panose="020B0609020204030204" pitchFamily="49" charset="0"/>
              </a:rPr>
              <a:t>BboxHead</a:t>
            </a:r>
            <a:r>
              <a:rPr lang="en-US" altLang="zh-CN" dirty="0">
                <a:latin typeface="Consolas" panose="020B0609020204030204" pitchFamily="49" charset="0"/>
              </a:rPr>
              <a:t>(</a:t>
            </a:r>
            <a:r>
              <a:rPr lang="en-US" altLang="zh-CN" dirty="0" err="1">
                <a:latin typeface="Consolas" panose="020B0609020204030204" pitchFamily="49" charset="0"/>
              </a:rPr>
              <a:t>nn.Module</a:t>
            </a:r>
            <a:r>
              <a:rPr lang="en-US" altLang="zh-CN" dirty="0">
                <a:latin typeface="Consolas" panose="020B0609020204030204" pitchFamily="49" charset="0"/>
              </a:rPr>
              <a:t>):</a:t>
            </a:r>
          </a:p>
          <a:p>
            <a:r>
              <a:rPr lang="en-US" altLang="zh-CN" dirty="0">
                <a:latin typeface="Consolas" panose="020B0609020204030204" pitchFamily="49" charset="0"/>
              </a:rPr>
              <a:t>    def __</a:t>
            </a:r>
            <a:r>
              <a:rPr lang="en-US" altLang="zh-CN" dirty="0" err="1">
                <a:latin typeface="Consolas" panose="020B0609020204030204" pitchFamily="49" charset="0"/>
              </a:rPr>
              <a:t>init</a:t>
            </a:r>
            <a:r>
              <a:rPr lang="en-US" altLang="zh-CN" dirty="0">
                <a:latin typeface="Consolas" panose="020B0609020204030204" pitchFamily="49" charset="0"/>
              </a:rPr>
              <a:t>__(</a:t>
            </a:r>
            <a:r>
              <a:rPr lang="en-US" altLang="zh-CN" dirty="0" err="1">
                <a:latin typeface="Consolas" panose="020B0609020204030204" pitchFamily="49" charset="0"/>
              </a:rPr>
              <a:t>self,inchannels</a:t>
            </a:r>
            <a:r>
              <a:rPr lang="en-US" altLang="zh-CN" dirty="0">
                <a:latin typeface="Consolas" panose="020B0609020204030204" pitchFamily="49" charset="0"/>
              </a:rPr>
              <a:t>=512,num_anchors=2):</a:t>
            </a:r>
          </a:p>
          <a:p>
            <a:r>
              <a:rPr lang="en-US" altLang="zh-CN" dirty="0">
                <a:latin typeface="Consolas" panose="020B0609020204030204" pitchFamily="49" charset="0"/>
              </a:rPr>
              <a:t>        super(</a:t>
            </a:r>
            <a:r>
              <a:rPr lang="en-US" altLang="zh-CN" dirty="0" err="1">
                <a:latin typeface="Consolas" panose="020B0609020204030204" pitchFamily="49" charset="0"/>
              </a:rPr>
              <a:t>BboxHead,self</a:t>
            </a:r>
            <a:r>
              <a:rPr lang="en-US" altLang="zh-CN" dirty="0">
                <a:latin typeface="Consolas" panose="020B0609020204030204" pitchFamily="49" charset="0"/>
              </a:rPr>
              <a:t>).__</a:t>
            </a:r>
            <a:r>
              <a:rPr lang="en-US" altLang="zh-CN" dirty="0" err="1">
                <a:latin typeface="Consolas" panose="020B0609020204030204" pitchFamily="49" charset="0"/>
              </a:rPr>
              <a:t>init</a:t>
            </a:r>
            <a:r>
              <a:rPr lang="en-US" altLang="zh-CN" dirty="0">
                <a:latin typeface="Consolas" panose="020B0609020204030204" pitchFamily="49" charset="0"/>
              </a:rPr>
              <a:t>__()</a:t>
            </a:r>
          </a:p>
          <a:p>
            <a:r>
              <a:rPr lang="en-US" altLang="zh-CN" dirty="0">
                <a:latin typeface="Consolas" panose="020B0609020204030204" pitchFamily="49" charset="0"/>
              </a:rPr>
              <a:t>        self.conv1x1 = nn.Conv2d(</a:t>
            </a:r>
            <a:r>
              <a:rPr lang="en-US" altLang="zh-CN" dirty="0" err="1">
                <a:latin typeface="Consolas" panose="020B0609020204030204" pitchFamily="49" charset="0"/>
              </a:rPr>
              <a:t>inchannels,num_anchors</a:t>
            </a:r>
            <a:r>
              <a:rPr lang="en-US" altLang="zh-CN" dirty="0">
                <a:latin typeface="Consolas" panose="020B0609020204030204" pitchFamily="49" charset="0"/>
              </a:rPr>
              <a:t>*4,kernel_size=(1,1),stride=1,padding=0)</a:t>
            </a:r>
          </a:p>
          <a:p>
            <a:r>
              <a:rPr lang="en-US" altLang="zh-CN" dirty="0">
                <a:latin typeface="Consolas" panose="020B0609020204030204" pitchFamily="49" charset="0"/>
              </a:rPr>
              <a:t> </a:t>
            </a:r>
          </a:p>
          <a:p>
            <a:r>
              <a:rPr lang="en-US" altLang="zh-CN" dirty="0">
                <a:latin typeface="Consolas" panose="020B0609020204030204" pitchFamily="49" charset="0"/>
              </a:rPr>
              <a:t>    def forward(</a:t>
            </a:r>
            <a:r>
              <a:rPr lang="en-US" altLang="zh-CN" dirty="0" err="1">
                <a:latin typeface="Consolas" panose="020B0609020204030204" pitchFamily="49" charset="0"/>
              </a:rPr>
              <a:t>self,x</a:t>
            </a:r>
            <a:r>
              <a:rPr lang="en-US" altLang="zh-CN" dirty="0">
                <a:latin typeface="Consolas" panose="020B0609020204030204" pitchFamily="49" charset="0"/>
              </a:rPr>
              <a:t>):</a:t>
            </a:r>
          </a:p>
          <a:p>
            <a:r>
              <a:rPr lang="en-US" altLang="zh-CN" dirty="0">
                <a:latin typeface="Consolas" panose="020B0609020204030204" pitchFamily="49" charset="0"/>
              </a:rPr>
              <a:t>        out = self.conv1x1(x)</a:t>
            </a:r>
          </a:p>
          <a:p>
            <a:r>
              <a:rPr lang="en-US" altLang="zh-CN" dirty="0">
                <a:latin typeface="Consolas" panose="020B0609020204030204" pitchFamily="49" charset="0"/>
              </a:rPr>
              <a:t>        out = </a:t>
            </a:r>
            <a:r>
              <a:rPr lang="en-US" altLang="zh-CN" dirty="0" err="1">
                <a:latin typeface="Consolas" panose="020B0609020204030204" pitchFamily="49" charset="0"/>
              </a:rPr>
              <a:t>out.permute</a:t>
            </a:r>
            <a:r>
              <a:rPr lang="en-US" altLang="zh-CN" dirty="0">
                <a:latin typeface="Consolas" panose="020B0609020204030204" pitchFamily="49" charset="0"/>
              </a:rPr>
              <a:t>(0,2,3,1).contiguous()</a:t>
            </a:r>
          </a:p>
          <a:p>
            <a:r>
              <a:rPr lang="en-US" altLang="zh-CN" dirty="0">
                <a:latin typeface="Consolas" panose="020B0609020204030204" pitchFamily="49" charset="0"/>
              </a:rPr>
              <a:t>        out = </a:t>
            </a:r>
            <a:r>
              <a:rPr lang="en-US" altLang="zh-CN" dirty="0" err="1">
                <a:latin typeface="Consolas" panose="020B0609020204030204" pitchFamily="49" charset="0"/>
              </a:rPr>
              <a:t>out.view</a:t>
            </a:r>
            <a:r>
              <a:rPr lang="en-US" altLang="zh-CN" dirty="0">
                <a:latin typeface="Consolas" panose="020B0609020204030204" pitchFamily="49" charset="0"/>
              </a:rPr>
              <a:t>(</a:t>
            </a:r>
            <a:r>
              <a:rPr lang="en-US" altLang="zh-CN" dirty="0" err="1">
                <a:latin typeface="Consolas" panose="020B0609020204030204" pitchFamily="49" charset="0"/>
              </a:rPr>
              <a:t>out.shape</a:t>
            </a:r>
            <a:r>
              <a:rPr lang="en-US" altLang="zh-CN" dirty="0">
                <a:latin typeface="Consolas" panose="020B0609020204030204" pitchFamily="49" charset="0"/>
              </a:rPr>
              <a:t>[0], -1, 4)</a:t>
            </a:r>
          </a:p>
          <a:p>
            <a:r>
              <a:rPr lang="en-US" altLang="zh-CN" dirty="0">
                <a:latin typeface="Consolas" panose="020B0609020204030204" pitchFamily="49" charset="0"/>
              </a:rPr>
              <a:t>        return out</a:t>
            </a:r>
          </a:p>
          <a:p>
            <a:endParaRPr lang="zh-CN" altLang="en-US" dirty="0">
              <a:latin typeface="Consolas" panose="020B0609020204030204" pitchFamily="49" charset="0"/>
            </a:endParaRPr>
          </a:p>
        </p:txBody>
      </p:sp>
      <p:sp>
        <p:nvSpPr>
          <p:cNvPr id="4" name="文本框 3">
            <a:extLst>
              <a:ext uri="{FF2B5EF4-FFF2-40B4-BE49-F238E27FC236}">
                <a16:creationId xmlns:a16="http://schemas.microsoft.com/office/drawing/2014/main" id="{0D58BD60-6509-53D6-210D-08480F7D45B0}"/>
              </a:ext>
            </a:extLst>
          </p:cNvPr>
          <p:cNvSpPr txBox="1"/>
          <p:nvPr/>
        </p:nvSpPr>
        <p:spPr>
          <a:xfrm>
            <a:off x="6692900" y="1825625"/>
            <a:ext cx="4965700" cy="4801314"/>
          </a:xfrm>
          <a:prstGeom prst="rect">
            <a:avLst/>
          </a:prstGeom>
          <a:noFill/>
        </p:spPr>
        <p:txBody>
          <a:bodyPr wrap="square" rtlCol="0">
            <a:spAutoFit/>
          </a:bodyPr>
          <a:lstStyle/>
          <a:p>
            <a:r>
              <a:rPr lang="en-US" altLang="zh-CN" dirty="0">
                <a:latin typeface="Consolas" panose="020B0609020204030204" pitchFamily="49" charset="0"/>
              </a:rPr>
              <a:t>class </a:t>
            </a:r>
            <a:r>
              <a:rPr lang="en-US" altLang="zh-CN" dirty="0" err="1">
                <a:latin typeface="Consolas" panose="020B0609020204030204" pitchFamily="49" charset="0"/>
              </a:rPr>
              <a:t>LandmarkHead</a:t>
            </a:r>
            <a:r>
              <a:rPr lang="en-US" altLang="zh-CN" dirty="0">
                <a:latin typeface="Consolas" panose="020B0609020204030204" pitchFamily="49" charset="0"/>
              </a:rPr>
              <a:t>(</a:t>
            </a:r>
            <a:r>
              <a:rPr lang="en-US" altLang="zh-CN" dirty="0" err="1">
                <a:latin typeface="Consolas" panose="020B0609020204030204" pitchFamily="49" charset="0"/>
              </a:rPr>
              <a:t>nn.Module</a:t>
            </a:r>
            <a:r>
              <a:rPr lang="en-US" altLang="zh-CN" dirty="0">
                <a:latin typeface="Consolas" panose="020B0609020204030204" pitchFamily="49" charset="0"/>
              </a:rPr>
              <a:t>):</a:t>
            </a:r>
          </a:p>
          <a:p>
            <a:r>
              <a:rPr lang="en-US" altLang="zh-CN" dirty="0">
                <a:latin typeface="Consolas" panose="020B0609020204030204" pitchFamily="49" charset="0"/>
              </a:rPr>
              <a:t>    def __</a:t>
            </a:r>
            <a:r>
              <a:rPr lang="en-US" altLang="zh-CN" dirty="0" err="1">
                <a:latin typeface="Consolas" panose="020B0609020204030204" pitchFamily="49" charset="0"/>
              </a:rPr>
              <a:t>init</a:t>
            </a:r>
            <a:r>
              <a:rPr lang="en-US" altLang="zh-CN" dirty="0">
                <a:latin typeface="Consolas" panose="020B0609020204030204" pitchFamily="49" charset="0"/>
              </a:rPr>
              <a:t>__(</a:t>
            </a:r>
            <a:r>
              <a:rPr lang="en-US" altLang="zh-CN" dirty="0" err="1">
                <a:latin typeface="Consolas" panose="020B0609020204030204" pitchFamily="49" charset="0"/>
              </a:rPr>
              <a:t>self,inchannels</a:t>
            </a:r>
            <a:r>
              <a:rPr lang="en-US" altLang="zh-CN" dirty="0">
                <a:latin typeface="Consolas" panose="020B0609020204030204" pitchFamily="49" charset="0"/>
              </a:rPr>
              <a:t>=512,num_anchors=2):</a:t>
            </a:r>
          </a:p>
          <a:p>
            <a:r>
              <a:rPr lang="en-US" altLang="zh-CN" dirty="0">
                <a:latin typeface="Consolas" panose="020B0609020204030204" pitchFamily="49" charset="0"/>
              </a:rPr>
              <a:t>        super(</a:t>
            </a:r>
            <a:r>
              <a:rPr lang="en-US" altLang="zh-CN" dirty="0" err="1">
                <a:latin typeface="Consolas" panose="020B0609020204030204" pitchFamily="49" charset="0"/>
              </a:rPr>
              <a:t>LandmarkHead,self</a:t>
            </a:r>
            <a:r>
              <a:rPr lang="en-US" altLang="zh-CN" dirty="0">
                <a:latin typeface="Consolas" panose="020B0609020204030204" pitchFamily="49" charset="0"/>
              </a:rPr>
              <a:t>).__</a:t>
            </a:r>
            <a:r>
              <a:rPr lang="en-US" altLang="zh-CN" dirty="0" err="1">
                <a:latin typeface="Consolas" panose="020B0609020204030204" pitchFamily="49" charset="0"/>
              </a:rPr>
              <a:t>init</a:t>
            </a:r>
            <a:r>
              <a:rPr lang="en-US" altLang="zh-CN" dirty="0">
                <a:latin typeface="Consolas" panose="020B0609020204030204" pitchFamily="49" charset="0"/>
              </a:rPr>
              <a:t>__()</a:t>
            </a:r>
          </a:p>
          <a:p>
            <a:r>
              <a:rPr lang="en-US" altLang="zh-CN" dirty="0">
                <a:latin typeface="Consolas" panose="020B0609020204030204" pitchFamily="49" charset="0"/>
              </a:rPr>
              <a:t>        self.conv1x1 = nn.Conv2d(</a:t>
            </a:r>
            <a:r>
              <a:rPr lang="en-US" altLang="zh-CN" dirty="0" err="1">
                <a:latin typeface="Consolas" panose="020B0609020204030204" pitchFamily="49" charset="0"/>
              </a:rPr>
              <a:t>inchannels,num_anchors</a:t>
            </a:r>
            <a:r>
              <a:rPr lang="en-US" altLang="zh-CN" dirty="0">
                <a:latin typeface="Consolas" panose="020B0609020204030204" pitchFamily="49" charset="0"/>
              </a:rPr>
              <a:t>*10,kernel_size=(1,1),stride=1,padding=0)</a:t>
            </a:r>
          </a:p>
          <a:p>
            <a:r>
              <a:rPr lang="en-US" altLang="zh-CN" dirty="0">
                <a:latin typeface="Consolas" panose="020B0609020204030204" pitchFamily="49" charset="0"/>
              </a:rPr>
              <a:t> </a:t>
            </a:r>
          </a:p>
          <a:p>
            <a:r>
              <a:rPr lang="en-US" altLang="zh-CN" dirty="0">
                <a:latin typeface="Consolas" panose="020B0609020204030204" pitchFamily="49" charset="0"/>
              </a:rPr>
              <a:t>    def forward(</a:t>
            </a:r>
            <a:r>
              <a:rPr lang="en-US" altLang="zh-CN" dirty="0" err="1">
                <a:latin typeface="Consolas" panose="020B0609020204030204" pitchFamily="49" charset="0"/>
              </a:rPr>
              <a:t>self,x</a:t>
            </a:r>
            <a:r>
              <a:rPr lang="en-US" altLang="zh-CN" dirty="0">
                <a:latin typeface="Consolas" panose="020B0609020204030204" pitchFamily="49" charset="0"/>
              </a:rPr>
              <a:t>):</a:t>
            </a:r>
          </a:p>
          <a:p>
            <a:r>
              <a:rPr lang="en-US" altLang="zh-CN" dirty="0">
                <a:latin typeface="Consolas" panose="020B0609020204030204" pitchFamily="49" charset="0"/>
              </a:rPr>
              <a:t>        out = self.conv1x1(x)</a:t>
            </a:r>
          </a:p>
          <a:p>
            <a:r>
              <a:rPr lang="en-US" altLang="zh-CN" dirty="0">
                <a:latin typeface="Consolas" panose="020B0609020204030204" pitchFamily="49" charset="0"/>
              </a:rPr>
              <a:t>        out = </a:t>
            </a:r>
            <a:r>
              <a:rPr lang="en-US" altLang="zh-CN" dirty="0" err="1">
                <a:latin typeface="Consolas" panose="020B0609020204030204" pitchFamily="49" charset="0"/>
              </a:rPr>
              <a:t>out.permute</a:t>
            </a:r>
            <a:r>
              <a:rPr lang="en-US" altLang="zh-CN" dirty="0">
                <a:latin typeface="Consolas" panose="020B0609020204030204" pitchFamily="49" charset="0"/>
              </a:rPr>
              <a:t>(0,2,3,1).contiguous()</a:t>
            </a:r>
          </a:p>
          <a:p>
            <a:r>
              <a:rPr lang="en-US" altLang="zh-CN" dirty="0">
                <a:latin typeface="Consolas" panose="020B0609020204030204" pitchFamily="49" charset="0"/>
              </a:rPr>
              <a:t> </a:t>
            </a:r>
          </a:p>
          <a:p>
            <a:r>
              <a:rPr lang="en-US" altLang="zh-CN" dirty="0">
                <a:latin typeface="Consolas" panose="020B0609020204030204" pitchFamily="49" charset="0"/>
              </a:rPr>
              <a:t>        return </a:t>
            </a:r>
            <a:r>
              <a:rPr lang="en-US" altLang="zh-CN" dirty="0" err="1">
                <a:latin typeface="Consolas" panose="020B0609020204030204" pitchFamily="49" charset="0"/>
              </a:rPr>
              <a:t>out.view</a:t>
            </a:r>
            <a:r>
              <a:rPr lang="en-US" altLang="zh-CN" dirty="0">
                <a:latin typeface="Consolas" panose="020B0609020204030204" pitchFamily="49" charset="0"/>
              </a:rPr>
              <a:t>(</a:t>
            </a:r>
            <a:r>
              <a:rPr lang="en-US" altLang="zh-CN" dirty="0" err="1">
                <a:latin typeface="Consolas" panose="020B0609020204030204" pitchFamily="49" charset="0"/>
              </a:rPr>
              <a:t>out.shape</a:t>
            </a:r>
            <a:r>
              <a:rPr lang="en-US" altLang="zh-CN" dirty="0">
                <a:latin typeface="Consolas" panose="020B0609020204030204" pitchFamily="49" charset="0"/>
              </a:rPr>
              <a:t>[0], -1, 10)</a:t>
            </a:r>
            <a:endParaRPr lang="zh-CN" altLang="en-US" dirty="0"/>
          </a:p>
        </p:txBody>
      </p:sp>
      <p:pic>
        <p:nvPicPr>
          <p:cNvPr id="6" name="图片 5">
            <a:extLst>
              <a:ext uri="{FF2B5EF4-FFF2-40B4-BE49-F238E27FC236}">
                <a16:creationId xmlns:a16="http://schemas.microsoft.com/office/drawing/2014/main" id="{013802A6-5994-2F1C-12C5-490D6A9ABA1C}"/>
              </a:ext>
            </a:extLst>
          </p:cNvPr>
          <p:cNvPicPr>
            <a:picLocks noChangeAspect="1"/>
          </p:cNvPicPr>
          <p:nvPr/>
        </p:nvPicPr>
        <p:blipFill>
          <a:blip r:embed="rId2"/>
          <a:stretch>
            <a:fillRect/>
          </a:stretch>
        </p:blipFill>
        <p:spPr>
          <a:xfrm>
            <a:off x="0" y="0"/>
            <a:ext cx="12192000" cy="6858000"/>
          </a:xfrm>
          <a:prstGeom prst="rect">
            <a:avLst/>
          </a:prstGeom>
        </p:spPr>
      </p:pic>
      <p:sp>
        <p:nvSpPr>
          <p:cNvPr id="5" name="文本框 4">
            <a:extLst>
              <a:ext uri="{FF2B5EF4-FFF2-40B4-BE49-F238E27FC236}">
                <a16:creationId xmlns:a16="http://schemas.microsoft.com/office/drawing/2014/main" id="{DEE857BD-05AF-351D-BCCF-67C9E9AAD533}"/>
              </a:ext>
            </a:extLst>
          </p:cNvPr>
          <p:cNvSpPr txBox="1"/>
          <p:nvPr/>
        </p:nvSpPr>
        <p:spPr>
          <a:xfrm>
            <a:off x="171450" y="156746"/>
            <a:ext cx="9258300" cy="707886"/>
          </a:xfrm>
          <a:prstGeom prst="rect">
            <a:avLst/>
          </a:prstGeom>
          <a:noFill/>
        </p:spPr>
        <p:txBody>
          <a:bodyPr wrap="square" rtlCol="0">
            <a:spAutoFit/>
          </a:bodyPr>
          <a:lstStyle/>
          <a:p>
            <a:r>
              <a:rPr lang="en-US" altLang="zh-CN" sz="4000" dirty="0"/>
              <a:t>Author</a:t>
            </a:r>
            <a:r>
              <a:rPr lang="zh-CN" altLang="en-US" sz="4000" dirty="0"/>
              <a:t>硬编码与解码</a:t>
            </a:r>
          </a:p>
        </p:txBody>
      </p:sp>
      <p:sp>
        <p:nvSpPr>
          <p:cNvPr id="7" name="文本框 6">
            <a:extLst>
              <a:ext uri="{FF2B5EF4-FFF2-40B4-BE49-F238E27FC236}">
                <a16:creationId xmlns:a16="http://schemas.microsoft.com/office/drawing/2014/main" id="{ED239488-F928-BDE3-A3B7-B47C7FA87467}"/>
              </a:ext>
            </a:extLst>
          </p:cNvPr>
          <p:cNvSpPr txBox="1"/>
          <p:nvPr/>
        </p:nvSpPr>
        <p:spPr>
          <a:xfrm>
            <a:off x="114300" y="864632"/>
            <a:ext cx="12128500" cy="6186309"/>
          </a:xfrm>
          <a:prstGeom prst="rect">
            <a:avLst/>
          </a:prstGeom>
          <a:noFill/>
        </p:spPr>
        <p:txBody>
          <a:bodyPr wrap="square" rtlCol="0">
            <a:spAutoFit/>
          </a:bodyPr>
          <a:lstStyle/>
          <a:p>
            <a:r>
              <a:rPr lang="en-US" altLang="zh-CN" b="1" dirty="0"/>
              <a:t>Anchor </a:t>
            </a:r>
            <a:r>
              <a:rPr lang="zh-CN" altLang="en-US" b="1" dirty="0"/>
              <a:t>编码</a:t>
            </a:r>
          </a:p>
          <a:p>
            <a:r>
              <a:rPr lang="zh-CN" altLang="en-US" dirty="0"/>
              <a:t>在目标检测中，我们预先设定了一些固定尺寸和比例的矩形框，称为“先验框”（</a:t>
            </a:r>
            <a:r>
              <a:rPr lang="en-US" altLang="zh-CN" dirty="0"/>
              <a:t>Priors </a:t>
            </a:r>
            <a:r>
              <a:rPr lang="zh-CN" altLang="en-US" dirty="0"/>
              <a:t>或 </a:t>
            </a:r>
            <a:r>
              <a:rPr lang="en-US" altLang="zh-CN" dirty="0"/>
              <a:t>Anchors</a:t>
            </a:r>
            <a:r>
              <a:rPr lang="zh-CN" altLang="en-US" dirty="0"/>
              <a:t>）。这些先验框覆盖整个图像的不同区域，帮助我们在不同尺度下检测物体。</a:t>
            </a:r>
          </a:p>
          <a:p>
            <a:r>
              <a:rPr lang="zh-CN" altLang="en-US" dirty="0"/>
              <a:t>当我们在训练阶段时，我们会有一个真实的边界框（</a:t>
            </a:r>
            <a:r>
              <a:rPr lang="en-US" altLang="zh-CN" dirty="0"/>
              <a:t>Ground Truth Box</a:t>
            </a:r>
            <a:r>
              <a:rPr lang="zh-CN" altLang="en-US" dirty="0"/>
              <a:t>），我们要做的就是把真实框的信息转换成一个相对先验框的位置和大小变化，这就是所谓的“编码”。</a:t>
            </a:r>
          </a:p>
          <a:p>
            <a:r>
              <a:rPr lang="zh-CN" altLang="en-US" b="1" dirty="0"/>
              <a:t>编码过程</a:t>
            </a:r>
          </a:p>
          <a:p>
            <a:pPr>
              <a:buFont typeface="+mj-lt"/>
              <a:buAutoNum type="arabicPeriod"/>
            </a:pPr>
            <a:r>
              <a:rPr lang="zh-CN" altLang="en-US" b="1" dirty="0"/>
              <a:t>计算中心偏移</a:t>
            </a:r>
            <a:r>
              <a:rPr lang="en-US" altLang="zh-CN" dirty="0"/>
              <a:t>: </a:t>
            </a:r>
            <a:r>
              <a:rPr lang="zh-CN" altLang="en-US" dirty="0"/>
              <a:t>我们找到真实框的中心点，并计算出这个中心点相对于先验框中心点的偏移量。</a:t>
            </a:r>
          </a:p>
          <a:p>
            <a:pPr>
              <a:buFont typeface="+mj-lt"/>
              <a:buAutoNum type="arabicPeriod"/>
            </a:pPr>
            <a:r>
              <a:rPr lang="zh-CN" altLang="en-US" b="1" dirty="0"/>
              <a:t>归一化</a:t>
            </a:r>
            <a:r>
              <a:rPr lang="en-US" altLang="zh-CN" dirty="0"/>
              <a:t>: </a:t>
            </a:r>
            <a:r>
              <a:rPr lang="zh-CN" altLang="en-US" dirty="0"/>
              <a:t>将这个偏移量除以先验框的宽度和高度，这样就得到了一个标准化的偏移量。</a:t>
            </a:r>
          </a:p>
          <a:p>
            <a:pPr>
              <a:buFont typeface="+mj-lt"/>
              <a:buAutoNum type="arabicPeriod"/>
            </a:pPr>
            <a:r>
              <a:rPr lang="zh-CN" altLang="en-US" b="1" dirty="0"/>
              <a:t>宽高的变换</a:t>
            </a:r>
            <a:r>
              <a:rPr lang="en-US" altLang="zh-CN" dirty="0"/>
              <a:t>: </a:t>
            </a:r>
            <a:r>
              <a:rPr lang="zh-CN" altLang="en-US" dirty="0"/>
              <a:t>计算真实框的宽度和高度相对于先验框的变化，然后取自然对数来稳定数值范围。</a:t>
            </a:r>
          </a:p>
          <a:p>
            <a:pPr>
              <a:buFont typeface="+mj-lt"/>
              <a:buAutoNum type="arabicPeriod"/>
            </a:pPr>
            <a:r>
              <a:rPr lang="zh-CN" altLang="en-US" b="1" dirty="0"/>
              <a:t>缩放因子</a:t>
            </a:r>
            <a:r>
              <a:rPr lang="en-US" altLang="zh-CN" dirty="0"/>
              <a:t>: </a:t>
            </a:r>
            <a:r>
              <a:rPr lang="zh-CN" altLang="en-US" dirty="0"/>
              <a:t>最后乘以一个缩放因子（</a:t>
            </a:r>
            <a:r>
              <a:rPr lang="en-US" altLang="zh-CN" dirty="0"/>
              <a:t>Variances</a:t>
            </a:r>
            <a:r>
              <a:rPr lang="zh-CN" altLang="en-US" dirty="0"/>
              <a:t>），这个因子是用来控制编码后的数值范围的。</a:t>
            </a:r>
          </a:p>
          <a:p>
            <a:r>
              <a:rPr lang="zh-CN" altLang="en-US" b="1" dirty="0"/>
              <a:t>解码</a:t>
            </a:r>
          </a:p>
          <a:p>
            <a:r>
              <a:rPr lang="zh-CN" altLang="en-US" dirty="0"/>
              <a:t>当我们有了模型的预测结果之后，我们需要把这些预测结果反向转换回实际的边界框，这就叫做“解码”。</a:t>
            </a:r>
          </a:p>
          <a:p>
            <a:r>
              <a:rPr lang="zh-CN" altLang="en-US" b="1" dirty="0"/>
              <a:t>解码过程</a:t>
            </a:r>
          </a:p>
          <a:p>
            <a:pPr>
              <a:buFont typeface="+mj-lt"/>
              <a:buAutoNum type="arabicPeriod"/>
            </a:pPr>
            <a:r>
              <a:rPr lang="zh-CN" altLang="en-US" b="1" dirty="0"/>
              <a:t>逆向中心偏移</a:t>
            </a:r>
            <a:r>
              <a:rPr lang="en-US" altLang="zh-CN" dirty="0"/>
              <a:t>: </a:t>
            </a:r>
            <a:r>
              <a:rPr lang="zh-CN" altLang="en-US" dirty="0"/>
              <a:t>使用之前计算出来的中心偏移量，乘以先验框的宽度和高度，再加上先验框的中心点，就可以得到预测框的中心点了。</a:t>
            </a:r>
          </a:p>
          <a:p>
            <a:pPr>
              <a:buFont typeface="+mj-lt"/>
              <a:buAutoNum type="arabicPeriod"/>
            </a:pPr>
            <a:r>
              <a:rPr lang="zh-CN" altLang="en-US" b="1" dirty="0"/>
              <a:t>逆向宽高变换</a:t>
            </a:r>
            <a:r>
              <a:rPr lang="en-US" altLang="zh-CN" dirty="0"/>
              <a:t>: </a:t>
            </a:r>
            <a:r>
              <a:rPr lang="zh-CN" altLang="en-US" dirty="0"/>
              <a:t>对预测的宽高部分应用指数运算，然后再乘以先验框的宽度和高度，就能得到预测框的实际宽度和高度。</a:t>
            </a:r>
          </a:p>
          <a:p>
            <a:pPr>
              <a:buFont typeface="+mj-lt"/>
              <a:buAutoNum type="arabicPeriod"/>
            </a:pPr>
            <a:r>
              <a:rPr lang="zh-CN" altLang="en-US" b="1" dirty="0"/>
              <a:t>恢复边界框</a:t>
            </a:r>
            <a:r>
              <a:rPr lang="en-US" altLang="zh-CN" dirty="0"/>
              <a:t>: </a:t>
            </a:r>
            <a:r>
              <a:rPr lang="zh-CN" altLang="en-US" dirty="0"/>
              <a:t>根据预测框的中心点和宽高，我们可以计算出预测框的左上角和右下角的坐标，从而确定完整的边界框。</a:t>
            </a:r>
          </a:p>
          <a:p>
            <a:r>
              <a:rPr lang="zh-CN" altLang="en-US" b="1" dirty="0"/>
              <a:t>关键点解码</a:t>
            </a:r>
          </a:p>
          <a:p>
            <a:r>
              <a:rPr lang="zh-CN" altLang="en-US" dirty="0"/>
              <a:t>对于关键点（如脸部的五官），我们也采用类似的方法来进行编码和解码。主要区别在于，我们需要针对每一个关键点单独进行上述的计算。</a:t>
            </a:r>
          </a:p>
          <a:p>
            <a:endParaRPr lang="zh-CN" altLang="en-US" dirty="0"/>
          </a:p>
        </p:txBody>
      </p:sp>
    </p:spTree>
    <p:extLst>
      <p:ext uri="{BB962C8B-B14F-4D97-AF65-F5344CB8AC3E}">
        <p14:creationId xmlns:p14="http://schemas.microsoft.com/office/powerpoint/2010/main" val="443819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6F201-D9B6-C6DA-6E47-31634735E8A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483D106-90C7-D12A-AB2F-005DB0D5D8D0}"/>
              </a:ext>
            </a:extLst>
          </p:cNvPr>
          <p:cNvSpPr>
            <a:spLocks noGrp="1"/>
          </p:cNvSpPr>
          <p:nvPr>
            <p:ph type="title"/>
          </p:nvPr>
        </p:nvSpPr>
        <p:spPr/>
        <p:txBody>
          <a:bodyPr/>
          <a:lstStyle/>
          <a:p>
            <a:r>
              <a:rPr lang="zh-CN" altLang="en-US" dirty="0"/>
              <a:t>参考</a:t>
            </a:r>
          </a:p>
        </p:txBody>
      </p:sp>
      <p:sp>
        <p:nvSpPr>
          <p:cNvPr id="3" name="内容占位符 2">
            <a:extLst>
              <a:ext uri="{FF2B5EF4-FFF2-40B4-BE49-F238E27FC236}">
                <a16:creationId xmlns:a16="http://schemas.microsoft.com/office/drawing/2014/main" id="{9C5399F8-37E7-5809-6D69-67FEAAFA9C4C}"/>
              </a:ext>
            </a:extLst>
          </p:cNvPr>
          <p:cNvSpPr>
            <a:spLocks noGrp="1"/>
          </p:cNvSpPr>
          <p:nvPr>
            <p:ph idx="1"/>
          </p:nvPr>
        </p:nvSpPr>
        <p:spPr/>
        <p:txBody>
          <a:bodyPr/>
          <a:lstStyle/>
          <a:p>
            <a:r>
              <a:rPr lang="zh-CN" altLang="en-US" dirty="0"/>
              <a:t>特征金字塔</a:t>
            </a:r>
            <a:r>
              <a:rPr lang="en-US" altLang="zh-CN" dirty="0">
                <a:hlinkClick r:id="rId2"/>
              </a:rPr>
              <a:t>https://blog.csdn.net/qq_43360533/article/details/107900228</a:t>
            </a:r>
            <a:endParaRPr lang="en-US" altLang="zh-CN" dirty="0"/>
          </a:p>
          <a:p>
            <a:endParaRPr lang="zh-CN" altLang="en-US" dirty="0"/>
          </a:p>
        </p:txBody>
      </p:sp>
    </p:spTree>
    <p:extLst>
      <p:ext uri="{BB962C8B-B14F-4D97-AF65-F5344CB8AC3E}">
        <p14:creationId xmlns:p14="http://schemas.microsoft.com/office/powerpoint/2010/main" val="220808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399EC-2E9B-8883-E6C5-A29D298EEC47}"/>
              </a:ext>
            </a:extLst>
          </p:cNvPr>
          <p:cNvSpPr>
            <a:spLocks noGrp="1"/>
          </p:cNvSpPr>
          <p:nvPr>
            <p:ph type="title"/>
          </p:nvPr>
        </p:nvSpPr>
        <p:spPr/>
        <p:txBody>
          <a:bodyPr/>
          <a:lstStyle/>
          <a:p>
            <a:r>
              <a:rPr lang="zh-CN" altLang="en-US" dirty="0"/>
              <a:t>相比以往的创新</a:t>
            </a:r>
          </a:p>
        </p:txBody>
      </p:sp>
      <p:sp>
        <p:nvSpPr>
          <p:cNvPr id="3" name="内容占位符 2">
            <a:extLst>
              <a:ext uri="{FF2B5EF4-FFF2-40B4-BE49-F238E27FC236}">
                <a16:creationId xmlns:a16="http://schemas.microsoft.com/office/drawing/2014/main" id="{5AE22F68-38B2-6E2C-07BE-49E89819E830}"/>
              </a:ext>
            </a:extLst>
          </p:cNvPr>
          <p:cNvSpPr>
            <a:spLocks noGrp="1"/>
          </p:cNvSpPr>
          <p:nvPr>
            <p:ph idx="1"/>
          </p:nvPr>
        </p:nvSpPr>
        <p:spPr/>
        <p:txBody>
          <a:bodyPr>
            <a:normAutofit fontScale="92500"/>
          </a:bodyPr>
          <a:lstStyle/>
          <a:p>
            <a:r>
              <a:rPr lang="zh-CN" altLang="en-US" dirty="0"/>
              <a:t>（</a:t>
            </a:r>
            <a:r>
              <a:rPr lang="en-US" altLang="zh-CN" dirty="0"/>
              <a:t>1</a:t>
            </a:r>
            <a:r>
              <a:rPr lang="zh-CN" altLang="en-US" dirty="0"/>
              <a:t>）在</a:t>
            </a:r>
            <a:r>
              <a:rPr lang="en-US" altLang="zh-CN" dirty="0"/>
              <a:t>WIDER FACE</a:t>
            </a:r>
            <a:r>
              <a:rPr lang="zh-CN" altLang="en-US" dirty="0"/>
              <a:t>数据集上手动注释五个人脸关键点，并在外监督信号的帮助下获得难人脸检测的提升。</a:t>
            </a:r>
          </a:p>
          <a:p>
            <a:r>
              <a:rPr lang="zh-CN" altLang="en-US" dirty="0"/>
              <a:t>（</a:t>
            </a:r>
            <a:r>
              <a:rPr lang="en-US" altLang="zh-CN" dirty="0"/>
              <a:t>2</a:t>
            </a:r>
            <a:r>
              <a:rPr lang="zh-CN" altLang="en-US" dirty="0"/>
              <a:t>）进一步添加自监督网格解码器分支，用于与现有监督分支并行地预测一个逐像素的</a:t>
            </a:r>
            <a:r>
              <a:rPr lang="en-US" altLang="zh-CN" dirty="0"/>
              <a:t>3D</a:t>
            </a:r>
            <a:r>
              <a:rPr lang="zh-CN" altLang="en-US" dirty="0"/>
              <a:t>人脸信息。</a:t>
            </a:r>
          </a:p>
          <a:p>
            <a:r>
              <a:rPr lang="zh-CN" altLang="en-US" dirty="0"/>
              <a:t>（</a:t>
            </a:r>
            <a:r>
              <a:rPr lang="en-US" altLang="zh-CN" dirty="0"/>
              <a:t>3</a:t>
            </a:r>
            <a:r>
              <a:rPr lang="zh-CN" altLang="en-US" dirty="0"/>
              <a:t>） 在</a:t>
            </a:r>
            <a:r>
              <a:rPr lang="en-US" altLang="zh-CN" dirty="0"/>
              <a:t>WIDER FACE</a:t>
            </a:r>
            <a:r>
              <a:rPr lang="zh-CN" altLang="en-US" dirty="0"/>
              <a:t>测试集上，</a:t>
            </a:r>
            <a:r>
              <a:rPr lang="en-US" altLang="zh-CN" dirty="0" err="1"/>
              <a:t>RetinaFace</a:t>
            </a:r>
            <a:r>
              <a:rPr lang="zh-CN" altLang="en-US" dirty="0"/>
              <a:t>的性能优于最好模型的</a:t>
            </a:r>
            <a:r>
              <a:rPr lang="en-US" altLang="zh-CN" dirty="0"/>
              <a:t>AP1.1</a:t>
            </a:r>
            <a:r>
              <a:rPr lang="zh-CN" altLang="en-US" dirty="0"/>
              <a:t>％，达到</a:t>
            </a:r>
            <a:r>
              <a:rPr lang="en-US" altLang="zh-CN" dirty="0"/>
              <a:t>91.4</a:t>
            </a:r>
            <a:r>
              <a:rPr lang="zh-CN" altLang="en-US" dirty="0"/>
              <a:t>％。</a:t>
            </a:r>
          </a:p>
          <a:p>
            <a:r>
              <a:rPr lang="zh-CN" altLang="en-US" dirty="0"/>
              <a:t>（</a:t>
            </a:r>
            <a:r>
              <a:rPr lang="en-US" altLang="zh-CN" dirty="0"/>
              <a:t>4</a:t>
            </a:r>
            <a:r>
              <a:rPr lang="zh-CN" altLang="en-US" dirty="0"/>
              <a:t>）在</a:t>
            </a:r>
            <a:r>
              <a:rPr lang="en-US" altLang="zh-CN" dirty="0"/>
              <a:t>IJB-C</a:t>
            </a:r>
            <a:r>
              <a:rPr lang="zh-CN" altLang="en-US" dirty="0"/>
              <a:t>测试集上，</a:t>
            </a:r>
            <a:r>
              <a:rPr lang="en-US" altLang="zh-CN" dirty="0" err="1"/>
              <a:t>RetinaFace</a:t>
            </a:r>
            <a:r>
              <a:rPr lang="zh-CN" altLang="en-US" dirty="0"/>
              <a:t>使最先进的人脸认证（</a:t>
            </a:r>
            <a:r>
              <a:rPr lang="en-US" altLang="zh-CN" dirty="0" err="1"/>
              <a:t>ArcFace</a:t>
            </a:r>
            <a:r>
              <a:rPr lang="zh-CN" altLang="en-US" dirty="0"/>
              <a:t>）能够改善他们在面部验证中的结果（</a:t>
            </a:r>
            <a:r>
              <a:rPr lang="en-US" altLang="zh-CN" dirty="0"/>
              <a:t>FAR = 1e-6</a:t>
            </a:r>
            <a:r>
              <a:rPr lang="zh-CN" altLang="en-US" dirty="0"/>
              <a:t>，</a:t>
            </a:r>
            <a:r>
              <a:rPr lang="en-US" altLang="zh-CN" dirty="0"/>
              <a:t>TAR = 89.59</a:t>
            </a:r>
            <a:r>
              <a:rPr lang="zh-CN" altLang="en-US" dirty="0"/>
              <a:t>％）。</a:t>
            </a:r>
          </a:p>
          <a:p>
            <a:r>
              <a:rPr lang="zh-CN" altLang="en-US" dirty="0"/>
              <a:t>（</a:t>
            </a:r>
            <a:r>
              <a:rPr lang="en-US" altLang="zh-CN" dirty="0"/>
              <a:t>5</a:t>
            </a:r>
            <a:r>
              <a:rPr lang="zh-CN" altLang="en-US" dirty="0"/>
              <a:t>）通过采用轻量级骨干网络，</a:t>
            </a:r>
            <a:r>
              <a:rPr lang="en-US" altLang="zh-CN" dirty="0" err="1"/>
              <a:t>RetinaFace</a:t>
            </a:r>
            <a:r>
              <a:rPr lang="zh-CN" altLang="en-US" dirty="0"/>
              <a:t>可以在单个</a:t>
            </a:r>
            <a:r>
              <a:rPr lang="en-US" altLang="zh-CN" dirty="0"/>
              <a:t>CPU</a:t>
            </a:r>
            <a:r>
              <a:rPr lang="zh-CN" altLang="en-US" dirty="0"/>
              <a:t>对</a:t>
            </a:r>
            <a:r>
              <a:rPr lang="en-US" altLang="zh-CN" dirty="0"/>
              <a:t>VGA</a:t>
            </a:r>
            <a:r>
              <a:rPr lang="zh-CN" altLang="en-US" dirty="0"/>
              <a:t>分辨率的图像实时运行。</a:t>
            </a:r>
          </a:p>
        </p:txBody>
      </p:sp>
    </p:spTree>
    <p:extLst>
      <p:ext uri="{BB962C8B-B14F-4D97-AF65-F5344CB8AC3E}">
        <p14:creationId xmlns:p14="http://schemas.microsoft.com/office/powerpoint/2010/main" val="799382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04C8D-8C2A-168A-0DED-5D9C5CE5527A}"/>
              </a:ext>
            </a:extLst>
          </p:cNvPr>
          <p:cNvSpPr>
            <a:spLocks noGrp="1"/>
          </p:cNvSpPr>
          <p:nvPr>
            <p:ph type="title"/>
          </p:nvPr>
        </p:nvSpPr>
        <p:spPr/>
        <p:txBody>
          <a:bodyPr/>
          <a:lstStyle/>
          <a:p>
            <a:endParaRPr lang="zh-CN" altLang="en-US"/>
          </a:p>
        </p:txBody>
      </p:sp>
      <p:pic>
        <p:nvPicPr>
          <p:cNvPr id="5" name="内容占位符 4" descr="图片包含 图示&#10;&#10;描述已自动生成">
            <a:extLst>
              <a:ext uri="{FF2B5EF4-FFF2-40B4-BE49-F238E27FC236}">
                <a16:creationId xmlns:a16="http://schemas.microsoft.com/office/drawing/2014/main" id="{6DA8BB10-AEC9-4630-553F-B8AEA71532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322490"/>
            <a:ext cx="12253021" cy="1832543"/>
          </a:xfrm>
        </p:spPr>
      </p:pic>
    </p:spTree>
    <p:extLst>
      <p:ext uri="{BB962C8B-B14F-4D97-AF65-F5344CB8AC3E}">
        <p14:creationId xmlns:p14="http://schemas.microsoft.com/office/powerpoint/2010/main" val="166959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24FCD-FA1D-8E85-2FB8-F6A8029FB8DE}"/>
              </a:ext>
            </a:extLst>
          </p:cNvPr>
          <p:cNvSpPr>
            <a:spLocks noGrp="1"/>
          </p:cNvSpPr>
          <p:nvPr>
            <p:ph type="title"/>
          </p:nvPr>
        </p:nvSpPr>
        <p:spPr/>
        <p:txBody>
          <a:bodyPr/>
          <a:lstStyle/>
          <a:p>
            <a:r>
              <a:rPr lang="en-US" altLang="zh-CN" dirty="0"/>
              <a:t>1.</a:t>
            </a:r>
            <a:endParaRPr lang="zh-CN" altLang="en-US" dirty="0"/>
          </a:p>
        </p:txBody>
      </p:sp>
      <p:pic>
        <p:nvPicPr>
          <p:cNvPr id="5" name="内容占位符 4" descr="图片包含 图形用户界面&#10;&#10;描述已自动生成">
            <a:extLst>
              <a:ext uri="{FF2B5EF4-FFF2-40B4-BE49-F238E27FC236}">
                <a16:creationId xmlns:a16="http://schemas.microsoft.com/office/drawing/2014/main" id="{A80903B2-817F-4863-5452-8ADEADD6A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5275" y="2877344"/>
            <a:ext cx="3981450" cy="2247900"/>
          </a:xfrm>
        </p:spPr>
      </p:pic>
      <p:sp>
        <p:nvSpPr>
          <p:cNvPr id="6" name="文本框 5">
            <a:extLst>
              <a:ext uri="{FF2B5EF4-FFF2-40B4-BE49-F238E27FC236}">
                <a16:creationId xmlns:a16="http://schemas.microsoft.com/office/drawing/2014/main" id="{794FD150-ED52-404D-0BFB-09DD30D5DA86}"/>
              </a:ext>
            </a:extLst>
          </p:cNvPr>
          <p:cNvSpPr txBox="1"/>
          <p:nvPr/>
        </p:nvSpPr>
        <p:spPr>
          <a:xfrm>
            <a:off x="1538416" y="843240"/>
            <a:ext cx="2282653" cy="369332"/>
          </a:xfrm>
          <a:prstGeom prst="rect">
            <a:avLst/>
          </a:prstGeom>
          <a:noFill/>
        </p:spPr>
        <p:txBody>
          <a:bodyPr wrap="square" rtlCol="0">
            <a:spAutoFit/>
          </a:bodyPr>
          <a:lstStyle/>
          <a:p>
            <a:r>
              <a:rPr lang="zh-CN" altLang="en-US" dirty="0"/>
              <a:t>主干网络三阶段卷积</a:t>
            </a:r>
          </a:p>
        </p:txBody>
      </p:sp>
    </p:spTree>
    <p:extLst>
      <p:ext uri="{BB962C8B-B14F-4D97-AF65-F5344CB8AC3E}">
        <p14:creationId xmlns:p14="http://schemas.microsoft.com/office/powerpoint/2010/main" val="421872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6C772-2527-0F9F-1F5E-8E1946BC598B}"/>
              </a:ext>
            </a:extLst>
          </p:cNvPr>
          <p:cNvSpPr>
            <a:spLocks noGrp="1"/>
          </p:cNvSpPr>
          <p:nvPr>
            <p:ph type="title"/>
          </p:nvPr>
        </p:nvSpPr>
        <p:spPr/>
        <p:txBody>
          <a:bodyPr/>
          <a:lstStyle/>
          <a:p>
            <a:r>
              <a:rPr lang="en-US" altLang="zh-CN" dirty="0"/>
              <a:t>2.</a:t>
            </a:r>
            <a:endParaRPr lang="zh-CN" altLang="en-US" dirty="0"/>
          </a:p>
        </p:txBody>
      </p:sp>
      <p:sp>
        <p:nvSpPr>
          <p:cNvPr id="3" name="内容占位符 2">
            <a:extLst>
              <a:ext uri="{FF2B5EF4-FFF2-40B4-BE49-F238E27FC236}">
                <a16:creationId xmlns:a16="http://schemas.microsoft.com/office/drawing/2014/main" id="{191FEDE0-1500-9C26-F28D-66940893403A}"/>
              </a:ext>
            </a:extLst>
          </p:cNvPr>
          <p:cNvSpPr>
            <a:spLocks noGrp="1"/>
          </p:cNvSpPr>
          <p:nvPr>
            <p:ph idx="1"/>
          </p:nvPr>
        </p:nvSpPr>
        <p:spPr/>
        <p:txBody>
          <a:bodyPr/>
          <a:lstStyle/>
          <a:p>
            <a:r>
              <a:rPr lang="en-US" altLang="zh-CN" sz="2000" b="1" dirty="0"/>
              <a:t>FPN</a:t>
            </a:r>
            <a:r>
              <a:rPr lang="zh-CN" altLang="en-US" sz="2000" b="1" dirty="0"/>
              <a:t>网络</a:t>
            </a:r>
            <a:r>
              <a:rPr lang="en-US" altLang="zh-CN" sz="2000" b="1" dirty="0"/>
              <a:t>(</a:t>
            </a:r>
            <a:r>
              <a:rPr lang="zh-CN" altLang="en-US" sz="2000" b="1" dirty="0"/>
              <a:t>特征金字塔网络</a:t>
            </a:r>
            <a:r>
              <a:rPr lang="en-US" altLang="zh-CN" sz="2000" b="1" dirty="0"/>
              <a:t>)</a:t>
            </a:r>
          </a:p>
          <a:p>
            <a:r>
              <a:rPr lang="zh-CN" altLang="en-US" sz="2000" dirty="0"/>
              <a:t>     </a:t>
            </a:r>
            <a:r>
              <a:rPr lang="en-US" altLang="zh-CN" sz="2000" dirty="0"/>
              <a:t>FPN(Feature pyramid network)</a:t>
            </a:r>
            <a:r>
              <a:rPr lang="zh-CN" altLang="en-US" sz="2000" dirty="0"/>
              <a:t>特征金字塔网络会对主干网络输出的特征层进行</a:t>
            </a:r>
            <a:r>
              <a:rPr lang="en-US" altLang="zh-CN" sz="2000" dirty="0"/>
              <a:t>1x1</a:t>
            </a:r>
            <a:r>
              <a:rPr lang="zh-CN" altLang="en-US" sz="2000" dirty="0"/>
              <a:t>卷积后的</a:t>
            </a:r>
            <a:r>
              <a:rPr lang="zh-CN" altLang="en-US" sz="2000" b="1" dirty="0"/>
              <a:t>通道数调整</a:t>
            </a:r>
            <a:r>
              <a:rPr lang="zh-CN" altLang="en-US" sz="2000" dirty="0"/>
              <a:t>以及</a:t>
            </a:r>
            <a:r>
              <a:rPr lang="zh-CN" altLang="en-US" sz="2000" b="1" dirty="0"/>
              <a:t>上采样</a:t>
            </a:r>
            <a:r>
              <a:rPr lang="en-US" altLang="zh-CN" sz="2000" b="1" dirty="0"/>
              <a:t>+</a:t>
            </a:r>
            <a:r>
              <a:rPr lang="zh-CN" altLang="en-US" sz="2000" b="1" dirty="0"/>
              <a:t>特征融合</a:t>
            </a:r>
            <a:r>
              <a:rPr lang="zh-CN" altLang="en-US" sz="2000" dirty="0"/>
              <a:t>来进行特征加强提取。</a:t>
            </a:r>
            <a:endParaRPr lang="en-US" altLang="zh-CN" sz="2000" dirty="0"/>
          </a:p>
          <a:p>
            <a:r>
              <a:rPr lang="zh-CN" altLang="en-US" sz="2000" dirty="0"/>
              <a:t>不同层侧重不同的识别。</a:t>
            </a:r>
          </a:p>
          <a:p>
            <a:endParaRPr lang="zh-CN" altLang="en-US" dirty="0"/>
          </a:p>
        </p:txBody>
      </p:sp>
      <p:pic>
        <p:nvPicPr>
          <p:cNvPr id="5" name="图片 4" descr="表格, Excel&#10;&#10;描述已自动生成">
            <a:extLst>
              <a:ext uri="{FF2B5EF4-FFF2-40B4-BE49-F238E27FC236}">
                <a16:creationId xmlns:a16="http://schemas.microsoft.com/office/drawing/2014/main" id="{6F05D1C4-094B-D3DA-4C87-EF46F1B23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606" y="3289987"/>
            <a:ext cx="7620000" cy="2514600"/>
          </a:xfrm>
          <a:prstGeom prst="rect">
            <a:avLst/>
          </a:prstGeom>
        </p:spPr>
      </p:pic>
    </p:spTree>
    <p:extLst>
      <p:ext uri="{BB962C8B-B14F-4D97-AF65-F5344CB8AC3E}">
        <p14:creationId xmlns:p14="http://schemas.microsoft.com/office/powerpoint/2010/main" val="2166774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DB286-32F8-9FE8-C6C1-CB0E9F3677FA}"/>
              </a:ext>
            </a:extLst>
          </p:cNvPr>
          <p:cNvSpPr>
            <a:spLocks noGrp="1"/>
          </p:cNvSpPr>
          <p:nvPr>
            <p:ph type="title"/>
          </p:nvPr>
        </p:nvSpPr>
        <p:spPr/>
        <p:txBody>
          <a:bodyPr/>
          <a:lstStyle/>
          <a:p>
            <a:r>
              <a:rPr lang="en-US" altLang="zh-CN" dirty="0"/>
              <a:t>3.</a:t>
            </a:r>
            <a:r>
              <a:rPr lang="en-US" altLang="zh-CN" b="1" dirty="0"/>
              <a:t> SSH</a:t>
            </a:r>
            <a:r>
              <a:rPr lang="zh-CN" altLang="en-US" b="1" dirty="0"/>
              <a:t>网络</a:t>
            </a:r>
            <a:endParaRPr lang="zh-CN" altLang="en-US" dirty="0"/>
          </a:p>
        </p:txBody>
      </p:sp>
      <p:sp>
        <p:nvSpPr>
          <p:cNvPr id="3" name="内容占位符 2">
            <a:extLst>
              <a:ext uri="{FF2B5EF4-FFF2-40B4-BE49-F238E27FC236}">
                <a16:creationId xmlns:a16="http://schemas.microsoft.com/office/drawing/2014/main" id="{92388236-1853-8F50-55B5-BAF86D2F7B5E}"/>
              </a:ext>
            </a:extLst>
          </p:cNvPr>
          <p:cNvSpPr>
            <a:spLocks noGrp="1"/>
          </p:cNvSpPr>
          <p:nvPr>
            <p:ph idx="1"/>
          </p:nvPr>
        </p:nvSpPr>
        <p:spPr/>
        <p:txBody>
          <a:bodyPr/>
          <a:lstStyle/>
          <a:p>
            <a:r>
              <a:rPr lang="zh-CN" altLang="en-US" dirty="0"/>
              <a:t> </a:t>
            </a:r>
            <a:r>
              <a:rPr lang="en-US" altLang="zh-CN" dirty="0"/>
              <a:t>SSH(Single Stage Headless)</a:t>
            </a:r>
            <a:r>
              <a:rPr lang="zh-CN" altLang="en-US" dirty="0"/>
              <a:t>网络对特征层继续进一步加强特征提取。</a:t>
            </a:r>
            <a:r>
              <a:rPr lang="en-US" altLang="zh-CN" dirty="0"/>
              <a:t>SSH</a:t>
            </a:r>
            <a:r>
              <a:rPr lang="zh-CN" altLang="en-US" dirty="0"/>
              <a:t>使用并行的三个卷积：第一个是</a:t>
            </a:r>
            <a:r>
              <a:rPr lang="en-US" altLang="zh-CN" dirty="0"/>
              <a:t>3x3</a:t>
            </a:r>
            <a:r>
              <a:rPr lang="zh-CN" altLang="en-US" dirty="0"/>
              <a:t>卷积，第二个是用两次</a:t>
            </a:r>
            <a:r>
              <a:rPr lang="en-US" altLang="zh-CN" dirty="0"/>
              <a:t>3x3</a:t>
            </a:r>
            <a:r>
              <a:rPr lang="zh-CN" altLang="en-US" dirty="0"/>
              <a:t>卷积代替</a:t>
            </a:r>
            <a:r>
              <a:rPr lang="en-US" altLang="zh-CN" dirty="0"/>
              <a:t>5x5</a:t>
            </a:r>
            <a:r>
              <a:rPr lang="zh-CN" altLang="en-US" dirty="0"/>
              <a:t>卷积，第三个是用</a:t>
            </a:r>
            <a:r>
              <a:rPr lang="en-US" altLang="zh-CN" dirty="0"/>
              <a:t>3</a:t>
            </a:r>
            <a:r>
              <a:rPr lang="zh-CN" altLang="en-US" dirty="0"/>
              <a:t>次</a:t>
            </a:r>
            <a:r>
              <a:rPr lang="en-US" altLang="zh-CN" dirty="0"/>
              <a:t>3x3</a:t>
            </a:r>
            <a:r>
              <a:rPr lang="zh-CN" altLang="en-US" dirty="0"/>
              <a:t>卷积代替</a:t>
            </a:r>
            <a:r>
              <a:rPr lang="en-US" altLang="zh-CN" dirty="0"/>
              <a:t>5x5</a:t>
            </a:r>
            <a:r>
              <a:rPr lang="zh-CN" altLang="en-US" dirty="0"/>
              <a:t>卷积。</a:t>
            </a:r>
          </a:p>
        </p:txBody>
      </p:sp>
      <p:pic>
        <p:nvPicPr>
          <p:cNvPr id="5" name="图片 4" descr="图形用户界面, 应用程序, 表格, Excel&#10;&#10;描述已自动生成">
            <a:extLst>
              <a:ext uri="{FF2B5EF4-FFF2-40B4-BE49-F238E27FC236}">
                <a16:creationId xmlns:a16="http://schemas.microsoft.com/office/drawing/2014/main" id="{2A1B0FD5-D89E-1CAD-1DC5-8D1F2702A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162" y="3620915"/>
            <a:ext cx="6543675" cy="2371725"/>
          </a:xfrm>
          <a:prstGeom prst="rect">
            <a:avLst/>
          </a:prstGeom>
        </p:spPr>
      </p:pic>
    </p:spTree>
    <p:extLst>
      <p:ext uri="{BB962C8B-B14F-4D97-AF65-F5344CB8AC3E}">
        <p14:creationId xmlns:p14="http://schemas.microsoft.com/office/powerpoint/2010/main" val="315825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D49875-0081-F5DC-03B6-BB5DBF42F1E4}"/>
              </a:ext>
            </a:extLst>
          </p:cNvPr>
          <p:cNvSpPr>
            <a:spLocks noGrp="1"/>
          </p:cNvSpPr>
          <p:nvPr>
            <p:ph type="title"/>
          </p:nvPr>
        </p:nvSpPr>
        <p:spPr/>
        <p:txBody>
          <a:bodyPr>
            <a:normAutofit fontScale="90000"/>
          </a:bodyPr>
          <a:lstStyle/>
          <a:p>
            <a:r>
              <a:rPr lang="en-US" altLang="zh-CN" b="1" dirty="0"/>
              <a:t>4.</a:t>
            </a:r>
            <a:r>
              <a:rPr lang="zh-CN" altLang="en-US" b="1" dirty="0"/>
              <a:t>分类、预测框、关键点特征提取</a:t>
            </a:r>
            <a:r>
              <a:rPr lang="en-US" altLang="zh-CN" b="1" dirty="0"/>
              <a:t>(</a:t>
            </a:r>
            <a:r>
              <a:rPr lang="en-US" altLang="zh-CN" b="1" dirty="0" err="1"/>
              <a:t>ClassHead</a:t>
            </a:r>
            <a:r>
              <a:rPr lang="en-US" altLang="zh-CN" b="1" dirty="0"/>
              <a:t>/</a:t>
            </a:r>
            <a:r>
              <a:rPr lang="en-US" altLang="zh-CN" b="1" dirty="0" err="1"/>
              <a:t>BoxHead</a:t>
            </a:r>
            <a:r>
              <a:rPr lang="en-US" altLang="zh-CN" b="1" dirty="0"/>
              <a:t>/</a:t>
            </a:r>
            <a:r>
              <a:rPr lang="en-US" altLang="zh-CN" b="1" dirty="0" err="1"/>
              <a:t>LandmarkHead</a:t>
            </a:r>
            <a:r>
              <a:rPr lang="en-US" altLang="zh-CN" b="1" dirty="0"/>
              <a:t>)</a:t>
            </a:r>
            <a:br>
              <a:rPr lang="en-US" altLang="zh-CN" b="1" dirty="0"/>
            </a:br>
            <a:endParaRPr lang="zh-CN" altLang="en-US" dirty="0"/>
          </a:p>
        </p:txBody>
      </p:sp>
      <p:pic>
        <p:nvPicPr>
          <p:cNvPr id="5" name="内容占位符 4" descr="表格&#10;&#10;描述已自动生成">
            <a:extLst>
              <a:ext uri="{FF2B5EF4-FFF2-40B4-BE49-F238E27FC236}">
                <a16:creationId xmlns:a16="http://schemas.microsoft.com/office/drawing/2014/main" id="{66F3AAF8-FFA1-E8A4-0463-B178800C2B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6487" y="3553490"/>
            <a:ext cx="7439025" cy="2390775"/>
          </a:xfrm>
        </p:spPr>
      </p:pic>
      <p:sp>
        <p:nvSpPr>
          <p:cNvPr id="6" name="文本框 5">
            <a:extLst>
              <a:ext uri="{FF2B5EF4-FFF2-40B4-BE49-F238E27FC236}">
                <a16:creationId xmlns:a16="http://schemas.microsoft.com/office/drawing/2014/main" id="{66E0DB03-11C8-057E-DD10-23AE0E0C11EC}"/>
              </a:ext>
            </a:extLst>
          </p:cNvPr>
          <p:cNvSpPr txBox="1"/>
          <p:nvPr/>
        </p:nvSpPr>
        <p:spPr>
          <a:xfrm>
            <a:off x="1258214" y="1916582"/>
            <a:ext cx="8990381" cy="646331"/>
          </a:xfrm>
          <a:prstGeom prst="rect">
            <a:avLst/>
          </a:prstGeom>
          <a:noFill/>
        </p:spPr>
        <p:txBody>
          <a:bodyPr wrap="square" rtlCol="0">
            <a:spAutoFit/>
          </a:bodyPr>
          <a:lstStyle/>
          <a:p>
            <a:r>
              <a:rPr lang="en-US" altLang="zh-CN" dirty="0" err="1"/>
              <a:t>ClassHead</a:t>
            </a:r>
            <a:r>
              <a:rPr lang="zh-CN" altLang="en-US" dirty="0"/>
              <a:t>是提取先验框是否包含人脸，</a:t>
            </a:r>
            <a:r>
              <a:rPr lang="en-US" altLang="zh-CN" dirty="0" err="1"/>
              <a:t>BoxHead</a:t>
            </a:r>
            <a:r>
              <a:rPr lang="zh-CN" altLang="en-US" dirty="0"/>
              <a:t>是先验位置检测、</a:t>
            </a:r>
            <a:r>
              <a:rPr lang="en-US" altLang="zh-CN" dirty="0" err="1"/>
              <a:t>LandmarkHead</a:t>
            </a:r>
            <a:r>
              <a:rPr lang="zh-CN" altLang="en-US" dirty="0"/>
              <a:t>是人脸关键点位置检测。</a:t>
            </a:r>
          </a:p>
        </p:txBody>
      </p:sp>
    </p:spTree>
    <p:extLst>
      <p:ext uri="{BB962C8B-B14F-4D97-AF65-F5344CB8AC3E}">
        <p14:creationId xmlns:p14="http://schemas.microsoft.com/office/powerpoint/2010/main" val="282406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E5C27-D5B2-ECC4-56C1-19CA2F0D4609}"/>
              </a:ext>
            </a:extLst>
          </p:cNvPr>
          <p:cNvSpPr>
            <a:spLocks noGrp="1"/>
          </p:cNvSpPr>
          <p:nvPr>
            <p:ph type="title"/>
          </p:nvPr>
        </p:nvSpPr>
        <p:spPr/>
        <p:txBody>
          <a:bodyPr/>
          <a:lstStyle/>
          <a:p>
            <a:r>
              <a:rPr lang="en-US" altLang="zh-CN" dirty="0"/>
              <a:t>5.</a:t>
            </a:r>
            <a:r>
              <a:rPr lang="zh-CN" altLang="en-US" dirty="0"/>
              <a:t>解码</a:t>
            </a:r>
          </a:p>
        </p:txBody>
      </p:sp>
      <p:sp>
        <p:nvSpPr>
          <p:cNvPr id="3" name="内容占位符 2">
            <a:extLst>
              <a:ext uri="{FF2B5EF4-FFF2-40B4-BE49-F238E27FC236}">
                <a16:creationId xmlns:a16="http://schemas.microsoft.com/office/drawing/2014/main" id="{6FC0B219-C8E2-7DB8-7052-7D2F3395619E}"/>
              </a:ext>
            </a:extLst>
          </p:cNvPr>
          <p:cNvSpPr>
            <a:spLocks noGrp="1"/>
          </p:cNvSpPr>
          <p:nvPr>
            <p:ph idx="1"/>
          </p:nvPr>
        </p:nvSpPr>
        <p:spPr/>
        <p:txBody>
          <a:bodyPr/>
          <a:lstStyle/>
          <a:p>
            <a:r>
              <a:rPr lang="zh-CN" altLang="en-US" dirty="0"/>
              <a:t>我们需要对预测框和人脸关键点检测进行位置调整。根据</a:t>
            </a:r>
            <a:r>
              <a:rPr lang="en-US" altLang="zh-CN" dirty="0"/>
              <a:t>encode</a:t>
            </a:r>
            <a:r>
              <a:rPr lang="zh-CN" altLang="en-US" dirty="0"/>
              <a:t>的公式可以反推出</a:t>
            </a:r>
            <a:r>
              <a:rPr lang="en-US" altLang="zh-CN" dirty="0"/>
              <a:t>decode</a:t>
            </a:r>
            <a:r>
              <a:rPr lang="zh-CN" altLang="en-US" dirty="0"/>
              <a:t>解码公式</a:t>
            </a:r>
          </a:p>
        </p:txBody>
      </p:sp>
    </p:spTree>
    <p:extLst>
      <p:ext uri="{BB962C8B-B14F-4D97-AF65-F5344CB8AC3E}">
        <p14:creationId xmlns:p14="http://schemas.microsoft.com/office/powerpoint/2010/main" val="7226046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248</TotalTime>
  <Words>3072</Words>
  <Application>Microsoft Office PowerPoint</Application>
  <PresentationFormat>宽屏</PresentationFormat>
  <Paragraphs>188</Paragraphs>
  <Slides>27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Arial Unicode MS</vt:lpstr>
      <vt:lpstr>等线</vt:lpstr>
      <vt:lpstr>等线 Light</vt:lpstr>
      <vt:lpstr>华文仿宋</vt:lpstr>
      <vt:lpstr>Arial</vt:lpstr>
      <vt:lpstr>Consolas</vt:lpstr>
      <vt:lpstr>Office 主题​​</vt:lpstr>
      <vt:lpstr>人脸识别算法浅探</vt:lpstr>
      <vt:lpstr>retinaface</vt:lpstr>
      <vt:lpstr>相比以往的创新</vt:lpstr>
      <vt:lpstr>PowerPoint 演示文稿</vt:lpstr>
      <vt:lpstr>1.</vt:lpstr>
      <vt:lpstr>2.</vt:lpstr>
      <vt:lpstr>3. SSH网络</vt:lpstr>
      <vt:lpstr>4.分类、预测框、关键点特征提取(ClassHead/BoxHead/LandmarkHead) </vt:lpstr>
      <vt:lpstr>5.解码</vt:lpstr>
      <vt:lpstr>PowerPoint 演示文稿</vt:lpstr>
      <vt:lpstr>PowerPoint 演示文稿</vt:lpstr>
      <vt:lpstr>PowerPoint 演示文稿</vt:lpstr>
      <vt:lpstr>retinaface</vt:lpstr>
      <vt:lpstr>我们使用batch=1，size=640x640作为输入，图中每个块下面灰色的部分是输出。</vt:lpstr>
      <vt:lpstr>1.深度可分离卷积</vt:lpstr>
      <vt:lpstr>代码实现</vt:lpstr>
      <vt:lpstr>特征金字塔（FPN）</vt:lpstr>
      <vt:lpstr>具体流程</vt:lpstr>
      <vt:lpstr>Retinaface的FPN</vt:lpstr>
      <vt:lpstr>SSH(Single Stage Headless)</vt:lpstr>
      <vt:lpstr>PowerPoint 演示文稿</vt:lpstr>
      <vt:lpstr>Head结构</vt:lpstr>
      <vt:lpstr>PowerPoint 演示文稿</vt:lpstr>
      <vt:lpstr>每个经过的操作</vt:lpstr>
      <vt:lpstr>代码</vt:lpstr>
      <vt:lpstr>代码</vt:lpstr>
      <vt:lpstr>参考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Hans Wang</dc:creator>
  <cp:lastModifiedBy>Hans Wang</cp:lastModifiedBy>
  <cp:revision>11</cp:revision>
  <dcterms:created xsi:type="dcterms:W3CDTF">2024-11-18T11:38:26Z</dcterms:created>
  <dcterms:modified xsi:type="dcterms:W3CDTF">2024-11-27T12:51:30Z</dcterms:modified>
</cp:coreProperties>
</file>