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14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13" r:id="rId33"/>
    <p:sldId id="307" r:id="rId34"/>
    <p:sldId id="308" r:id="rId35"/>
    <p:sldId id="309" r:id="rId36"/>
    <p:sldId id="310" r:id="rId37"/>
    <p:sldId id="311" r:id="rId38"/>
    <p:sldId id="315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4"/>
    <a:srgbClr val="F7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Data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DF71B7-3D05-20A9-AE71-998DC324B775}"/>
              </a:ext>
            </a:extLst>
          </p:cNvPr>
          <p:cNvGrpSpPr/>
          <p:nvPr/>
        </p:nvGrpSpPr>
        <p:grpSpPr>
          <a:xfrm>
            <a:off x="2802272" y="511949"/>
            <a:ext cx="6587455" cy="5834102"/>
            <a:chOff x="2514600" y="257175"/>
            <a:chExt cx="6587455" cy="5834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AD6BA1-BEFB-FED9-874E-504C5B904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257175"/>
              <a:ext cx="6587455" cy="583410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9CA9C0-62F0-6F6D-9A1B-A316CFE806F5}"/>
                </a:ext>
              </a:extLst>
            </p:cNvPr>
            <p:cNvSpPr txBox="1"/>
            <p:nvPr/>
          </p:nvSpPr>
          <p:spPr>
            <a:xfrm>
              <a:off x="2984632" y="3015814"/>
              <a:ext cx="5647390" cy="12003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filename = "train.xlsx"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pd.read_excel(filename,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SG" sz="1200">
                  <a:latin typeface="Consolas" panose="020B0609020204030204" pitchFamily="49" charset="0"/>
                </a:rPr>
                <a:t>=['id', 'seq', 'from', 'to'])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print(df.head())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5F5317-B2D6-9CFB-90D9-985F7A62CCCE}"/>
              </a:ext>
            </a:extLst>
          </p:cNvPr>
          <p:cNvGrpSpPr/>
          <p:nvPr/>
        </p:nvGrpSpPr>
        <p:grpSpPr>
          <a:xfrm>
            <a:off x="2514600" y="180975"/>
            <a:ext cx="7162800" cy="6496050"/>
            <a:chOff x="2514600" y="180975"/>
            <a:chExt cx="7162800" cy="6496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430D7C-FCF0-C5E6-C513-D9631CFD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180975"/>
              <a:ext cx="7162800" cy="6496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66A918-7962-D9F9-27AE-9930B23368AB}"/>
                </a:ext>
              </a:extLst>
            </p:cNvPr>
            <p:cNvSpPr txBox="1"/>
            <p:nvPr/>
          </p:nvSpPr>
          <p:spPr>
            <a:xfrm>
              <a:off x="2926159" y="3762434"/>
              <a:ext cx="443937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student_no_duplicates=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student.drop_duplicates()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print(student_no_duplicates)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31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FDB208-49D7-9AB3-F9BC-80427087AD8D}"/>
              </a:ext>
            </a:extLst>
          </p:cNvPr>
          <p:cNvGrpSpPr/>
          <p:nvPr/>
        </p:nvGrpSpPr>
        <p:grpSpPr>
          <a:xfrm>
            <a:off x="2871787" y="1276350"/>
            <a:ext cx="6448425" cy="4305300"/>
            <a:chOff x="2871787" y="1276350"/>
            <a:chExt cx="6448425" cy="4305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9683D5-1DF1-E360-A516-D3D752CF0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1276350"/>
              <a:ext cx="6448425" cy="4305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D35731-048C-3550-92AC-54C4153A5A06}"/>
                </a:ext>
              </a:extLst>
            </p:cNvPr>
            <p:cNvSpPr txBox="1"/>
            <p:nvPr/>
          </p:nvSpPr>
          <p:spPr>
            <a:xfrm>
              <a:off x="3328830" y="2512474"/>
              <a:ext cx="5311830" cy="101566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data = pd.Series(["1 jan 2018", "2019-01-01", "3 jan 2019"])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print(data.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str.contains</a:t>
              </a:r>
              <a:r>
                <a:rPr lang="en-SG" sz="1200">
                  <a:latin typeface="Consolas" panose="020B0609020204030204" pitchFamily="49" charset="0"/>
                </a:rPr>
                <a:t>("2019"))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332879-C783-BAA1-C46E-FAAC35CFBAA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15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84C7F1-C96B-5C0B-0C0C-452AB61AA717}"/>
              </a:ext>
            </a:extLst>
          </p:cNvPr>
          <p:cNvGrpSpPr/>
          <p:nvPr/>
        </p:nvGrpSpPr>
        <p:grpSpPr>
          <a:xfrm>
            <a:off x="2552700" y="71437"/>
            <a:ext cx="7086600" cy="6715125"/>
            <a:chOff x="2552700" y="71437"/>
            <a:chExt cx="7086600" cy="67151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D4FC61-7A53-FB19-81E1-AB430777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71437"/>
              <a:ext cx="7086600" cy="67151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C2B6A-D6F8-E49A-27D1-64DC7663BAE0}"/>
                </a:ext>
              </a:extLst>
            </p:cNvPr>
            <p:cNvSpPr txBox="1"/>
            <p:nvPr/>
          </p:nvSpPr>
          <p:spPr>
            <a:xfrm>
              <a:off x="2959715" y="3703711"/>
              <a:ext cx="5015419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pt-BR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pt-BR" sz="1200">
                <a:latin typeface="Consolas" panose="020B0609020204030204" pitchFamily="49" charset="0"/>
              </a:endParaRPr>
            </a:p>
            <a:p>
              <a:r>
                <a:rPr lang="pt-BR" sz="1200">
                  <a:latin typeface="Consolas" panose="020B0609020204030204" pitchFamily="49" charset="0"/>
                </a:rPr>
                <a:t>print(users[</a:t>
              </a:r>
              <a:r>
                <a:rPr lang="pt-BR" sz="1200">
                  <a:solidFill>
                    <a:srgbClr val="FF0000"/>
                  </a:solidFill>
                  <a:latin typeface="Consolas" panose="020B0609020204030204" pitchFamily="49" charset="0"/>
                </a:rPr>
                <a:t>users['email'].str.contains('@acacia.com')</a:t>
              </a:r>
              <a:r>
                <a:rPr lang="pt-BR" sz="1200">
                  <a:latin typeface="Consolas" panose="020B0609020204030204" pitchFamily="49" charset="0"/>
                </a:rPr>
                <a:t>])</a:t>
              </a:r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2957B9-3512-AC7A-865A-B3C4FF0DB53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02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E034AD-AA8D-CB3C-8870-355F03A78338}"/>
              </a:ext>
            </a:extLst>
          </p:cNvPr>
          <p:cNvGrpSpPr/>
          <p:nvPr/>
        </p:nvGrpSpPr>
        <p:grpSpPr>
          <a:xfrm>
            <a:off x="3229510" y="0"/>
            <a:ext cx="5732980" cy="6858000"/>
            <a:chOff x="3229510" y="0"/>
            <a:chExt cx="573298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41016-B1EA-EDE2-DAE5-BB21E472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9510" y="0"/>
              <a:ext cx="573298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A1D82F-D2BB-831D-F053-64BB20D7D3F7}"/>
                </a:ext>
              </a:extLst>
            </p:cNvPr>
            <p:cNvSpPr txBox="1"/>
            <p:nvPr/>
          </p:nvSpPr>
          <p:spPr>
            <a:xfrm>
              <a:off x="3588889" y="4106383"/>
              <a:ext cx="4246428" cy="83099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jobs['roles'] = jobs['roles'].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str.lower()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print(jobs['roles'].head())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A6349A-BE42-B488-77A3-85BD4678E2B9}"/>
              </a:ext>
            </a:extLst>
          </p:cNvPr>
          <p:cNvGrpSpPr/>
          <p:nvPr/>
        </p:nvGrpSpPr>
        <p:grpSpPr>
          <a:xfrm>
            <a:off x="2871787" y="200025"/>
            <a:ext cx="6448425" cy="6457950"/>
            <a:chOff x="2871787" y="200025"/>
            <a:chExt cx="6448425" cy="6457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D8FE59-6078-41DC-B992-6C8B7125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200025"/>
              <a:ext cx="6448425" cy="6457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39A655-509A-91CC-DD47-64DE28E0078D}"/>
                </a:ext>
              </a:extLst>
            </p:cNvPr>
            <p:cNvSpPr txBox="1"/>
            <p:nvPr/>
          </p:nvSpPr>
          <p:spPr>
            <a:xfrm>
              <a:off x="3337220" y="3351373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game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game.set_index('name')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print(game)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8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ACA9F6-D7F6-083F-597E-6718802A8176}"/>
              </a:ext>
            </a:extLst>
          </p:cNvPr>
          <p:cNvGrpSpPr/>
          <p:nvPr/>
        </p:nvGrpSpPr>
        <p:grpSpPr>
          <a:xfrm>
            <a:off x="2871787" y="704850"/>
            <a:ext cx="6448425" cy="5448300"/>
            <a:chOff x="2871787" y="704850"/>
            <a:chExt cx="6448425" cy="544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C1734A-AE84-B0F1-CFF8-BD5E1BE3D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704850"/>
              <a:ext cx="6448425" cy="5448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4CE37F-F6ED-4174-43B9-ED8AC3CD0E94}"/>
                </a:ext>
              </a:extLst>
            </p:cNvPr>
            <p:cNvSpPr txBox="1"/>
            <p:nvPr/>
          </p:nvSpPr>
          <p:spPr>
            <a:xfrm>
              <a:off x="3320440" y="3429000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startswith</a:t>
              </a:r>
              <a:r>
                <a:rPr lang="en-SG" sz="1200">
                  <a:latin typeface="Consolas" panose="020B0609020204030204" pitchFamily="49" charset="0"/>
                </a:rPr>
                <a:t>('re'))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67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B25B5-0DDF-C047-5318-A459AA86FC91}"/>
              </a:ext>
            </a:extLst>
          </p:cNvPr>
          <p:cNvGrpSpPr/>
          <p:nvPr/>
        </p:nvGrpSpPr>
        <p:grpSpPr>
          <a:xfrm>
            <a:off x="2886075" y="723900"/>
            <a:ext cx="6419850" cy="5410200"/>
            <a:chOff x="2886075" y="723900"/>
            <a:chExt cx="6419850" cy="5410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5ACA7A-86B5-FBFD-8582-31A12B92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723900"/>
              <a:ext cx="6419850" cy="5410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2FF155-E299-4424-60F6-DB6C1D7DB577}"/>
                </a:ext>
              </a:extLst>
            </p:cNvPr>
            <p:cNvSpPr txBox="1"/>
            <p:nvPr/>
          </p:nvSpPr>
          <p:spPr>
            <a:xfrm>
              <a:off x="3298770" y="3429000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endswith</a:t>
              </a:r>
              <a:r>
                <a:rPr lang="en-SG" sz="1200">
                  <a:latin typeface="Consolas" panose="020B0609020204030204" pitchFamily="49" charset="0"/>
                </a:rPr>
                <a:t>("d"))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11F873-BFC6-A4EF-EC48-DED1A939282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29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A57536-CB43-E943-F935-A4F8B515F85A}"/>
              </a:ext>
            </a:extLst>
          </p:cNvPr>
          <p:cNvGrpSpPr/>
          <p:nvPr/>
        </p:nvGrpSpPr>
        <p:grpSpPr>
          <a:xfrm>
            <a:off x="2705100" y="781050"/>
            <a:ext cx="6781800" cy="5295900"/>
            <a:chOff x="2705100" y="781050"/>
            <a:chExt cx="6781800" cy="5295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FACD8-E1B8-233D-22C1-933A48D55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100" y="781050"/>
              <a:ext cx="6781800" cy="5295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951BD6-1CB7-5A25-AEAF-3BF431997209}"/>
                </a:ext>
              </a:extLst>
            </p:cNvPr>
            <p:cNvSpPr txBox="1"/>
            <p:nvPr/>
          </p:nvSpPr>
          <p:spPr>
            <a:xfrm>
              <a:off x="3142344" y="3755571"/>
              <a:ext cx="4486728" cy="27699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print(contact.email.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str.split</a:t>
              </a:r>
              <a:r>
                <a:rPr lang="en-SG" sz="1200">
                  <a:latin typeface="Consolas" panose="020B0609020204030204" pitchFamily="49" charset="0"/>
                </a:rPr>
                <a:t>('@', expand = True))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50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13D8F0-6B29-850F-EE7F-30F2B726736A}"/>
              </a:ext>
            </a:extLst>
          </p:cNvPr>
          <p:cNvGrpSpPr/>
          <p:nvPr/>
        </p:nvGrpSpPr>
        <p:grpSpPr>
          <a:xfrm>
            <a:off x="2643187" y="180975"/>
            <a:ext cx="6905625" cy="6496050"/>
            <a:chOff x="2643187" y="180975"/>
            <a:chExt cx="6905625" cy="6496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D8E6AC-5301-FDC0-CE2E-1001702DD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187" y="180975"/>
              <a:ext cx="6905625" cy="6496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9F4141-BDD6-B72B-CE44-5F2ADED3B508}"/>
                </a:ext>
              </a:extLst>
            </p:cNvPr>
            <p:cNvSpPr txBox="1"/>
            <p:nvPr/>
          </p:nvSpPr>
          <p:spPr>
            <a:xfrm>
              <a:off x="3077030" y="3378199"/>
              <a:ext cx="5176156" cy="101566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data = np.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loadtxt</a:t>
              </a:r>
              <a:r>
                <a:rPr lang="en-SG" sz="1200">
                  <a:latin typeface="Consolas" panose="020B0609020204030204" pitchFamily="49" charset="0"/>
                </a:rPr>
                <a:t>("data.txt", delimiter="\t", dtype="int")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15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97A29F-1D7F-F876-E8C3-2ED88F095DC5}"/>
              </a:ext>
            </a:extLst>
          </p:cNvPr>
          <p:cNvGrpSpPr/>
          <p:nvPr/>
        </p:nvGrpSpPr>
        <p:grpSpPr>
          <a:xfrm>
            <a:off x="2681287" y="500062"/>
            <a:ext cx="6829425" cy="5857875"/>
            <a:chOff x="2681287" y="500062"/>
            <a:chExt cx="6829425" cy="5857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2E10DC-BE7F-7650-B054-D5BEB5E3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287" y="500062"/>
              <a:ext cx="6829425" cy="5857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587BC5-0042-8535-FF63-FBFE7827D063}"/>
                </a:ext>
              </a:extLst>
            </p:cNvPr>
            <p:cNvSpPr txBox="1"/>
            <p:nvPr/>
          </p:nvSpPr>
          <p:spPr>
            <a:xfrm>
              <a:off x="3133364" y="3656240"/>
              <a:ext cx="3744685" cy="46166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with</a:t>
              </a:r>
              <a:r>
                <a:rPr lang="en-SG" sz="1200">
                  <a:latin typeface="Consolas" panose="020B0609020204030204" pitchFamily="49" charset="0"/>
                </a:rPr>
                <a:t> open("data.txt", mode="r") as file: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print(file.read())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515C32-D92D-663E-5D07-E14BBFEDAEF3}"/>
              </a:ext>
            </a:extLst>
          </p:cNvPr>
          <p:cNvGrpSpPr/>
          <p:nvPr/>
        </p:nvGrpSpPr>
        <p:grpSpPr>
          <a:xfrm>
            <a:off x="2685312" y="0"/>
            <a:ext cx="6821375" cy="6858000"/>
            <a:chOff x="2685312" y="0"/>
            <a:chExt cx="682137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FFF640-FB3B-BABB-14DC-4A691EA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312" y="0"/>
              <a:ext cx="682137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3A6B64-D07A-977B-525A-61B9D7D21CBE}"/>
                </a:ext>
              </a:extLst>
            </p:cNvPr>
            <p:cNvSpPr txBox="1"/>
            <p:nvPr/>
          </p:nvSpPr>
          <p:spPr>
            <a:xfrm>
              <a:off x="3122386" y="3639456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duplicated_rows= wine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.duplicated()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print(duplicated_rows)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43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51941F-723E-BD84-9FC3-F18C784BC442}"/>
              </a:ext>
            </a:extLst>
          </p:cNvPr>
          <p:cNvGrpSpPr/>
          <p:nvPr/>
        </p:nvGrpSpPr>
        <p:grpSpPr>
          <a:xfrm>
            <a:off x="2725808" y="0"/>
            <a:ext cx="6740383" cy="6858000"/>
            <a:chOff x="2725808" y="0"/>
            <a:chExt cx="6740383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89BB0F-3FD6-33B1-DBA0-541168AC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5808" y="0"/>
              <a:ext cx="6740383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54E421-00E4-18F4-6A36-54D7294B2F86}"/>
                </a:ext>
              </a:extLst>
            </p:cNvPr>
            <p:cNvSpPr txBox="1"/>
            <p:nvPr/>
          </p:nvSpPr>
          <p:spPr>
            <a:xfrm>
              <a:off x="3142343" y="3893456"/>
              <a:ext cx="4370613" cy="101566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pd.concat(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[restaurant, location]</a:t>
              </a:r>
              <a:r>
                <a:rPr lang="en-SG" sz="1200">
                  <a:latin typeface="Consolas" panose="020B0609020204030204" pitchFamily="49" charset="0"/>
                </a:rPr>
                <a:t>, axis = 1)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9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65C375-BB13-4A39-4388-0A94294F7B91}"/>
              </a:ext>
            </a:extLst>
          </p:cNvPr>
          <p:cNvGrpSpPr/>
          <p:nvPr/>
        </p:nvGrpSpPr>
        <p:grpSpPr>
          <a:xfrm>
            <a:off x="2871787" y="704850"/>
            <a:ext cx="6448425" cy="5448300"/>
            <a:chOff x="2871787" y="704850"/>
            <a:chExt cx="6448425" cy="544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B0AF1C-A97E-21FB-5AF0-8033E29E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704850"/>
              <a:ext cx="6448425" cy="5448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9941D4-D55F-1A11-2AF2-C0F9636E1FBF}"/>
                </a:ext>
              </a:extLst>
            </p:cNvPr>
            <p:cNvSpPr txBox="1"/>
            <p:nvPr/>
          </p:nvSpPr>
          <p:spPr>
            <a:xfrm>
              <a:off x="3347357" y="3444240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contains</a:t>
              </a:r>
              <a:r>
                <a:rPr lang="en-SG" sz="1200">
                  <a:latin typeface="Consolas" panose="020B0609020204030204" pitchFamily="49" charset="0"/>
                </a:rPr>
                <a:t>("d"))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4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BA88D85-5ED6-3D32-99F8-7F50B57ACC2F}"/>
              </a:ext>
            </a:extLst>
          </p:cNvPr>
          <p:cNvGrpSpPr/>
          <p:nvPr/>
        </p:nvGrpSpPr>
        <p:grpSpPr>
          <a:xfrm>
            <a:off x="2645436" y="1102518"/>
            <a:ext cx="6901127" cy="4652963"/>
            <a:chOff x="2528887" y="1023937"/>
            <a:chExt cx="6901127" cy="46529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8F0387-DCCA-F7BC-7971-28C3AFAF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1023937"/>
              <a:ext cx="6901127" cy="46529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207CD-0AEF-A3AA-1B96-3C3F8EBF1072}"/>
                </a:ext>
              </a:extLst>
            </p:cNvPr>
            <p:cNvSpPr txBox="1"/>
            <p:nvPr/>
          </p:nvSpPr>
          <p:spPr>
            <a:xfrm>
              <a:off x="2951117" y="2667921"/>
              <a:ext cx="4229427" cy="138499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scipy.io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file_name = 'cars_train_annos.mat'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annotations = scipy.io.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loadmat(file_name)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print(annotations["__header__"])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50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085DE8-838F-B698-9D74-920BD4A8C81D}"/>
              </a:ext>
            </a:extLst>
          </p:cNvPr>
          <p:cNvGrpSpPr/>
          <p:nvPr/>
        </p:nvGrpSpPr>
        <p:grpSpPr>
          <a:xfrm>
            <a:off x="2732910" y="142592"/>
            <a:ext cx="6726180" cy="6572816"/>
            <a:chOff x="2653210" y="0"/>
            <a:chExt cx="688557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6D7FFF-2668-0A21-9D83-999CC6159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3210" y="0"/>
              <a:ext cx="6885579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751FAA-5A1C-E190-46B0-811165440884}"/>
                </a:ext>
              </a:extLst>
            </p:cNvPr>
            <p:cNvSpPr txBox="1"/>
            <p:nvPr/>
          </p:nvSpPr>
          <p:spPr>
            <a:xfrm>
              <a:off x="2977282" y="3662796"/>
              <a:ext cx="6218898" cy="86705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plants['water_requirement'] = plants['water_requirement'].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str.strip()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print(plants.head())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72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5ECB6C-0838-E273-5C24-810E495DF4E5}"/>
              </a:ext>
            </a:extLst>
          </p:cNvPr>
          <p:cNvGrpSpPr/>
          <p:nvPr/>
        </p:nvGrpSpPr>
        <p:grpSpPr>
          <a:xfrm>
            <a:off x="2829663" y="129012"/>
            <a:ext cx="6532674" cy="6599976"/>
            <a:chOff x="2756181" y="0"/>
            <a:chExt cx="667963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67464D-732F-E607-4DE4-042CCAD9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6181" y="0"/>
              <a:ext cx="6679638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C4290-A43D-55FE-8466-4B6634F8C461}"/>
                </a:ext>
              </a:extLst>
            </p:cNvPr>
            <p:cNvSpPr txBox="1"/>
            <p:nvPr/>
          </p:nvSpPr>
          <p:spPr>
            <a:xfrm>
              <a:off x="3169921" y="3168105"/>
              <a:ext cx="4623162" cy="138499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cols= ['Day', 'Ozone', 'Temp', 'Wind']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air= pd.read_csv("airquality.csv",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names=cols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print(air)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56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3362B2-29F3-FBDB-662D-D4DDF7D9841F}"/>
              </a:ext>
            </a:extLst>
          </p:cNvPr>
          <p:cNvGrpSpPr/>
          <p:nvPr/>
        </p:nvGrpSpPr>
        <p:grpSpPr>
          <a:xfrm>
            <a:off x="2745227" y="172174"/>
            <a:ext cx="6701546" cy="6513652"/>
            <a:chOff x="2635470" y="65494"/>
            <a:chExt cx="6701546" cy="65136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C3D2D5-98C3-526B-DFF4-DC51E02C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470" y="65494"/>
              <a:ext cx="6701546" cy="6513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89F56-3562-9238-D396-58EDBE0E96C7}"/>
                </a:ext>
              </a:extLst>
            </p:cNvPr>
            <p:cNvSpPr txBox="1"/>
            <p:nvPr/>
          </p:nvSpPr>
          <p:spPr>
            <a:xfrm>
              <a:off x="2970368" y="2995184"/>
              <a:ext cx="5514702" cy="12003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food_file = "food-consumption.xlsx"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food_df = pd.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read_excel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food_file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SG" sz="1200">
                  <a:latin typeface="Consolas" panose="020B0609020204030204" pitchFamily="49" charset="0"/>
                </a:rPr>
                <a:t>=['Country', 'Regular Coffee', 'Instant Coffee', 'Tea'])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print(food_df.head())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0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0E96C9-9BE7-3841-C601-7CC2D2335B84}"/>
              </a:ext>
            </a:extLst>
          </p:cNvPr>
          <p:cNvGrpSpPr/>
          <p:nvPr/>
        </p:nvGrpSpPr>
        <p:grpSpPr>
          <a:xfrm>
            <a:off x="3117532" y="1386245"/>
            <a:ext cx="5956935" cy="4085509"/>
            <a:chOff x="2867025" y="1214437"/>
            <a:chExt cx="5956935" cy="40855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34C28E-9C6F-B3F6-41DF-3B973585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025" y="1214437"/>
              <a:ext cx="5956935" cy="40855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842856-4895-50D1-6B07-09BAA02EE6D8}"/>
                </a:ext>
              </a:extLst>
            </p:cNvPr>
            <p:cNvSpPr txBox="1"/>
            <p:nvPr/>
          </p:nvSpPr>
          <p:spPr>
            <a:xfrm>
              <a:off x="3246121" y="2535645"/>
              <a:ext cx="4310742" cy="138499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datetime import datetime, timedelta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leap_day = datetime(2020, 2, 29, 13, 59, 3)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next_day = leap_day +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timedelta(days=1)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print(next_day)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62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4DB0E6-FFDB-EB33-36A6-85B7A6D60761}"/>
              </a:ext>
            </a:extLst>
          </p:cNvPr>
          <p:cNvGrpSpPr/>
          <p:nvPr/>
        </p:nvGrpSpPr>
        <p:grpSpPr>
          <a:xfrm>
            <a:off x="2676180" y="0"/>
            <a:ext cx="6839639" cy="6858000"/>
            <a:chOff x="2676180" y="0"/>
            <a:chExt cx="683963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32D24B-B401-AC94-8B6D-27786962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180" y="0"/>
              <a:ext cx="6839639" cy="6858000"/>
            </a:xfrm>
            <a:prstGeom prst="rect">
              <a:avLst/>
            </a:prstGeom>
            <a:solidFill>
              <a:srgbClr val="EFEBE4"/>
            </a:solidFill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A1A41F-F527-1970-C7B2-44278D540812}"/>
                </a:ext>
              </a:extLst>
            </p:cNvPr>
            <p:cNvSpPr txBox="1"/>
            <p:nvPr/>
          </p:nvSpPr>
          <p:spPr>
            <a:xfrm>
              <a:off x="3026228" y="3663405"/>
              <a:ext cx="6139542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duplicated_rows= wine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.duplicated(subset=['style', 'type', 'country'])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print(duplicated_rows)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8D9003-B126-93A0-F324-20A202F4F7E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15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8F3217-ED21-EFCA-2E84-35312462647B}"/>
              </a:ext>
            </a:extLst>
          </p:cNvPr>
          <p:cNvGrpSpPr/>
          <p:nvPr/>
        </p:nvGrpSpPr>
        <p:grpSpPr>
          <a:xfrm>
            <a:off x="2790348" y="1295472"/>
            <a:ext cx="6611303" cy="4267056"/>
            <a:chOff x="2509837" y="1114424"/>
            <a:chExt cx="6611303" cy="4267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21C45F-25F0-E1A3-8E8B-BC0DE081C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7" y="1114424"/>
              <a:ext cx="6611303" cy="42670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51399B-1EA1-236D-46CA-53B58990D750}"/>
                </a:ext>
              </a:extLst>
            </p:cNvPr>
            <p:cNvSpPr txBox="1"/>
            <p:nvPr/>
          </p:nvSpPr>
          <p:spPr>
            <a:xfrm>
              <a:off x="2890157" y="2637442"/>
              <a:ext cx="3744685" cy="138499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datetime import date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date_of_birth = date(1986, 12, 9)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fmt = '%b %d %Y'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date_of_birth.strftime(fmt)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53175F-DB03-1776-0CD0-D2C0F428D44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2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4CB26E-DE04-D42F-7273-9B27FDEF875B}"/>
              </a:ext>
            </a:extLst>
          </p:cNvPr>
          <p:cNvGrpSpPr/>
          <p:nvPr/>
        </p:nvGrpSpPr>
        <p:grpSpPr>
          <a:xfrm>
            <a:off x="3003258" y="0"/>
            <a:ext cx="6185484" cy="6858000"/>
            <a:chOff x="3003258" y="0"/>
            <a:chExt cx="618548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08DCFF-1705-E7EB-5DB1-DCDA5330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3258" y="0"/>
              <a:ext cx="6185484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2FCFDE-000B-07E5-D334-06A1B9FA0EF8}"/>
                </a:ext>
              </a:extLst>
            </p:cNvPr>
            <p:cNvSpPr txBox="1"/>
            <p:nvPr/>
          </p:nvSpPr>
          <p:spPr>
            <a:xfrm>
              <a:off x="3351599" y="2857955"/>
              <a:ext cx="3744685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pd.pivot_table(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	restaurant,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values = ['price', 'rating'],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index = 'cuisine',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aggfunc</a:t>
              </a:r>
              <a:r>
                <a:rPr lang="en-SG" sz="1200">
                  <a:latin typeface="Consolas" panose="020B0609020204030204" pitchFamily="49" charset="0"/>
                </a:rPr>
                <a:t> = np.mean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D32618-B177-C788-F9D6-80E94A79BDB4}"/>
              </a:ext>
            </a:extLst>
          </p:cNvPr>
          <p:cNvGrpSpPr/>
          <p:nvPr/>
        </p:nvGrpSpPr>
        <p:grpSpPr>
          <a:xfrm>
            <a:off x="2871787" y="204787"/>
            <a:ext cx="6448425" cy="6448425"/>
            <a:chOff x="2871787" y="204787"/>
            <a:chExt cx="6448425" cy="6448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928A71-80A3-A3A0-AFAA-A3293CD0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204787"/>
              <a:ext cx="6448425" cy="6448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50BF29-B06D-7FCE-4033-0F1BB670CEB5}"/>
                </a:ext>
              </a:extLst>
            </p:cNvPr>
            <p:cNvSpPr txBox="1"/>
            <p:nvPr/>
          </p:nvSpPr>
          <p:spPr>
            <a:xfrm>
              <a:off x="3316877" y="3754845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game[game.isna().any(axis=1)]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A3898A-D409-1CD4-1D9F-E5E4FB4305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813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38D989-5CF6-1BC9-5239-7697BC9B2622}"/>
              </a:ext>
            </a:extLst>
          </p:cNvPr>
          <p:cNvGrpSpPr/>
          <p:nvPr/>
        </p:nvGrpSpPr>
        <p:grpSpPr>
          <a:xfrm>
            <a:off x="2867025" y="1081087"/>
            <a:ext cx="6457950" cy="4695825"/>
            <a:chOff x="2867025" y="1081087"/>
            <a:chExt cx="6457950" cy="46958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6BB137-1DB0-6BB5-4EEC-9BB882F67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025" y="1081087"/>
              <a:ext cx="6457950" cy="46958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889569-5D85-E3B2-7B5C-4688D28FD192}"/>
                </a:ext>
              </a:extLst>
            </p:cNvPr>
            <p:cNvSpPr txBox="1"/>
            <p:nvPr/>
          </p:nvSpPr>
          <p:spPr>
            <a:xfrm>
              <a:off x="3271610" y="2224580"/>
              <a:ext cx="4242766" cy="12003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data = pd.Series([1, 2, np.nan, 4, np.nan])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print(data.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fillna</a:t>
              </a:r>
              <a:r>
                <a:rPr lang="en-SG" sz="1200">
                  <a:latin typeface="Consolas" panose="020B0609020204030204" pitchFamily="49" charset="0"/>
                </a:rPr>
                <a:t>(method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'ffill'</a:t>
              </a:r>
              <a:r>
                <a:rPr lang="en-SG" sz="1200">
                  <a:latin typeface="Consolas" panose="020B0609020204030204" pitchFamily="49" charset="0"/>
                </a:rPr>
                <a:t>))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25C21E-EE55-D798-E6C5-78C3B109E86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95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EE2D2C-597C-13E9-9E79-9C19CD106ED1}"/>
              </a:ext>
            </a:extLst>
          </p:cNvPr>
          <p:cNvGrpSpPr/>
          <p:nvPr/>
        </p:nvGrpSpPr>
        <p:grpSpPr>
          <a:xfrm>
            <a:off x="2765161" y="165225"/>
            <a:ext cx="6661677" cy="6527549"/>
            <a:chOff x="2765161" y="165225"/>
            <a:chExt cx="6661677" cy="65275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B07632-ED23-9645-89AE-639ECDB1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5161" y="165225"/>
              <a:ext cx="6661677" cy="65275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06AE52-9AA4-E529-69B8-F323785BB77B}"/>
                </a:ext>
              </a:extLst>
            </p:cNvPr>
            <p:cNvSpPr txBox="1"/>
            <p:nvPr/>
          </p:nvSpPr>
          <p:spPr>
            <a:xfrm>
              <a:off x="3108646" y="3473963"/>
              <a:ext cx="4432889" cy="12003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times_no_missing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times.fillna(method='ffill')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print(times_no_missing.head(n = 4))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8BDB8B-F122-2A36-AD12-B80C9C59283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335F9-D8FB-9B64-4890-8498C7E70977}"/>
              </a:ext>
            </a:extLst>
          </p:cNvPr>
          <p:cNvSpPr/>
          <p:nvPr/>
        </p:nvSpPr>
        <p:spPr>
          <a:xfrm>
            <a:off x="2951430" y="1493822"/>
            <a:ext cx="534154" cy="244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72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8DC92B-097F-3314-8E13-D1CEBB14A7C7}"/>
              </a:ext>
            </a:extLst>
          </p:cNvPr>
          <p:cNvGrpSpPr/>
          <p:nvPr/>
        </p:nvGrpSpPr>
        <p:grpSpPr>
          <a:xfrm>
            <a:off x="2766483" y="287188"/>
            <a:ext cx="6659033" cy="6283624"/>
            <a:chOff x="2766483" y="287188"/>
            <a:chExt cx="6659033" cy="62836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F3B8B6-5BD6-FF9C-6481-F0DCD5A8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483" y="287188"/>
              <a:ext cx="6659033" cy="62836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C21368-49C2-9DE9-8CB1-5B1ACCD795D5}"/>
                </a:ext>
              </a:extLst>
            </p:cNvPr>
            <p:cNvSpPr txBox="1"/>
            <p:nvPr/>
          </p:nvSpPr>
          <p:spPr>
            <a:xfrm>
              <a:off x="3190129" y="3356265"/>
              <a:ext cx="4179392" cy="12003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candy=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pd.read_csv</a:t>
              </a:r>
              <a:r>
                <a:rPr lang="en-SG" sz="1200">
                  <a:latin typeface="Consolas" panose="020B0609020204030204" pitchFamily="49" charset="0"/>
                </a:rPr>
                <a:t>(file_name,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na_values='-'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print(candy.head())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4E6139-2820-76BF-0F15-32CAD35B6B59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86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EFC09C-EACF-848D-E125-D110A8C57AD7}"/>
              </a:ext>
            </a:extLst>
          </p:cNvPr>
          <p:cNvGrpSpPr/>
          <p:nvPr/>
        </p:nvGrpSpPr>
        <p:grpSpPr>
          <a:xfrm>
            <a:off x="3016196" y="178806"/>
            <a:ext cx="6159608" cy="6500388"/>
            <a:chOff x="3016196" y="178806"/>
            <a:chExt cx="6159608" cy="65003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D9C678-AECC-6FBB-BD64-2115029B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6196" y="178806"/>
              <a:ext cx="6159608" cy="650038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66DA01-1EE7-B40F-1754-F0C85DF6D52E}"/>
                </a:ext>
              </a:extLst>
            </p:cNvPr>
            <p:cNvSpPr txBox="1"/>
            <p:nvPr/>
          </p:nvSpPr>
          <p:spPr>
            <a:xfrm>
              <a:off x="3398359" y="3320052"/>
              <a:ext cx="4405728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student['grade'] = student['grade'].astype(int)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print(student)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BE3BA5-4540-2F14-F48D-8F45CD28831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587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BD6E30-C507-4EB0-5D31-590FE2C7F146}"/>
              </a:ext>
            </a:extLst>
          </p:cNvPr>
          <p:cNvGrpSpPr/>
          <p:nvPr/>
        </p:nvGrpSpPr>
        <p:grpSpPr>
          <a:xfrm>
            <a:off x="2909887" y="704850"/>
            <a:ext cx="6372225" cy="5448300"/>
            <a:chOff x="2909887" y="704850"/>
            <a:chExt cx="6372225" cy="544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7F2DB5-1CA0-D171-DAB9-56AC885C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887" y="704850"/>
              <a:ext cx="6372225" cy="5448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C66873-BE86-B35A-748E-C9E6B5F43B3E}"/>
                </a:ext>
              </a:extLst>
            </p:cNvPr>
            <p:cNvSpPr txBox="1"/>
            <p:nvPr/>
          </p:nvSpPr>
          <p:spPr>
            <a:xfrm>
              <a:off x="3307824" y="3845153"/>
              <a:ext cx="3744685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duplicates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game[game.duplicated()]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print(duplicates)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13A19A-E30E-380C-058F-33BCD4E2343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346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130E32-1FBD-388A-8887-25A537634929}"/>
              </a:ext>
            </a:extLst>
          </p:cNvPr>
          <p:cNvGrpSpPr/>
          <p:nvPr/>
        </p:nvGrpSpPr>
        <p:grpSpPr>
          <a:xfrm>
            <a:off x="2547937" y="504825"/>
            <a:ext cx="7096125" cy="5848350"/>
            <a:chOff x="2547937" y="504825"/>
            <a:chExt cx="7096125" cy="5848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31D4EF-5338-98C0-D427-7EEEB4BB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504825"/>
              <a:ext cx="7096125" cy="5848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292CAD-B6FE-D8AF-F4E3-F29360929015}"/>
                </a:ext>
              </a:extLst>
            </p:cNvPr>
            <p:cNvSpPr txBox="1"/>
            <p:nvPr/>
          </p:nvSpPr>
          <p:spPr>
            <a:xfrm>
              <a:off x="2954740" y="2587123"/>
              <a:ext cx="4432888" cy="83099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wine_with_price= wine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.dropna(subset=['price'])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print(wine_with_price)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C9A9B9-5622-D877-6FBE-E843AF2B55D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632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14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746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3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09C1C1-33EE-041F-4A0D-F8675FD8B9AB}"/>
              </a:ext>
            </a:extLst>
          </p:cNvPr>
          <p:cNvGrpSpPr/>
          <p:nvPr/>
        </p:nvGrpSpPr>
        <p:grpSpPr>
          <a:xfrm>
            <a:off x="3360877" y="0"/>
            <a:ext cx="5470246" cy="6858000"/>
            <a:chOff x="3360877" y="0"/>
            <a:chExt cx="5470246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33A288-8AB9-9D0A-6542-0E571B40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877" y="0"/>
              <a:ext cx="5470246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73C8B6-A577-9FFD-D4B0-034E63FD0886}"/>
                </a:ext>
              </a:extLst>
            </p:cNvPr>
            <p:cNvSpPr txBox="1"/>
            <p:nvPr/>
          </p:nvSpPr>
          <p:spPr>
            <a:xfrm>
              <a:off x="3619200" y="3648983"/>
              <a:ext cx="4953600" cy="64633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user_xp['status'] = user_xp['status']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.astype('category')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print(user_xp.info())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23E1FE-600A-67E4-C9F8-A3631C0F2C4F}"/>
              </a:ext>
            </a:extLst>
          </p:cNvPr>
          <p:cNvGrpSpPr/>
          <p:nvPr/>
        </p:nvGrpSpPr>
        <p:grpSpPr>
          <a:xfrm>
            <a:off x="2858180" y="1466129"/>
            <a:ext cx="6475639" cy="3925741"/>
            <a:chOff x="2733675" y="1390650"/>
            <a:chExt cx="6475639" cy="3925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A7AC1A-BC79-37B6-76DE-D05D1876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3675" y="1390650"/>
              <a:ext cx="6475639" cy="39257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035D08-5F5D-0444-F67B-70C9AFF5BBED}"/>
                </a:ext>
              </a:extLst>
            </p:cNvPr>
            <p:cNvSpPr txBox="1"/>
            <p:nvPr/>
          </p:nvSpPr>
          <p:spPr>
            <a:xfrm>
              <a:off x="3162915" y="3035272"/>
              <a:ext cx="3744685" cy="83099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x = pd.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read_pickle</a:t>
              </a:r>
              <a:r>
                <a:rPr lang="en-SG" sz="1200">
                  <a:latin typeface="Consolas" panose="020B0609020204030204" pitchFamily="49" charset="0"/>
                </a:rPr>
                <a:t>('data.pkl')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print(type(x))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3C43E7-FBB8-E685-9547-DF28D5C1ECB3}"/>
              </a:ext>
            </a:extLst>
          </p:cNvPr>
          <p:cNvGrpSpPr/>
          <p:nvPr/>
        </p:nvGrpSpPr>
        <p:grpSpPr>
          <a:xfrm>
            <a:off x="2783237" y="0"/>
            <a:ext cx="6625525" cy="6858000"/>
            <a:chOff x="2783237" y="0"/>
            <a:chExt cx="662552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5151F8-B35E-9382-26F9-05CFF3D0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3237" y="0"/>
              <a:ext cx="662552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ED4D0-0FEF-D145-9AE8-EF33FC769869}"/>
                </a:ext>
              </a:extLst>
            </p:cNvPr>
            <p:cNvSpPr txBox="1"/>
            <p:nvPr/>
          </p:nvSpPr>
          <p:spPr>
            <a:xfrm>
              <a:off x="3136598" y="2988583"/>
              <a:ext cx="5918801" cy="101566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pd.melt(df, id_vars = 'id',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value_vars</a:t>
              </a:r>
              <a:r>
                <a:rPr lang="en-SG" sz="1200">
                  <a:latin typeface="Consolas" panose="020B0609020204030204" pitchFamily="49" charset="0"/>
                </a:rPr>
                <a:t> = ['math', 'chemistry'])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0D6D77-934A-1EE6-1AFD-A306053F692B}"/>
              </a:ext>
            </a:extLst>
          </p:cNvPr>
          <p:cNvGrpSpPr/>
          <p:nvPr/>
        </p:nvGrpSpPr>
        <p:grpSpPr>
          <a:xfrm>
            <a:off x="2657475" y="771525"/>
            <a:ext cx="6877050" cy="5314950"/>
            <a:chOff x="2657475" y="771525"/>
            <a:chExt cx="6877050" cy="5314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49CCB4-3819-A8BC-EAB0-07976B8D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475" y="771525"/>
              <a:ext cx="6877050" cy="5314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D1584-FCF3-609A-2666-90043C80921E}"/>
                </a:ext>
              </a:extLst>
            </p:cNvPr>
            <p:cNvSpPr txBox="1"/>
            <p:nvPr/>
          </p:nvSpPr>
          <p:spPr>
            <a:xfrm>
              <a:off x="3104858" y="3765098"/>
              <a:ext cx="3744685" cy="27699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print(df.height.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astype</a:t>
              </a:r>
              <a:r>
                <a:rPr lang="en-SG" sz="1200">
                  <a:latin typeface="Consolas" panose="020B0609020204030204" pitchFamily="49" charset="0"/>
                </a:rPr>
                <a:t>('int64'))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E1D10B-D677-924F-91EA-9BA4AA022092}"/>
              </a:ext>
            </a:extLst>
          </p:cNvPr>
          <p:cNvGrpSpPr/>
          <p:nvPr/>
        </p:nvGrpSpPr>
        <p:grpSpPr>
          <a:xfrm>
            <a:off x="3176205" y="8617"/>
            <a:ext cx="5839589" cy="6849383"/>
            <a:chOff x="3176205" y="8617"/>
            <a:chExt cx="5839589" cy="68493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ABFBF-C726-82F3-06F5-96A59824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205" y="8617"/>
              <a:ext cx="5839589" cy="68493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921A93-EC9B-7AB1-B5C7-DF9F36F9C87B}"/>
                </a:ext>
              </a:extLst>
            </p:cNvPr>
            <p:cNvSpPr txBox="1"/>
            <p:nvPr/>
          </p:nvSpPr>
          <p:spPr>
            <a:xfrm>
              <a:off x="3500971" y="1933634"/>
              <a:ext cx="5190056" cy="101566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job_listings = pd.read_csv(file_name, index_col=0,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nrows=4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print(job_listings.head().transpose())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06483F-167A-15A1-44CE-BFB5A86D232F}"/>
              </a:ext>
            </a:extLst>
          </p:cNvPr>
          <p:cNvGrpSpPr/>
          <p:nvPr/>
        </p:nvGrpSpPr>
        <p:grpSpPr>
          <a:xfrm>
            <a:off x="2976213" y="1282441"/>
            <a:ext cx="6239574" cy="4293118"/>
            <a:chOff x="2828925" y="1383782"/>
            <a:chExt cx="6239574" cy="42931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7D36C2-D334-EF47-B84B-77BD798C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925" y="1383782"/>
              <a:ext cx="6239574" cy="42931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369F9C-F6F2-2516-787F-D22F83CFEF1F}"/>
                </a:ext>
              </a:extLst>
            </p:cNvPr>
            <p:cNvSpPr txBox="1"/>
            <p:nvPr/>
          </p:nvSpPr>
          <p:spPr>
            <a:xfrm>
              <a:off x="3270108" y="2812002"/>
              <a:ext cx="3744685" cy="138499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requests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url = "http://www.datacamp.com"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r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requests.get(url)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print(type(r))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919</Words>
  <Application>Microsoft Office PowerPoint</Application>
  <PresentationFormat>Widescreen</PresentationFormat>
  <Paragraphs>166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11</cp:revision>
  <dcterms:created xsi:type="dcterms:W3CDTF">2022-11-13T04:22:52Z</dcterms:created>
  <dcterms:modified xsi:type="dcterms:W3CDTF">2023-01-07T10:38:59Z</dcterms:modified>
</cp:coreProperties>
</file>