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7" r:id="rId3"/>
    <p:sldId id="257" r:id="rId4"/>
    <p:sldId id="261" r:id="rId5"/>
    <p:sldId id="311" r:id="rId6"/>
    <p:sldId id="258" r:id="rId7"/>
    <p:sldId id="338" r:id="rId8"/>
    <p:sldId id="259" r:id="rId9"/>
    <p:sldId id="277" r:id="rId10"/>
    <p:sldId id="263" r:id="rId11"/>
    <p:sldId id="272" r:id="rId12"/>
    <p:sldId id="274" r:id="rId13"/>
    <p:sldId id="317" r:id="rId14"/>
    <p:sldId id="260" r:id="rId15"/>
    <p:sldId id="264" r:id="rId16"/>
    <p:sldId id="309" r:id="rId17"/>
    <p:sldId id="262" r:id="rId18"/>
    <p:sldId id="265" r:id="rId19"/>
    <p:sldId id="266" r:id="rId20"/>
    <p:sldId id="267" r:id="rId21"/>
    <p:sldId id="334" r:id="rId22"/>
    <p:sldId id="269" r:id="rId23"/>
    <p:sldId id="312" r:id="rId24"/>
    <p:sldId id="318" r:id="rId25"/>
    <p:sldId id="335" r:id="rId26"/>
    <p:sldId id="313" r:id="rId27"/>
    <p:sldId id="300" r:id="rId28"/>
    <p:sldId id="283" r:id="rId29"/>
    <p:sldId id="302" r:id="rId30"/>
    <p:sldId id="319" r:id="rId31"/>
    <p:sldId id="270" r:id="rId32"/>
    <p:sldId id="314" r:id="rId33"/>
    <p:sldId id="340" r:id="rId34"/>
    <p:sldId id="273" r:id="rId35"/>
    <p:sldId id="278" r:id="rId36"/>
    <p:sldId id="332" r:id="rId37"/>
    <p:sldId id="275" r:id="rId38"/>
    <p:sldId id="333" r:id="rId39"/>
    <p:sldId id="268" r:id="rId40"/>
    <p:sldId id="301" r:id="rId41"/>
    <p:sldId id="315" r:id="rId42"/>
    <p:sldId id="271" r:id="rId43"/>
    <p:sldId id="279" r:id="rId44"/>
    <p:sldId id="310" r:id="rId45"/>
    <p:sldId id="280" r:id="rId46"/>
    <p:sldId id="281" r:id="rId47"/>
    <p:sldId id="285" r:id="rId48"/>
    <p:sldId id="282" r:id="rId49"/>
    <p:sldId id="303" r:id="rId50"/>
    <p:sldId id="284" r:id="rId51"/>
    <p:sldId id="289" r:id="rId52"/>
    <p:sldId id="336" r:id="rId53"/>
    <p:sldId id="276" r:id="rId54"/>
    <p:sldId id="286" r:id="rId55"/>
    <p:sldId id="287" r:id="rId56"/>
    <p:sldId id="288" r:id="rId57"/>
    <p:sldId id="290" r:id="rId58"/>
    <p:sldId id="291" r:id="rId59"/>
    <p:sldId id="292" r:id="rId60"/>
    <p:sldId id="293" r:id="rId61"/>
    <p:sldId id="305" r:id="rId62"/>
    <p:sldId id="294" r:id="rId63"/>
    <p:sldId id="339" r:id="rId64"/>
    <p:sldId id="316" r:id="rId65"/>
    <p:sldId id="295" r:id="rId66"/>
    <p:sldId id="296" r:id="rId67"/>
    <p:sldId id="297" r:id="rId68"/>
    <p:sldId id="298" r:id="rId69"/>
    <p:sldId id="299" r:id="rId70"/>
    <p:sldId id="304" r:id="rId71"/>
    <p:sldId id="308" r:id="rId72"/>
    <p:sldId id="320" r:id="rId73"/>
    <p:sldId id="306" r:id="rId74"/>
    <p:sldId id="307" r:id="rId75"/>
    <p:sldId id="321" r:id="rId76"/>
    <p:sldId id="322" r:id="rId77"/>
    <p:sldId id="323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FE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D6845-39B3-4C95-B14F-15F592ABA07A}" v="27" dt="2022-11-13T06:29:15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n" userId="e36fe2059b309968" providerId="LiveId" clId="{7C6D6845-39B3-4C95-B14F-15F592ABA07A}"/>
    <pc:docChg chg="undo custSel modSld sldOrd">
      <pc:chgData name="j n" userId="e36fe2059b309968" providerId="LiveId" clId="{7C6D6845-39B3-4C95-B14F-15F592ABA07A}" dt="2022-11-13T10:57:53.757" v="629" actId="20577"/>
      <pc:docMkLst>
        <pc:docMk/>
      </pc:docMkLst>
      <pc:sldChg chg="modSp mod">
        <pc:chgData name="j n" userId="e36fe2059b309968" providerId="LiveId" clId="{7C6D6845-39B3-4C95-B14F-15F592ABA07A}" dt="2022-11-13T06:31:45.457" v="602" actId="1076"/>
        <pc:sldMkLst>
          <pc:docMk/>
          <pc:sldMk cId="2106929045" sldId="257"/>
        </pc:sldMkLst>
        <pc:spChg chg="mod">
          <ac:chgData name="j n" userId="e36fe2059b309968" providerId="LiveId" clId="{7C6D6845-39B3-4C95-B14F-15F592ABA07A}" dt="2022-11-13T06:31:26.280" v="600" actId="1035"/>
          <ac:spMkLst>
            <pc:docMk/>
            <pc:sldMk cId="2106929045" sldId="257"/>
            <ac:spMk id="13" creationId="{4BEAAFDD-EAF9-B737-4F84-9B2C8E8F2B9C}"/>
          </ac:spMkLst>
        </pc:spChg>
        <pc:grpChg chg="mod">
          <ac:chgData name="j n" userId="e36fe2059b309968" providerId="LiveId" clId="{7C6D6845-39B3-4C95-B14F-15F592ABA07A}" dt="2022-11-13T06:31:43.019" v="601" actId="1076"/>
          <ac:grpSpMkLst>
            <pc:docMk/>
            <pc:sldMk cId="2106929045" sldId="257"/>
            <ac:grpSpMk id="14" creationId="{6A8E44D3-1EA1-5A90-0834-3325877C6467}"/>
          </ac:grpSpMkLst>
        </pc:grpChg>
        <pc:picChg chg="mod">
          <ac:chgData name="j n" userId="e36fe2059b309968" providerId="LiveId" clId="{7C6D6845-39B3-4C95-B14F-15F592ABA07A}" dt="2022-11-13T06:31:45.457" v="602" actId="1076"/>
          <ac:picMkLst>
            <pc:docMk/>
            <pc:sldMk cId="2106929045" sldId="257"/>
            <ac:picMk id="7" creationId="{689C9C7B-98D5-95A3-C896-11C40B1742DD}"/>
          </ac:picMkLst>
        </pc:picChg>
        <pc:picChg chg="mod">
          <ac:chgData name="j n" userId="e36fe2059b309968" providerId="LiveId" clId="{7C6D6845-39B3-4C95-B14F-15F592ABA07A}" dt="2022-11-13T06:09:01.559" v="1" actId="1076"/>
          <ac:picMkLst>
            <pc:docMk/>
            <pc:sldMk cId="2106929045" sldId="257"/>
            <ac:picMk id="9" creationId="{A3AC2B91-8608-E8F2-57ED-9A6D9AD0D76F}"/>
          </ac:picMkLst>
        </pc:picChg>
      </pc:sldChg>
      <pc:sldChg chg="modSp mod">
        <pc:chgData name="j n" userId="e36fe2059b309968" providerId="LiveId" clId="{7C6D6845-39B3-4C95-B14F-15F592ABA07A}" dt="2022-11-13T06:32:24.045" v="608" actId="1035"/>
        <pc:sldMkLst>
          <pc:docMk/>
          <pc:sldMk cId="2603093890" sldId="258"/>
        </pc:sldMkLst>
        <pc:spChg chg="mod">
          <ac:chgData name="j n" userId="e36fe2059b309968" providerId="LiveId" clId="{7C6D6845-39B3-4C95-B14F-15F592ABA07A}" dt="2022-11-13T06:32:24.045" v="608" actId="1035"/>
          <ac:spMkLst>
            <pc:docMk/>
            <pc:sldMk cId="2603093890" sldId="258"/>
            <ac:spMk id="10" creationId="{E16DBE21-0667-1996-C71F-9427331281E7}"/>
          </ac:spMkLst>
        </pc:spChg>
        <pc:picChg chg="mod">
          <ac:chgData name="j n" userId="e36fe2059b309968" providerId="LiveId" clId="{7C6D6845-39B3-4C95-B14F-15F592ABA07A}" dt="2022-11-13T06:32:18.705" v="603" actId="14100"/>
          <ac:picMkLst>
            <pc:docMk/>
            <pc:sldMk cId="2603093890" sldId="258"/>
            <ac:picMk id="7" creationId="{33C734E9-C482-09AD-D70C-6B6B0B8B9D12}"/>
          </ac:picMkLst>
        </pc:picChg>
      </pc:sldChg>
      <pc:sldChg chg="modSp mod">
        <pc:chgData name="j n" userId="e36fe2059b309968" providerId="LiveId" clId="{7C6D6845-39B3-4C95-B14F-15F592ABA07A}" dt="2022-11-13T06:17:57.389" v="67" actId="1076"/>
        <pc:sldMkLst>
          <pc:docMk/>
          <pc:sldMk cId="3267197141" sldId="260"/>
        </pc:sldMkLst>
        <pc:grpChg chg="mod">
          <ac:chgData name="j n" userId="e36fe2059b309968" providerId="LiveId" clId="{7C6D6845-39B3-4C95-B14F-15F592ABA07A}" dt="2022-11-13T06:17:57.389" v="67" actId="1076"/>
          <ac:grpSpMkLst>
            <pc:docMk/>
            <pc:sldMk cId="3267197141" sldId="260"/>
            <ac:grpSpMk id="5" creationId="{82166A53-4440-8704-1E0F-993E260F829F}"/>
          </ac:grpSpMkLst>
        </pc:grpChg>
      </pc:sldChg>
      <pc:sldChg chg="addSp modSp mod ord">
        <pc:chgData name="j n" userId="e36fe2059b309968" providerId="LiveId" clId="{7C6D6845-39B3-4C95-B14F-15F592ABA07A}" dt="2022-11-13T06:35:36.545" v="627"/>
        <pc:sldMkLst>
          <pc:docMk/>
          <pc:sldMk cId="1240986322" sldId="261"/>
        </pc:sldMkLst>
        <pc:spChg chg="add mod">
          <ac:chgData name="j n" userId="e36fe2059b309968" providerId="LiveId" clId="{7C6D6845-39B3-4C95-B14F-15F592ABA07A}" dt="2022-11-13T06:29:15.100" v="523" actId="164"/>
          <ac:spMkLst>
            <pc:docMk/>
            <pc:sldMk cId="1240986322" sldId="261"/>
            <ac:spMk id="8" creationId="{246839F8-6A67-C37B-6CBA-5F3CE235BB4E}"/>
          </ac:spMkLst>
        </pc:spChg>
        <pc:grpChg chg="mod">
          <ac:chgData name="j n" userId="e36fe2059b309968" providerId="LiveId" clId="{7C6D6845-39B3-4C95-B14F-15F592ABA07A}" dt="2022-11-13T06:29:15.100" v="523" actId="164"/>
          <ac:grpSpMkLst>
            <pc:docMk/>
            <pc:sldMk cId="1240986322" sldId="261"/>
            <ac:grpSpMk id="7" creationId="{2DF02FCD-BA62-20E3-1D1C-A25A08F83D36}"/>
          </ac:grpSpMkLst>
        </pc:grpChg>
        <pc:grpChg chg="add mod">
          <ac:chgData name="j n" userId="e36fe2059b309968" providerId="LiveId" clId="{7C6D6845-39B3-4C95-B14F-15F592ABA07A}" dt="2022-11-13T06:29:15.100" v="523" actId="164"/>
          <ac:grpSpMkLst>
            <pc:docMk/>
            <pc:sldMk cId="1240986322" sldId="261"/>
            <ac:grpSpMk id="9" creationId="{31311D36-1395-3976-7893-F541B8238FB4}"/>
          </ac:grpSpMkLst>
        </pc:grpChg>
        <pc:picChg chg="mod">
          <ac:chgData name="j n" userId="e36fe2059b309968" providerId="LiveId" clId="{7C6D6845-39B3-4C95-B14F-15F592ABA07A}" dt="2022-11-13T06:28:57.589" v="520" actId="1076"/>
          <ac:picMkLst>
            <pc:docMk/>
            <pc:sldMk cId="1240986322" sldId="261"/>
            <ac:picMk id="5" creationId="{121DE218-550B-343B-6F7F-41197CAC9ACA}"/>
          </ac:picMkLst>
        </pc:picChg>
      </pc:sldChg>
      <pc:sldChg chg="addSp delSp modSp mod">
        <pc:chgData name="j n" userId="e36fe2059b309968" providerId="LiveId" clId="{7C6D6845-39B3-4C95-B14F-15F592ABA07A}" dt="2022-11-13T06:27:22.433" v="388" actId="1076"/>
        <pc:sldMkLst>
          <pc:docMk/>
          <pc:sldMk cId="242248395" sldId="262"/>
        </pc:sldMkLst>
        <pc:spChg chg="add del">
          <ac:chgData name="j n" userId="e36fe2059b309968" providerId="LiveId" clId="{7C6D6845-39B3-4C95-B14F-15F592ABA07A}" dt="2022-11-13T06:23:58.219" v="195"/>
          <ac:spMkLst>
            <pc:docMk/>
            <pc:sldMk cId="242248395" sldId="262"/>
            <ac:spMk id="4" creationId="{A9934534-B7D8-9444-375C-6CA0A3BD1BCA}"/>
          </ac:spMkLst>
        </pc:spChg>
        <pc:spChg chg="add del">
          <ac:chgData name="j n" userId="e36fe2059b309968" providerId="LiveId" clId="{7C6D6845-39B3-4C95-B14F-15F592ABA07A}" dt="2022-11-13T06:24:02.458" v="198" actId="22"/>
          <ac:spMkLst>
            <pc:docMk/>
            <pc:sldMk cId="242248395" sldId="262"/>
            <ac:spMk id="6" creationId="{3CCD906A-1FF3-13BF-E371-7CF4BDEA6A0F}"/>
          </ac:spMkLst>
        </pc:spChg>
        <pc:spChg chg="add mod">
          <ac:chgData name="j n" userId="e36fe2059b309968" providerId="LiveId" clId="{7C6D6845-39B3-4C95-B14F-15F592ABA07A}" dt="2022-11-13T06:27:19.932" v="387" actId="164"/>
          <ac:spMkLst>
            <pc:docMk/>
            <pc:sldMk cId="242248395" sldId="262"/>
            <ac:spMk id="7" creationId="{BD3CFBD6-42C0-B89B-A6C9-A20FDEB36B8B}"/>
          </ac:spMkLst>
        </pc:spChg>
        <pc:grpChg chg="add mod">
          <ac:chgData name="j n" userId="e36fe2059b309968" providerId="LiveId" clId="{7C6D6845-39B3-4C95-B14F-15F592ABA07A}" dt="2022-11-13T06:27:22.433" v="388" actId="1076"/>
          <ac:grpSpMkLst>
            <pc:docMk/>
            <pc:sldMk cId="242248395" sldId="262"/>
            <ac:grpSpMk id="8" creationId="{9C3B3C8B-DA76-CD72-0D99-488F40D0CC3C}"/>
          </ac:grpSpMkLst>
        </pc:grpChg>
        <pc:picChg chg="mod">
          <ac:chgData name="j n" userId="e36fe2059b309968" providerId="LiveId" clId="{7C6D6845-39B3-4C95-B14F-15F592ABA07A}" dt="2022-11-13T06:27:19.932" v="387" actId="164"/>
          <ac:picMkLst>
            <pc:docMk/>
            <pc:sldMk cId="242248395" sldId="262"/>
            <ac:picMk id="3" creationId="{A4ED44AF-C063-6469-B878-8503CE8E098E}"/>
          </ac:picMkLst>
        </pc:picChg>
      </pc:sldChg>
      <pc:sldChg chg="modSp mod ord">
        <pc:chgData name="j n" userId="e36fe2059b309968" providerId="LiveId" clId="{7C6D6845-39B3-4C95-B14F-15F592ABA07A}" dt="2022-11-13T06:33:05.026" v="612"/>
        <pc:sldMkLst>
          <pc:docMk/>
          <pc:sldMk cId="1022354019" sldId="263"/>
        </pc:sldMkLst>
        <pc:grpChg chg="mod">
          <ac:chgData name="j n" userId="e36fe2059b309968" providerId="LiveId" clId="{7C6D6845-39B3-4C95-B14F-15F592ABA07A}" dt="2022-11-13T06:23:45.615" v="191" actId="1076"/>
          <ac:grpSpMkLst>
            <pc:docMk/>
            <pc:sldMk cId="1022354019" sldId="263"/>
            <ac:grpSpMk id="8" creationId="{0CD51457-DCF3-116A-B524-FDF01DCA343B}"/>
          </ac:grpSpMkLst>
        </pc:grpChg>
        <pc:picChg chg="mod">
          <ac:chgData name="j n" userId="e36fe2059b309968" providerId="LiveId" clId="{7C6D6845-39B3-4C95-B14F-15F592ABA07A}" dt="2022-11-13T06:23:48.293" v="193" actId="1076"/>
          <ac:picMkLst>
            <pc:docMk/>
            <pc:sldMk cId="1022354019" sldId="263"/>
            <ac:picMk id="5" creationId="{0714607A-95E0-B676-4C10-98138811ABB1}"/>
          </ac:picMkLst>
        </pc:picChg>
      </pc:sldChg>
      <pc:sldChg chg="modSp mod ord">
        <pc:chgData name="j n" userId="e36fe2059b309968" providerId="LiveId" clId="{7C6D6845-39B3-4C95-B14F-15F592ABA07A}" dt="2022-11-13T06:32:54.934" v="610"/>
        <pc:sldMkLst>
          <pc:docMk/>
          <pc:sldMk cId="1300603246" sldId="264"/>
        </pc:sldMkLst>
        <pc:grpChg chg="mod">
          <ac:chgData name="j n" userId="e36fe2059b309968" providerId="LiveId" clId="{7C6D6845-39B3-4C95-B14F-15F592ABA07A}" dt="2022-11-13T06:18:50.299" v="72" actId="1076"/>
          <ac:grpSpMkLst>
            <pc:docMk/>
            <pc:sldMk cId="1300603246" sldId="264"/>
            <ac:grpSpMk id="6" creationId="{4A3D9466-EA74-E52C-776C-904B8F270591}"/>
          </ac:grpSpMkLst>
        </pc:grpChg>
        <pc:picChg chg="mod">
          <ac:chgData name="j n" userId="e36fe2059b309968" providerId="LiveId" clId="{7C6D6845-39B3-4C95-B14F-15F592ABA07A}" dt="2022-11-13T06:18:46.877" v="71" actId="1076"/>
          <ac:picMkLst>
            <pc:docMk/>
            <pc:sldMk cId="1300603246" sldId="264"/>
            <ac:picMk id="3" creationId="{92FCAE37-8571-3174-3FC6-EBCE1537091A}"/>
          </ac:picMkLst>
        </pc:picChg>
      </pc:sldChg>
      <pc:sldChg chg="modSp mod">
        <pc:chgData name="j n" userId="e36fe2059b309968" providerId="LiveId" clId="{7C6D6845-39B3-4C95-B14F-15F592ABA07A}" dt="2022-11-13T10:57:53.757" v="629" actId="20577"/>
        <pc:sldMkLst>
          <pc:docMk/>
          <pc:sldMk cId="4270672349" sldId="266"/>
        </pc:sldMkLst>
        <pc:spChg chg="mod">
          <ac:chgData name="j n" userId="e36fe2059b309968" providerId="LiveId" clId="{7C6D6845-39B3-4C95-B14F-15F592ABA07A}" dt="2022-11-13T10:57:53.757" v="629" actId="20577"/>
          <ac:spMkLst>
            <pc:docMk/>
            <pc:sldMk cId="4270672349" sldId="266"/>
            <ac:spMk id="4" creationId="{91E35AB9-6724-74B3-1882-3CA349D41DBA}"/>
          </ac:spMkLst>
        </pc:spChg>
        <pc:grpChg chg="mod">
          <ac:chgData name="j n" userId="e36fe2059b309968" providerId="LiveId" clId="{7C6D6845-39B3-4C95-B14F-15F592ABA07A}" dt="2022-11-13T06:18:29.700" v="69" actId="1076"/>
          <ac:grpSpMkLst>
            <pc:docMk/>
            <pc:sldMk cId="4270672349" sldId="266"/>
            <ac:grpSpMk id="5" creationId="{9C742A95-7857-E8EC-100B-1B62FB87E193}"/>
          </ac:grpSpMkLst>
        </pc:grpChg>
      </pc:sldChg>
      <pc:sldChg chg="modSp mod">
        <pc:chgData name="j n" userId="e36fe2059b309968" providerId="LiveId" clId="{7C6D6845-39B3-4C95-B14F-15F592ABA07A}" dt="2022-11-13T06:18:16.100" v="68" actId="1076"/>
        <pc:sldMkLst>
          <pc:docMk/>
          <pc:sldMk cId="2755469072" sldId="267"/>
        </pc:sldMkLst>
        <pc:grpChg chg="mod">
          <ac:chgData name="j n" userId="e36fe2059b309968" providerId="LiveId" clId="{7C6D6845-39B3-4C95-B14F-15F592ABA07A}" dt="2022-11-13T06:18:16.100" v="68" actId="1076"/>
          <ac:grpSpMkLst>
            <pc:docMk/>
            <pc:sldMk cId="2755469072" sldId="267"/>
            <ac:grpSpMk id="6" creationId="{E2A512F6-CF44-98C1-1923-7342F8DADA44}"/>
          </ac:grpSpMkLst>
        </pc:grpChg>
      </pc:sldChg>
      <pc:sldChg chg="modSp mod ord">
        <pc:chgData name="j n" userId="e36fe2059b309968" providerId="LiveId" clId="{7C6D6845-39B3-4C95-B14F-15F592ABA07A}" dt="2022-11-13T06:34:07.020" v="623"/>
        <pc:sldMkLst>
          <pc:docMk/>
          <pc:sldMk cId="397965012" sldId="268"/>
        </pc:sldMkLst>
        <pc:grpChg chg="mod">
          <ac:chgData name="j n" userId="e36fe2059b309968" providerId="LiveId" clId="{7C6D6845-39B3-4C95-B14F-15F592ABA07A}" dt="2022-11-13T06:19:56.273" v="84" actId="1076"/>
          <ac:grpSpMkLst>
            <pc:docMk/>
            <pc:sldMk cId="397965012" sldId="268"/>
            <ac:grpSpMk id="6" creationId="{9697210C-5ECA-7092-E29C-9DB1A16B679F}"/>
          </ac:grpSpMkLst>
        </pc:grpChg>
      </pc:sldChg>
      <pc:sldChg chg="modSp mod ord">
        <pc:chgData name="j n" userId="e36fe2059b309968" providerId="LiveId" clId="{7C6D6845-39B3-4C95-B14F-15F592ABA07A}" dt="2022-11-13T06:33:48.120" v="621"/>
        <pc:sldMkLst>
          <pc:docMk/>
          <pc:sldMk cId="2512236783" sldId="269"/>
        </pc:sldMkLst>
        <pc:spChg chg="mod">
          <ac:chgData name="j n" userId="e36fe2059b309968" providerId="LiveId" clId="{7C6D6845-39B3-4C95-B14F-15F592ABA07A}" dt="2022-11-13T06:10:06.500" v="8" actId="207"/>
          <ac:spMkLst>
            <pc:docMk/>
            <pc:sldMk cId="2512236783" sldId="269"/>
            <ac:spMk id="5" creationId="{6A964D0B-3BBD-F8A3-FF57-424C840D47E7}"/>
          </ac:spMkLst>
        </pc:spChg>
        <pc:grpChg chg="mod">
          <ac:chgData name="j n" userId="e36fe2059b309968" providerId="LiveId" clId="{7C6D6845-39B3-4C95-B14F-15F592ABA07A}" dt="2022-11-13T06:33:31.264" v="619" actId="1076"/>
          <ac:grpSpMkLst>
            <pc:docMk/>
            <pc:sldMk cId="2512236783" sldId="269"/>
            <ac:grpSpMk id="6" creationId="{6A738D4E-4C88-31DC-255B-DD7AB0337421}"/>
          </ac:grpSpMkLst>
        </pc:grpChg>
      </pc:sldChg>
      <pc:sldChg chg="modSp mod">
        <pc:chgData name="j n" userId="e36fe2059b309968" providerId="LiveId" clId="{7C6D6845-39B3-4C95-B14F-15F592ABA07A}" dt="2022-11-13T06:17:37.491" v="66" actId="1076"/>
        <pc:sldMkLst>
          <pc:docMk/>
          <pc:sldMk cId="3159750723" sldId="270"/>
        </pc:sldMkLst>
        <pc:grpChg chg="mod">
          <ac:chgData name="j n" userId="e36fe2059b309968" providerId="LiveId" clId="{7C6D6845-39B3-4C95-B14F-15F592ABA07A}" dt="2022-11-13T06:17:37.491" v="66" actId="1076"/>
          <ac:grpSpMkLst>
            <pc:docMk/>
            <pc:sldMk cId="3159750723" sldId="270"/>
            <ac:grpSpMk id="6" creationId="{20CB4ADF-269D-42CC-5A51-C8B5F174BCFE}"/>
          </ac:grpSpMkLst>
        </pc:grpChg>
        <pc:picChg chg="mod">
          <ac:chgData name="j n" userId="e36fe2059b309968" providerId="LiveId" clId="{7C6D6845-39B3-4C95-B14F-15F592ABA07A}" dt="2022-11-13T06:17:33.497" v="65" actId="1076"/>
          <ac:picMkLst>
            <pc:docMk/>
            <pc:sldMk cId="3159750723" sldId="270"/>
            <ac:picMk id="3" creationId="{8A9A7FEA-9793-476D-561B-1B5898DCA840}"/>
          </ac:picMkLst>
        </pc:picChg>
      </pc:sldChg>
      <pc:sldChg chg="addSp delSp modSp mod ord">
        <pc:chgData name="j n" userId="e36fe2059b309968" providerId="LiveId" clId="{7C6D6845-39B3-4C95-B14F-15F592ABA07A}" dt="2022-11-13T06:34:29.654" v="625"/>
        <pc:sldMkLst>
          <pc:docMk/>
          <pc:sldMk cId="109984575" sldId="271"/>
        </pc:sldMkLst>
        <pc:spChg chg="add del">
          <ac:chgData name="j n" userId="e36fe2059b309968" providerId="LiveId" clId="{7C6D6845-39B3-4C95-B14F-15F592ABA07A}" dt="2022-11-13T06:21:31.279" v="86"/>
          <ac:spMkLst>
            <pc:docMk/>
            <pc:sldMk cId="109984575" sldId="271"/>
            <ac:spMk id="6" creationId="{133F3C03-2501-BE90-9F74-83E000E71AB1}"/>
          </ac:spMkLst>
        </pc:spChg>
        <pc:spChg chg="add mod">
          <ac:chgData name="j n" userId="e36fe2059b309968" providerId="LiveId" clId="{7C6D6845-39B3-4C95-B14F-15F592ABA07A}" dt="2022-11-13T06:23:15.203" v="188" actId="164"/>
          <ac:spMkLst>
            <pc:docMk/>
            <pc:sldMk cId="109984575" sldId="271"/>
            <ac:spMk id="8" creationId="{167D01AC-131E-D99A-3967-270AB6DBE8C3}"/>
          </ac:spMkLst>
        </pc:spChg>
        <pc:grpChg chg="mod">
          <ac:chgData name="j n" userId="e36fe2059b309968" providerId="LiveId" clId="{7C6D6845-39B3-4C95-B14F-15F592ABA07A}" dt="2022-11-13T06:23:15.203" v="188" actId="164"/>
          <ac:grpSpMkLst>
            <pc:docMk/>
            <pc:sldMk cId="109984575" sldId="271"/>
            <ac:grpSpMk id="5" creationId="{3FA399A0-140F-C04C-B97C-1DD5525EFAF6}"/>
          </ac:grpSpMkLst>
        </pc:grpChg>
        <pc:grpChg chg="add mod">
          <ac:chgData name="j n" userId="e36fe2059b309968" providerId="LiveId" clId="{7C6D6845-39B3-4C95-B14F-15F592ABA07A}" dt="2022-11-13T06:23:18.014" v="189" actId="1076"/>
          <ac:grpSpMkLst>
            <pc:docMk/>
            <pc:sldMk cId="109984575" sldId="271"/>
            <ac:grpSpMk id="9" creationId="{BA3BDB5D-811B-3E8C-6118-9ABA11B8A701}"/>
          </ac:grpSpMkLst>
        </pc:grpChg>
      </pc:sldChg>
      <pc:sldChg chg="ord">
        <pc:chgData name="j n" userId="e36fe2059b309968" providerId="LiveId" clId="{7C6D6845-39B3-4C95-B14F-15F592ABA07A}" dt="2022-11-13T06:33:09.016" v="614"/>
        <pc:sldMkLst>
          <pc:docMk/>
          <pc:sldMk cId="2026360076" sldId="272"/>
        </pc:sldMkLst>
      </pc:sldChg>
      <pc:sldChg chg="addSp delSp modSp mod ord">
        <pc:chgData name="j n" userId="e36fe2059b309968" providerId="LiveId" clId="{7C6D6845-39B3-4C95-B14F-15F592ABA07A}" dt="2022-11-13T06:33:23.266" v="618"/>
        <pc:sldMkLst>
          <pc:docMk/>
          <pc:sldMk cId="1080515860" sldId="273"/>
        </pc:sldMkLst>
        <pc:spChg chg="add mod">
          <ac:chgData name="j n" userId="e36fe2059b309968" providerId="LiveId" clId="{7C6D6845-39B3-4C95-B14F-15F592ABA07A}" dt="2022-11-13T06:11:22.819" v="17" actId="164"/>
          <ac:spMkLst>
            <pc:docMk/>
            <pc:sldMk cId="1080515860" sldId="273"/>
            <ac:spMk id="6" creationId="{7AE5F2BF-B6DB-0269-AE8D-17DFDF192E72}"/>
          </ac:spMkLst>
        </pc:spChg>
        <pc:grpChg chg="add mod">
          <ac:chgData name="j n" userId="e36fe2059b309968" providerId="LiveId" clId="{7C6D6845-39B3-4C95-B14F-15F592ABA07A}" dt="2022-11-13T06:11:25.072" v="18" actId="1076"/>
          <ac:grpSpMkLst>
            <pc:docMk/>
            <pc:sldMk cId="1080515860" sldId="273"/>
            <ac:grpSpMk id="7" creationId="{B15FB934-4373-4A57-4E2D-03B22C766737}"/>
          </ac:grpSpMkLst>
        </pc:grpChg>
        <pc:picChg chg="mod">
          <ac:chgData name="j n" userId="e36fe2059b309968" providerId="LiveId" clId="{7C6D6845-39B3-4C95-B14F-15F592ABA07A}" dt="2022-11-13T06:11:22.819" v="17" actId="164"/>
          <ac:picMkLst>
            <pc:docMk/>
            <pc:sldMk cId="1080515860" sldId="273"/>
            <ac:picMk id="3" creationId="{FAA26E75-4734-39AD-CAD1-B51103AE2B67}"/>
          </ac:picMkLst>
        </pc:picChg>
        <pc:picChg chg="add del">
          <ac:chgData name="j n" userId="e36fe2059b309968" providerId="LiveId" clId="{7C6D6845-39B3-4C95-B14F-15F592ABA07A}" dt="2022-11-13T06:10:36.768" v="11" actId="22"/>
          <ac:picMkLst>
            <pc:docMk/>
            <pc:sldMk cId="1080515860" sldId="273"/>
            <ac:picMk id="5" creationId="{F4759436-6905-BC64-AB86-012AB4D1F55A}"/>
          </ac:picMkLst>
        </pc:picChg>
      </pc:sldChg>
      <pc:sldChg chg="addSp delSp modSp mod ord">
        <pc:chgData name="j n" userId="e36fe2059b309968" providerId="LiveId" clId="{7C6D6845-39B3-4C95-B14F-15F592ABA07A}" dt="2022-11-13T06:33:10.955" v="616"/>
        <pc:sldMkLst>
          <pc:docMk/>
          <pc:sldMk cId="904748449" sldId="274"/>
        </pc:sldMkLst>
        <pc:spChg chg="add del">
          <ac:chgData name="j n" userId="e36fe2059b309968" providerId="LiveId" clId="{7C6D6845-39B3-4C95-B14F-15F592ABA07A}" dt="2022-11-13T06:16:29.148" v="44"/>
          <ac:spMkLst>
            <pc:docMk/>
            <pc:sldMk cId="904748449" sldId="274"/>
            <ac:spMk id="6" creationId="{F9D627E1-28BE-BCAB-DCF9-2975A8964125}"/>
          </ac:spMkLst>
        </pc:spChg>
        <pc:spChg chg="add mod">
          <ac:chgData name="j n" userId="e36fe2059b309968" providerId="LiveId" clId="{7C6D6845-39B3-4C95-B14F-15F592ABA07A}" dt="2022-11-13T06:17:14.542" v="63" actId="164"/>
          <ac:spMkLst>
            <pc:docMk/>
            <pc:sldMk cId="904748449" sldId="274"/>
            <ac:spMk id="8" creationId="{E562B79F-6A44-E9BD-59E2-1446BF4AAA9C}"/>
          </ac:spMkLst>
        </pc:spChg>
        <pc:grpChg chg="add mod">
          <ac:chgData name="j n" userId="e36fe2059b309968" providerId="LiveId" clId="{7C6D6845-39B3-4C95-B14F-15F592ABA07A}" dt="2022-11-13T06:17:14.542" v="63" actId="164"/>
          <ac:grpSpMkLst>
            <pc:docMk/>
            <pc:sldMk cId="904748449" sldId="274"/>
            <ac:grpSpMk id="9" creationId="{3F7597A8-6527-CF0D-2CC1-67D9FCE2598F}"/>
          </ac:grpSpMkLst>
        </pc:grpChg>
        <pc:picChg chg="mod">
          <ac:chgData name="j n" userId="e36fe2059b309968" providerId="LiveId" clId="{7C6D6845-39B3-4C95-B14F-15F592ABA07A}" dt="2022-11-13T06:17:14.542" v="63" actId="164"/>
          <ac:picMkLst>
            <pc:docMk/>
            <pc:sldMk cId="904748449" sldId="274"/>
            <ac:picMk id="3" creationId="{EB0551E1-02A3-A353-6FB5-A9227EAD369F}"/>
          </ac:picMkLst>
        </pc:picChg>
      </pc:sldChg>
      <pc:sldChg chg="addSp delSp modSp mod">
        <pc:chgData name="j n" userId="e36fe2059b309968" providerId="LiveId" clId="{7C6D6845-39B3-4C95-B14F-15F592ABA07A}" dt="2022-11-13T06:19:38.501" v="83" actId="164"/>
        <pc:sldMkLst>
          <pc:docMk/>
          <pc:sldMk cId="874675867" sldId="275"/>
        </pc:sldMkLst>
        <pc:spChg chg="add mod">
          <ac:chgData name="j n" userId="e36fe2059b309968" providerId="LiveId" clId="{7C6D6845-39B3-4C95-B14F-15F592ABA07A}" dt="2022-11-13T06:19:38.501" v="83" actId="164"/>
          <ac:spMkLst>
            <pc:docMk/>
            <pc:sldMk cId="874675867" sldId="275"/>
            <ac:spMk id="4" creationId="{570DAB0B-026F-9EC8-2BD3-27A0FA3A5A04}"/>
          </ac:spMkLst>
        </pc:spChg>
        <pc:spChg chg="add del">
          <ac:chgData name="j n" userId="e36fe2059b309968" providerId="LiveId" clId="{7C6D6845-39B3-4C95-B14F-15F592ABA07A}" dt="2022-11-13T06:19:19.501" v="78"/>
          <ac:spMkLst>
            <pc:docMk/>
            <pc:sldMk cId="874675867" sldId="275"/>
            <ac:spMk id="5" creationId="{A2A8EC3D-84D1-C8E1-67B4-59E03AA75FFE}"/>
          </ac:spMkLst>
        </pc:spChg>
        <pc:grpChg chg="add mod">
          <ac:chgData name="j n" userId="e36fe2059b309968" providerId="LiveId" clId="{7C6D6845-39B3-4C95-B14F-15F592ABA07A}" dt="2022-11-13T06:19:38.501" v="83" actId="164"/>
          <ac:grpSpMkLst>
            <pc:docMk/>
            <pc:sldMk cId="874675867" sldId="275"/>
            <ac:grpSpMk id="6" creationId="{32F34DBE-208B-66D3-0144-96822A5BF461}"/>
          </ac:grpSpMkLst>
        </pc:grpChg>
        <pc:picChg chg="mod">
          <ac:chgData name="j n" userId="e36fe2059b309968" providerId="LiveId" clId="{7C6D6845-39B3-4C95-B14F-15F592ABA07A}" dt="2022-11-13T06:19:38.501" v="83" actId="164"/>
          <ac:picMkLst>
            <pc:docMk/>
            <pc:sldMk cId="874675867" sldId="275"/>
            <ac:picMk id="3" creationId="{C31388E4-1611-8041-B717-FEFF8B3A3847}"/>
          </ac:picMkLst>
        </pc:picChg>
      </pc:sldChg>
      <pc:sldChg chg="addSp delSp modSp mod">
        <pc:chgData name="j n" userId="e36fe2059b309968" providerId="LiveId" clId="{7C6D6845-39B3-4C95-B14F-15F592ABA07A}" dt="2022-11-13T06:14:09.998" v="32" actId="1076"/>
        <pc:sldMkLst>
          <pc:docMk/>
          <pc:sldMk cId="3461772683" sldId="277"/>
        </pc:sldMkLst>
        <pc:spChg chg="add mod">
          <ac:chgData name="j n" userId="e36fe2059b309968" providerId="LiveId" clId="{7C6D6845-39B3-4C95-B14F-15F592ABA07A}" dt="2022-11-13T06:14:04.325" v="31" actId="164"/>
          <ac:spMkLst>
            <pc:docMk/>
            <pc:sldMk cId="3461772683" sldId="277"/>
            <ac:spMk id="8" creationId="{6CC58029-9901-D44E-53A5-3506F181DB0C}"/>
          </ac:spMkLst>
        </pc:spChg>
        <pc:spChg chg="add del">
          <ac:chgData name="j n" userId="e36fe2059b309968" providerId="LiveId" clId="{7C6D6845-39B3-4C95-B14F-15F592ABA07A}" dt="2022-11-13T06:13:23.350" v="25"/>
          <ac:spMkLst>
            <pc:docMk/>
            <pc:sldMk cId="3461772683" sldId="277"/>
            <ac:spMk id="9" creationId="{2BEC06B3-A80F-35BF-2320-B80990DA2E66}"/>
          </ac:spMkLst>
        </pc:spChg>
        <pc:grpChg chg="add mod">
          <ac:chgData name="j n" userId="e36fe2059b309968" providerId="LiveId" clId="{7C6D6845-39B3-4C95-B14F-15F592ABA07A}" dt="2022-11-13T06:14:04.325" v="31" actId="164"/>
          <ac:grpSpMkLst>
            <pc:docMk/>
            <pc:sldMk cId="3461772683" sldId="277"/>
            <ac:grpSpMk id="10" creationId="{5A6E8096-7FBE-1131-3329-F46E53F3B8EA}"/>
          </ac:grpSpMkLst>
        </pc:grpChg>
        <pc:picChg chg="mod">
          <ac:chgData name="j n" userId="e36fe2059b309968" providerId="LiveId" clId="{7C6D6845-39B3-4C95-B14F-15F592ABA07A}" dt="2022-11-13T06:14:04.325" v="31" actId="164"/>
          <ac:picMkLst>
            <pc:docMk/>
            <pc:sldMk cId="3461772683" sldId="277"/>
            <ac:picMk id="5" creationId="{E1ED8589-29D6-A44C-16E6-1826E5D653F7}"/>
          </ac:picMkLst>
        </pc:picChg>
        <pc:picChg chg="mod">
          <ac:chgData name="j n" userId="e36fe2059b309968" providerId="LiveId" clId="{7C6D6845-39B3-4C95-B14F-15F592ABA07A}" dt="2022-11-13T06:14:09.998" v="32" actId="1076"/>
          <ac:picMkLst>
            <pc:docMk/>
            <pc:sldMk cId="3461772683" sldId="277"/>
            <ac:picMk id="7" creationId="{F3299BAD-CD04-F2FB-A58A-C8B190360C9B}"/>
          </ac:picMkLst>
        </pc:picChg>
      </pc:sldChg>
      <pc:sldChg chg="addSp modSp mod">
        <pc:chgData name="j n" userId="e36fe2059b309968" providerId="LiveId" clId="{7C6D6845-39B3-4C95-B14F-15F592ABA07A}" dt="2022-11-13T06:15:46.789" v="42" actId="164"/>
        <pc:sldMkLst>
          <pc:docMk/>
          <pc:sldMk cId="2274388188" sldId="278"/>
        </pc:sldMkLst>
        <pc:spChg chg="add mod">
          <ac:chgData name="j n" userId="e36fe2059b309968" providerId="LiveId" clId="{7C6D6845-39B3-4C95-B14F-15F592ABA07A}" dt="2022-11-13T06:15:46.789" v="42" actId="164"/>
          <ac:spMkLst>
            <pc:docMk/>
            <pc:sldMk cId="2274388188" sldId="278"/>
            <ac:spMk id="10" creationId="{ED42D83B-C697-FD2D-BEF0-CA9ED43DDC49}"/>
          </ac:spMkLst>
        </pc:spChg>
        <pc:grpChg chg="add mod">
          <ac:chgData name="j n" userId="e36fe2059b309968" providerId="LiveId" clId="{7C6D6845-39B3-4C95-B14F-15F592ABA07A}" dt="2022-11-13T06:15:46.789" v="42" actId="164"/>
          <ac:grpSpMkLst>
            <pc:docMk/>
            <pc:sldMk cId="2274388188" sldId="278"/>
            <ac:grpSpMk id="11" creationId="{25362F91-751C-9F93-22BC-837964E81B0E}"/>
          </ac:grpSpMkLst>
        </pc:grpChg>
        <pc:picChg chg="mod">
          <ac:chgData name="j n" userId="e36fe2059b309968" providerId="LiveId" clId="{7C6D6845-39B3-4C95-B14F-15F592ABA07A}" dt="2022-11-13T06:15:46.789" v="42" actId="164"/>
          <ac:picMkLst>
            <pc:docMk/>
            <pc:sldMk cId="2274388188" sldId="278"/>
            <ac:picMk id="5" creationId="{7DE8ED06-125A-F4ED-5D92-67DEBFF27B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1464-7B42-34E9-8E97-9993E0446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F047A-475A-59E2-DC12-B46CA144C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0069-1EC9-7BA0-8D4E-CBCDE33F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864F6-4076-17B9-DE18-E8A122CA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99DD-8BE2-447C-2230-9FF4CA42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64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8835-4DAB-A627-7E71-B363728B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5BEE2-E804-1F54-FCA0-0DA1ADE8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64F1-EBC7-6EF9-72ED-27863811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AEDE-7A74-6320-F249-16C561CA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40AC8-7297-7653-C8E4-69BB43A4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676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B1559-FC31-1358-09C7-6016A664F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D3C91-2B40-31F0-21DE-2B4CAE97A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DD3FE-EBD9-2C6C-B4E6-948C673D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827EC-80BA-5D09-3461-97CCF652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7157-B42E-7651-7B7F-47B63BAF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017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E7FB-E8AC-6A31-4880-EB100D8F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A12A0-E1A6-07C8-9B72-812434994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4DEFB-AEFB-9D5F-269D-53EB985A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359B-E480-22A8-E6AF-B78B0C2E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865A3-E963-CFA4-22E3-C3DB70F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72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629C-BA36-321D-3622-733D9489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B9F0E-1044-7C57-7340-CEE0986C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F0CA7-4611-7EBA-3DE9-CA38E8C8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E943-C440-04B7-8D5E-4C018C65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D610B-0CC9-3D7A-6BA8-8109BBE5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652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2A0F-A95C-AFAC-4DD0-2EDCB955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08F8-0CF9-1908-9415-BD2770C10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62564-B2F5-AA76-EFAE-4C5CF5A8B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71397-D231-B988-718A-23A81354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ACD19-79B2-C469-58FD-6159320E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2ABF3-C74D-5ECB-6E09-5D93FD32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77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C0B3-298B-3691-CA38-45EF20A7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CA15-9A59-D4E9-9124-F20A1B19D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6828B-8B56-A091-9133-8D4A1EA90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3EC2F-ECAD-EA19-0C37-19DE6A0E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D9CAE-9937-8138-3F94-D9E1345FB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E99C4-ACFA-1EB1-C662-D1A0465C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AE2D5-6FE6-3CEB-90A3-82CCDEB5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E55D8-85F7-B88F-A318-E0DB99B0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72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7EF8-4A7E-5400-CA00-944EEF82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0AD6A-1A1B-0455-ED97-596C07F9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D06AD-33EB-0D62-5162-000577DB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C552E-33FB-679B-094F-46464ACA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62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57FF3-E712-BCC1-3DE3-95B7F0D1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6C21-D7E8-8792-00FE-756FD8C8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F49D9-F0A6-A487-EC9F-6FE70778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74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F655-8866-D25F-AF6D-6BBFBC6C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31A1-F14E-6D13-C466-37D7BD0D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E8B88-BD62-DE5A-29C5-64E4582EF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293E0-E474-77AB-6C84-AFED13CC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42DD6-E1A1-1DA3-8D21-196C4DD2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94187-4F28-8173-4CFC-F3D0253A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828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6BEB-EBAF-4166-DF53-17DBDDA4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D5027-266E-A6B3-8481-2CFC26AB8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446CF-53FE-F2C6-1B4C-BE1A9FB7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EE3E9-7133-E41B-2E1D-4A29D117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8E8CC-3F36-2B26-6E33-F87CB080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008FD-F11E-CA56-E6C5-799771D2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86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534AD-D592-C325-1B57-6C85C397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2CF40-A616-338E-7795-1699DBC0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A329-D314-08C9-CB3B-45BCDC0DA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2F19-F4F8-C90E-098B-DB01B0ED6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C7CF5-EAC8-38D3-C54D-0C644A9E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63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datacamp.com/learn/assessments?technologies=Pyth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1BAC-0781-5DCA-7CED-387DB85B9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datacamp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7D173-BAB7-05C6-B44B-07FED75E1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Statistical Experimentation</a:t>
            </a:r>
          </a:p>
          <a:p>
            <a:r>
              <a:rPr lang="en-GB"/>
              <a:t>Statistics Fundamentals with Python</a:t>
            </a:r>
          </a:p>
          <a:p>
            <a:r>
              <a:rPr lang="en-SG" sz="1600">
                <a:hlinkClick r:id="rId2"/>
              </a:rPr>
              <a:t>https://app.datacamp.com/learn/assessments?technologies=Python</a:t>
            </a:r>
            <a:endParaRPr lang="en-GB" sz="160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827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14607A-95E0-B676-4C10-98138811A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554" y="1004549"/>
            <a:ext cx="5555024" cy="50859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CD51457-DCF3-116A-B524-FDF01DCA343B}"/>
              </a:ext>
            </a:extLst>
          </p:cNvPr>
          <p:cNvGrpSpPr/>
          <p:nvPr/>
        </p:nvGrpSpPr>
        <p:grpSpPr>
          <a:xfrm>
            <a:off x="601473" y="656274"/>
            <a:ext cx="5555023" cy="3254082"/>
            <a:chOff x="608730" y="315188"/>
            <a:chExt cx="5555023" cy="32540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DCB5EB6-EA97-44E8-788A-7A3743ADB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730" y="315188"/>
              <a:ext cx="5555023" cy="325408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6B7B58-37C7-E3AE-156F-E82CA0ADF778}"/>
                </a:ext>
              </a:extLst>
            </p:cNvPr>
            <p:cNvSpPr txBox="1"/>
            <p:nvPr/>
          </p:nvSpPr>
          <p:spPr>
            <a:xfrm>
              <a:off x="947841" y="1630180"/>
              <a:ext cx="4509530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00000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 dirty="0"/>
                <a:t>import </a:t>
              </a:r>
              <a:r>
                <a:rPr lang="en-SG" sz="1100" dirty="0" err="1"/>
                <a:t>matplotlib.pyplot</a:t>
              </a:r>
              <a:r>
                <a:rPr lang="en-SG" sz="1100" dirty="0"/>
                <a:t> as </a:t>
              </a:r>
              <a:r>
                <a:rPr lang="en-SG" sz="1100" dirty="0" err="1"/>
                <a:t>plt</a:t>
              </a:r>
              <a:endParaRPr lang="en-SG" sz="1100" dirty="0"/>
            </a:p>
            <a:p>
              <a:r>
                <a:rPr lang="en-SG" sz="1100" dirty="0"/>
                <a:t>import seaborn as </a:t>
              </a:r>
              <a:r>
                <a:rPr lang="en-SG" sz="1100" dirty="0" err="1"/>
                <a:t>sns</a:t>
              </a:r>
              <a:endParaRPr lang="en-SG" sz="1100" dirty="0"/>
            </a:p>
            <a:p>
              <a:endParaRPr lang="en-SG" sz="1100" dirty="0"/>
            </a:p>
            <a:p>
              <a:r>
                <a:rPr lang="en-SG" sz="1100" dirty="0" err="1">
                  <a:solidFill>
                    <a:srgbClr val="FF0000"/>
                  </a:solidFill>
                </a:rPr>
                <a:t>ax</a:t>
              </a:r>
              <a:r>
                <a:rPr lang="en-SG" sz="1100" dirty="0">
                  <a:solidFill>
                    <a:srgbClr val="FF0000"/>
                  </a:solidFill>
                </a:rPr>
                <a:t> = </a:t>
              </a:r>
              <a:r>
                <a:rPr lang="en-SG" sz="1100" dirty="0" err="1">
                  <a:solidFill>
                    <a:srgbClr val="FF0000"/>
                  </a:solidFill>
                </a:rPr>
                <a:t>sns.violinplot</a:t>
              </a:r>
              <a:r>
                <a:rPr lang="en-SG" sz="1100" dirty="0">
                  <a:solidFill>
                    <a:srgbClr val="FF0000"/>
                  </a:solidFill>
                </a:rPr>
                <a:t>(x='Generosity', data=happiness)</a:t>
              </a:r>
            </a:p>
            <a:p>
              <a:endParaRPr lang="en-SG" sz="1100" dirty="0"/>
            </a:p>
            <a:p>
              <a:r>
                <a:rPr lang="en-SG" sz="1100" dirty="0" err="1"/>
                <a:t>plt.show</a:t>
              </a:r>
              <a:r>
                <a:rPr lang="en-SG" sz="1100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35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150E59-E1B0-98C5-A49F-8FCD193C6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368" y="1269264"/>
            <a:ext cx="5657206" cy="515670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6ECD5A8-E9FD-DB15-2BFD-1C14D6FE61A0}"/>
              </a:ext>
            </a:extLst>
          </p:cNvPr>
          <p:cNvGrpSpPr/>
          <p:nvPr/>
        </p:nvGrpSpPr>
        <p:grpSpPr>
          <a:xfrm>
            <a:off x="438793" y="401511"/>
            <a:ext cx="5657207" cy="4443865"/>
            <a:chOff x="297906" y="329871"/>
            <a:chExt cx="5657207" cy="44438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4AE90BE-F31E-29C1-8013-432708D51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906" y="329871"/>
              <a:ext cx="5657207" cy="444386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CB1FDE-2245-730C-C278-8A48E721675D}"/>
                </a:ext>
              </a:extLst>
            </p:cNvPr>
            <p:cNvSpPr txBox="1"/>
            <p:nvPr/>
          </p:nvSpPr>
          <p:spPr>
            <a:xfrm>
              <a:off x="680502" y="3195630"/>
              <a:ext cx="4892013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noProof="1">
                  <a:latin typeface="Consolas" panose="020B0609020204030204" pitchFamily="49" charset="0"/>
                </a:rPr>
                <a:t>matplotlib.pyplot</a:t>
              </a:r>
              <a:r>
                <a:rPr lang="en-SG" sz="1100" dirty="0">
                  <a:latin typeface="Consolas" panose="020B0609020204030204" pitchFamily="49" charset="0"/>
                </a:rPr>
                <a:t> as </a:t>
              </a:r>
              <a:r>
                <a:rPr lang="en-SG" sz="1100" dirty="0" err="1">
                  <a:latin typeface="Consolas" panose="020B0609020204030204" pitchFamily="49" charset="0"/>
                </a:rPr>
                <a:t>plt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import seaborn as </a:t>
              </a:r>
              <a:r>
                <a:rPr lang="en-SG" sz="1100" dirty="0" err="1">
                  <a:latin typeface="Consolas" panose="020B0609020204030204" pitchFamily="49" charset="0"/>
                </a:rPr>
                <a:t>sns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 err="1">
                  <a:latin typeface="Consolas" panose="020B0609020204030204" pitchFamily="49" charset="0"/>
                </a:rPr>
                <a:t>sns.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violinplot</a:t>
              </a:r>
              <a:r>
                <a:rPr lang="en-SG" sz="1100" dirty="0">
                  <a:latin typeface="Consolas" panose="020B0609020204030204" pitchFamily="49" charset="0"/>
                </a:rPr>
                <a:t>(x='Score', y='Class', data=scores)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 err="1">
                  <a:latin typeface="Consolas" panose="020B0609020204030204" pitchFamily="49" charset="0"/>
                </a:rPr>
                <a:t>plt.show</a:t>
              </a:r>
              <a:r>
                <a:rPr lang="en-SG" sz="1100" dirty="0">
                  <a:latin typeface="Consolas" panose="020B06090202040302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360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BFE1F6-62EE-B076-9220-EAAD0323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712" y="865114"/>
            <a:ext cx="5631526" cy="512777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7597A8-6527-CF0D-2CC1-67D9FCE2598F}"/>
              </a:ext>
            </a:extLst>
          </p:cNvPr>
          <p:cNvGrpSpPr/>
          <p:nvPr/>
        </p:nvGrpSpPr>
        <p:grpSpPr>
          <a:xfrm>
            <a:off x="390762" y="504787"/>
            <a:ext cx="5631526" cy="4097706"/>
            <a:chOff x="390764" y="534284"/>
            <a:chExt cx="5631526" cy="40977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B0551E1-02A3-A353-6FB5-A9227EAD3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764" y="534284"/>
              <a:ext cx="5631526" cy="409770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62B79F-6A44-E9BD-59E2-1446BF4AAA9C}"/>
                </a:ext>
              </a:extLst>
            </p:cNvPr>
            <p:cNvSpPr txBox="1"/>
            <p:nvPr/>
          </p:nvSpPr>
          <p:spPr>
            <a:xfrm>
              <a:off x="754743" y="3166998"/>
              <a:ext cx="4688114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dirty="0" err="1">
                  <a:latin typeface="Consolas" panose="020B0609020204030204" pitchFamily="49" charset="0"/>
                </a:rPr>
                <a:t>matplotlib.pyplot</a:t>
              </a:r>
              <a:r>
                <a:rPr lang="en-SG" sz="1100" dirty="0">
                  <a:latin typeface="Consolas" panose="020B0609020204030204" pitchFamily="49" charset="0"/>
                </a:rPr>
                <a:t> as </a:t>
              </a:r>
              <a:r>
                <a:rPr lang="en-SG" sz="1100" dirty="0" err="1">
                  <a:latin typeface="Consolas" panose="020B0609020204030204" pitchFamily="49" charset="0"/>
                </a:rPr>
                <a:t>plt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import seaborn as </a:t>
              </a:r>
              <a:r>
                <a:rPr lang="en-SG" sz="1100" dirty="0" err="1">
                  <a:latin typeface="Consolas" panose="020B0609020204030204" pitchFamily="49" charset="0"/>
                </a:rPr>
                <a:t>sns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ax = sns.violinplot(x='airline', y='delay', data=arrivals)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plt</a:t>
              </a:r>
              <a:r>
                <a:rPr lang="en-SG" sz="1100" dirty="0" err="1">
                  <a:latin typeface="Consolas" panose="020B0609020204030204" pitchFamily="49" charset="0"/>
                </a:rPr>
                <a:t>.show</a:t>
              </a:r>
              <a:r>
                <a:rPr lang="en-SG" sz="1100" dirty="0">
                  <a:latin typeface="Consolas" panose="020B0609020204030204" pitchFamily="49" charset="0"/>
                </a:rPr>
                <a:t>()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3927F84-60D6-1A4F-F695-98829AA292B7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474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5DE9DD-4B9B-BA42-9792-01AA15FA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178" y="1083666"/>
            <a:ext cx="5281506" cy="483896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5DD3740-A6C9-F01C-1D00-F1477C4F8E93}"/>
              </a:ext>
            </a:extLst>
          </p:cNvPr>
          <p:cNvGrpSpPr/>
          <p:nvPr/>
        </p:nvGrpSpPr>
        <p:grpSpPr>
          <a:xfrm>
            <a:off x="436228" y="935767"/>
            <a:ext cx="5897460" cy="3430072"/>
            <a:chOff x="436228" y="935767"/>
            <a:chExt cx="5897460" cy="343007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08D81B4-95DE-34F6-D39C-83542E7EB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228" y="935767"/>
              <a:ext cx="5897460" cy="343007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F2472D-9123-D087-0000-D4B937881657}"/>
                </a:ext>
              </a:extLst>
            </p:cNvPr>
            <p:cNvSpPr txBox="1"/>
            <p:nvPr/>
          </p:nvSpPr>
          <p:spPr>
            <a:xfrm>
              <a:off x="762335" y="2809791"/>
              <a:ext cx="4255127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seaborn as sns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sns.histplot(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stars['temp']</a:t>
              </a:r>
              <a:r>
                <a:rPr lang="en-SG" sz="1100">
                  <a:latin typeface="Consolas" panose="020B0609020204030204" pitchFamily="49" charset="0"/>
                </a:rPr>
                <a:t>, kde=False,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bins=10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plt.show()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213C084-3009-B25F-932D-E885DB468496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517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2166A53-4440-8704-1E0F-993E260F829F}"/>
              </a:ext>
            </a:extLst>
          </p:cNvPr>
          <p:cNvGrpSpPr/>
          <p:nvPr/>
        </p:nvGrpSpPr>
        <p:grpSpPr>
          <a:xfrm>
            <a:off x="3335423" y="1639840"/>
            <a:ext cx="5521154" cy="3578320"/>
            <a:chOff x="886903" y="209910"/>
            <a:chExt cx="5521154" cy="35783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0C357F4-F78C-9442-940B-04B4ABB0D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6297"/>
            <a:stretch/>
          </p:blipFill>
          <p:spPr>
            <a:xfrm>
              <a:off x="886903" y="209910"/>
              <a:ext cx="5521154" cy="357832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B2BED5-0B4E-17D8-B3C2-4ECB9CB9BA59}"/>
                </a:ext>
              </a:extLst>
            </p:cNvPr>
            <p:cNvSpPr txBox="1"/>
            <p:nvPr/>
          </p:nvSpPr>
          <p:spPr>
            <a:xfrm>
              <a:off x="1175660" y="1596963"/>
              <a:ext cx="4455884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import </a:t>
              </a:r>
              <a:r>
                <a:rPr lang="en-SG" sz="11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numpy</a:t>
              </a:r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as np</a:t>
              </a:r>
            </a:p>
            <a:p>
              <a:endParaRPr lang="en-SG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np.random.seed</a:t>
              </a:r>
              <a:r>
                <a:rPr lang="en-SG" sz="11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(42)</a:t>
              </a:r>
            </a:p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sample = </a:t>
              </a:r>
              <a:r>
                <a:rPr lang="en-SG" sz="11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np.random.randint</a:t>
              </a:r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(0, 11, 5)</a:t>
              </a:r>
            </a:p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print(sample)</a:t>
              </a:r>
              <a:endParaRPr lang="en-SG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7197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A4B36AA-EFA9-E36C-C0F9-69617E51CD39}"/>
              </a:ext>
            </a:extLst>
          </p:cNvPr>
          <p:cNvGrpSpPr/>
          <p:nvPr/>
        </p:nvGrpSpPr>
        <p:grpSpPr>
          <a:xfrm>
            <a:off x="3187449" y="1417187"/>
            <a:ext cx="5817102" cy="4023626"/>
            <a:chOff x="3291659" y="1417187"/>
            <a:chExt cx="5817102" cy="402362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2FCAE37-8571-3174-3FC6-EBCE15370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1659" y="1417187"/>
              <a:ext cx="5817102" cy="40236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B625F00-3E2D-E196-0306-53E285DF7404}"/>
                </a:ext>
              </a:extLst>
            </p:cNvPr>
            <p:cNvSpPr txBox="1"/>
            <p:nvPr/>
          </p:nvSpPr>
          <p:spPr>
            <a:xfrm>
              <a:off x="3660018" y="2824202"/>
              <a:ext cx="4252686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import </a:t>
              </a:r>
              <a:r>
                <a:rPr lang="en-SG" sz="11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numpy</a:t>
              </a:r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as np</a:t>
              </a:r>
            </a:p>
            <a:p>
              <a:endParaRPr lang="en-SG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seed = 121120</a:t>
              </a:r>
            </a:p>
            <a:p>
              <a:r>
                <a:rPr lang="en-SG" sz="1100" b="0" i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np.random.seed</a:t>
              </a:r>
              <a:r>
                <a:rPr lang="en-SG" sz="11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(seed)</a:t>
              </a:r>
            </a:p>
            <a:p>
              <a:endParaRPr lang="en-SG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print(</a:t>
              </a:r>
              <a:r>
                <a:rPr lang="en-SG" sz="11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np.random.poisson</a:t>
              </a:r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(5, 50))</a:t>
              </a:r>
              <a:endParaRPr lang="en-SG" sz="11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E8E51B1-6B3C-22EC-1EFF-C93422CECD0A}"/>
              </a:ext>
            </a:extLst>
          </p:cNvPr>
          <p:cNvSpPr txBox="1"/>
          <p:nvPr/>
        </p:nvSpPr>
        <p:spPr>
          <a:xfrm>
            <a:off x="1610686" y="3593644"/>
            <a:ext cx="117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/>
              <a:t>print(sample)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30083-343D-733D-95E5-695595187587}"/>
              </a:ext>
            </a:extLst>
          </p:cNvPr>
          <p:cNvSpPr txBox="1"/>
          <p:nvPr/>
        </p:nvSpPr>
        <p:spPr>
          <a:xfrm>
            <a:off x="1610686" y="3901421"/>
            <a:ext cx="1434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>
                <a:latin typeface="Consolas" panose="020B0609020204030204" pitchFamily="49" charset="0"/>
              </a:rPr>
              <a:t>print(samples)</a:t>
            </a:r>
            <a:endParaRPr lang="en-SG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603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A96B59D-7BE6-7020-4A95-5B6F70E5F0DE}"/>
              </a:ext>
            </a:extLst>
          </p:cNvPr>
          <p:cNvGrpSpPr/>
          <p:nvPr/>
        </p:nvGrpSpPr>
        <p:grpSpPr>
          <a:xfrm>
            <a:off x="2954499" y="1100246"/>
            <a:ext cx="6283002" cy="4657507"/>
            <a:chOff x="2543175" y="795337"/>
            <a:chExt cx="6283002" cy="465750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96B19C3-2B6F-8D1B-CF9A-E559369AA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3175" y="795337"/>
              <a:ext cx="6283002" cy="465750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AB886B-EAC1-B2D2-1E8D-F09B62CE124B}"/>
                </a:ext>
              </a:extLst>
            </p:cNvPr>
            <p:cNvSpPr txBox="1"/>
            <p:nvPr/>
          </p:nvSpPr>
          <p:spPr>
            <a:xfrm>
              <a:off x="2932132" y="2337782"/>
              <a:ext cx="5337307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numpy as np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scipy.stats import poisson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sample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np.random.poisson(5, 100)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print(sample)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EA00D20-C15C-2542-A840-0A9A80407E5D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5905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12063A0-17B2-52E5-5942-94A04A4CD979}"/>
              </a:ext>
            </a:extLst>
          </p:cNvPr>
          <p:cNvGrpSpPr/>
          <p:nvPr/>
        </p:nvGrpSpPr>
        <p:grpSpPr>
          <a:xfrm>
            <a:off x="3130163" y="790924"/>
            <a:ext cx="5931673" cy="5276151"/>
            <a:chOff x="3130163" y="790924"/>
            <a:chExt cx="5931673" cy="52761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65C3087-F0A8-BE05-B707-6F7324F55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0163" y="790924"/>
              <a:ext cx="5931673" cy="527615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3CFBD6-42C0-B89B-A6C9-A20FDEB36B8B}"/>
                </a:ext>
              </a:extLst>
            </p:cNvPr>
            <p:cNvSpPr txBox="1"/>
            <p:nvPr/>
          </p:nvSpPr>
          <p:spPr>
            <a:xfrm>
              <a:off x="3513698" y="2826648"/>
              <a:ext cx="4509530" cy="127727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00000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 dirty="0"/>
                <a:t>import </a:t>
              </a:r>
              <a:r>
                <a:rPr lang="en-SG" sz="1100" dirty="0" err="1"/>
                <a:t>numpy</a:t>
              </a:r>
              <a:r>
                <a:rPr lang="en-SG" sz="1100" dirty="0"/>
                <a:t> as np</a:t>
              </a:r>
            </a:p>
            <a:p>
              <a:endParaRPr lang="en-SG" sz="1100" dirty="0"/>
            </a:p>
            <a:p>
              <a:r>
                <a:rPr lang="en-SG" sz="1100" dirty="0"/>
                <a:t>lower = </a:t>
              </a:r>
              <a:r>
                <a:rPr lang="en-SG" sz="1100" dirty="0" err="1">
                  <a:solidFill>
                    <a:srgbClr val="FF0000"/>
                  </a:solidFill>
                </a:rPr>
                <a:t>np.quantile</a:t>
              </a:r>
              <a:r>
                <a:rPr lang="en-SG" sz="1100" dirty="0"/>
                <a:t>(bootstraps, 0.025)</a:t>
              </a:r>
            </a:p>
            <a:p>
              <a:r>
                <a:rPr lang="en-SG" sz="1100" dirty="0"/>
                <a:t>upper = </a:t>
              </a:r>
              <a:r>
                <a:rPr lang="en-SG" sz="1100" dirty="0" err="1">
                  <a:solidFill>
                    <a:srgbClr val="FF0000"/>
                  </a:solidFill>
                </a:rPr>
                <a:t>np.quantile</a:t>
              </a:r>
              <a:r>
                <a:rPr lang="en-SG" sz="1100" dirty="0"/>
                <a:t>(bootstraps, 0.975)</a:t>
              </a:r>
            </a:p>
            <a:p>
              <a:endParaRPr lang="en-SG" sz="1100" dirty="0"/>
            </a:p>
            <a:p>
              <a:r>
                <a:rPr lang="en-SG" sz="1100" dirty="0"/>
                <a:t>print(</a:t>
              </a:r>
              <a:r>
                <a:rPr lang="en-SG" sz="1100" dirty="0" err="1"/>
                <a:t>f"""Lower</a:t>
              </a:r>
              <a:r>
                <a:rPr lang="en-SG" sz="1100" dirty="0"/>
                <a:t> bound: {round(lower, 2)}\n</a:t>
              </a:r>
            </a:p>
            <a:p>
              <a:r>
                <a:rPr lang="en-SG" sz="1100" dirty="0"/>
                <a:t>Upper bound: {round(upper, 2)}""")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F94EEB-929F-8D9F-05A5-A94C7DAA4585}"/>
                </a:ext>
              </a:extLst>
            </p:cNvPr>
            <p:cNvSpPr/>
            <p:nvPr/>
          </p:nvSpPr>
          <p:spPr>
            <a:xfrm>
              <a:off x="3330429" y="4337108"/>
              <a:ext cx="906011" cy="360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F7CF41-C56A-E430-6B73-F143EDEF608E}"/>
                </a:ext>
              </a:extLst>
            </p:cNvPr>
            <p:cNvSpPr/>
            <p:nvPr/>
          </p:nvSpPr>
          <p:spPr>
            <a:xfrm>
              <a:off x="4279784" y="4337107"/>
              <a:ext cx="906011" cy="360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42248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98A4524-2AE6-1AFC-F50E-12EB4986829B}"/>
              </a:ext>
            </a:extLst>
          </p:cNvPr>
          <p:cNvGrpSpPr/>
          <p:nvPr/>
        </p:nvGrpSpPr>
        <p:grpSpPr>
          <a:xfrm>
            <a:off x="3365712" y="442519"/>
            <a:ext cx="5460576" cy="5972962"/>
            <a:chOff x="662572" y="226502"/>
            <a:chExt cx="5460576" cy="597296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89D82F-E061-82D7-87CE-EE5D8D11F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572" y="226502"/>
              <a:ext cx="5460576" cy="597296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AC92B5-BCBF-4568-ADAC-E9F2E16ED017}"/>
                </a:ext>
              </a:extLst>
            </p:cNvPr>
            <p:cNvSpPr txBox="1"/>
            <p:nvPr/>
          </p:nvSpPr>
          <p:spPr>
            <a:xfrm>
              <a:off x="956653" y="4066008"/>
              <a:ext cx="4872414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b="0" dirty="0">
                  <a:effectLst/>
                  <a:latin typeface="Consolas" panose="020B0609020204030204" pitchFamily="49" charset="0"/>
                </a:rPr>
                <a:t>from </a:t>
              </a:r>
              <a:r>
                <a:rPr lang="en-SG" sz="1100" b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statsmodels</a:t>
              </a:r>
              <a:r>
                <a:rPr lang="en-SG" sz="1100" b="0" dirty="0" err="1">
                  <a:effectLst/>
                  <a:latin typeface="Consolas" panose="020B0609020204030204" pitchFamily="49" charset="0"/>
                </a:rPr>
                <a:t>.distributions.empirical_distribution</a:t>
              </a:r>
              <a:r>
                <a:rPr lang="en-SG" sz="1100" b="0" dirty="0">
                  <a:effectLst/>
                  <a:latin typeface="Consolas" panose="020B0609020204030204" pitchFamily="49" charset="0"/>
                </a:rPr>
                <a:t> import</a:t>
              </a:r>
              <a:r>
                <a:rPr lang="en-SG" sz="11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 ECDF</a:t>
              </a:r>
            </a:p>
            <a:p>
              <a:endParaRPr lang="en-SG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dirty="0" err="1">
                  <a:effectLst/>
                  <a:latin typeface="Consolas" panose="020B0609020204030204" pitchFamily="49" charset="0"/>
                </a:rPr>
                <a:t>ecdf</a:t>
              </a:r>
              <a:r>
                <a:rPr lang="en-SG" sz="1100" b="0" dirty="0">
                  <a:effectLst/>
                  <a:latin typeface="Consolas" panose="020B0609020204030204" pitchFamily="49" charset="0"/>
                </a:rPr>
                <a:t> = </a:t>
              </a:r>
              <a:r>
                <a:rPr lang="en-SG" sz="11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ECDF(x)</a:t>
              </a:r>
            </a:p>
            <a:p>
              <a:r>
                <a:rPr lang="en-SG" sz="1100" b="0" dirty="0">
                  <a:effectLst/>
                  <a:latin typeface="Consolas" panose="020B0609020204030204" pitchFamily="49" charset="0"/>
                </a:rPr>
                <a:t>print(</a:t>
              </a:r>
              <a:r>
                <a:rPr lang="en-SG" sz="1100" b="0" dirty="0" err="1">
                  <a:effectLst/>
                  <a:latin typeface="Consolas" panose="020B0609020204030204" pitchFamily="49" charset="0"/>
                </a:rPr>
                <a:t>ecdf</a:t>
              </a:r>
              <a:r>
                <a:rPr lang="en-SG" sz="1100" b="0" dirty="0">
                  <a:effectLst/>
                  <a:latin typeface="Consolas" panose="020B0609020204030204" pitchFamily="49" charset="0"/>
                </a:rPr>
                <a:t>(40))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B7459AC-F4D8-99EA-6F36-DC3F8B99DAFE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460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C742A95-7857-E8EC-100B-1B62FB87E193}"/>
              </a:ext>
            </a:extLst>
          </p:cNvPr>
          <p:cNvGrpSpPr/>
          <p:nvPr/>
        </p:nvGrpSpPr>
        <p:grpSpPr>
          <a:xfrm>
            <a:off x="3045959" y="1515569"/>
            <a:ext cx="6100082" cy="3826861"/>
            <a:chOff x="1280432" y="285750"/>
            <a:chExt cx="6100082" cy="38268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7ED42BB-F5C3-75C7-3075-A805F07D8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0432" y="285750"/>
              <a:ext cx="6100082" cy="382686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E35AB9-6724-74B3-1882-3CA349D41DBA}"/>
                </a:ext>
              </a:extLst>
            </p:cNvPr>
            <p:cNvSpPr txBox="1"/>
            <p:nvPr/>
          </p:nvSpPr>
          <p:spPr>
            <a:xfrm>
              <a:off x="1698172" y="1780620"/>
              <a:ext cx="3439886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dirty="0" err="1">
                  <a:latin typeface="Consolas" panose="020B0609020204030204" pitchFamily="49" charset="0"/>
                </a:rPr>
                <a:t>numpy</a:t>
              </a:r>
              <a:r>
                <a:rPr lang="en-SG" sz="1100" dirty="0">
                  <a:latin typeface="Consolas" panose="020B0609020204030204" pitchFamily="49" charset="0"/>
                </a:rPr>
                <a:t> as np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samples= </a:t>
              </a:r>
              <a:r>
                <a:rPr lang="sv-SE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np.random.normal(0, 1, 10000)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print(samples)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067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BA41-5675-EFDF-E056-77323622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Hint: search key variable in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0EF2B-BEA0-AA94-0D04-4C45D3394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2185987"/>
            <a:ext cx="55911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79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A512F6-CF44-98C1-1923-7342F8DADA44}"/>
              </a:ext>
            </a:extLst>
          </p:cNvPr>
          <p:cNvGrpSpPr/>
          <p:nvPr/>
        </p:nvGrpSpPr>
        <p:grpSpPr>
          <a:xfrm>
            <a:off x="3114902" y="1558820"/>
            <a:ext cx="5962196" cy="3740359"/>
            <a:chOff x="1512660" y="496207"/>
            <a:chExt cx="5962196" cy="374035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FDEF12-C952-2A9E-4890-A1FD505AC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2660" y="496207"/>
              <a:ext cx="5962196" cy="374035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01C391-318F-D2BF-86E9-B5C52145F9C4}"/>
                </a:ext>
              </a:extLst>
            </p:cNvPr>
            <p:cNvSpPr txBox="1"/>
            <p:nvPr/>
          </p:nvSpPr>
          <p:spPr>
            <a:xfrm>
              <a:off x="1865086" y="1947826"/>
              <a:ext cx="3439886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data = </a:t>
              </a:r>
              <a:r>
                <a:rPr lang="en-SG" sz="1100" dirty="0" err="1">
                  <a:latin typeface="Consolas" panose="020B0609020204030204" pitchFamily="49" charset="0"/>
                </a:rPr>
                <a:t>np.array</a:t>
              </a:r>
              <a:r>
                <a:rPr lang="en-SG" sz="1100" dirty="0">
                  <a:latin typeface="Consolas" panose="020B0609020204030204" pitchFamily="49" charset="0"/>
                </a:rPr>
                <a:t>([13, 28, 56, 31, 63])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sample 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np.random.choice</a:t>
              </a:r>
              <a:r>
                <a:rPr lang="en-SG" sz="1100" dirty="0">
                  <a:latin typeface="Consolas" panose="020B0609020204030204" pitchFamily="49" charset="0"/>
                </a:rPr>
                <a:t>(data, 5)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print(sample)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5469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EF37A9D-0DDB-3BC1-699B-D5B552891167}"/>
              </a:ext>
            </a:extLst>
          </p:cNvPr>
          <p:cNvGrpSpPr/>
          <p:nvPr/>
        </p:nvGrpSpPr>
        <p:grpSpPr>
          <a:xfrm>
            <a:off x="2528887" y="823912"/>
            <a:ext cx="7134225" cy="5210175"/>
            <a:chOff x="2528887" y="823912"/>
            <a:chExt cx="7134225" cy="52101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9CFB759-3E92-CEE8-726E-02B517123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8887" y="823912"/>
              <a:ext cx="7134225" cy="52101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C8F195-7B2A-6003-105D-5519DA5A2C6F}"/>
                </a:ext>
              </a:extLst>
            </p:cNvPr>
            <p:cNvSpPr txBox="1"/>
            <p:nvPr/>
          </p:nvSpPr>
          <p:spPr>
            <a:xfrm>
              <a:off x="2942226" y="2669512"/>
              <a:ext cx="5396015" cy="161582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numpy as np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groups= ['A', 'B']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assignment=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np.random.choice(groups, 50)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print(assignment)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5C94B9F-C096-082E-0C6A-CEB2C9AE867D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6669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A738D4E-4C88-31DC-255B-DD7AB0337421}"/>
              </a:ext>
            </a:extLst>
          </p:cNvPr>
          <p:cNvGrpSpPr/>
          <p:nvPr/>
        </p:nvGrpSpPr>
        <p:grpSpPr>
          <a:xfrm>
            <a:off x="3102917" y="1274462"/>
            <a:ext cx="5986165" cy="4309076"/>
            <a:chOff x="1012317" y="221524"/>
            <a:chExt cx="5986165" cy="43090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56170BD-5128-1C3D-6E66-C83D74FD4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2317" y="221524"/>
              <a:ext cx="5986165" cy="430907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964D0B-3BBD-F8A3-FF57-424C840D47E7}"/>
                </a:ext>
              </a:extLst>
            </p:cNvPr>
            <p:cNvSpPr txBox="1"/>
            <p:nvPr/>
          </p:nvSpPr>
          <p:spPr>
            <a:xfrm>
              <a:off x="1364343" y="2318006"/>
              <a:ext cx="4608285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dirty="0" err="1">
                  <a:latin typeface="Consolas" panose="020B0609020204030204" pitchFamily="49" charset="0"/>
                </a:rPr>
                <a:t>numpy</a:t>
              </a:r>
              <a:r>
                <a:rPr lang="en-SG" sz="1100" dirty="0">
                  <a:latin typeface="Consolas" panose="020B0609020204030204" pitchFamily="49" charset="0"/>
                </a:rPr>
                <a:t> as np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purchases 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np.random.choice</a:t>
              </a:r>
              <a:r>
                <a:rPr lang="en-SG" sz="1100" dirty="0">
                  <a:latin typeface="Consolas" panose="020B0609020204030204" pitchFamily="49" charset="0"/>
                </a:rPr>
                <a:t>(chocolate, 3, 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replace=False</a:t>
              </a:r>
              <a:r>
                <a:rPr lang="en-SG" sz="1100" dirty="0">
                  <a:latin typeface="Consolas" panose="020B0609020204030204" pitchFamily="49" charset="0"/>
                </a:rPr>
                <a:t>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print(purchases)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57CD79-8F43-EBEF-FD1E-9AFA894AF0A9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2236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06CC7A-C624-D464-B7D3-763672E16069}"/>
              </a:ext>
            </a:extLst>
          </p:cNvPr>
          <p:cNvGrpSpPr/>
          <p:nvPr/>
        </p:nvGrpSpPr>
        <p:grpSpPr>
          <a:xfrm>
            <a:off x="2910922" y="1526447"/>
            <a:ext cx="6370155" cy="3805106"/>
            <a:chOff x="3297719" y="1295401"/>
            <a:chExt cx="6370155" cy="38051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FAB1AF9-280B-494C-C866-3E77017B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7719" y="1295401"/>
              <a:ext cx="6370155" cy="380510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A129B8-C2F8-822E-BC31-FBA9D6CA2BE9}"/>
                </a:ext>
              </a:extLst>
            </p:cNvPr>
            <p:cNvSpPr txBox="1"/>
            <p:nvPr/>
          </p:nvSpPr>
          <p:spPr>
            <a:xfrm>
              <a:off x="3687933" y="2800249"/>
              <a:ext cx="4255127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data = np.array([13, 28, 56, 31, 63])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sample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np.random.choice</a:t>
              </a:r>
              <a:r>
                <a:rPr lang="en-SG" sz="1100">
                  <a:latin typeface="Consolas" panose="020B0609020204030204" pitchFamily="49" charset="0"/>
                </a:rPr>
                <a:t>(data, 5,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replace=False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print(sample)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F8A5F5C-5074-AF3C-6995-4610030E8571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030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4412E4C-6DE3-D441-31A7-06F8F6C57B08}"/>
              </a:ext>
            </a:extLst>
          </p:cNvPr>
          <p:cNvGrpSpPr/>
          <p:nvPr/>
        </p:nvGrpSpPr>
        <p:grpSpPr>
          <a:xfrm>
            <a:off x="2552700" y="990600"/>
            <a:ext cx="7086600" cy="4876800"/>
            <a:chOff x="2552700" y="990600"/>
            <a:chExt cx="7086600" cy="4876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0F993E4-0DC0-55DD-C59E-CE7A384AD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2700" y="990600"/>
              <a:ext cx="7086600" cy="48768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1073B2-46ED-4FAF-8B78-27C3503B9442}"/>
                </a:ext>
              </a:extLst>
            </p:cNvPr>
            <p:cNvSpPr txBox="1"/>
            <p:nvPr/>
          </p:nvSpPr>
          <p:spPr>
            <a:xfrm>
              <a:off x="3014239" y="2840582"/>
              <a:ext cx="4998078" cy="161582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import numpy as np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locations = range(10)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assignment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np.random.choice(locations, 5, replace=False)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print(assignment)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4585BDD-3C75-210E-049A-B7CD82713DD4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6387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3805832-96BD-6F90-5842-A4B02A8630BE}"/>
              </a:ext>
            </a:extLst>
          </p:cNvPr>
          <p:cNvGrpSpPr/>
          <p:nvPr/>
        </p:nvGrpSpPr>
        <p:grpSpPr>
          <a:xfrm>
            <a:off x="2562225" y="319087"/>
            <a:ext cx="7067550" cy="6219825"/>
            <a:chOff x="2562225" y="319087"/>
            <a:chExt cx="7067550" cy="62198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C5CA6B-2310-D1AE-F684-A7F360E0D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2225" y="319087"/>
              <a:ext cx="7067550" cy="62198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3BE29B-68B4-DF72-BEEA-C0B6A331915C}"/>
                </a:ext>
              </a:extLst>
            </p:cNvPr>
            <p:cNvSpPr txBox="1"/>
            <p:nvPr/>
          </p:nvSpPr>
          <p:spPr>
            <a:xfrm>
              <a:off x="2950867" y="2958280"/>
              <a:ext cx="4998078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numpy as np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sample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np.random.choice</a:t>
              </a:r>
              <a:r>
                <a:rPr lang="en-SG" sz="1100">
                  <a:latin typeface="Consolas" panose="020B0609020204030204" pitchFamily="49" charset="0"/>
                </a:rPr>
                <a:t>(["Win", "Lose"], 10,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p=(0.03, 0.97)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print(sample)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5A8E86-CAD4-AD2A-DDAC-94FA41DB9558}"/>
                </a:ext>
              </a:extLst>
            </p:cNvPr>
            <p:cNvSpPr/>
            <p:nvPr/>
          </p:nvSpPr>
          <p:spPr>
            <a:xfrm>
              <a:off x="7324253" y="4327554"/>
              <a:ext cx="1493822" cy="4074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EC7E24-60F4-8F38-6BA6-8B9A71B02C97}"/>
                </a:ext>
              </a:extLst>
            </p:cNvPr>
            <p:cNvSpPr/>
            <p:nvPr/>
          </p:nvSpPr>
          <p:spPr>
            <a:xfrm>
              <a:off x="2796812" y="4327554"/>
              <a:ext cx="1349674" cy="4074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C93164B-E13D-FB05-84BB-20F431DACF70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0813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6194B2F-F8F6-B63B-68FD-52C906E4574F}"/>
              </a:ext>
            </a:extLst>
          </p:cNvPr>
          <p:cNvGrpSpPr/>
          <p:nvPr/>
        </p:nvGrpSpPr>
        <p:grpSpPr>
          <a:xfrm>
            <a:off x="2858954" y="0"/>
            <a:ext cx="6474092" cy="6858000"/>
            <a:chOff x="2858954" y="0"/>
            <a:chExt cx="6474092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CF23345-3FE9-06EF-80C9-59069A268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8954" y="0"/>
              <a:ext cx="6474092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D705085-DCDB-9768-2799-8C6184D517A0}"/>
                </a:ext>
              </a:extLst>
            </p:cNvPr>
            <p:cNvSpPr txBox="1"/>
            <p:nvPr/>
          </p:nvSpPr>
          <p:spPr>
            <a:xfrm>
              <a:off x="3243316" y="1724539"/>
              <a:ext cx="5070173" cy="195438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boardgames = ['Gloomhaven', 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              'Pandemic Legacy: Season 1', 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              'Terraforming', 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              'Brass: Birmingham', 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              'Twilight Imperium']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weights = np.array([8.85, 8.62, 8.43, 8.62, 8.69])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norm_weights = weights/sum(weights)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sample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np.random.choice(boardgames, p=norm_weights, size=(3,))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print(sample)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774B6E-06A1-2B0A-2170-F15101ED00EE}"/>
                </a:ext>
              </a:extLst>
            </p:cNvPr>
            <p:cNvSpPr/>
            <p:nvPr/>
          </p:nvSpPr>
          <p:spPr>
            <a:xfrm>
              <a:off x="3112316" y="5293453"/>
              <a:ext cx="4219662" cy="3691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F8B2AE8-4BCE-B521-0956-4E7DC74A7D2F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2391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84FF4D-07A4-1E45-8A55-C8BCEB2FF27C}"/>
              </a:ext>
            </a:extLst>
          </p:cNvPr>
          <p:cNvSpPr txBox="1"/>
          <p:nvPr/>
        </p:nvSpPr>
        <p:spPr>
          <a:xfrm>
            <a:off x="2750574" y="5403591"/>
            <a:ext cx="676951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SG" sz="1200" b="1"/>
              <a:t>ttest_ind</a:t>
            </a:r>
            <a:r>
              <a:rPr lang="en-SG" sz="1200"/>
              <a:t> calculates the T-test for the means of TWO INDEPENDENT samples of scores. This is a two-sided test for the null hypothesis that 2 independent samples have identical average (expected) values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29464D-7CB4-9D5E-355D-62E9EC9927CE}"/>
              </a:ext>
            </a:extLst>
          </p:cNvPr>
          <p:cNvGrpSpPr/>
          <p:nvPr/>
        </p:nvGrpSpPr>
        <p:grpSpPr>
          <a:xfrm>
            <a:off x="2592029" y="691982"/>
            <a:ext cx="7086600" cy="4514850"/>
            <a:chOff x="2552700" y="633259"/>
            <a:chExt cx="7086600" cy="45148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096D94-6540-86A1-15C7-B44C4B78C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2700" y="633259"/>
              <a:ext cx="7086600" cy="45148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9CDE3-A67B-D125-E443-A70B12018CC6}"/>
                </a:ext>
              </a:extLst>
            </p:cNvPr>
            <p:cNvSpPr txBox="1"/>
            <p:nvPr/>
          </p:nvSpPr>
          <p:spPr>
            <a:xfrm>
              <a:off x="2947679" y="1454409"/>
              <a:ext cx="6343804" cy="161582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We have decided to use the T-test in python between two datasets. What does the p-value of the following implementation of the T-test between two datasets in python signify?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from scipy.stats import ttest_ind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t_stat, p = </a:t>
              </a:r>
              <a:r>
                <a:rPr lang="en-SG" sz="1100" b="1">
                  <a:latin typeface="Consolas" panose="020B0609020204030204" pitchFamily="49" charset="0"/>
                </a:rPr>
                <a:t>ttest_ind</a:t>
              </a:r>
              <a:r>
                <a:rPr lang="en-SG" sz="1100">
                  <a:latin typeface="Consolas" panose="020B0609020204030204" pitchFamily="49" charset="0"/>
                </a:rPr>
                <a:t>(data1, data2)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302DFE-88DF-5EF7-C37E-3D36E08A84CD}"/>
                </a:ext>
              </a:extLst>
            </p:cNvPr>
            <p:cNvSpPr/>
            <p:nvPr/>
          </p:nvSpPr>
          <p:spPr>
            <a:xfrm>
              <a:off x="2750574" y="3709219"/>
              <a:ext cx="6769510" cy="4277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438304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75303D-CC97-927C-868B-F03FBAD53716}"/>
              </a:ext>
            </a:extLst>
          </p:cNvPr>
          <p:cNvGrpSpPr/>
          <p:nvPr/>
        </p:nvGrpSpPr>
        <p:grpSpPr>
          <a:xfrm>
            <a:off x="2714625" y="1052512"/>
            <a:ext cx="6762750" cy="4752975"/>
            <a:chOff x="2714625" y="1052512"/>
            <a:chExt cx="6762750" cy="47529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41EA737-BA79-DD67-CE9A-A6042142A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4625" y="1052512"/>
              <a:ext cx="6762750" cy="47529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373318-6B4D-B12F-14B5-4CEFB0281588}"/>
                </a:ext>
              </a:extLst>
            </p:cNvPr>
            <p:cNvSpPr txBox="1"/>
            <p:nvPr/>
          </p:nvSpPr>
          <p:spPr>
            <a:xfrm>
              <a:off x="3103285" y="2735826"/>
              <a:ext cx="4655004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scipy.stats import ttest_ind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a = [15, 12, 7, 98]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b = [2, 20, 8, 28]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stat, p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ttest_ind</a:t>
              </a:r>
              <a:r>
                <a:rPr lang="en-SG" sz="1100">
                  <a:latin typeface="Consolas" panose="020B0609020204030204" pitchFamily="49" charset="0"/>
                </a:rPr>
                <a:t>(a, b)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print(stat,p)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A8F801-8513-EDB0-6463-7D193B72CB55}"/>
                </a:ext>
              </a:extLst>
            </p:cNvPr>
            <p:cNvSpPr/>
            <p:nvPr/>
          </p:nvSpPr>
          <p:spPr>
            <a:xfrm>
              <a:off x="3583859" y="4092678"/>
              <a:ext cx="929148" cy="4203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253443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E8EB92A-BFC6-7F17-45FE-B305A49ADFB6}"/>
              </a:ext>
            </a:extLst>
          </p:cNvPr>
          <p:cNvGrpSpPr/>
          <p:nvPr/>
        </p:nvGrpSpPr>
        <p:grpSpPr>
          <a:xfrm>
            <a:off x="3163144" y="1677016"/>
            <a:ext cx="5865711" cy="3503968"/>
            <a:chOff x="2843212" y="1485900"/>
            <a:chExt cx="5865711" cy="35039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DD3D86B-DF3B-7FE5-ACAA-0245FF237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3212" y="1485900"/>
              <a:ext cx="5865711" cy="350396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17E65B-C4A2-3197-59BD-9A58EA9EADB5}"/>
                </a:ext>
              </a:extLst>
            </p:cNvPr>
            <p:cNvSpPr txBox="1"/>
            <p:nvPr/>
          </p:nvSpPr>
          <p:spPr>
            <a:xfrm>
              <a:off x="3191774" y="2968245"/>
              <a:ext cx="4655004" cy="76944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results = stats.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ttest_ind</a:t>
              </a:r>
              <a:r>
                <a:rPr lang="en-SG" sz="1100">
                  <a:latin typeface="Consolas" panose="020B0609020204030204" pitchFamily="49" charset="0"/>
                </a:rPr>
                <a:t>(a, b)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print(results.pvalue)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56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9C9C7B-98D5-95A3-C896-11C40B174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61" y="1251247"/>
            <a:ext cx="5012897" cy="472395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A8E44D3-1EA1-5A90-0834-3325877C6467}"/>
              </a:ext>
            </a:extLst>
          </p:cNvPr>
          <p:cNvGrpSpPr/>
          <p:nvPr/>
        </p:nvGrpSpPr>
        <p:grpSpPr>
          <a:xfrm>
            <a:off x="703442" y="549001"/>
            <a:ext cx="5640375" cy="4649907"/>
            <a:chOff x="455625" y="241539"/>
            <a:chExt cx="5640375" cy="464990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3AC2B91-8608-E8F2-57ED-9A6D9AD0D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625" y="241539"/>
              <a:ext cx="5640375" cy="464990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EAAFDD-EAF9-B737-4F84-9B2C8E8F2B9C}"/>
                </a:ext>
              </a:extLst>
            </p:cNvPr>
            <p:cNvSpPr txBox="1"/>
            <p:nvPr/>
          </p:nvSpPr>
          <p:spPr>
            <a:xfrm>
              <a:off x="906641" y="2166419"/>
              <a:ext cx="4674102" cy="2292935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dirty="0" err="1">
                  <a:latin typeface="Consolas" panose="020B0609020204030204" pitchFamily="49" charset="0"/>
                </a:rPr>
                <a:t>matplotlib.pyplot</a:t>
              </a:r>
              <a:r>
                <a:rPr lang="en-SG" sz="1100" dirty="0">
                  <a:latin typeface="Consolas" panose="020B0609020204030204" pitchFamily="49" charset="0"/>
                </a:rPr>
                <a:t> as </a:t>
              </a:r>
              <a:r>
                <a:rPr lang="en-SG" sz="1100" dirty="0" err="1">
                  <a:latin typeface="Consolas" panose="020B0609020204030204" pitchFamily="49" charset="0"/>
                </a:rPr>
                <a:t>plt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import seaborn as </a:t>
              </a:r>
              <a:r>
                <a:rPr lang="en-SG" sz="1100" dirty="0" err="1">
                  <a:latin typeface="Consolas" panose="020B0609020204030204" pitchFamily="49" charset="0"/>
                </a:rPr>
                <a:t>sns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 err="1">
                  <a:latin typeface="Consolas" panose="020B0609020204030204" pitchFamily="49" charset="0"/>
                </a:rPr>
                <a:t>sns.set_context</a:t>
              </a:r>
              <a:r>
                <a:rPr lang="en-SG" sz="1100" dirty="0">
                  <a:latin typeface="Consolas" panose="020B0609020204030204" pitchFamily="49" charset="0"/>
                </a:rPr>
                <a:t>(</a:t>
              </a:r>
              <a:r>
                <a:rPr lang="en-SG" sz="1100" dirty="0" err="1">
                  <a:latin typeface="Consolas" panose="020B0609020204030204" pitchFamily="49" charset="0"/>
                </a:rPr>
                <a:t>rc</a:t>
              </a:r>
              <a:r>
                <a:rPr lang="en-SG" sz="1100" dirty="0">
                  <a:latin typeface="Consolas" panose="020B0609020204030204" pitchFamily="49" charset="0"/>
                </a:rPr>
                <a:t>={"font.size":18})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 err="1">
                  <a:latin typeface="Consolas" panose="020B0609020204030204" pitchFamily="49" charset="0"/>
                </a:rPr>
                <a:t>ax</a:t>
              </a:r>
              <a:r>
                <a:rPr lang="en-SG" sz="1100" dirty="0">
                  <a:latin typeface="Consolas" panose="020B0609020204030204" pitchFamily="49" charset="0"/>
                </a:rPr>
                <a:t> = </a:t>
              </a:r>
              <a:r>
                <a:rPr lang="en-SG" sz="1100" dirty="0" err="1">
                  <a:latin typeface="Consolas" panose="020B0609020204030204" pitchFamily="49" charset="0"/>
                </a:rPr>
                <a:t>sns.boxplot</a:t>
              </a:r>
              <a:r>
                <a:rPr lang="en-SG" sz="1100" dirty="0">
                  <a:latin typeface="Consolas" panose="020B0609020204030204" pitchFamily="49" charset="0"/>
                </a:rPr>
                <a:t>(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  	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x </a:t>
              </a:r>
              <a:r>
                <a:rPr lang="en-SG" sz="1100" dirty="0">
                  <a:latin typeface="Consolas" panose="020B0609020204030204" pitchFamily="49" charset="0"/>
                </a:rPr>
                <a:t>= "species", 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  	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y </a:t>
              </a:r>
              <a:r>
                <a:rPr lang="en-SG" sz="1100" dirty="0">
                  <a:latin typeface="Consolas" panose="020B0609020204030204" pitchFamily="49" charset="0"/>
                </a:rPr>
                <a:t>= "</a:t>
              </a:r>
              <a:r>
                <a:rPr lang="en-SG" sz="1100" dirty="0" err="1">
                  <a:latin typeface="Consolas" panose="020B0609020204030204" pitchFamily="49" charset="0"/>
                </a:rPr>
                <a:t>sepal_length</a:t>
              </a:r>
              <a:r>
                <a:rPr lang="en-SG" sz="1100" dirty="0">
                  <a:latin typeface="Consolas" panose="020B0609020204030204" pitchFamily="49" charset="0"/>
                </a:rPr>
                <a:t>", 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  	data=iris, 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	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order </a:t>
              </a:r>
              <a:r>
                <a:rPr lang="en-SG" sz="1100" dirty="0">
                  <a:latin typeface="Consolas" panose="020B0609020204030204" pitchFamily="49" charset="0"/>
                </a:rPr>
                <a:t>= ["virginica", "versicolor", "</a:t>
              </a:r>
              <a:r>
                <a:rPr lang="en-SG" sz="1100" dirty="0" err="1">
                  <a:latin typeface="Consolas" panose="020B0609020204030204" pitchFamily="49" charset="0"/>
                </a:rPr>
                <a:t>setosa</a:t>
              </a:r>
              <a:r>
                <a:rPr lang="en-SG" sz="1100" dirty="0">
                  <a:latin typeface="Consolas" panose="020B0609020204030204" pitchFamily="49" charset="0"/>
                </a:rPr>
                <a:t>"]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	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 err="1">
                  <a:latin typeface="Consolas" panose="020B0609020204030204" pitchFamily="49" charset="0"/>
                </a:rPr>
                <a:t>plt.show</a:t>
              </a:r>
              <a:r>
                <a:rPr lang="en-SG" sz="1100" dirty="0">
                  <a:latin typeface="Consolas" panose="020B06090202040302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6929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E08994D-2151-72FB-41BB-7477E2C812AA}"/>
              </a:ext>
            </a:extLst>
          </p:cNvPr>
          <p:cNvGrpSpPr/>
          <p:nvPr/>
        </p:nvGrpSpPr>
        <p:grpSpPr>
          <a:xfrm>
            <a:off x="3300901" y="1289132"/>
            <a:ext cx="5590197" cy="4279736"/>
            <a:chOff x="3419579" y="1198275"/>
            <a:chExt cx="5590197" cy="42797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2B8F8F-380D-50D5-E61C-99B968955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9579" y="1198275"/>
              <a:ext cx="5590197" cy="427973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0AB4AD-A358-065A-2B22-0375C0BF915A}"/>
                </a:ext>
              </a:extLst>
            </p:cNvPr>
            <p:cNvSpPr txBox="1"/>
            <p:nvPr/>
          </p:nvSpPr>
          <p:spPr>
            <a:xfrm>
              <a:off x="3791869" y="2933725"/>
              <a:ext cx="4127339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b="0" i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from scipy import stats</a:t>
              </a:r>
            </a:p>
            <a:p>
              <a:endParaRPr lang="en-SG" sz="1100" b="0" i="0">
                <a:solidFill>
                  <a:srgbClr val="24292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results = </a:t>
              </a:r>
              <a:r>
                <a:rPr lang="en-SG" sz="1100" b="0" i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stats.ttest_ind</a:t>
              </a:r>
              <a:r>
                <a:rPr lang="en-SG" sz="1100" b="0" i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(males, females)</a:t>
              </a:r>
            </a:p>
            <a:p>
              <a:endParaRPr lang="en-SG" sz="1100">
                <a:solidFill>
                  <a:srgbClr val="24292F"/>
                </a:solidFill>
                <a:latin typeface="Consolas" panose="020B0609020204030204" pitchFamily="49" charset="0"/>
              </a:endParaRPr>
            </a:p>
            <a:p>
              <a:r>
                <a:rPr lang="en-SG" sz="1100" b="0" i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print("statistic: {}".format(results[0]))</a:t>
              </a:r>
            </a:p>
            <a:p>
              <a:r>
                <a:rPr lang="en-SG" sz="1100" b="0" i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print("p-value: {}".format(results[1]))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15948F7-9297-A231-52D1-1FBA3B5406AB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2028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61B6BE-9EB9-41CD-F249-B8BBC4D9E931}"/>
              </a:ext>
            </a:extLst>
          </p:cNvPr>
          <p:cNvGrpSpPr/>
          <p:nvPr/>
        </p:nvGrpSpPr>
        <p:grpSpPr>
          <a:xfrm>
            <a:off x="3215037" y="1355170"/>
            <a:ext cx="5761926" cy="4147660"/>
            <a:chOff x="3215037" y="1355170"/>
            <a:chExt cx="5761926" cy="41476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9A7FEA-9793-476D-561B-1B5898DCA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5037" y="1355170"/>
              <a:ext cx="5761926" cy="414766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872787-24E2-3B29-D541-1A533F1BDC15}"/>
                </a:ext>
              </a:extLst>
            </p:cNvPr>
            <p:cNvSpPr txBox="1"/>
            <p:nvPr/>
          </p:nvSpPr>
          <p:spPr>
            <a:xfrm>
              <a:off x="3523420" y="3345501"/>
              <a:ext cx="4892013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b="0" i="0" dirty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from </a:t>
              </a:r>
              <a:r>
                <a:rPr lang="en-SG" sz="1100" b="0" i="0" dirty="0" err="1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scipy</a:t>
              </a:r>
              <a:r>
                <a:rPr lang="en-SG" sz="1100" b="0" i="0" dirty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 import stats</a:t>
              </a:r>
            </a:p>
            <a:p>
              <a:endParaRPr lang="en-SG" sz="1100" b="0" i="0" dirty="0">
                <a:solidFill>
                  <a:srgbClr val="24292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 err="1">
                  <a:effectLst/>
                  <a:latin typeface="Consolas" panose="020B0609020204030204" pitchFamily="49" charset="0"/>
                </a:rPr>
                <a:t>tstat</a:t>
              </a:r>
              <a:r>
                <a:rPr lang="en-SG" sz="1100" b="0" i="0" dirty="0">
                  <a:effectLst/>
                  <a:latin typeface="Consolas" panose="020B0609020204030204" pitchFamily="49" charset="0"/>
                </a:rPr>
                <a:t>, </a:t>
              </a:r>
              <a:r>
                <a:rPr lang="en-SG" sz="1100" b="0" i="0" dirty="0" err="1">
                  <a:effectLst/>
                  <a:latin typeface="Consolas" panose="020B0609020204030204" pitchFamily="49" charset="0"/>
                </a:rPr>
                <a:t>pval</a:t>
              </a:r>
              <a:r>
                <a:rPr lang="en-SG" sz="1100" b="0" i="0" dirty="0">
                  <a:effectLst/>
                  <a:latin typeface="Consolas" panose="020B0609020204030204" pitchFamily="49" charset="0"/>
                </a:rPr>
                <a:t> = </a:t>
              </a:r>
              <a:r>
                <a:rPr lang="en-SG" sz="1100" b="0" i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stats.ttest_ind</a:t>
              </a:r>
              <a:r>
                <a:rPr lang="en-SG" sz="1100" b="0" i="0" dirty="0">
                  <a:effectLst/>
                  <a:latin typeface="Consolas" panose="020B0609020204030204" pitchFamily="49" charset="0"/>
                </a:rPr>
                <a:t>(</a:t>
              </a:r>
              <a:r>
                <a:rPr lang="en-SG" sz="1100" b="0" i="0" dirty="0" err="1">
                  <a:effectLst/>
                  <a:latin typeface="Consolas" panose="020B0609020204030204" pitchFamily="49" charset="0"/>
                </a:rPr>
                <a:t>new_batteries</a:t>
              </a:r>
              <a:r>
                <a:rPr lang="en-SG" sz="1100" b="0" i="0" dirty="0">
                  <a:effectLst/>
                  <a:latin typeface="Consolas" panose="020B0609020204030204" pitchFamily="49" charset="0"/>
                </a:rPr>
                <a:t>, </a:t>
              </a:r>
              <a:r>
                <a:rPr lang="en-SG" sz="1100" b="0" i="0" dirty="0" err="1">
                  <a:effectLst/>
                  <a:latin typeface="Consolas" panose="020B0609020204030204" pitchFamily="49" charset="0"/>
                </a:rPr>
                <a:t>old_batteries</a:t>
              </a:r>
              <a:r>
                <a:rPr lang="en-SG" sz="1100" b="0" i="0" dirty="0">
                  <a:effectLst/>
                  <a:latin typeface="Consolas" panose="020B0609020204030204" pitchFamily="49" charset="0"/>
                </a:rPr>
                <a:t>)</a:t>
              </a:r>
            </a:p>
            <a:p>
              <a:endParaRPr lang="en-SG" sz="1100" b="0" i="0" dirty="0">
                <a:solidFill>
                  <a:srgbClr val="24292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print(</a:t>
              </a:r>
              <a:r>
                <a:rPr lang="en-SG" sz="1100" b="0" i="0" dirty="0" err="1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pval</a:t>
              </a:r>
              <a:r>
                <a:rPr lang="en-SG" sz="1100" b="0" i="0" dirty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5C0F94E-3827-0275-29B3-315AE93B15DB}"/>
                </a:ext>
              </a:extLst>
            </p:cNvPr>
            <p:cNvSpPr/>
            <p:nvPr/>
          </p:nvSpPr>
          <p:spPr>
            <a:xfrm>
              <a:off x="5142451" y="2709644"/>
              <a:ext cx="1635854" cy="1845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CECADE8-5380-E202-F644-D159128625E7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9750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7C6427-A507-EAB6-0355-DF03D192A0A1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B13156-72DC-5E8E-24F1-BA1D51F5147F}"/>
              </a:ext>
            </a:extLst>
          </p:cNvPr>
          <p:cNvGrpSpPr/>
          <p:nvPr/>
        </p:nvGrpSpPr>
        <p:grpSpPr>
          <a:xfrm>
            <a:off x="2824796" y="826013"/>
            <a:ext cx="6542407" cy="5205974"/>
            <a:chOff x="2824796" y="826013"/>
            <a:chExt cx="6542407" cy="52059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2AAE3B-7C1D-C4D3-2FA8-263869AF5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4796" y="826013"/>
              <a:ext cx="6542407" cy="520597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708EBE-C438-BD3C-D886-D4B53EBEECF9}"/>
                </a:ext>
              </a:extLst>
            </p:cNvPr>
            <p:cNvSpPr txBox="1"/>
            <p:nvPr/>
          </p:nvSpPr>
          <p:spPr>
            <a:xfrm>
              <a:off x="3210733" y="3647685"/>
              <a:ext cx="4892013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b="0" i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from scipy import stats</a:t>
              </a:r>
            </a:p>
            <a:p>
              <a:endParaRPr lang="en-SG" sz="1100" b="0" i="0">
                <a:solidFill>
                  <a:srgbClr val="24292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tstat, pval = stats.</a:t>
              </a:r>
              <a:r>
                <a:rPr lang="en-SG" sz="1100" b="0" i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ttest_1samp(ages, 40)</a:t>
              </a:r>
            </a:p>
            <a:p>
              <a:endParaRPr lang="en-SG" sz="1100" b="0" i="0">
                <a:solidFill>
                  <a:srgbClr val="24292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print(round(pval,3))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D5E7C9-43BD-065E-6B94-061CC521908A}"/>
                </a:ext>
              </a:extLst>
            </p:cNvPr>
            <p:cNvSpPr/>
            <p:nvPr/>
          </p:nvSpPr>
          <p:spPr>
            <a:xfrm>
              <a:off x="4026716" y="2910980"/>
              <a:ext cx="1887523" cy="2097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075895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B80346E-CFFB-6D54-FA09-69359DF7E9C3}"/>
              </a:ext>
            </a:extLst>
          </p:cNvPr>
          <p:cNvGrpSpPr/>
          <p:nvPr/>
        </p:nvGrpSpPr>
        <p:grpSpPr>
          <a:xfrm>
            <a:off x="2862262" y="1362075"/>
            <a:ext cx="6467475" cy="4133850"/>
            <a:chOff x="2862262" y="1362075"/>
            <a:chExt cx="6467475" cy="41338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208EF9-DE25-F343-E274-3E6E03B0C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2262" y="1362075"/>
              <a:ext cx="6467475" cy="41338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059FC5-128D-7659-572D-823449EB0341}"/>
                </a:ext>
              </a:extLst>
            </p:cNvPr>
            <p:cNvSpPr txBox="1"/>
            <p:nvPr/>
          </p:nvSpPr>
          <p:spPr>
            <a:xfrm>
              <a:off x="3246952" y="3172033"/>
              <a:ext cx="4892013" cy="127727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b="0" i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from scipy import stats</a:t>
              </a:r>
            </a:p>
            <a:p>
              <a:endParaRPr lang="en-SG" sz="1100" b="0" i="0">
                <a:solidFill>
                  <a:srgbClr val="24292F"/>
                </a:solidFill>
                <a:effectLst/>
                <a:latin typeface="Consolas" panose="020B0609020204030204" pitchFamily="49" charset="0"/>
              </a:endParaRPr>
            </a:p>
            <a:p>
              <a:endParaRPr lang="en-SG" sz="1100" b="0" i="0">
                <a:solidFill>
                  <a:srgbClr val="24292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test= </a:t>
              </a:r>
              <a:r>
                <a:rPr lang="en-SG" sz="1100" b="0" i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stats.ttest_1samp(spend, 8)</a:t>
              </a:r>
            </a:p>
            <a:p>
              <a:endParaRPr lang="en-SG" sz="1100" b="0" i="0">
                <a:solidFill>
                  <a:srgbClr val="24292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print(test.pvalue.round(3))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002A2C1-4E94-62B2-19AE-9EC2F43B7B8E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EA8042-CB25-222A-BF9F-64FD513F0981}"/>
              </a:ext>
            </a:extLst>
          </p:cNvPr>
          <p:cNvSpPr/>
          <p:nvPr/>
        </p:nvSpPr>
        <p:spPr>
          <a:xfrm>
            <a:off x="6437014" y="2136618"/>
            <a:ext cx="1919335" cy="208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2031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D7E1BD-5A25-1E10-3C21-1654233B86D4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81C04D-96E6-3243-A5FD-9162954E2B76}"/>
              </a:ext>
            </a:extLst>
          </p:cNvPr>
          <p:cNvGrpSpPr/>
          <p:nvPr/>
        </p:nvGrpSpPr>
        <p:grpSpPr>
          <a:xfrm>
            <a:off x="3173092" y="1571817"/>
            <a:ext cx="5845815" cy="3714365"/>
            <a:chOff x="3173092" y="1571817"/>
            <a:chExt cx="5845815" cy="37143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AA26E75-4734-39AD-CAD1-B51103AE2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3092" y="1571817"/>
              <a:ext cx="5845815" cy="371436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E5F2BF-B6DB-0269-AE8D-17DFDF192E72}"/>
                </a:ext>
              </a:extLst>
            </p:cNvPr>
            <p:cNvSpPr txBox="1"/>
            <p:nvPr/>
          </p:nvSpPr>
          <p:spPr>
            <a:xfrm>
              <a:off x="3521987" y="3131881"/>
              <a:ext cx="4892013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from </a:t>
              </a:r>
              <a:r>
                <a:rPr lang="en-SG" sz="1100" dirty="0" err="1">
                  <a:latin typeface="Consolas" panose="020B0609020204030204" pitchFamily="49" charset="0"/>
                </a:rPr>
                <a:t>scipy</a:t>
              </a:r>
              <a:r>
                <a:rPr lang="en-SG" sz="1100" dirty="0">
                  <a:latin typeface="Consolas" panose="020B0609020204030204" pitchFamily="49" charset="0"/>
                </a:rPr>
                <a:t> import stats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test=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stats.ttest_ind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group_a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,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group_b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print(</a:t>
              </a:r>
              <a:r>
                <a:rPr lang="en-SG" sz="1100" dirty="0" err="1">
                  <a:latin typeface="Consolas" panose="020B0609020204030204" pitchFamily="49" charset="0"/>
                </a:rPr>
                <a:t>test.pvalue.round</a:t>
              </a:r>
              <a:r>
                <a:rPr lang="en-SG" sz="1100" dirty="0">
                  <a:latin typeface="Consolas" panose="020B0609020204030204" pitchFamily="49" charset="0"/>
                </a:rPr>
                <a:t>(3))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F7D53F-9263-7C01-E0CA-316E83133753}"/>
                </a:ext>
              </a:extLst>
            </p:cNvPr>
            <p:cNvSpPr/>
            <p:nvPr/>
          </p:nvSpPr>
          <p:spPr>
            <a:xfrm>
              <a:off x="6904139" y="2239861"/>
              <a:ext cx="1367406" cy="2181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080515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5362F91-751C-9F93-22BC-837964E81B0E}"/>
              </a:ext>
            </a:extLst>
          </p:cNvPr>
          <p:cNvGrpSpPr/>
          <p:nvPr/>
        </p:nvGrpSpPr>
        <p:grpSpPr>
          <a:xfrm>
            <a:off x="2950938" y="1459662"/>
            <a:ext cx="6290123" cy="3938675"/>
            <a:chOff x="2678891" y="395970"/>
            <a:chExt cx="6290123" cy="39386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E8ED06-125A-F4ED-5D92-67DEBFF27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8891" y="395970"/>
              <a:ext cx="6290123" cy="39386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42D83B-C697-FD2D-BEF0-CA9ED43DDC49}"/>
                </a:ext>
              </a:extLst>
            </p:cNvPr>
            <p:cNvSpPr txBox="1"/>
            <p:nvPr/>
          </p:nvSpPr>
          <p:spPr>
            <a:xfrm>
              <a:off x="3063846" y="1910461"/>
              <a:ext cx="4892013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dirty="0" err="1">
                  <a:latin typeface="Consolas" panose="020B0609020204030204" pitchFamily="49" charset="0"/>
                </a:rPr>
                <a:t>numpy</a:t>
              </a:r>
              <a:r>
                <a:rPr lang="en-SG" sz="1100" dirty="0">
                  <a:latin typeface="Consolas" panose="020B0609020204030204" pitchFamily="49" charset="0"/>
                </a:rPr>
                <a:t> as np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from </a:t>
              </a:r>
              <a:r>
                <a:rPr lang="en-SG" sz="1100" dirty="0" err="1">
                  <a:latin typeface="Consolas" panose="020B0609020204030204" pitchFamily="49" charset="0"/>
                </a:rPr>
                <a:t>scipy.stats</a:t>
              </a:r>
              <a:r>
                <a:rPr lang="en-SG" sz="1100" dirty="0">
                  <a:latin typeface="Consolas" panose="020B0609020204030204" pitchFamily="49" charset="0"/>
                </a:rPr>
                <a:t> import norm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sample 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np.random.normal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(30, 5, 1000000)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print(sample)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82B67D-9E24-8D5D-5E5B-B508AFC2B8B5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4388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2BDBD3A-3E17-DF27-3DF8-70E09CAECED0}"/>
              </a:ext>
            </a:extLst>
          </p:cNvPr>
          <p:cNvGrpSpPr/>
          <p:nvPr/>
        </p:nvGrpSpPr>
        <p:grpSpPr>
          <a:xfrm>
            <a:off x="2624137" y="1228725"/>
            <a:ext cx="6943725" cy="4400550"/>
            <a:chOff x="2624137" y="1228725"/>
            <a:chExt cx="6943725" cy="44005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C5DE6E5-8DA9-26EF-7F5D-65BD916CD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4137" y="1228725"/>
              <a:ext cx="6943725" cy="44005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259827-F8DE-E80C-F24B-C56DE791909D}"/>
                </a:ext>
              </a:extLst>
            </p:cNvPr>
            <p:cNvSpPr txBox="1"/>
            <p:nvPr/>
          </p:nvSpPr>
          <p:spPr>
            <a:xfrm>
              <a:off x="3064292" y="2902161"/>
              <a:ext cx="4892013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numpy as np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scipy.stats import norm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sample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np.random.normal(0, 1, 20000)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print(sample)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B3181E9-36A9-1DDE-9B93-88714D5E81F8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2078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F34DBE-208B-66D3-0144-96822A5BF461}"/>
              </a:ext>
            </a:extLst>
          </p:cNvPr>
          <p:cNvGrpSpPr/>
          <p:nvPr/>
        </p:nvGrpSpPr>
        <p:grpSpPr>
          <a:xfrm>
            <a:off x="3127261" y="1234357"/>
            <a:ext cx="5937477" cy="4389286"/>
            <a:chOff x="2734808" y="426132"/>
            <a:chExt cx="5937477" cy="438928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31388E4-1611-8041-B717-FEFF8B3A3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4808" y="426132"/>
              <a:ext cx="5937477" cy="438928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0DAB0B-026F-9EC8-2BD3-27A0FA3A5A04}"/>
                </a:ext>
              </a:extLst>
            </p:cNvPr>
            <p:cNvSpPr txBox="1"/>
            <p:nvPr/>
          </p:nvSpPr>
          <p:spPr>
            <a:xfrm>
              <a:off x="3127829" y="1904055"/>
              <a:ext cx="4252686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import </a:t>
              </a:r>
              <a:r>
                <a:rPr lang="en-SG" sz="11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numpy</a:t>
              </a:r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as np</a:t>
              </a:r>
            </a:p>
            <a:p>
              <a:endParaRPr lang="en-SG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samples = </a:t>
              </a:r>
              <a:r>
                <a:rPr lang="en-SG" sz="1100" b="0" i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np.random.poisson</a:t>
              </a:r>
              <a:r>
                <a:rPr lang="en-SG" sz="11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(10, 100)</a:t>
              </a:r>
            </a:p>
            <a:p>
              <a:endParaRPr lang="en-SG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print(samples)</a:t>
              </a:r>
              <a:endParaRPr lang="en-SG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4675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D7AFBCD-1854-31F9-B991-47A28AAE8CF8}"/>
              </a:ext>
            </a:extLst>
          </p:cNvPr>
          <p:cNvGrpSpPr/>
          <p:nvPr/>
        </p:nvGrpSpPr>
        <p:grpSpPr>
          <a:xfrm>
            <a:off x="2562225" y="823912"/>
            <a:ext cx="7067550" cy="5210175"/>
            <a:chOff x="2562225" y="823912"/>
            <a:chExt cx="7067550" cy="52101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4DE1D9-CA79-6D09-35FD-90D14A0CB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2225" y="823912"/>
              <a:ext cx="7067550" cy="52101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2D88EE-B4F8-821D-7C2B-B359E1C8FAC4}"/>
                </a:ext>
              </a:extLst>
            </p:cNvPr>
            <p:cNvSpPr txBox="1"/>
            <p:nvPr/>
          </p:nvSpPr>
          <p:spPr>
            <a:xfrm>
              <a:off x="2990660" y="2504051"/>
              <a:ext cx="4252686" cy="127727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b="0" i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import numpy as np</a:t>
              </a:r>
            </a:p>
            <a:p>
              <a:r>
                <a:rPr lang="en-SG" sz="1100" b="0" i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from scipy.stats import poisson</a:t>
              </a:r>
            </a:p>
            <a:p>
              <a:endParaRPr lang="en-SG" sz="1100" b="0" i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sample = </a:t>
              </a:r>
              <a:r>
                <a:rPr lang="en-SG" sz="1100" b="0" i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np.random.poisson(5, 100)</a:t>
              </a:r>
            </a:p>
            <a:p>
              <a:endParaRPr lang="en-SG" sz="1100" b="0" i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print(sample)</a:t>
              </a:r>
            </a:p>
            <a:p>
              <a:endParaRPr lang="en-SG" sz="11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A59CD3-FAE2-1180-5E1D-811761D73202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999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697210C-5ECA-7092-E29C-9DB1A16B679F}"/>
              </a:ext>
            </a:extLst>
          </p:cNvPr>
          <p:cNvGrpSpPr/>
          <p:nvPr/>
        </p:nvGrpSpPr>
        <p:grpSpPr>
          <a:xfrm>
            <a:off x="3238273" y="1532787"/>
            <a:ext cx="5715454" cy="3792426"/>
            <a:chOff x="1236889" y="258762"/>
            <a:chExt cx="5715454" cy="379242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F139C6C-AFEC-459B-C037-F343B27A5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6889" y="258762"/>
              <a:ext cx="5715454" cy="379242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4362E8-8A84-0041-13FA-634603B1D346}"/>
                </a:ext>
              </a:extLst>
            </p:cNvPr>
            <p:cNvSpPr txBox="1"/>
            <p:nvPr/>
          </p:nvSpPr>
          <p:spPr>
            <a:xfrm>
              <a:off x="1632857" y="1628511"/>
              <a:ext cx="3439886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dirty="0" err="1">
                  <a:latin typeface="Consolas" panose="020B0609020204030204" pitchFamily="49" charset="0"/>
                </a:rPr>
                <a:t>numpy</a:t>
              </a:r>
              <a:r>
                <a:rPr lang="en-SG" sz="1100" dirty="0">
                  <a:latin typeface="Consolas" panose="020B0609020204030204" pitchFamily="49" charset="0"/>
                </a:rPr>
                <a:t> as np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from </a:t>
              </a:r>
              <a:r>
                <a:rPr lang="en-SG" sz="1100" dirty="0" err="1">
                  <a:latin typeface="Consolas" panose="020B0609020204030204" pitchFamily="49" charset="0"/>
                </a:rPr>
                <a:t>scipy.stats</a:t>
              </a:r>
              <a:r>
                <a:rPr lang="en-SG" sz="1100" dirty="0">
                  <a:latin typeface="Consolas" panose="020B0609020204030204" pitchFamily="49" charset="0"/>
                </a:rPr>
                <a:t> import </a:t>
              </a:r>
              <a:r>
                <a:rPr lang="en-SG" sz="1100" dirty="0" err="1">
                  <a:latin typeface="Consolas" panose="020B0609020204030204" pitchFamily="49" charset="0"/>
                </a:rPr>
                <a:t>binom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sample 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np.random.binomial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(10, 0.5, 100)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print(sample)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6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1DE218-550B-343B-6F7F-41197CAC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571" y="1357396"/>
            <a:ext cx="5658764" cy="476367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1311D36-1395-3976-7893-F541B8238FB4}"/>
              </a:ext>
            </a:extLst>
          </p:cNvPr>
          <p:cNvGrpSpPr/>
          <p:nvPr/>
        </p:nvGrpSpPr>
        <p:grpSpPr>
          <a:xfrm>
            <a:off x="364665" y="463358"/>
            <a:ext cx="5658764" cy="4938492"/>
            <a:chOff x="364665" y="194910"/>
            <a:chExt cx="5658764" cy="493849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F02FCD-BA62-20E3-1D1C-A25A08F83D36}"/>
                </a:ext>
              </a:extLst>
            </p:cNvPr>
            <p:cNvGrpSpPr/>
            <p:nvPr/>
          </p:nvGrpSpPr>
          <p:grpSpPr>
            <a:xfrm>
              <a:off x="364665" y="194910"/>
              <a:ext cx="5658764" cy="4938492"/>
              <a:chOff x="857494" y="454314"/>
              <a:chExt cx="5238506" cy="460651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E2ACEE7-1159-1D3D-EE2B-AA50FC322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494" y="454314"/>
                <a:ext cx="5238506" cy="4606515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10D313-D43C-5EB2-BEFA-AE496A5F3C07}"/>
                  </a:ext>
                </a:extLst>
              </p:cNvPr>
              <p:cNvSpPr/>
              <p:nvPr/>
            </p:nvSpPr>
            <p:spPr>
              <a:xfrm>
                <a:off x="1078302" y="4157932"/>
                <a:ext cx="577970" cy="3191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6839F8-6A67-C37B-6CBA-5F3CE235BB4E}"/>
                </a:ext>
              </a:extLst>
            </p:cNvPr>
            <p:cNvSpPr txBox="1"/>
            <p:nvPr/>
          </p:nvSpPr>
          <p:spPr>
            <a:xfrm>
              <a:off x="732970" y="2875002"/>
              <a:ext cx="4509530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00000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 dirty="0"/>
                <a:t>import </a:t>
              </a:r>
              <a:r>
                <a:rPr lang="en-SG" sz="1100" dirty="0" err="1"/>
                <a:t>matplotlib.pyplot</a:t>
              </a:r>
              <a:r>
                <a:rPr lang="en-SG" sz="1100" dirty="0"/>
                <a:t> as </a:t>
              </a:r>
              <a:r>
                <a:rPr lang="en-SG" sz="1100" dirty="0" err="1"/>
                <a:t>plt</a:t>
              </a:r>
              <a:endParaRPr lang="en-SG" sz="1100" dirty="0"/>
            </a:p>
            <a:p>
              <a:r>
                <a:rPr lang="en-SG" sz="1100" dirty="0"/>
                <a:t>import seaborn as </a:t>
              </a:r>
              <a:r>
                <a:rPr lang="en-SG" sz="1100" dirty="0" err="1"/>
                <a:t>sns</a:t>
              </a:r>
              <a:endParaRPr lang="en-SG" sz="1100" dirty="0"/>
            </a:p>
            <a:p>
              <a:endParaRPr lang="en-SG" sz="1100" dirty="0"/>
            </a:p>
            <a:p>
              <a:r>
                <a:rPr lang="en-SG" sz="1100" dirty="0" err="1"/>
                <a:t>sns.</a:t>
              </a:r>
              <a:r>
                <a:rPr lang="en-SG" sz="1100" dirty="0" err="1">
                  <a:solidFill>
                    <a:srgbClr val="FF0000"/>
                  </a:solidFill>
                </a:rPr>
                <a:t>boxplot</a:t>
              </a:r>
              <a:r>
                <a:rPr lang="en-SG" sz="1100" dirty="0"/>
                <a:t>(x="duration", data=movies)</a:t>
              </a:r>
            </a:p>
            <a:p>
              <a:endParaRPr lang="en-SG" sz="1100" dirty="0"/>
            </a:p>
            <a:p>
              <a:r>
                <a:rPr lang="en-SG" sz="1100" dirty="0" err="1"/>
                <a:t>plt.show</a:t>
              </a:r>
              <a:r>
                <a:rPr lang="en-SG" sz="1100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09863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180EBFB-B428-3EAF-85A0-91CBD3F18EED}"/>
              </a:ext>
            </a:extLst>
          </p:cNvPr>
          <p:cNvGrpSpPr/>
          <p:nvPr/>
        </p:nvGrpSpPr>
        <p:grpSpPr>
          <a:xfrm>
            <a:off x="2662237" y="1390650"/>
            <a:ext cx="6867525" cy="4076700"/>
            <a:chOff x="2662237" y="1390650"/>
            <a:chExt cx="6867525" cy="4076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7A08CBC-1213-D692-222B-412E9A740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2237" y="1390650"/>
              <a:ext cx="6867525" cy="4076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ABF8FA-5697-71AD-D80F-C635EC557C91}"/>
                </a:ext>
              </a:extLst>
            </p:cNvPr>
            <p:cNvSpPr txBox="1"/>
            <p:nvPr/>
          </p:nvSpPr>
          <p:spPr>
            <a:xfrm>
              <a:off x="3044291" y="2798640"/>
              <a:ext cx="4655004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numpy import random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n, p = 10, .5 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size = 1000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s = random.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binomial(n, p, size)</a:t>
              </a:r>
              <a:endParaRPr lang="en-SG" sz="11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50F913-EC96-C590-A74D-A4DB4D7FD8BE}"/>
                </a:ext>
              </a:extLst>
            </p:cNvPr>
            <p:cNvSpPr/>
            <p:nvPr/>
          </p:nvSpPr>
          <p:spPr>
            <a:xfrm>
              <a:off x="2943271" y="4495623"/>
              <a:ext cx="1754089" cy="3860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021630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4167148-6AFD-D2A4-67BD-EF11C6BDC0D0}"/>
              </a:ext>
            </a:extLst>
          </p:cNvPr>
          <p:cNvGrpSpPr/>
          <p:nvPr/>
        </p:nvGrpSpPr>
        <p:grpSpPr>
          <a:xfrm>
            <a:off x="2547937" y="900112"/>
            <a:ext cx="7096125" cy="5057775"/>
            <a:chOff x="2547937" y="900112"/>
            <a:chExt cx="7096125" cy="50577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B77BBC8-110E-E4E9-5AD9-28B4012E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7937" y="900112"/>
              <a:ext cx="7096125" cy="50577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BD584B-3470-78F4-B447-320F6BB52970}"/>
                </a:ext>
              </a:extLst>
            </p:cNvPr>
            <p:cNvSpPr txBox="1"/>
            <p:nvPr/>
          </p:nvSpPr>
          <p:spPr>
            <a:xfrm>
              <a:off x="2989489" y="2556297"/>
              <a:ext cx="4255127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numpy as np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sample = np.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random.exponential(1/56,100000)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print(sample)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8FC83C-A138-45E0-3E96-73DD83D3732E}"/>
                </a:ext>
              </a:extLst>
            </p:cNvPr>
            <p:cNvSpPr/>
            <p:nvPr/>
          </p:nvSpPr>
          <p:spPr>
            <a:xfrm>
              <a:off x="5368705" y="3711921"/>
              <a:ext cx="2661719" cy="4436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9A5B55B-002E-1FC3-08DC-4154411A3B17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70860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A3BDB5D-811B-3E8C-6118-9ABA11B8A701}"/>
              </a:ext>
            </a:extLst>
          </p:cNvPr>
          <p:cNvGrpSpPr/>
          <p:nvPr/>
        </p:nvGrpSpPr>
        <p:grpSpPr>
          <a:xfrm>
            <a:off x="3278188" y="1026683"/>
            <a:ext cx="5635624" cy="4804634"/>
            <a:chOff x="1411062" y="341991"/>
            <a:chExt cx="5635624" cy="480463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A399A0-140F-C04C-B97C-1DD5525EFAF6}"/>
                </a:ext>
              </a:extLst>
            </p:cNvPr>
            <p:cNvGrpSpPr/>
            <p:nvPr/>
          </p:nvGrpSpPr>
          <p:grpSpPr>
            <a:xfrm>
              <a:off x="1411062" y="341991"/>
              <a:ext cx="5635624" cy="4804634"/>
              <a:chOff x="881290" y="254906"/>
              <a:chExt cx="5635624" cy="4804634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14D190A-EC72-FA0A-020B-FEA63B9B19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1290" y="254906"/>
                <a:ext cx="5635624" cy="4804634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16237-2F02-CAD0-15AC-A4638E2F4EC8}"/>
                  </a:ext>
                </a:extLst>
              </p:cNvPr>
              <p:cNvSpPr/>
              <p:nvPr/>
            </p:nvSpPr>
            <p:spPr>
              <a:xfrm>
                <a:off x="1782245" y="3664446"/>
                <a:ext cx="728726" cy="3191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7D01AC-131E-D99A-3967-270AB6DBE8C3}"/>
                </a:ext>
              </a:extLst>
            </p:cNvPr>
            <p:cNvSpPr txBox="1"/>
            <p:nvPr/>
          </p:nvSpPr>
          <p:spPr>
            <a:xfrm>
              <a:off x="1738539" y="2637109"/>
              <a:ext cx="4655004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from </a:t>
              </a:r>
              <a:r>
                <a:rPr lang="en-SG" sz="1100" dirty="0" err="1">
                  <a:latin typeface="Consolas" panose="020B0609020204030204" pitchFamily="49" charset="0"/>
                </a:rPr>
                <a:t>scipy.stats</a:t>
              </a:r>
              <a:r>
                <a:rPr lang="en-SG" sz="1100" dirty="0">
                  <a:latin typeface="Consolas" panose="020B0609020204030204" pitchFamily="49" charset="0"/>
                </a:rPr>
                <a:t> import </a:t>
              </a:r>
              <a:r>
                <a:rPr lang="en-SG" sz="1100" dirty="0" err="1">
                  <a:latin typeface="Consolas" panose="020B0609020204030204" pitchFamily="49" charset="0"/>
                </a:rPr>
                <a:t>poisson</a:t>
              </a:r>
              <a:r>
                <a:rPr lang="en-SG" sz="1100" dirty="0">
                  <a:latin typeface="Consolas" panose="020B0609020204030204" pitchFamily="49" charset="0"/>
                </a:rPr>
                <a:t>, norm, beta, </a:t>
              </a:r>
              <a:r>
                <a:rPr lang="en-SG" sz="1100" dirty="0" err="1">
                  <a:latin typeface="Consolas" panose="020B0609020204030204" pitchFamily="49" charset="0"/>
                </a:rPr>
                <a:t>binom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prob 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binom.pmf</a:t>
              </a:r>
              <a:r>
                <a:rPr lang="en-SG" sz="1100" dirty="0">
                  <a:latin typeface="Consolas" panose="020B0609020204030204" pitchFamily="49" charset="0"/>
                </a:rPr>
                <a:t>(2, 10, 0.25)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print(prob)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845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26CFB30-CC8B-E87B-213C-3E8DCD166080}"/>
              </a:ext>
            </a:extLst>
          </p:cNvPr>
          <p:cNvGrpSpPr/>
          <p:nvPr/>
        </p:nvGrpSpPr>
        <p:grpSpPr>
          <a:xfrm>
            <a:off x="3086868" y="706260"/>
            <a:ext cx="6018264" cy="5445480"/>
            <a:chOff x="2543175" y="214313"/>
            <a:chExt cx="6018264" cy="54454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0B82C6D-E426-E53F-21B5-2903C5C81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3175" y="214313"/>
              <a:ext cx="6018264" cy="544548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94439B-99FD-7842-2EDD-D747DD84FC65}"/>
                </a:ext>
              </a:extLst>
            </p:cNvPr>
            <p:cNvSpPr txBox="1"/>
            <p:nvPr/>
          </p:nvSpPr>
          <p:spPr>
            <a:xfrm>
              <a:off x="2890684" y="3285335"/>
              <a:ext cx="5088830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pandas as pd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scipy import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statistic,pvalue = stats.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ttest_rel</a:t>
              </a:r>
              <a:r>
                <a:rPr lang="en-SG" sz="1100">
                  <a:latin typeface="Consolas" panose="020B0609020204030204" pitchFamily="49" charset="0"/>
                </a:rPr>
                <a:t>(df['City_A'], df['City_B'])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print(statistic,pvalue)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519D9B4-94E0-4100-16D8-8AF91E6DD9C1}"/>
              </a:ext>
            </a:extLst>
          </p:cNvPr>
          <p:cNvSpPr txBox="1"/>
          <p:nvPr/>
        </p:nvSpPr>
        <p:spPr>
          <a:xfrm>
            <a:off x="1565788" y="1551187"/>
            <a:ext cx="1335980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SG" sz="1100">
                <a:latin typeface="Consolas" panose="020B0609020204030204" pitchFamily="49" charset="0"/>
              </a:rPr>
              <a:t>related t-test</a:t>
            </a:r>
            <a:endParaRPr lang="en-SG" sz="1100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9EEDE-AF11-F059-78F5-3678C4A83A23}"/>
              </a:ext>
            </a:extLst>
          </p:cNvPr>
          <p:cNvSpPr/>
          <p:nvPr/>
        </p:nvSpPr>
        <p:spPr>
          <a:xfrm>
            <a:off x="5436066" y="1577130"/>
            <a:ext cx="847288" cy="209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901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365B327-B8D4-19FF-8D83-76FC044F7246}"/>
              </a:ext>
            </a:extLst>
          </p:cNvPr>
          <p:cNvGrpSpPr/>
          <p:nvPr/>
        </p:nvGrpSpPr>
        <p:grpSpPr>
          <a:xfrm>
            <a:off x="2743200" y="814387"/>
            <a:ext cx="6705600" cy="5229225"/>
            <a:chOff x="2743200" y="814387"/>
            <a:chExt cx="6705600" cy="52292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BD91C2-2BEE-CE57-9C03-A4E881920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3200" y="814387"/>
              <a:ext cx="6705600" cy="52292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1FAB5D-B43D-631A-7078-F28F5AE2D255}"/>
                </a:ext>
              </a:extLst>
            </p:cNvPr>
            <p:cNvSpPr txBox="1"/>
            <p:nvPr/>
          </p:nvSpPr>
          <p:spPr>
            <a:xfrm>
              <a:off x="3154157" y="2465274"/>
              <a:ext cx="5088830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scipy.stats import ttest_rel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a = [15, 12, 7, 98]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b = [2, 20, 8, 28]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stat, p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ttest_rel(a, b)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print(stat,p)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8105F4-B1A1-A7F4-BB06-9352A2281ACC}"/>
                </a:ext>
              </a:extLst>
            </p:cNvPr>
            <p:cNvSpPr/>
            <p:nvPr/>
          </p:nvSpPr>
          <p:spPr>
            <a:xfrm>
              <a:off x="3038168" y="4328652"/>
              <a:ext cx="1371600" cy="4055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3440471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E5482E8-9A57-EC00-3466-14A138357205}"/>
              </a:ext>
            </a:extLst>
          </p:cNvPr>
          <p:cNvGrpSpPr/>
          <p:nvPr/>
        </p:nvGrpSpPr>
        <p:grpSpPr>
          <a:xfrm>
            <a:off x="2834455" y="1372031"/>
            <a:ext cx="6188792" cy="4113937"/>
            <a:chOff x="2834455" y="1372031"/>
            <a:chExt cx="6188792" cy="411393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F0C0C78-5E91-3A1A-9F09-4C7C12009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4455" y="1372031"/>
              <a:ext cx="6188792" cy="411393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A7195BD-D025-BE42-9208-42248EE2C911}"/>
                </a:ext>
              </a:extLst>
            </p:cNvPr>
            <p:cNvSpPr txBox="1"/>
            <p:nvPr/>
          </p:nvSpPr>
          <p:spPr>
            <a:xfrm>
              <a:off x="3023419" y="2202375"/>
              <a:ext cx="5810865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According to the following Shapiro-Wilk test results: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ShapiroResult(statistic=0.9844282269477844, pvalue=0.024980217218399048)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6B07667-534D-AED8-ADA1-DFE255C741CA}"/>
                </a:ext>
              </a:extLst>
            </p:cNvPr>
            <p:cNvSpPr/>
            <p:nvPr/>
          </p:nvSpPr>
          <p:spPr>
            <a:xfrm>
              <a:off x="2942379" y="3716907"/>
              <a:ext cx="325926" cy="16608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D23086-A54A-84B5-E50B-2678BF8C894A}"/>
                </a:ext>
              </a:extLst>
            </p:cNvPr>
            <p:cNvSpPr/>
            <p:nvPr/>
          </p:nvSpPr>
          <p:spPr>
            <a:xfrm>
              <a:off x="3023419" y="4130594"/>
              <a:ext cx="5810865" cy="4055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9855697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BF29507-D1B0-A490-430E-8601710FA18B}"/>
              </a:ext>
            </a:extLst>
          </p:cNvPr>
          <p:cNvGrpSpPr/>
          <p:nvPr/>
        </p:nvGrpSpPr>
        <p:grpSpPr>
          <a:xfrm>
            <a:off x="2543175" y="1866900"/>
            <a:ext cx="7105650" cy="3124200"/>
            <a:chOff x="2543175" y="1866900"/>
            <a:chExt cx="7105650" cy="31242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2A524E5-76CE-5181-6E7A-DF9E34D86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3175" y="1866900"/>
              <a:ext cx="7105650" cy="31242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53EB34-EF1C-4F1A-1711-309E34A2EF42}"/>
                </a:ext>
              </a:extLst>
            </p:cNvPr>
            <p:cNvSpPr txBox="1"/>
            <p:nvPr/>
          </p:nvSpPr>
          <p:spPr>
            <a:xfrm>
              <a:off x="2904180" y="2501082"/>
              <a:ext cx="6394677" cy="600164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A class has 20 students, 18 male and 2 female. We take a random sample of 10 students where each student is </a:t>
              </a:r>
              <a:r>
                <a:rPr lang="en-SG" sz="1100" b="1">
                  <a:latin typeface="Consolas" panose="020B0609020204030204" pitchFamily="49" charset="0"/>
                </a:rPr>
                <a:t>equally likely to be selected</a:t>
              </a:r>
              <a:r>
                <a:rPr lang="en-SG" sz="1100">
                  <a:latin typeface="Consolas" panose="020B0609020204030204" pitchFamily="49" charset="0"/>
                </a:rPr>
                <a:t>. What method of sampling is this?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36FF35-811E-F14E-AC9C-F3D41A09C0E7}"/>
                </a:ext>
              </a:extLst>
            </p:cNvPr>
            <p:cNvSpPr/>
            <p:nvPr/>
          </p:nvSpPr>
          <p:spPr>
            <a:xfrm>
              <a:off x="2728451" y="3524865"/>
              <a:ext cx="6784259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1093679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3E8E4F9-2821-8724-2D67-FAE118A0667F}"/>
              </a:ext>
            </a:extLst>
          </p:cNvPr>
          <p:cNvGrpSpPr/>
          <p:nvPr/>
        </p:nvGrpSpPr>
        <p:grpSpPr>
          <a:xfrm>
            <a:off x="2562225" y="1890712"/>
            <a:ext cx="7067550" cy="3076575"/>
            <a:chOff x="2562225" y="1890712"/>
            <a:chExt cx="7067550" cy="30765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C77EC3C-3331-DCC1-B87F-D3FB59BED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2225" y="1890712"/>
              <a:ext cx="7067550" cy="30765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A67AE0-6BA5-528A-1418-DD647D879446}"/>
                </a:ext>
              </a:extLst>
            </p:cNvPr>
            <p:cNvSpPr txBox="1"/>
            <p:nvPr/>
          </p:nvSpPr>
          <p:spPr>
            <a:xfrm>
              <a:off x="2874685" y="2538983"/>
              <a:ext cx="6394676" cy="600164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A class has 20 students, 18 male and 2 female. We take a random sample of 10 students by selecting 9 random male and 1 random female. What method of sampling is this?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9964D2-5CC3-5359-0D25-501347719667}"/>
                </a:ext>
              </a:extLst>
            </p:cNvPr>
            <p:cNvSpPr/>
            <p:nvPr/>
          </p:nvSpPr>
          <p:spPr>
            <a:xfrm>
              <a:off x="2703870" y="3982065"/>
              <a:ext cx="6784259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2117058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2F5AF6-F1CE-7178-FDEF-8ACC71D9CE33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E10946-503F-ADE8-0025-27546F6B898E}"/>
              </a:ext>
            </a:extLst>
          </p:cNvPr>
          <p:cNvGrpSpPr/>
          <p:nvPr/>
        </p:nvGrpSpPr>
        <p:grpSpPr>
          <a:xfrm>
            <a:off x="2714625" y="1400175"/>
            <a:ext cx="6762750" cy="4057650"/>
            <a:chOff x="2714625" y="1400175"/>
            <a:chExt cx="6762750" cy="40576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310C2E7-CC29-E7D5-4879-2D868C637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4625" y="1400175"/>
              <a:ext cx="6762750" cy="40576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F8B503-1C5F-5064-1B43-6888CF1515A8}"/>
                </a:ext>
              </a:extLst>
            </p:cNvPr>
            <p:cNvSpPr txBox="1"/>
            <p:nvPr/>
          </p:nvSpPr>
          <p:spPr>
            <a:xfrm>
              <a:off x="2906343" y="2238308"/>
              <a:ext cx="6379314" cy="76944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What could we conclude from the following results from a </a:t>
              </a:r>
              <a:r>
                <a:rPr lang="en-SG" sz="1100" b="1">
                  <a:latin typeface="Consolas" panose="020B0609020204030204" pitchFamily="49" charset="0"/>
                </a:rPr>
                <a:t>Pearson's correlation</a:t>
              </a:r>
              <a:r>
                <a:rPr lang="en-SG" sz="1100">
                  <a:latin typeface="Consolas" panose="020B0609020204030204" pitchFamily="49" charset="0"/>
                </a:rPr>
                <a:t>: 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 = 0.78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p-value = 0.85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C667DBB-21D7-4A44-64AD-3C006CCA842B}"/>
                </a:ext>
              </a:extLst>
            </p:cNvPr>
            <p:cNvSpPr/>
            <p:nvPr/>
          </p:nvSpPr>
          <p:spPr>
            <a:xfrm>
              <a:off x="2840293" y="3557720"/>
              <a:ext cx="325926" cy="1792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245BC2-3A56-07C9-43BE-8914D37FDAF5}"/>
                </a:ext>
              </a:extLst>
            </p:cNvPr>
            <p:cNvSpPr/>
            <p:nvPr/>
          </p:nvSpPr>
          <p:spPr>
            <a:xfrm>
              <a:off x="2840293" y="4011561"/>
              <a:ext cx="6511414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258375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5221C0-1C0B-5898-6B95-3F065C10F999}"/>
              </a:ext>
            </a:extLst>
          </p:cNvPr>
          <p:cNvGrpSpPr/>
          <p:nvPr/>
        </p:nvGrpSpPr>
        <p:grpSpPr>
          <a:xfrm>
            <a:off x="2719387" y="1400175"/>
            <a:ext cx="6753225" cy="4057650"/>
            <a:chOff x="2719387" y="1400175"/>
            <a:chExt cx="6753225" cy="40576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E411A7-70ED-1A68-557D-28F55450F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9387" y="1400175"/>
              <a:ext cx="6753225" cy="40576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B15F05-3E68-5F14-4D9C-2862B8B2D4BA}"/>
                </a:ext>
              </a:extLst>
            </p:cNvPr>
            <p:cNvSpPr txBox="1"/>
            <p:nvPr/>
          </p:nvSpPr>
          <p:spPr>
            <a:xfrm>
              <a:off x="2906343" y="2238308"/>
              <a:ext cx="6215534" cy="76944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What could we conclude from the following results from a </a:t>
              </a:r>
              <a:r>
                <a:rPr lang="en-SG" sz="1100" b="1">
                  <a:latin typeface="Consolas" panose="020B0609020204030204" pitchFamily="49" charset="0"/>
                </a:rPr>
                <a:t>Pearson's correlation</a:t>
              </a:r>
              <a:r>
                <a:rPr lang="en-SG" sz="1100">
                  <a:latin typeface="Consolas" panose="020B0609020204030204" pitchFamily="49" charset="0"/>
                </a:rPr>
                <a:t>: 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 = 0.25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p-value = 0.01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4DDC3-5403-25CB-7EE5-4156B7347FC8}"/>
                </a:ext>
              </a:extLst>
            </p:cNvPr>
            <p:cNvSpPr/>
            <p:nvPr/>
          </p:nvSpPr>
          <p:spPr>
            <a:xfrm>
              <a:off x="2840293" y="4004187"/>
              <a:ext cx="6511414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62202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F24445-D1D9-28C1-5CCB-828773E3C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914" y="1264965"/>
            <a:ext cx="5232807" cy="473074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9AA65E0-8823-103C-829E-2000823482E3}"/>
              </a:ext>
            </a:extLst>
          </p:cNvPr>
          <p:cNvGrpSpPr/>
          <p:nvPr/>
        </p:nvGrpSpPr>
        <p:grpSpPr>
          <a:xfrm>
            <a:off x="340279" y="577462"/>
            <a:ext cx="6126576" cy="4429349"/>
            <a:chOff x="340279" y="577462"/>
            <a:chExt cx="6126576" cy="442934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916ED56-C812-E6CF-E55A-832DACFF5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279" y="577462"/>
              <a:ext cx="6126576" cy="44293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6EF05D-3243-5F28-F193-EBFBA7C3C8FF}"/>
                </a:ext>
              </a:extLst>
            </p:cNvPr>
            <p:cNvSpPr txBox="1"/>
            <p:nvPr/>
          </p:nvSpPr>
          <p:spPr>
            <a:xfrm>
              <a:off x="659508" y="2649523"/>
              <a:ext cx="4255127" cy="195438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seaborn as sns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ax = sns.boxplot(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  	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x='driverId'</a:t>
              </a:r>
              <a:r>
                <a:rPr lang="en-SG" sz="1100">
                  <a:latin typeface="Consolas" panose="020B0609020204030204" pitchFamily="49" charset="0"/>
                </a:rPr>
                <a:t>, 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  	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y='seconds'</a:t>
              </a:r>
              <a:r>
                <a:rPr lang="en-SG" sz="1100">
                  <a:latin typeface="Consolas" panose="020B0609020204030204" pitchFamily="49" charset="0"/>
                </a:rPr>
                <a:t>, 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  	data=lap_times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	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plt.show()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4783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9F4ABA-FA84-DDC0-F7D8-FA4C3DC95EBA}"/>
              </a:ext>
            </a:extLst>
          </p:cNvPr>
          <p:cNvGrpSpPr/>
          <p:nvPr/>
        </p:nvGrpSpPr>
        <p:grpSpPr>
          <a:xfrm>
            <a:off x="2767012" y="938212"/>
            <a:ext cx="6657975" cy="4981575"/>
            <a:chOff x="2767012" y="938212"/>
            <a:chExt cx="6657975" cy="49815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41445C5-576D-9D53-A249-C662F9B89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7012" y="938212"/>
              <a:ext cx="6657975" cy="49815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6D12CA-53EF-4BD9-C471-737711DBBCE3}"/>
                </a:ext>
              </a:extLst>
            </p:cNvPr>
            <p:cNvSpPr txBox="1"/>
            <p:nvPr/>
          </p:nvSpPr>
          <p:spPr>
            <a:xfrm>
              <a:off x="3014793" y="1792742"/>
              <a:ext cx="6018593" cy="1785104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To create a chi-squared distribution in Python using numpy, we can use the following code: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from numpy import random 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chisquare(df=2, size=4)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What does the </a:t>
              </a:r>
              <a:r>
                <a:rPr lang="en-SG" sz="1100" b="1">
                  <a:latin typeface="Consolas" panose="020B0609020204030204" pitchFamily="49" charset="0"/>
                </a:rPr>
                <a:t>df</a:t>
              </a:r>
              <a:r>
                <a:rPr lang="en-SG" sz="1100">
                  <a:latin typeface="Consolas" panose="020B0609020204030204" pitchFamily="49" charset="0"/>
                </a:rPr>
                <a:t> stand for in the chisquare function?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0D27D2-D595-5A9E-EAAE-255F0C89504B}"/>
                </a:ext>
              </a:extLst>
            </p:cNvPr>
            <p:cNvSpPr/>
            <p:nvPr/>
          </p:nvSpPr>
          <p:spPr>
            <a:xfrm>
              <a:off x="2920180" y="4446639"/>
              <a:ext cx="6349181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141808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FCA8EE4-62DF-C0EE-DA20-15AC1697F5AC}"/>
              </a:ext>
            </a:extLst>
          </p:cNvPr>
          <p:cNvGrpSpPr/>
          <p:nvPr/>
        </p:nvGrpSpPr>
        <p:grpSpPr>
          <a:xfrm>
            <a:off x="2566987" y="900112"/>
            <a:ext cx="7058025" cy="5057775"/>
            <a:chOff x="2566987" y="900112"/>
            <a:chExt cx="7058025" cy="50577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1A4A0CE-6BEC-2BEB-AB19-BA3066B77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6987" y="900112"/>
              <a:ext cx="7058025" cy="50577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4A10914-C8A5-B622-EA94-8A4ADAF94C02}"/>
                </a:ext>
              </a:extLst>
            </p:cNvPr>
            <p:cNvSpPr txBox="1"/>
            <p:nvPr/>
          </p:nvSpPr>
          <p:spPr>
            <a:xfrm>
              <a:off x="2948426" y="2558569"/>
              <a:ext cx="4655004" cy="1785104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scipy import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obs =[10,10,10,20,50,10,15]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exp = [5,15,10,15,15,10,55]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result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stats.chisquare</a:t>
              </a:r>
              <a:r>
                <a:rPr lang="en-SG" sz="1100">
                  <a:latin typeface="Consolas" panose="020B0609020204030204" pitchFamily="49" charset="0"/>
                </a:rPr>
                <a:t>(obs,exp)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print(result)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72519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5B9A0E6-B0A2-798A-E900-8C0D335156E2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6FADB1-2214-F41B-E863-3FEA8BB24B0A}"/>
              </a:ext>
            </a:extLst>
          </p:cNvPr>
          <p:cNvGrpSpPr/>
          <p:nvPr/>
        </p:nvGrpSpPr>
        <p:grpSpPr>
          <a:xfrm>
            <a:off x="2538412" y="471487"/>
            <a:ext cx="7115175" cy="5915025"/>
            <a:chOff x="2538412" y="471487"/>
            <a:chExt cx="7115175" cy="59150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B2C4D22-6810-7407-D638-E7D099D72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8412" y="471487"/>
              <a:ext cx="7115175" cy="59150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C528BD-B0FC-1609-F188-FB38A6104B03}"/>
                </a:ext>
              </a:extLst>
            </p:cNvPr>
            <p:cNvSpPr txBox="1"/>
            <p:nvPr/>
          </p:nvSpPr>
          <p:spPr>
            <a:xfrm>
              <a:off x="2914668" y="4028177"/>
              <a:ext cx="4892013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scipy import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results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stats.chisquare</a:t>
              </a:r>
              <a:r>
                <a:rPr lang="en-SG" sz="1100">
                  <a:latin typeface="Consolas" panose="020B0609020204030204" pitchFamily="49" charset="0"/>
                </a:rPr>
                <a:t>(os_purchases, axis=None)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print(results)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69AE60-B58F-B754-A103-1B55C57BF613}"/>
                </a:ext>
              </a:extLst>
            </p:cNvPr>
            <p:cNvSpPr/>
            <p:nvPr/>
          </p:nvSpPr>
          <p:spPr>
            <a:xfrm>
              <a:off x="4164594" y="1448554"/>
              <a:ext cx="1122630" cy="2353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6063875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F73DA63-E05D-47B7-D8A5-2F2096903126}"/>
              </a:ext>
            </a:extLst>
          </p:cNvPr>
          <p:cNvGrpSpPr/>
          <p:nvPr/>
        </p:nvGrpSpPr>
        <p:grpSpPr>
          <a:xfrm>
            <a:off x="3338415" y="267318"/>
            <a:ext cx="5515170" cy="6323363"/>
            <a:chOff x="3338415" y="267318"/>
            <a:chExt cx="5515170" cy="63233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220D79-29DD-6564-C56A-4DF25845B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8415" y="267318"/>
              <a:ext cx="5515170" cy="632336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CAD9C2-3542-6469-07D2-BAB16B0F3EEA}"/>
                </a:ext>
              </a:extLst>
            </p:cNvPr>
            <p:cNvSpPr txBox="1"/>
            <p:nvPr/>
          </p:nvSpPr>
          <p:spPr>
            <a:xfrm>
              <a:off x="3663723" y="1552401"/>
              <a:ext cx="4655004" cy="1446550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numpy as np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df = 2 # number of degrees of freedom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chisq_data = np.random.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chisquare</a:t>
              </a:r>
              <a:r>
                <a:rPr lang="en-SG" sz="1100">
                  <a:latin typeface="Consolas" panose="020B0609020204030204" pitchFamily="49" charset="0"/>
                </a:rPr>
                <a:t>(df, 100)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print(chisq_data)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67453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F6B3E9-991B-DC94-82FB-3EB1AEFA5EF3}"/>
              </a:ext>
            </a:extLst>
          </p:cNvPr>
          <p:cNvGrpSpPr/>
          <p:nvPr/>
        </p:nvGrpSpPr>
        <p:grpSpPr>
          <a:xfrm>
            <a:off x="2628900" y="1138237"/>
            <a:ext cx="6934200" cy="4581525"/>
            <a:chOff x="2628900" y="1138237"/>
            <a:chExt cx="6934200" cy="45815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5BECE4C-BF59-186B-94E5-18764F355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8900" y="1138237"/>
              <a:ext cx="6934200" cy="458152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23F9EB-B1A6-9E2D-8A1D-C9F5DF2DB3D9}"/>
                </a:ext>
              </a:extLst>
            </p:cNvPr>
            <p:cNvSpPr/>
            <p:nvPr/>
          </p:nvSpPr>
          <p:spPr>
            <a:xfrm>
              <a:off x="7020232" y="3989439"/>
              <a:ext cx="1570703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6FFB70-12BE-A665-BA9C-1314700C79A4}"/>
                </a:ext>
              </a:extLst>
            </p:cNvPr>
            <p:cNvSpPr txBox="1"/>
            <p:nvPr/>
          </p:nvSpPr>
          <p:spPr>
            <a:xfrm>
              <a:off x="3036916" y="2820761"/>
              <a:ext cx="4655004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results = stats.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friedmanchisquare</a:t>
              </a:r>
              <a:r>
                <a:rPr lang="en-SG" sz="1100">
                  <a:latin typeface="Consolas" panose="020B0609020204030204" pitchFamily="49" charset="0"/>
                </a:rPr>
                <a:t>(a, b, c)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print(results.pvalue)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6686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133A3F3-D303-422A-7F65-5775EB40AB90}"/>
              </a:ext>
            </a:extLst>
          </p:cNvPr>
          <p:cNvGrpSpPr/>
          <p:nvPr/>
        </p:nvGrpSpPr>
        <p:grpSpPr>
          <a:xfrm>
            <a:off x="2805112" y="1281112"/>
            <a:ext cx="6581775" cy="4295775"/>
            <a:chOff x="2805112" y="1281112"/>
            <a:chExt cx="6581775" cy="42957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F062F3-247E-5A28-8970-B42D3BDC0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5112" y="1281112"/>
              <a:ext cx="6581775" cy="42957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9DA499-9B69-BDD3-9DA2-B93026DE948A}"/>
                </a:ext>
              </a:extLst>
            </p:cNvPr>
            <p:cNvSpPr txBox="1"/>
            <p:nvPr/>
          </p:nvSpPr>
          <p:spPr>
            <a:xfrm>
              <a:off x="3243393" y="2996510"/>
              <a:ext cx="4655004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results = stats.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pearsonr</a:t>
              </a:r>
              <a:r>
                <a:rPr lang="en-SG" sz="1100">
                  <a:latin typeface="Consolas" panose="020B0609020204030204" pitchFamily="49" charset="0"/>
                </a:rPr>
                <a:t>(df['A'], df['B'])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print(results)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0123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1BCDAA2-55DF-FB58-946D-2B4D8FB5B558}"/>
              </a:ext>
            </a:extLst>
          </p:cNvPr>
          <p:cNvGrpSpPr/>
          <p:nvPr/>
        </p:nvGrpSpPr>
        <p:grpSpPr>
          <a:xfrm>
            <a:off x="2552700" y="590550"/>
            <a:ext cx="7086600" cy="5676900"/>
            <a:chOff x="2552700" y="590550"/>
            <a:chExt cx="7086600" cy="56769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CA09B55-16FD-CF53-4EE9-D8C7E2605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2700" y="590550"/>
              <a:ext cx="7086600" cy="56769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7459AE-AD54-9E43-1CFE-174CBEBF37CD}"/>
                </a:ext>
              </a:extLst>
            </p:cNvPr>
            <p:cNvSpPr txBox="1"/>
            <p:nvPr/>
          </p:nvSpPr>
          <p:spPr>
            <a:xfrm>
              <a:off x="2850729" y="1474619"/>
              <a:ext cx="6490541" cy="2292935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For feature selection in your Machine Learning model, you ran a </a:t>
              </a:r>
              <a:r>
                <a:rPr lang="en-SG" sz="1100" b="1">
                  <a:latin typeface="Consolas" panose="020B0609020204030204" pitchFamily="49" charset="0"/>
                </a:rPr>
                <a:t>Chi-square test</a:t>
              </a:r>
              <a:r>
                <a:rPr lang="en-SG" sz="1100">
                  <a:latin typeface="Consolas" panose="020B0609020204030204" pitchFamily="49" charset="0"/>
                </a:rPr>
                <a:t> to determine the relationship between the independent and the one dependent categorical feature. The results obtained are the following: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chi2 value: 134.54869375910293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p-value: 1.510066805092378e-136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According to these results, we can conclude that: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0C89AD4-A81A-DEC0-3ACA-3E17276E3F01}"/>
                </a:ext>
              </a:extLst>
            </p:cNvPr>
            <p:cNvSpPr/>
            <p:nvPr/>
          </p:nvSpPr>
          <p:spPr>
            <a:xfrm>
              <a:off x="2670775" y="4336610"/>
              <a:ext cx="325926" cy="1792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437800-0DAB-C032-37B8-B567CA46CE29}"/>
                </a:ext>
              </a:extLst>
            </p:cNvPr>
            <p:cNvSpPr/>
            <p:nvPr/>
          </p:nvSpPr>
          <p:spPr>
            <a:xfrm>
              <a:off x="2743199" y="5257800"/>
              <a:ext cx="6732640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6718962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1AE9AD6-A267-5CD1-D23C-2891D5C366F3}"/>
              </a:ext>
            </a:extLst>
          </p:cNvPr>
          <p:cNvGrpSpPr/>
          <p:nvPr/>
        </p:nvGrpSpPr>
        <p:grpSpPr>
          <a:xfrm>
            <a:off x="3043370" y="207238"/>
            <a:ext cx="6105260" cy="6443524"/>
            <a:chOff x="3043370" y="207238"/>
            <a:chExt cx="6105260" cy="64435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7EC915-4A63-BA64-5238-763442170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3370" y="207238"/>
              <a:ext cx="6105260" cy="644352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C40347-B340-CA79-58A2-7DCDFE0A432A}"/>
                </a:ext>
              </a:extLst>
            </p:cNvPr>
            <p:cNvSpPr txBox="1"/>
            <p:nvPr/>
          </p:nvSpPr>
          <p:spPr>
            <a:xfrm>
              <a:off x="3399503" y="1604021"/>
              <a:ext cx="5184695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numpy as np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normal_dist_data = np.random.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normal</a:t>
              </a:r>
              <a:r>
                <a:rPr lang="en-SG" sz="1100">
                  <a:latin typeface="Consolas" panose="020B0609020204030204" pitchFamily="49" charset="0"/>
                </a:rPr>
                <a:t>(loc=1, scale=2, size=100)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print(normal_dist_data)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0882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25F533-5BD6-B490-16D3-B85C35880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84" y="1253612"/>
            <a:ext cx="5725234" cy="515502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4CA8D75-E9CC-4EBF-FC9B-1BC5BDE5A0D2}"/>
              </a:ext>
            </a:extLst>
          </p:cNvPr>
          <p:cNvGrpSpPr/>
          <p:nvPr/>
        </p:nvGrpSpPr>
        <p:grpSpPr>
          <a:xfrm>
            <a:off x="299885" y="544698"/>
            <a:ext cx="5725233" cy="3999187"/>
            <a:chOff x="299885" y="544698"/>
            <a:chExt cx="5725233" cy="399918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43EA2B-773F-448F-5742-B8494622F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885" y="544698"/>
              <a:ext cx="5725233" cy="399918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5D32A6-A989-FBF4-F969-91A576EEDFEB}"/>
                </a:ext>
              </a:extLst>
            </p:cNvPr>
            <p:cNvSpPr txBox="1"/>
            <p:nvPr/>
          </p:nvSpPr>
          <p:spPr>
            <a:xfrm>
              <a:off x="618086" y="2147585"/>
              <a:ext cx="5088830" cy="161582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numpy.random import default_rng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seaborn as sns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matplotlib.pyplot as plt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dist = rng.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standard_normal</a:t>
              </a:r>
              <a:r>
                <a:rPr lang="en-SG" sz="1100">
                  <a:latin typeface="Consolas" panose="020B0609020204030204" pitchFamily="49" charset="0"/>
                </a:rPr>
                <a:t>(1000)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sns.displot(dist, color='lightblue')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plt.show()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3F11BF-9C9B-D93F-F626-8E4CCD457D7D}"/>
                </a:ext>
              </a:extLst>
            </p:cNvPr>
            <p:cNvSpPr/>
            <p:nvPr/>
          </p:nvSpPr>
          <p:spPr>
            <a:xfrm>
              <a:off x="2949676" y="3932421"/>
              <a:ext cx="1120878" cy="3298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0538258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E924F9-D37E-BFB5-E54F-DE2D1A4FDF66}"/>
              </a:ext>
            </a:extLst>
          </p:cNvPr>
          <p:cNvGrpSpPr/>
          <p:nvPr/>
        </p:nvGrpSpPr>
        <p:grpSpPr>
          <a:xfrm>
            <a:off x="2886075" y="1514475"/>
            <a:ext cx="6419850" cy="3829050"/>
            <a:chOff x="2886075" y="1514475"/>
            <a:chExt cx="6419850" cy="38290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E57DFD2-4109-BF85-316E-CE0D193C2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6075" y="1514475"/>
              <a:ext cx="6419850" cy="38290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ABC190-0597-CA26-9F57-D6D01541217B}"/>
                </a:ext>
              </a:extLst>
            </p:cNvPr>
            <p:cNvSpPr txBox="1"/>
            <p:nvPr/>
          </p:nvSpPr>
          <p:spPr>
            <a:xfrm>
              <a:off x="3279517" y="2921875"/>
              <a:ext cx="5186055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result = stats.binom.pmf(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k</a:t>
              </a:r>
              <a:r>
                <a:rPr lang="en-SG" sz="1100">
                  <a:latin typeface="Consolas" panose="020B0609020204030204" pitchFamily="49" charset="0"/>
                </a:rPr>
                <a:t>=8,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</a:t>
              </a:r>
              <a:r>
                <a:rPr lang="en-SG" sz="1100">
                  <a:latin typeface="Consolas" panose="020B0609020204030204" pitchFamily="49" charset="0"/>
                </a:rPr>
                <a:t>=15, p=0.5)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print(result)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565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6B6764-6035-DC41-3407-2D7F5B56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64" y="822476"/>
            <a:ext cx="5290433" cy="444651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73D53C3-1922-BB10-9D21-BB15E06ED5F7}"/>
              </a:ext>
            </a:extLst>
          </p:cNvPr>
          <p:cNvGrpSpPr/>
          <p:nvPr/>
        </p:nvGrpSpPr>
        <p:grpSpPr>
          <a:xfrm>
            <a:off x="645149" y="750121"/>
            <a:ext cx="5318988" cy="4055292"/>
            <a:chOff x="283053" y="219165"/>
            <a:chExt cx="5821193" cy="458828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3C734E9-C482-09AD-D70C-6B6B0B8B9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053" y="219165"/>
              <a:ext cx="5821193" cy="458828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6DBE21-0667-1996-C71F-9427331281E7}"/>
                </a:ext>
              </a:extLst>
            </p:cNvPr>
            <p:cNvSpPr txBox="1"/>
            <p:nvPr/>
          </p:nvSpPr>
          <p:spPr>
            <a:xfrm>
              <a:off x="716403" y="3160484"/>
              <a:ext cx="5046841" cy="120138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050" dirty="0">
                  <a:latin typeface="Consolas" panose="020B0609020204030204" pitchFamily="49" charset="0"/>
                </a:rPr>
                <a:t>import </a:t>
              </a:r>
              <a:r>
                <a:rPr lang="en-SG" sz="1050" dirty="0" err="1">
                  <a:latin typeface="Consolas" panose="020B0609020204030204" pitchFamily="49" charset="0"/>
                </a:rPr>
                <a:t>matplotlib.pyplot</a:t>
              </a:r>
              <a:r>
                <a:rPr lang="en-SG" sz="1050" dirty="0">
                  <a:latin typeface="Consolas" panose="020B0609020204030204" pitchFamily="49" charset="0"/>
                </a:rPr>
                <a:t> as </a:t>
              </a:r>
              <a:r>
                <a:rPr lang="en-SG" sz="1050" dirty="0" err="1">
                  <a:latin typeface="Consolas" panose="020B0609020204030204" pitchFamily="49" charset="0"/>
                </a:rPr>
                <a:t>plt</a:t>
              </a:r>
              <a:endParaRPr lang="en-SG" sz="1050" dirty="0">
                <a:latin typeface="Consolas" panose="020B0609020204030204" pitchFamily="49" charset="0"/>
              </a:endParaRPr>
            </a:p>
            <a:p>
              <a:r>
                <a:rPr lang="en-SG" sz="1050" dirty="0">
                  <a:latin typeface="Consolas" panose="020B0609020204030204" pitchFamily="49" charset="0"/>
                </a:rPr>
                <a:t>import seaborn as </a:t>
              </a:r>
              <a:r>
                <a:rPr lang="en-SG" sz="1050" dirty="0" err="1">
                  <a:latin typeface="Consolas" panose="020B0609020204030204" pitchFamily="49" charset="0"/>
                </a:rPr>
                <a:t>sns</a:t>
              </a:r>
              <a:endParaRPr lang="en-SG" sz="1050" dirty="0">
                <a:latin typeface="Consolas" panose="020B0609020204030204" pitchFamily="49" charset="0"/>
              </a:endParaRPr>
            </a:p>
            <a:p>
              <a:endParaRPr lang="en-SG" sz="1050" dirty="0">
                <a:latin typeface="Consolas" panose="020B0609020204030204" pitchFamily="49" charset="0"/>
              </a:endParaRPr>
            </a:p>
            <a:p>
              <a:r>
                <a:rPr lang="en-SG" sz="105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sns.boxplot</a:t>
              </a:r>
              <a:r>
                <a:rPr lang="en-SG" sz="1050">
                  <a:solidFill>
                    <a:srgbClr val="FF0000"/>
                  </a:solidFill>
                  <a:latin typeface="Consolas" panose="020B0609020204030204" pitchFamily="49" charset="0"/>
                </a:rPr>
                <a:t>(x='airline', y='delay', data=arrivals</a:t>
              </a:r>
              <a:r>
                <a:rPr lang="en-SG" sz="1050" dirty="0">
                  <a:solidFill>
                    <a:srgbClr val="FF0000"/>
                  </a:solidFill>
                  <a:latin typeface="Consolas" panose="020B0609020204030204" pitchFamily="49" charset="0"/>
                </a:rPr>
                <a:t>)</a:t>
              </a:r>
            </a:p>
            <a:p>
              <a:endParaRPr lang="en-SG" sz="1050" dirty="0">
                <a:latin typeface="Consolas" panose="020B0609020204030204" pitchFamily="49" charset="0"/>
              </a:endParaRPr>
            </a:p>
            <a:p>
              <a:r>
                <a:rPr lang="en-SG" sz="1050" dirty="0" err="1">
                  <a:latin typeface="Consolas" panose="020B0609020204030204" pitchFamily="49" charset="0"/>
                </a:rPr>
                <a:t>plt.show</a:t>
              </a:r>
              <a:r>
                <a:rPr lang="en-SG" sz="1050" dirty="0">
                  <a:latin typeface="Consolas" panose="020B06090202040302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0938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985E0C1-8A4A-6356-9B21-E55A3539BDC5}"/>
              </a:ext>
            </a:extLst>
          </p:cNvPr>
          <p:cNvGrpSpPr/>
          <p:nvPr/>
        </p:nvGrpSpPr>
        <p:grpSpPr>
          <a:xfrm>
            <a:off x="2886075" y="1423987"/>
            <a:ext cx="6419850" cy="4010025"/>
            <a:chOff x="2886075" y="1423987"/>
            <a:chExt cx="6419850" cy="401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7C625-98D5-66E1-368E-258B5C6EC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6075" y="1423987"/>
              <a:ext cx="6419850" cy="401002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4A7237-C072-F9AE-C379-ED9AC47D7F47}"/>
                </a:ext>
              </a:extLst>
            </p:cNvPr>
            <p:cNvSpPr txBox="1"/>
            <p:nvPr/>
          </p:nvSpPr>
          <p:spPr>
            <a:xfrm>
              <a:off x="3286893" y="3054611"/>
              <a:ext cx="5088830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prob = stats.binom.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cdf</a:t>
              </a:r>
              <a:r>
                <a:rPr lang="en-SG" sz="1100">
                  <a:latin typeface="Consolas" panose="020B0609020204030204" pitchFamily="49" charset="0"/>
                </a:rPr>
                <a:t>(k=70, n=100, p=0.5)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print(prob)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7863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9FE923-501C-C21C-EFFC-9A8211C0AF8A}"/>
              </a:ext>
            </a:extLst>
          </p:cNvPr>
          <p:cNvGrpSpPr/>
          <p:nvPr/>
        </p:nvGrpSpPr>
        <p:grpSpPr>
          <a:xfrm>
            <a:off x="2571750" y="1409700"/>
            <a:ext cx="7048500" cy="4038600"/>
            <a:chOff x="2571750" y="1409700"/>
            <a:chExt cx="7048500" cy="4038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8F4469F-ED0D-8E71-65B9-1C509254A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1750" y="1409700"/>
              <a:ext cx="7048500" cy="4038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FE69A6-ABBE-4BF6-E744-15A0E992DDA3}"/>
                </a:ext>
              </a:extLst>
            </p:cNvPr>
            <p:cNvSpPr txBox="1"/>
            <p:nvPr/>
          </p:nvSpPr>
          <p:spPr>
            <a:xfrm>
              <a:off x="2999300" y="2966120"/>
              <a:ext cx="5088830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prob = stats.poisson.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cdf</a:t>
              </a:r>
              <a:r>
                <a:rPr lang="en-SG" sz="1100">
                  <a:latin typeface="Consolas" panose="020B0609020204030204" pitchFamily="49" charset="0"/>
                </a:rPr>
                <a:t>(k=180,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mu</a:t>
              </a:r>
              <a:r>
                <a:rPr lang="en-SG" sz="1100">
                  <a:latin typeface="Consolas" panose="020B0609020204030204" pitchFamily="49" charset="0"/>
                </a:rPr>
                <a:t>=145)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print(prob)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9083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81F9B0B-1847-110C-205C-6E03BC27F11B}"/>
              </a:ext>
            </a:extLst>
          </p:cNvPr>
          <p:cNvGrpSpPr/>
          <p:nvPr/>
        </p:nvGrpSpPr>
        <p:grpSpPr>
          <a:xfrm>
            <a:off x="2557462" y="981075"/>
            <a:ext cx="7077075" cy="4895850"/>
            <a:chOff x="2557462" y="981075"/>
            <a:chExt cx="7077075" cy="48958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2654813-9C05-7AB2-632B-CDAC8A824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7462" y="981075"/>
              <a:ext cx="7077075" cy="48958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9E9682-0CC4-204A-AB81-CED2245FF4C3}"/>
                </a:ext>
              </a:extLst>
            </p:cNvPr>
            <p:cNvSpPr txBox="1"/>
            <p:nvPr/>
          </p:nvSpPr>
          <p:spPr>
            <a:xfrm>
              <a:off x="2977177" y="3098856"/>
              <a:ext cx="5088830" cy="127727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scipy.stats import norm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probability_60 = norm(loc = 70 , scale = 10 ).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cdf(60)</a:t>
              </a:r>
              <a:r>
                <a:rPr lang="en-SG" sz="1100">
                  <a:latin typeface="Consolas" panose="020B0609020204030204" pitchFamily="49" charset="0"/>
                </a:rPr>
                <a:t> * 100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print(f"Probability of the person being less than 60 kg is {probability_60}%")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BDA22C6-5690-F9B9-B24B-BDBC39292558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76017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1AD868A-603A-0368-6FA5-6AFEC1EEB003}"/>
              </a:ext>
            </a:extLst>
          </p:cNvPr>
          <p:cNvGrpSpPr/>
          <p:nvPr/>
        </p:nvGrpSpPr>
        <p:grpSpPr>
          <a:xfrm>
            <a:off x="2524125" y="933450"/>
            <a:ext cx="7143750" cy="4991100"/>
            <a:chOff x="2524125" y="933450"/>
            <a:chExt cx="7143750" cy="49911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3D5B5D-C0C1-1052-B7CD-3F7DD9EE9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125" y="933450"/>
              <a:ext cx="7143750" cy="4991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9A4241-F392-9D30-B375-B2D71A632C0C}"/>
                </a:ext>
              </a:extLst>
            </p:cNvPr>
            <p:cNvSpPr txBox="1"/>
            <p:nvPr/>
          </p:nvSpPr>
          <p:spPr>
            <a:xfrm>
              <a:off x="2931911" y="3370457"/>
              <a:ext cx="5088830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scipy.stats import norm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prob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1 - norm.cdf</a:t>
              </a:r>
              <a:r>
                <a:rPr lang="en-SG" sz="1100">
                  <a:latin typeface="Consolas" panose="020B0609020204030204" pitchFamily="49" charset="0"/>
                </a:rPr>
                <a:t>(90, 71, 15)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print(prob)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63EDBEC-A53D-3DE6-BFBB-D70BDAFD4BD5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604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3C0E029-5F1A-5FD9-F5A1-B263685BEBE8}"/>
              </a:ext>
            </a:extLst>
          </p:cNvPr>
          <p:cNvGrpSpPr/>
          <p:nvPr/>
        </p:nvGrpSpPr>
        <p:grpSpPr>
          <a:xfrm>
            <a:off x="2547937" y="785812"/>
            <a:ext cx="7096125" cy="5286375"/>
            <a:chOff x="2547937" y="785812"/>
            <a:chExt cx="7096125" cy="52863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910A936-D0DB-F17B-FC4B-CA7DAB103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7937" y="785812"/>
              <a:ext cx="7096125" cy="52863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E41A84-CE94-37C1-20F3-D36E662F2FA2}"/>
                </a:ext>
              </a:extLst>
            </p:cNvPr>
            <p:cNvSpPr txBox="1"/>
            <p:nvPr/>
          </p:nvSpPr>
          <p:spPr>
            <a:xfrm>
              <a:off x="2989487" y="3199089"/>
              <a:ext cx="4255127" cy="1446550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from scipy.stats import norm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prob = norm.cdf(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180</a:t>
              </a:r>
              <a:r>
                <a:rPr lang="en-SG" sz="1100">
                  <a:latin typeface="Consolas" panose="020B0609020204030204" pitchFamily="49" charset="0"/>
                </a:rPr>
                <a:t>, 170, 10) </a:t>
              </a:r>
              <a:r>
                <a:rPr lang="en-SG" sz="1100" b="1">
                  <a:solidFill>
                    <a:srgbClr val="FF0000"/>
                  </a:solidFill>
                  <a:latin typeface="Consolas" panose="020B0609020204030204" pitchFamily="49" charset="0"/>
                </a:rPr>
                <a:t>-</a:t>
              </a:r>
              <a:r>
                <a:rPr lang="en-SG" sz="1100">
                  <a:latin typeface="Consolas" panose="020B0609020204030204" pitchFamily="49" charset="0"/>
                </a:rPr>
                <a:t>\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       norm.cdf(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160</a:t>
              </a:r>
              <a:r>
                <a:rPr lang="en-SG" sz="1100">
                  <a:latin typeface="Consolas" panose="020B0609020204030204" pitchFamily="49" charset="0"/>
                </a:rPr>
                <a:t>, 170, 10)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print(prob)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00A3659-49CF-6ABB-8613-9AA7B1D388C3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32136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8C182B9-F310-12F2-BA31-BE50473D9AC2}"/>
              </a:ext>
            </a:extLst>
          </p:cNvPr>
          <p:cNvGrpSpPr/>
          <p:nvPr/>
        </p:nvGrpSpPr>
        <p:grpSpPr>
          <a:xfrm>
            <a:off x="2557462" y="1157287"/>
            <a:ext cx="7077075" cy="4543425"/>
            <a:chOff x="2557462" y="1157287"/>
            <a:chExt cx="7077075" cy="45434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F2B02E-82CA-1AF8-6935-5E3F51785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7462" y="1157287"/>
              <a:ext cx="7077075" cy="454342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687A4D3-D2E6-A5D5-C681-E8F448B4C2A5}"/>
                </a:ext>
              </a:extLst>
            </p:cNvPr>
            <p:cNvSpPr txBox="1"/>
            <p:nvPr/>
          </p:nvSpPr>
          <p:spPr>
            <a:xfrm>
              <a:off x="2940304" y="2762334"/>
              <a:ext cx="5088830" cy="76944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df.sample(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n=3,replace=True</a:t>
              </a:r>
              <a:r>
                <a:rPr lang="en-SG" sz="1100">
                  <a:latin typeface="Consolas" panose="020B0609020204030204" pitchFamily="49" charset="0"/>
                </a:rPr>
                <a:t>,random_state=1)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01189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3F7D95E-BA5B-FE11-7983-4F3624925884}"/>
              </a:ext>
            </a:extLst>
          </p:cNvPr>
          <p:cNvGrpSpPr/>
          <p:nvPr/>
        </p:nvGrpSpPr>
        <p:grpSpPr>
          <a:xfrm>
            <a:off x="2752725" y="962025"/>
            <a:ext cx="6686550" cy="4933950"/>
            <a:chOff x="2752725" y="962025"/>
            <a:chExt cx="6686550" cy="49339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5B3629-B6A9-511D-5150-A2CB93883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2725" y="962025"/>
              <a:ext cx="6686550" cy="49339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1EA573-66A3-507B-2F98-7D80800BE23D}"/>
                </a:ext>
              </a:extLst>
            </p:cNvPr>
            <p:cNvSpPr txBox="1"/>
            <p:nvPr/>
          </p:nvSpPr>
          <p:spPr>
            <a:xfrm>
              <a:off x="3143316" y="2612159"/>
              <a:ext cx="5905368" cy="127727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scipy.stats import norm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numpy as np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values = np.linspace(1, 100, 30)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probability_pdf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norm.pdf</a:t>
              </a:r>
              <a:r>
                <a:rPr lang="en-SG" sz="1100">
                  <a:latin typeface="Consolas" panose="020B0609020204030204" pitchFamily="49" charset="0"/>
                </a:rPr>
                <a:t>(3, loc=np.mean(values), scale=np.std(values))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print(probability_pdf)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773C62-4310-2166-4505-3A166E6DEF5A}"/>
                </a:ext>
              </a:extLst>
            </p:cNvPr>
            <p:cNvSpPr/>
            <p:nvPr/>
          </p:nvSpPr>
          <p:spPr>
            <a:xfrm>
              <a:off x="6931740" y="4183143"/>
              <a:ext cx="803789" cy="3962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7085394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4F76AD6-5850-A675-A698-DCF4F9517F54}"/>
              </a:ext>
            </a:extLst>
          </p:cNvPr>
          <p:cNvGrpSpPr/>
          <p:nvPr/>
        </p:nvGrpSpPr>
        <p:grpSpPr>
          <a:xfrm>
            <a:off x="2776537" y="1409700"/>
            <a:ext cx="6638925" cy="4038600"/>
            <a:chOff x="2776537" y="1409700"/>
            <a:chExt cx="6638925" cy="4038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F75C01-EF66-2390-A1DC-CBD013EA4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6537" y="1409700"/>
              <a:ext cx="6638925" cy="4038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B256A6-0E1D-813F-17D0-33F453A2E0A4}"/>
                </a:ext>
              </a:extLst>
            </p:cNvPr>
            <p:cNvSpPr txBox="1"/>
            <p:nvPr/>
          </p:nvSpPr>
          <p:spPr>
            <a:xfrm>
              <a:off x="3183655" y="3044279"/>
              <a:ext cx="5088830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results = stats.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shapiro</a:t>
              </a:r>
              <a:r>
                <a:rPr lang="en-SG" sz="1100">
                  <a:latin typeface="Consolas" panose="020B0609020204030204" pitchFamily="49" charset="0"/>
                </a:rPr>
                <a:t>(dt_total_score)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print(results.pvalue)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6569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47D3C9C-B7D6-8199-5E4A-F4D8D3420811}"/>
              </a:ext>
            </a:extLst>
          </p:cNvPr>
          <p:cNvGrpSpPr/>
          <p:nvPr/>
        </p:nvGrpSpPr>
        <p:grpSpPr>
          <a:xfrm>
            <a:off x="2552700" y="1314450"/>
            <a:ext cx="7086600" cy="4229100"/>
            <a:chOff x="2552700" y="1314450"/>
            <a:chExt cx="7086600" cy="42291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48A1785-DFB6-D717-EE92-4D01287EF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2700" y="1314450"/>
              <a:ext cx="7086600" cy="42291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F68637B-A2D5-1945-41E4-E8CB948FFD27}"/>
                </a:ext>
              </a:extLst>
            </p:cNvPr>
            <p:cNvSpPr txBox="1"/>
            <p:nvPr/>
          </p:nvSpPr>
          <p:spPr>
            <a:xfrm>
              <a:off x="2999300" y="2973495"/>
              <a:ext cx="5088830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results = stats.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f_oneway</a:t>
              </a:r>
              <a:r>
                <a:rPr lang="en-SG" sz="1100">
                  <a:latin typeface="Consolas" panose="020B0609020204030204" pitchFamily="49" charset="0"/>
                </a:rPr>
                <a:t>(treatment_1, treatment_2)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print(results.statistic)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538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3FCF3E1-CD73-F405-AE86-2C360EA04A0D}"/>
              </a:ext>
            </a:extLst>
          </p:cNvPr>
          <p:cNvGrpSpPr/>
          <p:nvPr/>
        </p:nvGrpSpPr>
        <p:grpSpPr>
          <a:xfrm>
            <a:off x="2633662" y="742950"/>
            <a:ext cx="6924675" cy="5372100"/>
            <a:chOff x="2633662" y="742950"/>
            <a:chExt cx="6924675" cy="53721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36D46C5-22B3-EE0A-6567-0BE5660A7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3662" y="742950"/>
              <a:ext cx="6924675" cy="53721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EE1058-8FE3-553E-23A0-9C5CE0CDE882}"/>
                </a:ext>
              </a:extLst>
            </p:cNvPr>
            <p:cNvSpPr txBox="1"/>
            <p:nvPr/>
          </p:nvSpPr>
          <p:spPr>
            <a:xfrm>
              <a:off x="2979404" y="1601895"/>
              <a:ext cx="623319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If the output of the following code block is: </a:t>
              </a:r>
              <a:r>
                <a:rPr lang="en-SG" sz="1100" b="1">
                  <a:latin typeface="Consolas" panose="020B0609020204030204" pitchFamily="49" charset="0"/>
                </a:rPr>
                <a:t>(4.36, 0.04)</a:t>
              </a:r>
              <a:r>
                <a:rPr lang="en-SG" sz="1100">
                  <a:latin typeface="Consolas" panose="020B0609020204030204" pitchFamily="49" charset="0"/>
                </a:rPr>
                <a:t>, what can you infer about the variables a and b?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892ED7-BD72-C5A3-2C32-90C38B690443}"/>
                </a:ext>
              </a:extLst>
            </p:cNvPr>
            <p:cNvSpPr txBox="1"/>
            <p:nvPr/>
          </p:nvSpPr>
          <p:spPr>
            <a:xfrm>
              <a:off x="2979404" y="2170250"/>
              <a:ext cx="6233190" cy="161582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from scipy.stats import f_oneway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data1 = [15, 20, 12, 30]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data2 = [20, 30, 19, 40]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data3 = [9, 11, 12, 15]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stat, p = </a:t>
              </a:r>
              <a:r>
                <a:rPr lang="en-SG" sz="1100" b="1">
                  <a:latin typeface="Consolas" panose="020B0609020204030204" pitchFamily="49" charset="0"/>
                </a:rPr>
                <a:t>f_oneway</a:t>
              </a:r>
              <a:r>
                <a:rPr lang="en-SG" sz="1100">
                  <a:latin typeface="Consolas" panose="020B0609020204030204" pitchFamily="49" charset="0"/>
                </a:rPr>
                <a:t>(data1, data2, data3)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print(stat, p)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9101B6-53C4-7C79-CA95-F7527714FADA}"/>
                </a:ext>
              </a:extLst>
            </p:cNvPr>
            <p:cNvSpPr/>
            <p:nvPr/>
          </p:nvSpPr>
          <p:spPr>
            <a:xfrm>
              <a:off x="2789904" y="4204970"/>
              <a:ext cx="325926" cy="1792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333CD-DACC-EB63-DDA7-58CF213A9F16}"/>
                </a:ext>
              </a:extLst>
            </p:cNvPr>
            <p:cNvSpPr/>
            <p:nvPr/>
          </p:nvSpPr>
          <p:spPr>
            <a:xfrm>
              <a:off x="2839064" y="5110316"/>
              <a:ext cx="6563032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61758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50B025-9A88-909C-4584-12C02AD8C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060" y="874908"/>
            <a:ext cx="5899842" cy="540081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299AEDC-DD15-9600-C0D1-939990EB74C5}"/>
              </a:ext>
            </a:extLst>
          </p:cNvPr>
          <p:cNvGrpSpPr/>
          <p:nvPr/>
        </p:nvGrpSpPr>
        <p:grpSpPr>
          <a:xfrm>
            <a:off x="149101" y="1178152"/>
            <a:ext cx="5899841" cy="2929798"/>
            <a:chOff x="149101" y="1178152"/>
            <a:chExt cx="5899841" cy="29297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25C5B5-A2D1-3ADF-5297-3312B83C7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101" y="1178152"/>
              <a:ext cx="5899841" cy="292979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911A16-C392-64E6-75B3-4A3AA6A96376}"/>
                </a:ext>
              </a:extLst>
            </p:cNvPr>
            <p:cNvSpPr txBox="1"/>
            <p:nvPr/>
          </p:nvSpPr>
          <p:spPr>
            <a:xfrm>
              <a:off x="461692" y="2567802"/>
              <a:ext cx="4611441" cy="106182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05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SG" sz="1050">
                  <a:latin typeface="Consolas" panose="020B0609020204030204" pitchFamily="49" charset="0"/>
                </a:rPr>
                <a:t>import seaborn as sns</a:t>
              </a:r>
            </a:p>
            <a:p>
              <a:endParaRPr lang="en-SG" sz="1050">
                <a:latin typeface="Consolas" panose="020B0609020204030204" pitchFamily="49" charset="0"/>
              </a:endParaRPr>
            </a:p>
            <a:p>
              <a:r>
                <a:rPr lang="en-SG" sz="1050">
                  <a:solidFill>
                    <a:srgbClr val="FF0000"/>
                  </a:solidFill>
                  <a:latin typeface="Consolas" panose="020B0609020204030204" pitchFamily="49" charset="0"/>
                </a:rPr>
                <a:t>ax = sns.boxplot(x="Type", y="Si", data=glass)</a:t>
              </a:r>
            </a:p>
            <a:p>
              <a:endParaRPr lang="en-SG" sz="1050">
                <a:latin typeface="Consolas" panose="020B0609020204030204" pitchFamily="49" charset="0"/>
              </a:endParaRPr>
            </a:p>
            <a:p>
              <a:r>
                <a:rPr lang="en-SG" sz="1050">
                  <a:latin typeface="Consolas" panose="020B0609020204030204" pitchFamily="49" charset="0"/>
                </a:rPr>
                <a:t>plt.show()</a:t>
              </a:r>
              <a:endParaRPr lang="en-SG" sz="105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1828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6480982-8495-800F-DD5B-FBB982776332}"/>
              </a:ext>
            </a:extLst>
          </p:cNvPr>
          <p:cNvGrpSpPr/>
          <p:nvPr/>
        </p:nvGrpSpPr>
        <p:grpSpPr>
          <a:xfrm>
            <a:off x="2843212" y="1076325"/>
            <a:ext cx="6505575" cy="4705350"/>
            <a:chOff x="2843212" y="1076325"/>
            <a:chExt cx="6505575" cy="47053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4E8F1D0-C58D-D55F-DB6B-AD4DF39F5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3212" y="1076325"/>
              <a:ext cx="6505575" cy="47053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09B8D8-BA83-220D-0948-2C72B7645C1C}"/>
                </a:ext>
              </a:extLst>
            </p:cNvPr>
            <p:cNvSpPr txBox="1"/>
            <p:nvPr/>
          </p:nvSpPr>
          <p:spPr>
            <a:xfrm>
              <a:off x="3286576" y="2721079"/>
              <a:ext cx="5088830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results = stats.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f_oneway</a:t>
              </a:r>
              <a:r>
                <a:rPr lang="en-SG" sz="1100">
                  <a:latin typeface="Consolas" panose="020B0609020204030204" pitchFamily="49" charset="0"/>
                </a:rPr>
                <a:t>(c, a)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print(results.statistic)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BA88F7-55DC-44D7-008B-89BE0F075478}"/>
                </a:ext>
              </a:extLst>
            </p:cNvPr>
            <p:cNvSpPr/>
            <p:nvPr/>
          </p:nvSpPr>
          <p:spPr>
            <a:xfrm>
              <a:off x="3111910" y="4092677"/>
              <a:ext cx="855406" cy="4129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656757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976780-E223-0F67-60B1-2E7E41858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46" y="1045973"/>
            <a:ext cx="5869541" cy="530714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1775C1-9EE2-A4A6-0B6F-15331DD0DCDC}"/>
              </a:ext>
            </a:extLst>
          </p:cNvPr>
          <p:cNvGrpSpPr/>
          <p:nvPr/>
        </p:nvGrpSpPr>
        <p:grpSpPr>
          <a:xfrm>
            <a:off x="178932" y="502989"/>
            <a:ext cx="5917068" cy="3485288"/>
            <a:chOff x="178932" y="1232832"/>
            <a:chExt cx="5917068" cy="348528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DF98E21-F107-5C79-0E4C-4DC12B5B4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932" y="1232832"/>
              <a:ext cx="5917068" cy="348528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9748B2-EBDB-2A43-89F7-A26939CFFF32}"/>
                </a:ext>
              </a:extLst>
            </p:cNvPr>
            <p:cNvSpPr txBox="1"/>
            <p:nvPr/>
          </p:nvSpPr>
          <p:spPr>
            <a:xfrm>
              <a:off x="460423" y="2790704"/>
              <a:ext cx="5337307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seaborn as sns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sns.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pairplot</a:t>
              </a:r>
              <a:r>
                <a:rPr lang="en-SG" sz="1100">
                  <a:latin typeface="Consolas" panose="020B0609020204030204" pitchFamily="49" charset="0"/>
                </a:rPr>
                <a:t>(valuation[['age', 'mpg', 'value']], diag_kind = 'kde')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plt.show()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C84BE7-5214-2003-BB8B-84FE3809F844}"/>
                </a:ext>
              </a:extLst>
            </p:cNvPr>
            <p:cNvSpPr/>
            <p:nvPr/>
          </p:nvSpPr>
          <p:spPr>
            <a:xfrm>
              <a:off x="443645" y="4127383"/>
              <a:ext cx="638535" cy="3020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6150863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58EB19-FD47-9DEB-2ECA-87B18F6A4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034" y="876818"/>
            <a:ext cx="5811174" cy="532164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B2FB7AB-C542-5D6A-8D97-A2278424036B}"/>
              </a:ext>
            </a:extLst>
          </p:cNvPr>
          <p:cNvGrpSpPr/>
          <p:nvPr/>
        </p:nvGrpSpPr>
        <p:grpSpPr>
          <a:xfrm>
            <a:off x="217283" y="584471"/>
            <a:ext cx="5811174" cy="2889796"/>
            <a:chOff x="217283" y="584471"/>
            <a:chExt cx="5811174" cy="28897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A5BB7ED-FC7F-913B-6EB8-A8131EA2E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283" y="584471"/>
              <a:ext cx="5811174" cy="288979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0943E2-9CE6-D03A-6CA9-CD8FA70ADA94}"/>
                </a:ext>
              </a:extLst>
            </p:cNvPr>
            <p:cNvSpPr txBox="1"/>
            <p:nvPr/>
          </p:nvSpPr>
          <p:spPr>
            <a:xfrm>
              <a:off x="569067" y="1970325"/>
              <a:ext cx="5025975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seaborn as sns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sns.pairplot(heart,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diag_kind = 'kde'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plt.show()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731D52-6E04-BECD-C56E-9894710B7DCB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53356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B454C9C-DDB5-4EFD-6015-F954D6F90C34}"/>
              </a:ext>
            </a:extLst>
          </p:cNvPr>
          <p:cNvGrpSpPr/>
          <p:nvPr/>
        </p:nvGrpSpPr>
        <p:grpSpPr>
          <a:xfrm>
            <a:off x="3413074" y="0"/>
            <a:ext cx="5365852" cy="6858000"/>
            <a:chOff x="3413074" y="0"/>
            <a:chExt cx="5365852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89B298-D643-0517-7AC9-E7A70A9F0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3074" y="0"/>
              <a:ext cx="5365852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80F1B7-C09D-75DD-E4C7-A941DD37A339}"/>
                </a:ext>
              </a:extLst>
            </p:cNvPr>
            <p:cNvSpPr txBox="1"/>
            <p:nvPr/>
          </p:nvSpPr>
          <p:spPr>
            <a:xfrm>
              <a:off x="3697636" y="1034893"/>
              <a:ext cx="4490019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seaborn as sns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sns.pairplot(song_metrics)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plt.show()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5605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39E42-5616-BE05-1B8A-C15C13855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255" y="1124042"/>
            <a:ext cx="5570716" cy="503016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02D710-6F2A-8A04-B56D-7AABEBB0E1A9}"/>
              </a:ext>
            </a:extLst>
          </p:cNvPr>
          <p:cNvGrpSpPr/>
          <p:nvPr/>
        </p:nvGrpSpPr>
        <p:grpSpPr>
          <a:xfrm>
            <a:off x="343696" y="629174"/>
            <a:ext cx="5894917" cy="3432081"/>
            <a:chOff x="115609" y="494950"/>
            <a:chExt cx="5894917" cy="34320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5A61E9-FFFB-6955-A0C8-EA84F049E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609" y="494950"/>
              <a:ext cx="5894917" cy="343208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197CA4-51CB-DD8C-3A84-CCDB6EEE9274}"/>
                </a:ext>
              </a:extLst>
            </p:cNvPr>
            <p:cNvSpPr txBox="1"/>
            <p:nvPr/>
          </p:nvSpPr>
          <p:spPr>
            <a:xfrm>
              <a:off x="439809" y="2058349"/>
              <a:ext cx="4255127" cy="1446550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seaborn as sns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sns.kdeplot(airline_a, shade = True, label = "A")</a:t>
              </a:r>
            </a:p>
            <a:p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sns.kdeplot(airline_b, shade = True, label = "B")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plt.legend()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plt.show()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58033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8586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7175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5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2BF8D7-5DC5-CBAC-3CBA-4864F9927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6" y="1230702"/>
            <a:ext cx="5483303" cy="482177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59A5708-70F3-C062-F73A-755008E1BC59}"/>
              </a:ext>
            </a:extLst>
          </p:cNvPr>
          <p:cNvGrpSpPr/>
          <p:nvPr/>
        </p:nvGrpSpPr>
        <p:grpSpPr>
          <a:xfrm>
            <a:off x="525611" y="810412"/>
            <a:ext cx="5483302" cy="2933103"/>
            <a:chOff x="425735" y="426954"/>
            <a:chExt cx="5483302" cy="29331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F8DBAF6-6C62-14A5-86FB-C743439A81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2135"/>
            <a:stretch/>
          </p:blipFill>
          <p:spPr>
            <a:xfrm>
              <a:off x="425735" y="426954"/>
              <a:ext cx="5483302" cy="293310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25B29B-8313-D7EB-7047-141BF7E884CE}"/>
                </a:ext>
              </a:extLst>
            </p:cNvPr>
            <p:cNvSpPr txBox="1"/>
            <p:nvPr/>
          </p:nvSpPr>
          <p:spPr>
            <a:xfrm>
              <a:off x="821058" y="1717477"/>
              <a:ext cx="4454886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</a:rPr>
                <a:t>import </a:t>
              </a:r>
              <a:r>
                <a:rPr lang="en-GB" sz="1100" dirty="0" err="1">
                  <a:latin typeface="Consolas" panose="020B0609020204030204" pitchFamily="49" charset="0"/>
                </a:rPr>
                <a:t>matplotlib.pyplot</a:t>
              </a:r>
              <a:r>
                <a:rPr lang="en-GB" sz="1100" dirty="0">
                  <a:latin typeface="Consolas" panose="020B0609020204030204" pitchFamily="49" charset="0"/>
                </a:rPr>
                <a:t> as </a:t>
              </a:r>
              <a:r>
                <a:rPr lang="en-GB" sz="1100" dirty="0" err="1">
                  <a:latin typeface="Consolas" panose="020B0609020204030204" pitchFamily="49" charset="0"/>
                </a:rPr>
                <a:t>plt</a:t>
              </a:r>
              <a:endParaRPr lang="en-GB" sz="1100" dirty="0">
                <a:latin typeface="Consolas" panose="020B0609020204030204" pitchFamily="49" charset="0"/>
              </a:endParaRPr>
            </a:p>
            <a:p>
              <a:r>
                <a:rPr lang="en-GB" sz="1100" dirty="0">
                  <a:latin typeface="Consolas" panose="020B0609020204030204" pitchFamily="49" charset="0"/>
                </a:rPr>
                <a:t>import seaborn as </a:t>
              </a:r>
              <a:r>
                <a:rPr lang="en-GB" sz="1100" dirty="0" err="1">
                  <a:latin typeface="Consolas" panose="020B0609020204030204" pitchFamily="49" charset="0"/>
                </a:rPr>
                <a:t>sns</a:t>
              </a:r>
              <a:endParaRPr lang="en-GB" sz="1100" dirty="0">
                <a:latin typeface="Consolas" panose="020B0609020204030204" pitchFamily="49" charset="0"/>
              </a:endParaRPr>
            </a:p>
            <a:p>
              <a:endParaRPr lang="en-GB" sz="1100" dirty="0">
                <a:latin typeface="Consolas" panose="020B0609020204030204" pitchFamily="49" charset="0"/>
              </a:endParaRPr>
            </a:p>
            <a:p>
              <a:r>
                <a:rPr lang="en-GB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ax = </a:t>
              </a:r>
              <a:r>
                <a:rPr lang="en-GB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sns.violinplot</a:t>
              </a:r>
              <a:r>
                <a:rPr lang="en-GB" sz="1100" dirty="0">
                  <a:latin typeface="Consolas" panose="020B0609020204030204" pitchFamily="49" charset="0"/>
                </a:rPr>
                <a:t>(</a:t>
              </a:r>
              <a:r>
                <a:rPr lang="en-GB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x="Type"</a:t>
              </a:r>
              <a:r>
                <a:rPr lang="en-GB" sz="1100" dirty="0">
                  <a:latin typeface="Consolas" panose="020B0609020204030204" pitchFamily="49" charset="0"/>
                </a:rPr>
                <a:t>,</a:t>
              </a:r>
              <a:r>
                <a:rPr lang="en-GB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y="Si</a:t>
              </a:r>
              <a:r>
                <a:rPr lang="en-GB" sz="1100" dirty="0">
                  <a:latin typeface="Consolas" panose="020B0609020204030204" pitchFamily="49" charset="0"/>
                </a:rPr>
                <a:t>", data=glass)</a:t>
              </a:r>
            </a:p>
            <a:p>
              <a:endParaRPr lang="en-GB" sz="1100" dirty="0">
                <a:latin typeface="Consolas" panose="020B0609020204030204" pitchFamily="49" charset="0"/>
              </a:endParaRPr>
            </a:p>
            <a:p>
              <a:r>
                <a:rPr lang="en-GB" sz="1100" dirty="0" err="1">
                  <a:latin typeface="Consolas" panose="020B0609020204030204" pitchFamily="49" charset="0"/>
                </a:rPr>
                <a:t>plt.show</a:t>
              </a:r>
              <a:r>
                <a:rPr lang="en-GB" sz="1100" dirty="0">
                  <a:latin typeface="Consolas" panose="020B0609020204030204" pitchFamily="49" charset="0"/>
                </a:rPr>
                <a:t>()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11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299BAD-CD04-F2FB-A58A-C8B190360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460" y="1047959"/>
            <a:ext cx="5623425" cy="516623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A6E8096-7FBE-1131-3329-F46E53F3B8EA}"/>
              </a:ext>
            </a:extLst>
          </p:cNvPr>
          <p:cNvGrpSpPr/>
          <p:nvPr/>
        </p:nvGrpSpPr>
        <p:grpSpPr>
          <a:xfrm>
            <a:off x="472576" y="440179"/>
            <a:ext cx="5623424" cy="4411874"/>
            <a:chOff x="472576" y="440179"/>
            <a:chExt cx="5623424" cy="44118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D8589-29D6-A44C-16E6-1826E5D65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576" y="440179"/>
              <a:ext cx="5623424" cy="441187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C58029-9901-D44E-53A5-3506F181DB0C}"/>
                </a:ext>
              </a:extLst>
            </p:cNvPr>
            <p:cNvSpPr txBox="1"/>
            <p:nvPr/>
          </p:nvSpPr>
          <p:spPr>
            <a:xfrm>
              <a:off x="828315" y="3292277"/>
              <a:ext cx="4701628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</a:rPr>
                <a:t>import </a:t>
              </a:r>
              <a:r>
                <a:rPr lang="en-GB" sz="1100" dirty="0" err="1">
                  <a:latin typeface="Consolas" panose="020B0609020204030204" pitchFamily="49" charset="0"/>
                </a:rPr>
                <a:t>matplotlib.pyplot</a:t>
              </a:r>
              <a:r>
                <a:rPr lang="en-GB" sz="1100" dirty="0">
                  <a:latin typeface="Consolas" panose="020B0609020204030204" pitchFamily="49" charset="0"/>
                </a:rPr>
                <a:t> as </a:t>
              </a:r>
              <a:r>
                <a:rPr lang="en-GB" sz="1100" dirty="0" err="1">
                  <a:latin typeface="Consolas" panose="020B0609020204030204" pitchFamily="49" charset="0"/>
                </a:rPr>
                <a:t>plt</a:t>
              </a:r>
              <a:endParaRPr lang="en-GB" sz="1100" dirty="0">
                <a:latin typeface="Consolas" panose="020B0609020204030204" pitchFamily="49" charset="0"/>
              </a:endParaRPr>
            </a:p>
            <a:p>
              <a:r>
                <a:rPr lang="en-GB" sz="1100" dirty="0">
                  <a:latin typeface="Consolas" panose="020B0609020204030204" pitchFamily="49" charset="0"/>
                </a:rPr>
                <a:t>import seaborn as </a:t>
              </a:r>
              <a:r>
                <a:rPr lang="en-GB" sz="1100" dirty="0" err="1">
                  <a:latin typeface="Consolas" panose="020B0609020204030204" pitchFamily="49" charset="0"/>
                </a:rPr>
                <a:t>sns</a:t>
              </a:r>
              <a:endParaRPr lang="en-GB" sz="1100" dirty="0">
                <a:latin typeface="Consolas" panose="020B0609020204030204" pitchFamily="49" charset="0"/>
              </a:endParaRPr>
            </a:p>
            <a:p>
              <a:endParaRPr lang="en-GB" sz="1100" dirty="0">
                <a:latin typeface="Consolas" panose="020B0609020204030204" pitchFamily="49" charset="0"/>
              </a:endParaRPr>
            </a:p>
            <a:p>
              <a:r>
                <a:rPr lang="en-GB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ax = </a:t>
              </a:r>
              <a:r>
                <a:rPr lang="en-GB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sns.violinplot</a:t>
              </a:r>
              <a:r>
                <a:rPr lang="en-GB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(x="duration", y="genre", data=movies)</a:t>
              </a:r>
              <a:endParaRPr lang="en-GB" sz="1100" dirty="0">
                <a:latin typeface="Consolas" panose="020B0609020204030204" pitchFamily="49" charset="0"/>
              </a:endParaRPr>
            </a:p>
            <a:p>
              <a:endParaRPr lang="en-GB" sz="1100" dirty="0">
                <a:latin typeface="Consolas" panose="020B0609020204030204" pitchFamily="49" charset="0"/>
              </a:endParaRPr>
            </a:p>
            <a:p>
              <a:r>
                <a:rPr lang="en-GB" sz="1100" dirty="0" err="1">
                  <a:latin typeface="Consolas" panose="020B0609020204030204" pitchFamily="49" charset="0"/>
                </a:rPr>
                <a:t>plt.show</a:t>
              </a:r>
              <a:r>
                <a:rPr lang="en-GB" sz="1100" dirty="0">
                  <a:latin typeface="Consolas" panose="020B0609020204030204" pitchFamily="49" charset="0"/>
                </a:rPr>
                <a:t>()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C26AC7C-E47B-D22A-F38D-AE29B811432D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177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2456</Words>
  <Application>Microsoft Office PowerPoint</Application>
  <PresentationFormat>Widescreen</PresentationFormat>
  <Paragraphs>463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Calibri Light</vt:lpstr>
      <vt:lpstr>Consolas</vt:lpstr>
      <vt:lpstr>Office Theme</vt:lpstr>
      <vt:lpstr>datacamp</vt:lpstr>
      <vt:lpstr>Hint: search key variable in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datacamp</dc:title>
  <dc:creator>j n</dc:creator>
  <cp:lastModifiedBy>j n</cp:lastModifiedBy>
  <cp:revision>13</cp:revision>
  <dcterms:created xsi:type="dcterms:W3CDTF">2022-11-13T04:22:52Z</dcterms:created>
  <dcterms:modified xsi:type="dcterms:W3CDTF">2023-01-07T08:58:43Z</dcterms:modified>
</cp:coreProperties>
</file>